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0" r:id="rId4"/>
    <p:sldId id="258" r:id="rId5"/>
    <p:sldId id="257" r:id="rId6"/>
    <p:sldId id="262" r:id="rId7"/>
    <p:sldId id="263" r:id="rId8"/>
    <p:sldId id="264" r:id="rId9"/>
    <p:sldId id="265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361950" indent="952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725488" indent="1889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087438" indent="28416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450975" indent="37782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92" y="-90"/>
      </p:cViewPr>
      <p:guideLst>
        <p:guide orient="horz" pos="180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2C72878-E1DE-4802-B8C1-7744EAE489A6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EA4B436-D35F-4999-A92B-511119E4E83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39698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F4A6721-39AC-4DD4-99E0-9996F4785D4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866748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1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74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09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552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478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3403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AAA5D3D9-1A0A-451C-BEAD-F42B595CB589}" type="slidenum">
              <a:rPr lang="en-US" altLang="nb-NO" sz="1200"/>
              <a:pPr/>
              <a:t>6</a:t>
            </a:fld>
            <a:endParaRPr lang="en-US" altLang="nb-NO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83155" y="1917128"/>
            <a:ext cx="7543800" cy="9525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3155" y="2857500"/>
            <a:ext cx="7543800" cy="1460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6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85D23-DD65-4C79-85E3-BFD5321579C7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641C6-D45E-4B3A-A08E-AC8766AC1DA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62794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5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925" indent="0">
              <a:buNone/>
              <a:defRPr sz="1400"/>
            </a:lvl2pPr>
            <a:lvl3pPr marL="725851" indent="0">
              <a:buNone/>
              <a:defRPr sz="1300"/>
            </a:lvl3pPr>
            <a:lvl4pPr marL="1088776" indent="0">
              <a:buNone/>
              <a:defRPr sz="1100"/>
            </a:lvl4pPr>
            <a:lvl5pPr marL="1451701" indent="0">
              <a:buNone/>
              <a:defRPr sz="1100"/>
            </a:lvl5pPr>
            <a:lvl6pPr marL="1814627" indent="0">
              <a:buNone/>
              <a:defRPr sz="1100"/>
            </a:lvl6pPr>
            <a:lvl7pPr marL="2177552" indent="0">
              <a:buNone/>
              <a:defRPr sz="1100"/>
            </a:lvl7pPr>
            <a:lvl8pPr marL="2540478" indent="0">
              <a:buNone/>
              <a:defRPr sz="1100"/>
            </a:lvl8pPr>
            <a:lvl9pPr marL="290340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1F464-7C15-4F11-AADB-237E7A454215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94837-C0B8-488E-85FD-51EB1D151D9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171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F2973-0B22-4282-8565-7A0E184B4E70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EE00B-82FC-47F9-A9E4-D7D49E2FC53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9170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79260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12397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0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7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7D20F-71F0-4DE9-B431-0DEBF298AC75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D0B60-1B5D-4E70-991D-D50E967558F9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89709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499AF-E6E2-412F-956B-876FD1C34410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0E800-F732-471D-98EA-1CEF5C3FBCBF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2087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B1765-242F-4223-91E4-CFCB44427516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2E8C4-9A45-457D-A489-12015E914BE2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77746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7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3BF28-FB2A-4AEC-91F1-40FAF83F6D7C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C2191-4972-4EEC-B3C6-41B02CD4E13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56721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000501"/>
            <a:ext cx="5486400" cy="47228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62925" indent="0">
              <a:buNone/>
              <a:defRPr sz="2200"/>
            </a:lvl2pPr>
            <a:lvl3pPr marL="725851" indent="0">
              <a:buNone/>
              <a:defRPr sz="1900"/>
            </a:lvl3pPr>
            <a:lvl4pPr marL="1088776" indent="0">
              <a:buNone/>
              <a:defRPr sz="1600"/>
            </a:lvl4pPr>
            <a:lvl5pPr marL="1451701" indent="0">
              <a:buNone/>
              <a:defRPr sz="1600"/>
            </a:lvl5pPr>
            <a:lvl6pPr marL="1814627" indent="0">
              <a:buNone/>
              <a:defRPr sz="1600"/>
            </a:lvl6pPr>
            <a:lvl7pPr marL="2177552" indent="0">
              <a:buNone/>
              <a:defRPr sz="1600"/>
            </a:lvl7pPr>
            <a:lvl8pPr marL="2540478" indent="0">
              <a:buNone/>
              <a:defRPr sz="1600"/>
            </a:lvl8pPr>
            <a:lvl9pPr marL="2903403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472782"/>
            <a:ext cx="5486400" cy="6707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76BF2-5696-4269-86B8-2A554B8C574C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0F646-FDA5-4F95-A2B6-53C08793E55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9654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08025"/>
            <a:ext cx="7921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51000"/>
            <a:ext cx="7924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text styles</a:t>
            </a:r>
          </a:p>
          <a:p>
            <a:pPr lvl="1"/>
            <a:r>
              <a:rPr lang="en-US" altLang="nb-NO" smtClean="0"/>
              <a:t>Second level</a:t>
            </a:r>
          </a:p>
          <a:p>
            <a:pPr lvl="2"/>
            <a:r>
              <a:rPr lang="en-US" altLang="nb-NO" smtClean="0"/>
              <a:t>Third level</a:t>
            </a:r>
          </a:p>
          <a:p>
            <a:pPr lvl="3"/>
            <a:r>
              <a:rPr lang="en-US" altLang="nb-NO" smtClean="0"/>
              <a:t>Fourth level</a:t>
            </a:r>
          </a:p>
          <a:p>
            <a:pPr lvl="4"/>
            <a:r>
              <a:rPr lang="en-US" altLang="nb-NO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5334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C8D93BF0-3F65-4DB6-BA10-0E6729C3EA2F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463" y="5334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1895F283-0CE8-48B6-BDEE-BDD846E51A0B}" type="slidenum">
              <a:rPr lang="en-US" altLang="nb-NO"/>
              <a:pPr/>
              <a:t>‹#›</a:t>
            </a:fld>
            <a:endParaRPr lang="en-US" altLang="nb-NO"/>
          </a:p>
        </p:txBody>
      </p:sp>
      <p:pic>
        <p:nvPicPr>
          <p:cNvPr id="1030" name="Picture 6" descr="UiO_A_png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34938"/>
            <a:ext cx="221138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62925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2585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88776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45170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71463" indent="-2714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88963" indent="-225425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06463" indent="-1809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097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1950" indent="-180975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1996089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359015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2721940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084866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25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5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70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27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552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478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3403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o.no/for-ansatte/arbeidsstotte/profil/profileringsartikler/retningslinje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o.no/om/regelverk/personal/overordnet/hovedavtale-tilpasningsavtale.html#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o.no/om/regelverk/personal/overordnet/avtale-vurdering-lonnsvilkar-opptrykk-vitenskapelig-toppstillin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2650" y="1917700"/>
            <a:ext cx="7543800" cy="952500"/>
          </a:xfrm>
        </p:spPr>
        <p:txBody>
          <a:bodyPr/>
          <a:lstStyle/>
          <a:p>
            <a:pPr eaLnBrk="1" hangingPunct="1"/>
            <a:r>
              <a:rPr lang="nb-NO" altLang="nb-NO" dirty="0" smtClean="0"/>
              <a:t>Informasjon fra Avdeling fra personalstøtte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2650" y="2857500"/>
            <a:ext cx="7543800" cy="1460500"/>
          </a:xfrm>
        </p:spPr>
        <p:txBody>
          <a:bodyPr/>
          <a:lstStyle/>
          <a:p>
            <a:pPr eaLnBrk="1" hangingPunct="1"/>
            <a:r>
              <a:rPr lang="nb-NO" altLang="nb-NO" dirty="0" smtClean="0"/>
              <a:t>PK-nettverket 5. april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2800" dirty="0" smtClean="0"/>
              <a:t>To hovedtariffavtaler – oppfølging av rutiner</a:t>
            </a:r>
            <a:endParaRPr lang="nb-NO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31.03.2017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3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57589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Lønn i kunngjøringstekster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Lønnsnivå skal ved kunngjøring av stillinger angis med kronebeløp, ikke </a:t>
            </a:r>
            <a:r>
              <a:rPr lang="nb-NO" dirty="0" smtClean="0"/>
              <a:t>lønnstrinn</a:t>
            </a:r>
          </a:p>
          <a:p>
            <a:pPr lvl="1"/>
            <a:r>
              <a:rPr lang="nb-NO" dirty="0" smtClean="0"/>
              <a:t>Minimumsbeløp fra Akademikernes lønnstabell</a:t>
            </a:r>
          </a:p>
          <a:p>
            <a:pPr lvl="1"/>
            <a:r>
              <a:rPr lang="nb-NO" dirty="0" smtClean="0"/>
              <a:t>Maksbeløp fra LO/YS/</a:t>
            </a:r>
            <a:r>
              <a:rPr lang="nb-NO" dirty="0" err="1" smtClean="0"/>
              <a:t>Unio</a:t>
            </a:r>
            <a:r>
              <a:rPr lang="nb-NO" dirty="0" smtClean="0"/>
              <a:t>-tabellen</a:t>
            </a:r>
          </a:p>
          <a:p>
            <a:pPr lvl="1"/>
            <a:r>
              <a:rPr lang="nb-NO" dirty="0" smtClean="0"/>
              <a:t>Beskrevet i brev til enhetene 5.9.2016 (2016/9977)</a:t>
            </a:r>
            <a:endParaRPr lang="nb-NO" dirty="0"/>
          </a:p>
          <a:p>
            <a:pPr marL="363538" lvl="1" indent="0">
              <a:buNone/>
            </a:pPr>
            <a:endParaRPr lang="nb-NO" dirty="0"/>
          </a:p>
          <a:p>
            <a:r>
              <a:rPr lang="nb-NO" dirty="0" smtClean="0"/>
              <a:t>Eksempel: Lønn fastsettes </a:t>
            </a:r>
            <a:r>
              <a:rPr lang="nb-NO" dirty="0"/>
              <a:t>etter individuell vurdering innenfor et spenn mellom kr 372 400 og kr 435 </a:t>
            </a:r>
            <a:r>
              <a:rPr lang="nb-NO" dirty="0" smtClean="0"/>
              <a:t>400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576" y="5317273"/>
            <a:ext cx="1905000" cy="381000"/>
          </a:xfrm>
        </p:spPr>
        <p:txBody>
          <a:bodyPr/>
          <a:lstStyle/>
          <a:p>
            <a:fld id="{FB685D23-DD65-4C79-85E3-BFD5321579C7}" type="datetime1">
              <a:rPr lang="nb-NO" altLang="nb-NO" smtClean="0"/>
              <a:pPr/>
              <a:t>31.03.2017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4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1332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Lønnstrinn og kronetillegg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Mange ansatte har lønn som består av lønnstrinn og kronetillegg</a:t>
            </a:r>
          </a:p>
          <a:p>
            <a:endParaRPr lang="nb-NO" dirty="0" smtClean="0"/>
          </a:p>
          <a:p>
            <a:r>
              <a:rPr lang="nb-NO" dirty="0" smtClean="0"/>
              <a:t>Kronetilleggene er knyttet til stilling</a:t>
            </a:r>
          </a:p>
          <a:p>
            <a:endParaRPr lang="nb-NO" dirty="0" smtClean="0"/>
          </a:p>
          <a:p>
            <a:r>
              <a:rPr lang="nb-NO" dirty="0" smtClean="0"/>
              <a:t>Viktig å huske begge deler når midlertidig ansatte får nye kontrakter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31.03.2017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5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217875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D38F6AE3-9EE5-4549-A578-99D1A588B670}" type="datetime1">
              <a:rPr lang="nb-NO" altLang="nb-NO" sz="700">
                <a:solidFill>
                  <a:schemeClr val="bg2"/>
                </a:solidFill>
              </a:rPr>
              <a:pPr/>
              <a:t>31.03.2017</a:t>
            </a:fld>
            <a:endParaRPr lang="nb-NO" altLang="nb-NO" sz="700">
              <a:solidFill>
                <a:schemeClr val="bg2"/>
              </a:solidFill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882FF94B-964B-4B36-872C-375F13FA3495}" type="slidenum">
              <a:rPr lang="en-US" altLang="nb-NO" sz="700">
                <a:solidFill>
                  <a:schemeClr val="bg2"/>
                </a:solidFill>
              </a:rPr>
              <a:pPr/>
              <a:t>6</a:t>
            </a:fld>
            <a:endParaRPr lang="en-US" altLang="nb-NO" sz="700">
              <a:solidFill>
                <a:schemeClr val="bg2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Endre fagforeningstilhørighet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 dirty="0"/>
              <a:t>Organiserte er som hovedregel bundet ut tariffperioden </a:t>
            </a:r>
          </a:p>
          <a:p>
            <a:pPr eaLnBrk="1" hangingPunct="1"/>
            <a:endParaRPr lang="nb-NO" altLang="nb-NO" dirty="0" smtClean="0"/>
          </a:p>
          <a:p>
            <a:pPr eaLnBrk="1" hangingPunct="1"/>
            <a:r>
              <a:rPr lang="nb-NO" altLang="nb-NO" dirty="0" smtClean="0"/>
              <a:t>Uorganiserte blir bundet fra innmelding</a:t>
            </a:r>
          </a:p>
          <a:p>
            <a:pPr lvl="1"/>
            <a:r>
              <a:rPr lang="nb-NO" altLang="nb-NO" dirty="0" smtClean="0"/>
              <a:t>Ingen konsekvenser for lønn</a:t>
            </a:r>
          </a:p>
          <a:p>
            <a:pPr lvl="1"/>
            <a:r>
              <a:rPr lang="nb-NO" altLang="nb-NO" dirty="0"/>
              <a:t>V</a:t>
            </a:r>
            <a:r>
              <a:rPr lang="nb-NO" altLang="nb-NO" dirty="0" smtClean="0"/>
              <a:t>ed endring fra uorganisert til Akademiker-forening skal </a:t>
            </a:r>
            <a:r>
              <a:rPr lang="nb-NO" altLang="nb-NO" i="1" dirty="0" smtClean="0"/>
              <a:t>lønnstabell</a:t>
            </a:r>
            <a:r>
              <a:rPr lang="nb-NO" altLang="nb-NO" dirty="0" smtClean="0"/>
              <a:t> endres </a:t>
            </a:r>
          </a:p>
          <a:p>
            <a:pPr lvl="1"/>
            <a:r>
              <a:rPr lang="nb-NO" altLang="nb-NO" dirty="0" smtClean="0"/>
              <a:t>Eget skjema på standardtekstområdet</a:t>
            </a:r>
          </a:p>
          <a:p>
            <a:pPr eaLnBrk="1" hangingPunct="1"/>
            <a:endParaRPr lang="nb-NO" altLang="nb-NO" dirty="0" smtClean="0"/>
          </a:p>
          <a:p>
            <a:pPr eaLnBrk="1" hangingPunct="1"/>
            <a:endParaRPr lang="nb-NO" altLang="nb-NO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800" dirty="0" smtClean="0"/>
              <a:t>Andre saker fra Avdeling for personalstøtte</a:t>
            </a:r>
            <a:endParaRPr lang="nb-NO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31.03.2017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7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5598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Påskjønnelser og gaver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hlinkClick r:id="rId2"/>
              </a:rPr>
              <a:t>Retningslinjer for påskjønnelser og gaver </a:t>
            </a:r>
            <a:r>
              <a:rPr lang="nb-NO" dirty="0" smtClean="0"/>
              <a:t>er revidert</a:t>
            </a:r>
          </a:p>
          <a:p>
            <a:endParaRPr lang="nb-NO" dirty="0"/>
          </a:p>
          <a:p>
            <a:r>
              <a:rPr lang="nb-NO" dirty="0" smtClean="0"/>
              <a:t>Beløpsgrensene er oppjustert</a:t>
            </a:r>
          </a:p>
          <a:p>
            <a:r>
              <a:rPr lang="nb-NO" dirty="0" smtClean="0"/>
              <a:t>Retningslinjene er i tråd med regler for skattefrie naturalytelser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31.03.2017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8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485756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Hovedavtale og tilpasningsavtale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Hovedavtalen i staten er revidert</a:t>
            </a:r>
          </a:p>
          <a:p>
            <a:r>
              <a:rPr lang="nb-NO" dirty="0" smtClean="0"/>
              <a:t>Endringene gjelder bare språk og struktur</a:t>
            </a:r>
          </a:p>
          <a:p>
            <a:r>
              <a:rPr lang="nb-NO" dirty="0" smtClean="0"/>
              <a:t>UiOs tilpasningsavtale er justert tilsvarende</a:t>
            </a:r>
          </a:p>
          <a:p>
            <a:endParaRPr lang="nb-NO" dirty="0"/>
          </a:p>
          <a:p>
            <a:r>
              <a:rPr lang="nb-NO" dirty="0" smtClean="0">
                <a:hlinkClick r:id="rId2"/>
              </a:rPr>
              <a:t>Hovedavtalen i staten / Tilpasningsavtalen  ved UiO</a:t>
            </a: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31.03.2017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9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841748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Lønnsvurdering ved opprykk til professor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Avtale om vurdering av lønnsvilkår for ansatte ved Universitetet i Oslo som tilstås opprykk til vitenskapelig toppstilling 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Nytt i pkt. 4 Prosedyre</a:t>
            </a:r>
          </a:p>
          <a:p>
            <a:pPr lvl="1"/>
            <a:r>
              <a:rPr lang="nb-NO" dirty="0" smtClean="0"/>
              <a:t>Det skal holdes lønnssamtale med den ansatte før arbeidsgivers krav sendes tjenestemannsorganisasjonene</a:t>
            </a:r>
          </a:p>
          <a:p>
            <a:pPr lvl="1"/>
            <a:r>
              <a:rPr lang="nb-NO" dirty="0"/>
              <a:t> </a:t>
            </a:r>
            <a:r>
              <a:rPr lang="nb-NO" dirty="0" smtClean="0"/>
              <a:t>Hvis </a:t>
            </a:r>
            <a:r>
              <a:rPr lang="nb-NO" dirty="0"/>
              <a:t>det kreves forhandlinger er kravfrist og gjennomføring nærmest forestående forhandlingsrunde </a:t>
            </a:r>
            <a:r>
              <a:rPr lang="nb-NO" dirty="0" smtClean="0"/>
              <a:t>etter</a:t>
            </a:r>
            <a:r>
              <a:rPr lang="nb-NO" dirty="0"/>
              <a:t> </a:t>
            </a:r>
            <a:r>
              <a:rPr lang="nb-NO" dirty="0" smtClean="0"/>
              <a:t>HTA</a:t>
            </a:r>
            <a:r>
              <a:rPr lang="nb-NO" dirty="0"/>
              <a:t> pkt. 2.5.3.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31.03.2017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10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313859446"/>
      </p:ext>
    </p:extLst>
  </p:cSld>
  <p:clrMapOvr>
    <a:masterClrMapping/>
  </p:clrMapOvr>
</p:sld>
</file>

<file path=ppt/theme/theme1.xml><?xml version="1.0" encoding="utf-8"?>
<a:theme xmlns:a="http://schemas.openxmlformats.org/drawingml/2006/main" name="uio-collage-13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uio-collage-13</Template>
  <TotalTime>257</TotalTime>
  <Words>235</Words>
  <Application>Microsoft Office PowerPoint</Application>
  <PresentationFormat>Skjermfremvisning (16:10)</PresentationFormat>
  <Paragraphs>62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uio-collage-13</vt:lpstr>
      <vt:lpstr>Informasjon fra Avdeling fra personalstøtte</vt:lpstr>
      <vt:lpstr>PowerPoint-presentasjon</vt:lpstr>
      <vt:lpstr>Lønn i kunngjøringstekster</vt:lpstr>
      <vt:lpstr>Lønnstrinn og kronetillegg</vt:lpstr>
      <vt:lpstr>Endre fagforeningstilhørighet</vt:lpstr>
      <vt:lpstr>PowerPoint-presentasjon</vt:lpstr>
      <vt:lpstr>Påskjønnelser og gaver</vt:lpstr>
      <vt:lpstr>Hovedavtale og tilpasningsavtale</vt:lpstr>
      <vt:lpstr>Lønnsvurdering ved opprykk til professor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 Theodorsen</dc:creator>
  <cp:lastModifiedBy>Linda Valdø-Schwarz</cp:lastModifiedBy>
  <cp:revision>13</cp:revision>
  <dcterms:created xsi:type="dcterms:W3CDTF">2017-03-14T13:51:27Z</dcterms:created>
  <dcterms:modified xsi:type="dcterms:W3CDTF">2017-03-31T11:06:47Z</dcterms:modified>
</cp:coreProperties>
</file>