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97" autoAdjust="0"/>
  </p:normalViewPr>
  <p:slideViewPr>
    <p:cSldViewPr>
      <p:cViewPr>
        <p:scale>
          <a:sx n="134" d="100"/>
          <a:sy n="134" d="100"/>
        </p:scale>
        <p:origin x="-72" y="1134"/>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748F01D-7A21-AC4E-92FC-6EEA336082BE}" type="datetime1">
              <a:rPr lang="nb-NO"/>
              <a:pPr>
                <a:defRPr/>
              </a:pPr>
              <a:t>04.04.2017</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9E80418-5873-6349-B521-E439FC3E9838}" type="slidenum">
              <a:rPr lang="nb-NO"/>
              <a:pPr>
                <a:defRPr/>
              </a:pPr>
              <a:t>‹#›</a:t>
            </a:fld>
            <a:endParaRPr lang="nb-NO"/>
          </a:p>
        </p:txBody>
      </p:sp>
    </p:spTree>
    <p:extLst>
      <p:ext uri="{BB962C8B-B14F-4D97-AF65-F5344CB8AC3E}">
        <p14:creationId xmlns:p14="http://schemas.microsoft.com/office/powerpoint/2010/main" val="42939359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1FA038E-C9EB-0345-89B9-944ACAB8E932}" type="slidenum">
              <a:rPr lang="en-US"/>
              <a:pPr>
                <a:defRPr/>
              </a:pPr>
              <a:t>‹#›</a:t>
            </a:fld>
            <a:endParaRPr lang="en-US"/>
          </a:p>
        </p:txBody>
      </p:sp>
    </p:spTree>
    <p:extLst>
      <p:ext uri="{BB962C8B-B14F-4D97-AF65-F5344CB8AC3E}">
        <p14:creationId xmlns:p14="http://schemas.microsoft.com/office/powerpoint/2010/main" val="395490355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min.rettsdata.no/#/Dokument/gNOU03z3A30z2D15z2E6z2E3" TargetMode="External"/><Relationship Id="rId13" Type="http://schemas.openxmlformats.org/officeDocument/2006/relationships/hyperlink" Target="https://min.rettsdata.no/#/Dokument/gOT102z2E05z2DS77" TargetMode="External"/><Relationship Id="rId3" Type="http://schemas.openxmlformats.org/officeDocument/2006/relationships/hyperlink" Target="https://min.rettsdata.no/#/Dokument/gN20060519z2D16z2E352" TargetMode="External"/><Relationship Id="rId7" Type="http://schemas.openxmlformats.org/officeDocument/2006/relationships/hyperlink" Target="https://min.rettsdata.no/#/Dokument/gNOU03z3A30z2DS204" TargetMode="External"/><Relationship Id="rId12" Type="http://schemas.openxmlformats.org/officeDocument/2006/relationships/hyperlink" Target="https://min.rettsdata.no/#/Dokument/gOT102z2E05z2D10z2E4"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min.rettsdata.no/#/Dokument/gNOU03z3A30z2DS202" TargetMode="External"/><Relationship Id="rId11" Type="http://schemas.openxmlformats.org/officeDocument/2006/relationships/hyperlink" Target="https://min.rettsdata.no/#/Dokument/gOT102z2E05z2D10z2E1" TargetMode="External"/><Relationship Id="rId5" Type="http://schemas.openxmlformats.org/officeDocument/2006/relationships/hyperlink" Target="https://min.rettsdata.no/#/Dokument/gL19700619z2D69z2EzA76" TargetMode="External"/><Relationship Id="rId15" Type="http://schemas.openxmlformats.org/officeDocument/2006/relationships/hyperlink" Target="https://min.rettsdata.no/#/Dokument/gOT102z2E05z2DS149" TargetMode="External"/><Relationship Id="rId10" Type="http://schemas.openxmlformats.org/officeDocument/2006/relationships/hyperlink" Target="https://min.rettsdata.no/#/Dokument/gOT102z2E05z2DS74" TargetMode="External"/><Relationship Id="rId4" Type="http://schemas.openxmlformats.org/officeDocument/2006/relationships/hyperlink" Target="https://min.rettsdata.no/#/Dokument/gN20060519z2D16z2E354" TargetMode="External"/><Relationship Id="rId9" Type="http://schemas.openxmlformats.org/officeDocument/2006/relationships/hyperlink" Target="https://min.rettsdata.no/#/Dokument/gOT102z2E05z2DS73" TargetMode="External"/><Relationship Id="rId14" Type="http://schemas.openxmlformats.org/officeDocument/2006/relationships/hyperlink" Target="https://min.rettsdata.no/#/Dokument/gOT102z2E05z2DMP25"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in.rettsdata.no/#/Dokument/gF20061215NR1456P15"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min.rettsdata.no/#/Dokument/gL20060519z2D16z2EzA74"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lovdata.no/for/sf/jd/xd-20061215-1456.html#15"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lovdata.no/all/hl-19670210-000.html#13c" TargetMode="External"/><Relationship Id="rId5" Type="http://schemas.openxmlformats.org/officeDocument/2006/relationships/hyperlink" Target="http://www.lovdata.no/all/hl-19670210-000.html#13" TargetMode="External"/><Relationship Id="rId4" Type="http://schemas.openxmlformats.org/officeDocument/2006/relationships/hyperlink" Target="http://www.lovdata.no/for/sf/jd/td-20061215-1456-005.html#15"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min.rettsdata.no/#/Dokument/gNOU03z3A30z2D15z2E6z2E3" TargetMode="External"/><Relationship Id="rId13" Type="http://schemas.openxmlformats.org/officeDocument/2006/relationships/hyperlink" Target="https://min.rettsdata.no/#/Dokument/gOT102z2E05z2DS77" TargetMode="External"/><Relationship Id="rId3" Type="http://schemas.openxmlformats.org/officeDocument/2006/relationships/hyperlink" Target="https://min.rettsdata.no/#/Dokument/gOT102z2E05z2DMP25" TargetMode="External"/><Relationship Id="rId7" Type="http://schemas.openxmlformats.org/officeDocument/2006/relationships/hyperlink" Target="https://min.rettsdata.no/#/Dokument/gNOU03z3A30z2DS204" TargetMode="External"/><Relationship Id="rId12" Type="http://schemas.openxmlformats.org/officeDocument/2006/relationships/hyperlink" Target="https://min.rettsdata.no/#/Dokument/gOT102z2E05z2D10z2E4"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min.rettsdata.no/#/Dokument/gNOU03z3A30z2DS202" TargetMode="External"/><Relationship Id="rId11" Type="http://schemas.openxmlformats.org/officeDocument/2006/relationships/hyperlink" Target="https://min.rettsdata.no/#/Dokument/gOT102z2E05z2D10z2E1" TargetMode="External"/><Relationship Id="rId5" Type="http://schemas.openxmlformats.org/officeDocument/2006/relationships/hyperlink" Target="https://min.rettsdata.no/#/Dokument/gL19700619z2D69z2EzA76" TargetMode="External"/><Relationship Id="rId10" Type="http://schemas.openxmlformats.org/officeDocument/2006/relationships/hyperlink" Target="https://min.rettsdata.no/#/Dokument/gOT102z2E05z2DS74" TargetMode="External"/><Relationship Id="rId4" Type="http://schemas.openxmlformats.org/officeDocument/2006/relationships/hyperlink" Target="https://min.rettsdata.no/#/Dokument/gOT102z2E05z2DS149" TargetMode="External"/><Relationship Id="rId9" Type="http://schemas.openxmlformats.org/officeDocument/2006/relationships/hyperlink" Target="https://min.rettsdata.no/#/Dokument/gOT102z2E05z2DS73"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n-NO" dirty="0" smtClean="0">
              <a:effectLst/>
            </a:endParaRPr>
          </a:p>
          <a:p>
            <a:r>
              <a:rPr lang="nn-NO" dirty="0" smtClean="0">
                <a:effectLst/>
              </a:rPr>
              <a:t>Relaterte </a:t>
            </a:r>
            <a:r>
              <a:rPr lang="nn-NO" dirty="0" err="1" smtClean="0">
                <a:effectLst/>
              </a:rPr>
              <a:t>kilderVed</a:t>
            </a:r>
            <a:r>
              <a:rPr lang="nn-NO" dirty="0" smtClean="0">
                <a:effectLst/>
              </a:rPr>
              <a:t> vurderinga av i kva grad ålmenta bør ha innsyn i søkjarlister, gjer det seg gjeldande ulike omsyn. Det sterkaste argumentet for innsynsrett er at dette gir ålmenta ein sjanse til å kontrollere at det ikkje blir teke utanforliggande eller usaklege omsyn ved tilsetjingar i det offentlege. Innsyn gir dessutan borgarane høve til å verke inn på kven som blir tilsett i ei offentleg stilling. Forvaltninga skal på vegner av fellesskapen forvalte dei verdiane og ressursane som høyrer til samfunnet. Det er derfor viktig at det er mogleg for ålmenta å kontrollere at dei personane som er best eigna, blir tilsette i offentlege stillingar.</a:t>
            </a:r>
          </a:p>
          <a:p>
            <a:r>
              <a:rPr lang="nn-NO" dirty="0" smtClean="0">
                <a:effectLst/>
              </a:rPr>
              <a:t>Det er særleg to omsyn som taler mot innsyn i søkjarlister. For det første omsynet til søkjarane og deira personvern. For enkelte søkjarar til offentlege stillingar vil det kunne skape vanskar dersom det blir kjent at dei søkjer ny stilling, til dømes i høve til klientar og kundar eller i høve til noverande arbeidsgivar og medarbeidarar.</a:t>
            </a:r>
          </a:p>
          <a:p>
            <a:r>
              <a:rPr lang="nn-NO" dirty="0" smtClean="0">
                <a:effectLst/>
              </a:rPr>
              <a:t>Det andre omsynet som taler mot innsynsrett, er omsynet til ei best mogleg rekruttering til offentleg forvaltning. Ein regel om full innsynsrett i søkjarlister kan føre til at potensielle kandidatar lèt vere å søkje, og såleis at det offentlege taper kampen om den best kvalifiserte arbeidskrafta til leiande stillingar.</a:t>
            </a:r>
          </a:p>
          <a:p>
            <a:endParaRPr lang="nb-NO" dirty="0" smtClean="0">
              <a:effectLst/>
            </a:endParaRPr>
          </a:p>
          <a:p>
            <a:r>
              <a:rPr lang="nb-NO" dirty="0" smtClean="0">
                <a:effectLst/>
              </a:rPr>
              <a:t>Vurderingen må skje konkret og i forhold til hver enkelt søker og de grunnene som er angitt for at hun eller han ikke skal føres opp på den offentlige søkerlisten.</a:t>
            </a:r>
          </a:p>
          <a:p>
            <a:endParaRPr lang="nb-NO" dirty="0" smtClean="0">
              <a:effectLst/>
            </a:endParaRPr>
          </a:p>
          <a:p>
            <a:r>
              <a:rPr lang="nb-NO" dirty="0" smtClean="0">
                <a:effectLst/>
              </a:rPr>
              <a:t>Forvaltningen har som utgangspunkt rett, men ikke plikt, til å unnta opplysninger om at noen har søkt en stilling, fra innsyn. Begrunnelsen for å imøtekomme en slik anmodning vil normalt være at vedkommende søker har et legitimt behov for å holde hemmelig at hun eller han søker en ny stilling, av hensyn til nåværende tilsettingsforhold eller virksomhet, for eksempel som advokat. Det er grunn til å tro at denne unntaksadgangen vil kunne øke søkermengden til visse stillinger, ikke minst i den form at man vil kunne få flere søkere fra privat sektor, herunder praktiserende advokater. Se imidlertid notene </a:t>
            </a:r>
            <a:r>
              <a:rPr lang="nb-NO" dirty="0" smtClean="0">
                <a:effectLst/>
                <a:hlinkClick r:id="rId3"/>
              </a:rPr>
              <a:t>352</a:t>
            </a:r>
            <a:r>
              <a:rPr lang="nb-NO" dirty="0" smtClean="0">
                <a:effectLst/>
              </a:rPr>
              <a:t>-</a:t>
            </a:r>
            <a:r>
              <a:rPr lang="nb-NO" dirty="0" smtClean="0">
                <a:effectLst/>
                <a:hlinkClick r:id="rId4"/>
              </a:rPr>
              <a:t>354</a:t>
            </a:r>
            <a:r>
              <a:rPr lang="nb-NO" dirty="0" smtClean="0">
                <a:effectLst/>
              </a:rPr>
              <a:t> til fjerde punktum om de motforestillingene som gjør seg gjeldende mot slikt hemmelighold.</a:t>
            </a:r>
          </a:p>
          <a:p>
            <a:endParaRPr lang="nb-NO" dirty="0" smtClean="0">
              <a:effectLst/>
            </a:endParaRPr>
          </a:p>
          <a:p>
            <a:r>
              <a:rPr lang="nb-NO" dirty="0" smtClean="0">
                <a:effectLst/>
              </a:rPr>
              <a:t>Det gis her en føring for forvaltningens vurdering av spørsmålet om det skal praktiseres merinnsyn i en situasjon hvor det foreligger en anmodning om å unnta et navn fra søkerlisten. Vurderingstemaet, slik det er formulert i loven, korresponderer ganske nøye med de kriteriene som Sivilombudsmannen formulerte i en rekke saker om meroffentlighet i forhold til den tilsvarende bestemmelsen om unntak fra søkerlisten i </a:t>
            </a:r>
            <a:r>
              <a:rPr lang="nb-NO" dirty="0" err="1" smtClean="0">
                <a:effectLst/>
              </a:rPr>
              <a:t>offvl</a:t>
            </a:r>
            <a:r>
              <a:rPr lang="nb-NO" dirty="0" smtClean="0">
                <a:effectLst/>
              </a:rPr>
              <a:t>. 1970 </a:t>
            </a:r>
            <a:r>
              <a:rPr lang="nb-NO" dirty="0" smtClean="0">
                <a:effectLst/>
                <a:hlinkClick r:id="rId5"/>
              </a:rPr>
              <a:t>§ 6</a:t>
            </a:r>
            <a:r>
              <a:rPr lang="nb-NO" dirty="0" smtClean="0">
                <a:effectLst/>
              </a:rPr>
              <a:t> første ledd nr. 4 tredje punktum, se oversikten i innstillingen fra Offentlighetslovutvalget s. </a:t>
            </a:r>
            <a:r>
              <a:rPr lang="nb-NO" dirty="0" smtClean="0">
                <a:effectLst/>
                <a:hlinkClick r:id="rId6"/>
              </a:rPr>
              <a:t>202</a:t>
            </a:r>
            <a:r>
              <a:rPr lang="nb-NO" dirty="0" smtClean="0">
                <a:effectLst/>
              </a:rPr>
              <a:t>-</a:t>
            </a:r>
            <a:r>
              <a:rPr lang="nb-NO" dirty="0" smtClean="0">
                <a:effectLst/>
                <a:hlinkClick r:id="rId7"/>
              </a:rPr>
              <a:t>204</a:t>
            </a:r>
            <a:r>
              <a:rPr lang="nb-NO" dirty="0" smtClean="0">
                <a:effectLst/>
              </a:rPr>
              <a:t> (i </a:t>
            </a:r>
            <a:r>
              <a:rPr lang="nb-NO" dirty="0" smtClean="0">
                <a:effectLst/>
                <a:hlinkClick r:id="rId8"/>
              </a:rPr>
              <a:t>15.6.3</a:t>
            </a:r>
            <a:r>
              <a:rPr lang="nb-NO" dirty="0" smtClean="0">
                <a:effectLst/>
              </a:rPr>
              <a:t> Utvalgets vurderinger) og sammendraget i proposisjonen s. </a:t>
            </a:r>
            <a:r>
              <a:rPr lang="nb-NO" dirty="0" smtClean="0">
                <a:effectLst/>
                <a:hlinkClick r:id="rId9"/>
              </a:rPr>
              <a:t>73</a:t>
            </a:r>
            <a:r>
              <a:rPr lang="nb-NO" dirty="0" smtClean="0">
                <a:effectLst/>
              </a:rPr>
              <a:t>-</a:t>
            </a:r>
            <a:r>
              <a:rPr lang="nb-NO" dirty="0" smtClean="0">
                <a:effectLst/>
                <a:hlinkClick r:id="rId10"/>
              </a:rPr>
              <a:t>74</a:t>
            </a:r>
            <a:r>
              <a:rPr lang="nb-NO" dirty="0" smtClean="0">
                <a:effectLst/>
              </a:rPr>
              <a:t> (i </a:t>
            </a:r>
            <a:r>
              <a:rPr lang="nb-NO" dirty="0" smtClean="0">
                <a:effectLst/>
                <a:hlinkClick r:id="rId11"/>
              </a:rPr>
              <a:t>pkt. 10.1</a:t>
            </a:r>
            <a:r>
              <a:rPr lang="nb-NO" dirty="0" smtClean="0">
                <a:effectLst/>
              </a:rPr>
              <a:t> </a:t>
            </a:r>
            <a:r>
              <a:rPr lang="nb-NO" dirty="0" err="1" smtClean="0">
                <a:effectLst/>
              </a:rPr>
              <a:t>Gjeldande</a:t>
            </a:r>
            <a:r>
              <a:rPr lang="nb-NO" dirty="0" smtClean="0">
                <a:effectLst/>
              </a:rPr>
              <a:t> rett). I proposisjonen gir departementet (Ot.prp. nr. 102 (2004-2005) </a:t>
            </a:r>
            <a:r>
              <a:rPr lang="nb-NO" dirty="0" smtClean="0">
                <a:effectLst/>
                <a:hlinkClick r:id="rId12"/>
              </a:rPr>
              <a:t>pkt. 10.4</a:t>
            </a:r>
            <a:r>
              <a:rPr lang="nb-NO" dirty="0" smtClean="0">
                <a:effectLst/>
              </a:rPr>
              <a:t> Departementet sitt syn, </a:t>
            </a:r>
            <a:r>
              <a:rPr lang="nb-NO" dirty="0" smtClean="0">
                <a:effectLst/>
                <a:hlinkClick r:id="rId13"/>
              </a:rPr>
              <a:t>s. 77</a:t>
            </a:r>
            <a:r>
              <a:rPr lang="nb-NO" dirty="0" smtClean="0">
                <a:effectLst/>
              </a:rPr>
              <a:t>) uttrykk for at «</a:t>
            </a:r>
            <a:r>
              <a:rPr lang="nb-NO" dirty="0" err="1" smtClean="0">
                <a:effectLst/>
              </a:rPr>
              <a:t>gjeldande</a:t>
            </a:r>
            <a:r>
              <a:rPr lang="nb-NO" dirty="0" smtClean="0">
                <a:effectLst/>
              </a:rPr>
              <a:t> rett representerer den beste balanseringa av </a:t>
            </a:r>
            <a:r>
              <a:rPr lang="nb-NO" dirty="0" err="1" smtClean="0">
                <a:effectLst/>
              </a:rPr>
              <a:t>dei</a:t>
            </a:r>
            <a:r>
              <a:rPr lang="nb-NO" dirty="0" smtClean="0">
                <a:effectLst/>
              </a:rPr>
              <a:t> </a:t>
            </a:r>
            <a:r>
              <a:rPr lang="nb-NO" dirty="0" err="1" smtClean="0">
                <a:effectLst/>
              </a:rPr>
              <a:t>motstridande</a:t>
            </a:r>
            <a:r>
              <a:rPr lang="nb-NO" dirty="0" smtClean="0">
                <a:effectLst/>
              </a:rPr>
              <a:t> omsyna, og bør </a:t>
            </a:r>
            <a:r>
              <a:rPr lang="nb-NO" dirty="0" err="1" smtClean="0">
                <a:effectLst/>
              </a:rPr>
              <a:t>videreførast</a:t>
            </a:r>
            <a:r>
              <a:rPr lang="nb-NO" dirty="0" smtClean="0">
                <a:effectLst/>
              </a:rPr>
              <a:t>». Ut fra sammenhengen er det rimelig klart at med «</a:t>
            </a:r>
            <a:r>
              <a:rPr lang="nb-NO" dirty="0" err="1" smtClean="0">
                <a:effectLst/>
              </a:rPr>
              <a:t>gjeldande</a:t>
            </a:r>
            <a:r>
              <a:rPr lang="nb-NO" dirty="0" smtClean="0">
                <a:effectLst/>
              </a:rPr>
              <a:t> rett» mener departementet her den forståelse som Sivilombudsmannen har lagt til grunn når det gjelder anvendelsen av merinnsynsregelen på søkerlister.</a:t>
            </a:r>
          </a:p>
          <a:p>
            <a:endParaRPr lang="nb-NO" dirty="0" smtClean="0">
              <a:effectLst/>
            </a:endParaRPr>
          </a:p>
          <a:p>
            <a:r>
              <a:rPr lang="nb-NO" dirty="0" smtClean="0">
                <a:effectLst/>
              </a:rPr>
              <a:t>Som eksempler på stillinger som det knytter seg stor offentlig interesse til, og der terskelen for å få gjennomslag for en anmodning om ikke å bli oppført på søkerlista vil være høy, nevner proposisjonen (Ot.prp. nr. 102 (2004-2005) </a:t>
            </a:r>
            <a:r>
              <a:rPr lang="nb-NO" dirty="0" smtClean="0">
                <a:effectLst/>
                <a:hlinkClick r:id="rId14"/>
              </a:rPr>
              <a:t>Til § 25</a:t>
            </a:r>
            <a:r>
              <a:rPr lang="nb-NO" dirty="0" smtClean="0">
                <a:effectLst/>
              </a:rPr>
              <a:t> Unntak for </a:t>
            </a:r>
            <a:r>
              <a:rPr lang="nb-NO" dirty="0" err="1" smtClean="0">
                <a:effectLst/>
              </a:rPr>
              <a:t>tilsetjingssaker</a:t>
            </a:r>
            <a:r>
              <a:rPr lang="nb-NO" dirty="0" smtClean="0">
                <a:effectLst/>
              </a:rPr>
              <a:t> m.m., </a:t>
            </a:r>
            <a:r>
              <a:rPr lang="nb-NO" dirty="0" smtClean="0">
                <a:effectLst/>
                <a:hlinkClick r:id="rId15"/>
              </a:rPr>
              <a:t>s. 149</a:t>
            </a:r>
            <a:r>
              <a:rPr lang="nb-NO" dirty="0" smtClean="0">
                <a:effectLst/>
              </a:rPr>
              <a:t>) stilling som departementsråd, direktør eller leder for statlige direktorater eller uavhengige organer, fylkesmann eller rådmann i kommunene.</a:t>
            </a:r>
          </a:p>
          <a:p>
            <a:r>
              <a:rPr lang="nb-NO" dirty="0" smtClean="0">
                <a:effectLst/>
              </a:rPr>
              <a:t>Kravet om at det skal særlige grunner til for å imøtekomme en anmodning om ikke å bli ført opp på søkerlisten, innebærer at det generelle ubehaget en søker vil kunne oppleve ved at det blir kjent at hun eller han har søkt en stilling ikke vil være nok. For at en slik anmodning skal kunne imøtekommes ved søknad til en slik stilling, må det foreligge spesielle omstendigheter og påvises at innsyn vil kunne føre til mer konkrete skader eller ulemper for søkeren.</a:t>
            </a:r>
          </a:p>
          <a:p>
            <a:endParaRPr lang="nb-NO" dirty="0" smtClean="0"/>
          </a:p>
          <a:p>
            <a:r>
              <a:rPr lang="nb-NO" dirty="0" smtClean="0">
                <a:effectLst/>
              </a:rPr>
              <a:t>Departementet la til grunn (Ot.prp. nr. 102 (2004-2005) </a:t>
            </a:r>
            <a:r>
              <a:rPr lang="nb-NO" dirty="0" smtClean="0">
                <a:effectLst/>
                <a:hlinkClick r:id="rId14"/>
              </a:rPr>
              <a:t>Til § 25</a:t>
            </a:r>
            <a:r>
              <a:rPr lang="nb-NO" dirty="0" smtClean="0">
                <a:effectLst/>
              </a:rPr>
              <a:t> Unntak for </a:t>
            </a:r>
            <a:r>
              <a:rPr lang="nb-NO" dirty="0" err="1" smtClean="0">
                <a:effectLst/>
              </a:rPr>
              <a:t>tilsetjingssaker</a:t>
            </a:r>
            <a:r>
              <a:rPr lang="nb-NO" dirty="0" smtClean="0">
                <a:effectLst/>
              </a:rPr>
              <a:t> m.m., </a:t>
            </a:r>
            <a:r>
              <a:rPr lang="nb-NO" dirty="0" smtClean="0">
                <a:effectLst/>
                <a:hlinkClick r:id="rId15"/>
              </a:rPr>
              <a:t>s. 149</a:t>
            </a:r>
            <a:r>
              <a:rPr lang="nb-NO" dirty="0" smtClean="0">
                <a:effectLst/>
              </a:rPr>
              <a:t>) at det også ved søknad på slike stillinger vil kunne gjøres unntak for en søker som er selvstendig næringsdrivende, og som risikerer redusert kundetilgang dersom det blir kjent at det er fare for at vedkommende kan komme til å legge ned virksomheten. Dette er så å si kjerneområdet av saker som har begrunnet adgangen til å gjøre unntak fra søkerlisten. Mer usikkert er det om det er riktig når departementet (s. st.) uttaler at det kan være grunnlag for å imøtekomme en anmodning fra en søker som er tilsatt i en lederstilling i det offentlige om ikke å bli ført opp på den offentlige søkerlisten fordi det kan skape ekstra uro i en virksomhet under omstilling eller omorganisering om det blir kjent at hun eller han har søkt en ny stilling. Her er vi i realiteten over i hensyn som i første rekke knytter seg ikke til søkerens, men til det offentliges egen interesse, og hvor det at vedkommende søker en ny stilling vil kunne være et relevant moment ved vurderingen av forholdene ved </a:t>
            </a:r>
            <a:r>
              <a:rPr lang="nb-NO" dirty="0" err="1" smtClean="0">
                <a:effectLst/>
              </a:rPr>
              <a:t>vedkommendes</a:t>
            </a:r>
            <a:r>
              <a:rPr lang="nb-NO" dirty="0" smtClean="0">
                <a:effectLst/>
              </a:rPr>
              <a:t> virksomhet. Det må ut fra bestemmelsens forhistorie og Sivilombudsmannens praksis bare være forholdsvis eksepsjonelle forhold som kan begrunne et unntak i en slik situasjon.</a:t>
            </a:r>
          </a:p>
          <a:p>
            <a:endParaRPr lang="nb-NO" dirty="0" smtClean="0">
              <a:effectLst/>
            </a:endParaRPr>
          </a:p>
          <a:p>
            <a:r>
              <a:rPr lang="nn-NO" dirty="0" smtClean="0">
                <a:effectLst/>
              </a:rPr>
              <a:t>I høve til stillingar som det ikkje knyter seg stor offentlig interesse til, skal det mindre til for at ei veging av dei ulike omsyna fell ut til fordel for søkjaren fordi kontrollomsynet her ikkje vil gjere seg gjeldande i særleg grad.</a:t>
            </a:r>
          </a:p>
          <a:p>
            <a:r>
              <a:rPr lang="nn-NO" dirty="0" smtClean="0">
                <a:effectLst/>
              </a:rPr>
              <a:t>Dei kryssande omsyna gjer seg derimot gjeldande med full kraft når det er spørsmål om å utelate søkjarar frå søkjarlista ved tilsetjing i leiande stillingar. Her må det krevjast at det ligg føre særlege grunnar for at ei oppmoding om ikkje å bli ført opp på den offentlege søkjarlista skal bli teken til følgje. Dette inneber likevel ikkje at det aldri vil vere høve til å ta oppmodinga til følgje i slike tilfelle, men at ein må gjere ei konkret vurdering i høve til kvar enkelt søkjar, og at kontrollomsynet normalt vil vege tungt ved denne typen tilsetjingar.</a:t>
            </a:r>
          </a:p>
          <a:p>
            <a:endParaRPr lang="nb-NO" dirty="0" smtClean="0"/>
          </a:p>
          <a:p>
            <a:endParaRPr lang="nb-NO" dirty="0"/>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2</a:t>
            </a:fld>
            <a:endParaRPr lang="en-US"/>
          </a:p>
        </p:txBody>
      </p:sp>
    </p:spTree>
    <p:extLst>
      <p:ext uri="{BB962C8B-B14F-4D97-AF65-F5344CB8AC3E}">
        <p14:creationId xmlns:p14="http://schemas.microsoft.com/office/powerpoint/2010/main" val="3248204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5A43C9B-7E0C-1944-A361-B4A0B5C42871}"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r>
              <a:rPr lang="nb-NO" dirty="0" smtClean="0">
                <a:effectLst/>
              </a:rPr>
              <a:t>Søkerlisten er en oppstilling med navn og enkle individualiserende kjennetegn over dem som har søkt vedkommende stilling. Dette må ikke blandes sammen med </a:t>
            </a:r>
            <a:r>
              <a:rPr lang="nb-NO" i="1" dirty="0" smtClean="0">
                <a:effectLst/>
              </a:rPr>
              <a:t>utvidet søkerliste </a:t>
            </a:r>
            <a:r>
              <a:rPr lang="nb-NO" dirty="0" smtClean="0">
                <a:effectLst/>
              </a:rPr>
              <a:t>slik dette er definert i forvaltningslovforskriften 15. desember 2006 nr. 1456 </a:t>
            </a:r>
            <a:r>
              <a:rPr lang="nb-NO" dirty="0" smtClean="0">
                <a:effectLst/>
                <a:hlinkClick r:id="rId3"/>
              </a:rPr>
              <a:t>§ 15</a:t>
            </a:r>
            <a:r>
              <a:rPr lang="nb-NO" dirty="0" smtClean="0">
                <a:effectLst/>
              </a:rPr>
              <a:t> første punktum; «søkeres navn og alder og fullstendige opplysninger om deres utdanning og praksis i offentlig og privat virksomhet». Søkerlisten er offentlig så snart den er utarbeidet, se </a:t>
            </a:r>
            <a:r>
              <a:rPr lang="nb-NO" dirty="0" smtClean="0">
                <a:effectLst/>
                <a:hlinkClick r:id="rId4"/>
              </a:rPr>
              <a:t>§ 4</a:t>
            </a:r>
            <a:r>
              <a:rPr lang="nb-NO" dirty="0" smtClean="0">
                <a:effectLst/>
              </a:rPr>
              <a:t> annet ledd. Den utvidede søkerlisten er det som alminnelig utgangspunkt bare søkerne som har rett til innsyn i.</a:t>
            </a:r>
          </a:p>
          <a:p>
            <a:r>
              <a:rPr lang="nb-NO" dirty="0" smtClean="0">
                <a:effectLst/>
              </a:rPr>
              <a:t>Forvaltningsorganet har plikt til å sørge for at søkerlisten er tilgjengelig, selv om det bruker et privat konsulentfirma ved tilsettingen. Det skal settes opp et slikt dokument også om forvaltningsorganet har sørget for å gi informasjon om hvem som har søkt på annen måte, for eksempel ved å gi muntlig informasjon eller ved delvis innsyn i søknadene.</a:t>
            </a:r>
          </a:p>
          <a:p>
            <a:endParaRPr lang="nb-NO" dirty="0" smtClean="0"/>
          </a:p>
          <a:p>
            <a:r>
              <a:rPr lang="nb-NO" dirty="0" smtClean="0">
                <a:effectLst/>
              </a:rPr>
              <a:t>Søkerlisten skal som alminnelig regel inneholde navnet på alle søkere som ikke har trukket søknaden sin før listen blir offentliggjort. Etter annet ledd tredje punktum kan opplysninger om en søker likevel unntas fra innsyn dersom søkeren selv ber om det, jf. også bestemmelsen i fjerde punktum om vurderingstemaet når det skal tas stilling til en slik anmodning.</a:t>
            </a:r>
            <a:endParaRPr lang="nb-NO" dirty="0" smtClean="0"/>
          </a:p>
          <a:p>
            <a:pPr eaLnBrk="1" hangingPunct="1"/>
            <a:endParaRPr lang="nb-N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Navnet til søker tas ikke ut av utvidet søkerliste.</a:t>
            </a:r>
          </a:p>
          <a:p>
            <a:endParaRPr lang="nb-NO" dirty="0" smtClean="0"/>
          </a:p>
          <a:p>
            <a:r>
              <a:rPr lang="nb-NO" dirty="0" smtClean="0"/>
              <a:t>Utvidet søkerliste, (</a:t>
            </a:r>
            <a:r>
              <a:rPr lang="nb-NO" dirty="0" smtClean="0">
                <a:hlinkClick r:id="rId3"/>
              </a:rPr>
              <a:t>§ 15</a:t>
            </a:r>
            <a:r>
              <a:rPr lang="nb-NO" dirty="0" smtClean="0"/>
              <a:t> utvidet søkerliste).</a:t>
            </a:r>
          </a:p>
          <a:p>
            <a:r>
              <a:rPr lang="nb-NO" dirty="0" smtClean="0"/>
              <a:t>Fra tid til annen ber søkere til stilling om å få utvidet søkerliste. Det er viktig å være oppmerksom på at når søker får slik søkerliste, skal han/hun samtidig gjøres oppmerksom på at han/hun har taushetsplikt om den informasjonen han/hun får om andre søkere.</a:t>
            </a:r>
          </a:p>
          <a:p>
            <a:r>
              <a:rPr lang="nb-NO" dirty="0" smtClean="0"/>
              <a:t>Hjemmelen for å gi søker utvidet søkerliste finnes i </a:t>
            </a:r>
            <a:r>
              <a:rPr lang="nb-NO" dirty="0" smtClean="0">
                <a:hlinkClick r:id="rId4"/>
              </a:rPr>
              <a:t>forvaltningslovforskriften </a:t>
            </a:r>
            <a:r>
              <a:rPr lang="nb-NO" dirty="0" err="1" smtClean="0">
                <a:hlinkClick r:id="rId4"/>
              </a:rPr>
              <a:t>kap</a:t>
            </a:r>
            <a:r>
              <a:rPr lang="nb-NO" dirty="0" smtClean="0">
                <a:hlinkClick r:id="rId4"/>
              </a:rPr>
              <a:t> 5</a:t>
            </a:r>
            <a:r>
              <a:rPr lang="nb-NO" dirty="0" smtClean="0"/>
              <a:t>. Kravet om taushetsplikt framgår av forvaltningslovens </a:t>
            </a:r>
            <a:r>
              <a:rPr lang="nb-NO" dirty="0" smtClean="0">
                <a:hlinkClick r:id="rId5"/>
              </a:rPr>
              <a:t>§ 13, med begrensning av </a:t>
            </a:r>
            <a:r>
              <a:rPr lang="nb-NO" dirty="0" err="1" smtClean="0">
                <a:hlinkClick r:id="rId5"/>
              </a:rPr>
              <a:t>taushetspliken</a:t>
            </a:r>
            <a:r>
              <a:rPr lang="nb-NO" dirty="0" smtClean="0">
                <a:hlinkClick r:id="rId5"/>
              </a:rPr>
              <a:t> i § 13b 1. og 2. </a:t>
            </a:r>
            <a:r>
              <a:rPr lang="nb-NO" dirty="0" smtClean="0">
                <a:hlinkClick r:id="rId6"/>
              </a:rPr>
              <a:t>Forvaltningslovens § 13c </a:t>
            </a:r>
            <a:r>
              <a:rPr lang="nb-NO" dirty="0" smtClean="0"/>
              <a:t>pålegger oss å sørge for at den som får utvidet søkerliste blir informert om taushetsplikten.</a:t>
            </a:r>
          </a:p>
          <a:p>
            <a:endParaRPr lang="nb-NO" dirty="0"/>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4</a:t>
            </a:fld>
            <a:endParaRPr lang="en-US"/>
          </a:p>
        </p:txBody>
      </p:sp>
    </p:spTree>
    <p:extLst>
      <p:ext uri="{BB962C8B-B14F-4D97-AF65-F5344CB8AC3E}">
        <p14:creationId xmlns:p14="http://schemas.microsoft.com/office/powerpoint/2010/main" val="3938315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smtClean="0"/>
          </a:p>
          <a:p>
            <a:r>
              <a:rPr lang="nb-NO" dirty="0" smtClean="0"/>
              <a:t>Søkerlisten</a:t>
            </a:r>
            <a:r>
              <a:rPr lang="nb-NO" baseline="0" dirty="0" smtClean="0"/>
              <a:t> skal bør normalt være satt opp innen to til tre dager etter søknadsfristens utløp. </a:t>
            </a:r>
            <a:endParaRPr lang="nb-NO" dirty="0"/>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5</a:t>
            </a:fld>
            <a:endParaRPr lang="en-US"/>
          </a:p>
        </p:txBody>
      </p:sp>
    </p:spTree>
    <p:extLst>
      <p:ext uri="{BB962C8B-B14F-4D97-AF65-F5344CB8AC3E}">
        <p14:creationId xmlns:p14="http://schemas.microsoft.com/office/powerpoint/2010/main" val="340477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Forvaltningen har i utgangspunktet rett, men ikke plikt, til å unnta opplysninger om at noen har søkt om en stilling fra innsyn. </a:t>
            </a:r>
          </a:p>
          <a:p>
            <a:endParaRPr lang="nb-NO" dirty="0" smtClean="0"/>
          </a:p>
          <a:p>
            <a:r>
              <a:rPr lang="nb-NO" dirty="0" smtClean="0"/>
              <a:t>For å</a:t>
            </a:r>
            <a:r>
              <a:rPr lang="nb-NO" baseline="0" dirty="0" smtClean="0"/>
              <a:t> unnta må begrunnelsen normalt være at søker har et legitimt behov for å holde hemmelig at hun eller hun søker en ny stilling.</a:t>
            </a:r>
          </a:p>
          <a:p>
            <a:endParaRPr lang="nn-NO" dirty="0" smtClean="0">
              <a:effectLst/>
            </a:endParaRPr>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6</a:t>
            </a:fld>
            <a:endParaRPr lang="en-US"/>
          </a:p>
        </p:txBody>
      </p:sp>
    </p:spTree>
    <p:extLst>
      <p:ext uri="{BB962C8B-B14F-4D97-AF65-F5344CB8AC3E}">
        <p14:creationId xmlns:p14="http://schemas.microsoft.com/office/powerpoint/2010/main" val="2673082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n-NO" dirty="0" smtClean="0">
                <a:effectLst/>
              </a:rPr>
              <a:t>Ved vurderinga av i kva grad ålmenta bør ha innsyn i søkjarlister, gjer det seg gjeldande ulike omsyn. </a:t>
            </a:r>
          </a:p>
          <a:p>
            <a:endParaRPr lang="nn-NO" dirty="0" smtClean="0">
              <a:effectLst/>
            </a:endParaRPr>
          </a:p>
          <a:p>
            <a:r>
              <a:rPr lang="nn-NO" dirty="0" smtClean="0">
                <a:effectLst/>
              </a:rPr>
              <a:t>Det sterkaste argumentet for innsynsrett er at dette gir ålmenta ein sjanse til å kontrollere at det ikkje blir teke utanforliggande eller usaklege omsyn ved tilsetjingar i det offentlege. Innsyn gir dessutan borgarane høve til å verke inn på kven som blir tilsett i ei offentleg stilling. Forvaltninga skal på vegner av fellesskapen forvalte dei verdiane og ressursane som høyrer til samfunnet. Det er derfor viktig at det er mogleg for ålmenta å kontrollere at dei personane som er best eigna, blir tilsette i offentlege stillingar.</a:t>
            </a:r>
          </a:p>
          <a:p>
            <a:endParaRPr lang="nn-NO" dirty="0" smtClean="0">
              <a:effectLst/>
            </a:endParaRPr>
          </a:p>
          <a:p>
            <a:r>
              <a:rPr lang="nn-NO" dirty="0" smtClean="0">
                <a:effectLst/>
              </a:rPr>
              <a:t>Det er særleg to omsyn som taler mot innsyn i søkjarlister. For det første omsynet til søkjarane og deira personvern. For enkelte søkjarar til offentlege stillingar vil det kunne skape vanskar dersom det blir kjent at dei søkjer ny stilling, til dømes i høve til klientar og kundar eller i høve til noverande arbeidsgivar og medarbeidarar. </a:t>
            </a:r>
          </a:p>
          <a:p>
            <a:endParaRPr lang="nn-NO" dirty="0" smtClean="0">
              <a:effectLst/>
            </a:endParaRPr>
          </a:p>
          <a:p>
            <a:r>
              <a:rPr lang="nn-NO" dirty="0" smtClean="0">
                <a:effectLst/>
              </a:rPr>
              <a:t>Det andre omsynet som taler mot innsynsrett, er omsynet til ei best mogleg rekruttering til offentleg forvaltning. Ein regel om full innsynsrett i søkjarlister kan føre til at potensielle kandidatar lèt vere å søkje, og såleis at det offentlege taper kampen om den best kvalifiserte arbeidskrafta til leiande stillingar.</a:t>
            </a:r>
          </a:p>
          <a:p>
            <a:endParaRPr lang="nb-NO" dirty="0" smtClean="0"/>
          </a:p>
          <a:p>
            <a:r>
              <a:rPr lang="nb-NO" dirty="0" smtClean="0">
                <a:effectLst/>
              </a:rPr>
              <a:t>Vurderingen må skje konkret og i forhold til hver enkelt søker og de grunnene som er angitt for at hun eller han ikke skal føres opp på den offentlige søkerlisten.</a:t>
            </a:r>
          </a:p>
          <a:p>
            <a:endParaRPr lang="nb-NO" dirty="0" smtClean="0"/>
          </a:p>
          <a:p>
            <a:r>
              <a:rPr lang="nb-NO" dirty="0" smtClean="0"/>
              <a:t>Det er ikke tilstrekkelig at det oppleves som ubehagelig at det blir kjent at man har søkt en ny stilling. Må foreligge</a:t>
            </a:r>
            <a:r>
              <a:rPr lang="nb-NO" baseline="0" dirty="0" smtClean="0"/>
              <a:t> spesielle omstendigheter som gjør at innsyn fører til konkrete skader eller ulemper for søkeren.</a:t>
            </a:r>
          </a:p>
          <a:p>
            <a:endParaRPr lang="nn-NO" dirty="0" smtClean="0">
              <a:effectLst/>
            </a:endParaRPr>
          </a:p>
          <a:p>
            <a:r>
              <a:rPr lang="nn-NO" dirty="0" smtClean="0">
                <a:effectLst/>
              </a:rPr>
              <a:t>I høve til stillingar som det ikkje knyter seg stor offentlig interesse til, skal det mindre til for at ei veging av dei ulike omsyna fell ut til fordel for søkjaren fordi kontrollomsynet her ikkje vil gjere seg gjeldande i særleg grad.</a:t>
            </a:r>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7</a:t>
            </a:fld>
            <a:endParaRPr lang="en-US"/>
          </a:p>
        </p:txBody>
      </p:sp>
    </p:spTree>
    <p:extLst>
      <p:ext uri="{BB962C8B-B14F-4D97-AF65-F5344CB8AC3E}">
        <p14:creationId xmlns:p14="http://schemas.microsoft.com/office/powerpoint/2010/main" val="929727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n-NO" dirty="0" smtClean="0">
              <a:effectLst/>
            </a:endParaRPr>
          </a:p>
          <a:p>
            <a:endParaRPr lang="nb-NO" dirty="0" smtClean="0">
              <a:effectLst/>
            </a:endParaRPr>
          </a:p>
          <a:p>
            <a:endParaRPr lang="nb-NO" dirty="0" smtClean="0"/>
          </a:p>
          <a:p>
            <a:endParaRPr lang="nb-NO" dirty="0"/>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8</a:t>
            </a:fld>
            <a:endParaRPr lang="en-US"/>
          </a:p>
        </p:txBody>
      </p:sp>
    </p:spTree>
    <p:extLst>
      <p:ext uri="{BB962C8B-B14F-4D97-AF65-F5344CB8AC3E}">
        <p14:creationId xmlns:p14="http://schemas.microsoft.com/office/powerpoint/2010/main" val="1326851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smtClean="0">
              <a:effectLst/>
            </a:endParaRPr>
          </a:p>
          <a:p>
            <a:r>
              <a:rPr lang="nb-NO" dirty="0" smtClean="0">
                <a:effectLst/>
              </a:rPr>
              <a:t>Som eksempler på stillinger som det knytter seg stor offentlig interesse til, og der terskelen for å få gjennomslag for en anmodning om ikke å bli oppført på søkerlista vil være høy, nevner proposisjonen (Ot.prp. nr. 102 (2004-2005) </a:t>
            </a:r>
            <a:r>
              <a:rPr lang="nb-NO" dirty="0" smtClean="0">
                <a:effectLst/>
                <a:hlinkClick r:id="rId3"/>
              </a:rPr>
              <a:t>Til § 25</a:t>
            </a:r>
            <a:r>
              <a:rPr lang="nb-NO" dirty="0" smtClean="0">
                <a:effectLst/>
              </a:rPr>
              <a:t> Unntak for </a:t>
            </a:r>
            <a:r>
              <a:rPr lang="nb-NO" dirty="0" err="1" smtClean="0">
                <a:effectLst/>
              </a:rPr>
              <a:t>tilsetjingssaker</a:t>
            </a:r>
            <a:r>
              <a:rPr lang="nb-NO" dirty="0" smtClean="0">
                <a:effectLst/>
              </a:rPr>
              <a:t> m.m., </a:t>
            </a:r>
            <a:r>
              <a:rPr lang="nb-NO" dirty="0" smtClean="0">
                <a:effectLst/>
                <a:hlinkClick r:id="rId4"/>
              </a:rPr>
              <a:t>s. 149</a:t>
            </a:r>
            <a:r>
              <a:rPr lang="nb-NO" dirty="0" smtClean="0">
                <a:effectLst/>
              </a:rPr>
              <a:t>) stilling som departementsråd, direktør eller leder for statlige direktorater eller uavhengige organer, fylkesmann eller rådmann i kommunene.</a:t>
            </a:r>
          </a:p>
          <a:p>
            <a:r>
              <a:rPr lang="nb-NO" dirty="0" smtClean="0">
                <a:effectLst/>
              </a:rPr>
              <a:t>Kravet om at det skal særlige grunner til for å imøtekomme en anmodning om ikke å bli ført opp på søkerlisten, innebærer at det generelle ubehaget en søker vil kunne oppleve ved at det blir kjent at hun eller han har søkt en stilling ikke vil være nok. For at en slik anmodning skal kunne imøtekommes ved søknad til en slik stilling, må det foreligge spesielle omstendigheter og påvises at innsyn vil kunne føre til mer konkrete skader eller ulemper for søkeren.</a:t>
            </a:r>
          </a:p>
          <a:p>
            <a:endParaRPr lang="nb-NO" dirty="0" smtClean="0"/>
          </a:p>
          <a:p>
            <a:r>
              <a:rPr lang="nb-NO" dirty="0" smtClean="0">
                <a:effectLst/>
              </a:rPr>
              <a:t>Departementet la til grunn (Ot.prp. nr. 102 (2004-2005) </a:t>
            </a:r>
            <a:r>
              <a:rPr lang="nb-NO" dirty="0" smtClean="0">
                <a:effectLst/>
                <a:hlinkClick r:id="rId3"/>
              </a:rPr>
              <a:t>Til § 25</a:t>
            </a:r>
            <a:r>
              <a:rPr lang="nb-NO" dirty="0" smtClean="0">
                <a:effectLst/>
              </a:rPr>
              <a:t> Unntak for </a:t>
            </a:r>
            <a:r>
              <a:rPr lang="nb-NO" dirty="0" err="1" smtClean="0">
                <a:effectLst/>
              </a:rPr>
              <a:t>tilsetjingssaker</a:t>
            </a:r>
            <a:r>
              <a:rPr lang="nb-NO" dirty="0" smtClean="0">
                <a:effectLst/>
              </a:rPr>
              <a:t> m.m., </a:t>
            </a:r>
            <a:r>
              <a:rPr lang="nb-NO" dirty="0" smtClean="0">
                <a:effectLst/>
                <a:hlinkClick r:id="rId4"/>
              </a:rPr>
              <a:t>s. 149</a:t>
            </a:r>
            <a:r>
              <a:rPr lang="nb-NO" dirty="0" smtClean="0">
                <a:effectLst/>
              </a:rPr>
              <a:t>) at det også ved søknad på slike stillinger vil kunne gjøres unntak for en søker som er selvstendig næringsdrivende, og som risikerer redusert kundetilgang dersom det blir kjent at det er fare for at vedkommende kan komme til å legge ned virksomheten. Dette er så å si kjerneområdet av saker som har begrunnet adgangen til å gjøre unntak fra søkerlisten. Mer usikkert er det om det er riktig når departementet (s. st.) uttaler at det kan være grunnlag for å imøtekomme en anmodning fra en søker som er tilsatt i en lederstilling i det offentlige om ikke å bli ført opp på den offentlige søkerlisten fordi det kan skape ekstra uro i en virksomhet under omstilling eller omorganisering om det blir kjent at hun eller han har søkt en ny stilling. Her er vi i realiteten over i hensyn som i første rekke knytter seg ikke til søkerens, men til det offentliges egen interesse, og hvor det at vedkommende søker en ny stilling vil kunne være et relevant moment ved vurderingen av forholdene ved </a:t>
            </a:r>
            <a:r>
              <a:rPr lang="nb-NO" dirty="0" err="1" smtClean="0">
                <a:effectLst/>
              </a:rPr>
              <a:t>vedkommendes</a:t>
            </a:r>
            <a:r>
              <a:rPr lang="nb-NO" dirty="0" smtClean="0">
                <a:effectLst/>
              </a:rPr>
              <a:t> virksomhet. Det må ut fra bestemmelsens forhistorie og Sivilombudsmannens praksis bare være forholdsvis eksepsjonelle forhold som kan begrunne et unntak i en slik situasjon.</a:t>
            </a:r>
          </a:p>
          <a:p>
            <a:endParaRPr lang="nb-NO" dirty="0" smtClean="0"/>
          </a:p>
          <a:p>
            <a:r>
              <a:rPr lang="nn-NO" dirty="0" smtClean="0">
                <a:effectLst/>
              </a:rPr>
              <a:t>I høve til stillingar som det ikkje knyter seg stor offentlig interesse til, skal det mindre til for at ei veging av dei ulike omsyna fell ut til fordel for søkjaren fordi kontrollomsynet her ikkje vil gjere seg gjeldande i særleg grad.</a:t>
            </a:r>
          </a:p>
          <a:p>
            <a:r>
              <a:rPr lang="nn-NO" dirty="0" smtClean="0">
                <a:effectLst/>
              </a:rPr>
              <a:t>Dei kryssande omsyna gjer seg derimot gjeldande med full kraft når det er spørsmål om å utelate søkjarar frå søkjarlista ved tilsetjing i leiande stillingar. Her må det krevjast at det ligg føre særlege grunnar for at ei oppmoding om ikkje å bli ført opp på den offentlege søkjarlista skal bli teken til følgje. Dette inneber likevel ikkje at det aldri vil vere høve til å ta oppmodinga til følgje i slike tilfelle, men at ein må gjere ei konkret vurdering i høve til kvar enkelt søkjar, og at kontrollomsynet normalt vil vege tungt ved denne typen tilsetjingar.</a:t>
            </a:r>
          </a:p>
          <a:p>
            <a:endParaRPr lang="nb-NO"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b-NO" dirty="0" smtClean="0">
                <a:effectLst/>
              </a:rPr>
              <a:t>Det gis her en føring for forvaltningens vurdering av spørsmålet om det skal praktiseres merinnsyn i en situasjon hvor det foreligger en anmodning om å unnta et navn fra søkerlisten. Vurderingstemaet, slik det er formulert i loven, korresponderer ganske nøye med de kriteriene som Sivilombudsmannen formulerte i en rekke saker om meroffentlighet i forhold til den tilsvarende bestemmelsen om unntak fra søkerlisten i </a:t>
            </a:r>
            <a:r>
              <a:rPr lang="nb-NO" dirty="0" err="1" smtClean="0">
                <a:effectLst/>
              </a:rPr>
              <a:t>offvl</a:t>
            </a:r>
            <a:r>
              <a:rPr lang="nb-NO" dirty="0" smtClean="0">
                <a:effectLst/>
              </a:rPr>
              <a:t>. 1970 </a:t>
            </a:r>
            <a:r>
              <a:rPr lang="nb-NO" dirty="0" smtClean="0">
                <a:effectLst/>
                <a:hlinkClick r:id="rId5"/>
              </a:rPr>
              <a:t>§ 6</a:t>
            </a:r>
            <a:r>
              <a:rPr lang="nb-NO" dirty="0" smtClean="0">
                <a:effectLst/>
              </a:rPr>
              <a:t> første ledd nr. 4 tredje punktum, se oversikten i innstillingen fra Offentlighetslovutvalget s. </a:t>
            </a:r>
            <a:r>
              <a:rPr lang="nb-NO" dirty="0" smtClean="0">
                <a:effectLst/>
                <a:hlinkClick r:id="rId6"/>
              </a:rPr>
              <a:t>202</a:t>
            </a:r>
            <a:r>
              <a:rPr lang="nb-NO" dirty="0" smtClean="0">
                <a:effectLst/>
              </a:rPr>
              <a:t>-</a:t>
            </a:r>
            <a:r>
              <a:rPr lang="nb-NO" dirty="0" smtClean="0">
                <a:effectLst/>
                <a:hlinkClick r:id="rId7"/>
              </a:rPr>
              <a:t>204</a:t>
            </a:r>
            <a:r>
              <a:rPr lang="nb-NO" dirty="0" smtClean="0">
                <a:effectLst/>
              </a:rPr>
              <a:t> (i </a:t>
            </a:r>
            <a:r>
              <a:rPr lang="nb-NO" dirty="0" smtClean="0">
                <a:effectLst/>
                <a:hlinkClick r:id="rId8"/>
              </a:rPr>
              <a:t>15.6.3</a:t>
            </a:r>
            <a:r>
              <a:rPr lang="nb-NO" dirty="0" smtClean="0">
                <a:effectLst/>
              </a:rPr>
              <a:t> Utvalgets vurderinger) og sammendraget i proposisjonen s. </a:t>
            </a:r>
            <a:r>
              <a:rPr lang="nb-NO" dirty="0" smtClean="0">
                <a:effectLst/>
                <a:hlinkClick r:id="rId9"/>
              </a:rPr>
              <a:t>73</a:t>
            </a:r>
            <a:r>
              <a:rPr lang="nb-NO" dirty="0" smtClean="0">
                <a:effectLst/>
              </a:rPr>
              <a:t>-</a:t>
            </a:r>
            <a:r>
              <a:rPr lang="nb-NO" dirty="0" smtClean="0">
                <a:effectLst/>
                <a:hlinkClick r:id="rId10"/>
              </a:rPr>
              <a:t>74</a:t>
            </a:r>
            <a:r>
              <a:rPr lang="nb-NO" dirty="0" smtClean="0">
                <a:effectLst/>
              </a:rPr>
              <a:t> (i </a:t>
            </a:r>
            <a:r>
              <a:rPr lang="nb-NO" dirty="0" smtClean="0">
                <a:effectLst/>
                <a:hlinkClick r:id="rId11"/>
              </a:rPr>
              <a:t>pkt. 10.1</a:t>
            </a:r>
            <a:r>
              <a:rPr lang="nb-NO" dirty="0" smtClean="0">
                <a:effectLst/>
              </a:rPr>
              <a:t> </a:t>
            </a:r>
            <a:r>
              <a:rPr lang="nb-NO" dirty="0" err="1" smtClean="0">
                <a:effectLst/>
              </a:rPr>
              <a:t>Gjeldande</a:t>
            </a:r>
            <a:r>
              <a:rPr lang="nb-NO" dirty="0" smtClean="0">
                <a:effectLst/>
              </a:rPr>
              <a:t> rett). I proposisjonen gir departementet (Ot.prp. nr. 102 (2004-2005) </a:t>
            </a:r>
            <a:r>
              <a:rPr lang="nb-NO" dirty="0" smtClean="0">
                <a:effectLst/>
                <a:hlinkClick r:id="rId12"/>
              </a:rPr>
              <a:t>pkt. 10.4</a:t>
            </a:r>
            <a:r>
              <a:rPr lang="nb-NO" dirty="0" smtClean="0">
                <a:effectLst/>
              </a:rPr>
              <a:t> Departementet sitt syn, </a:t>
            </a:r>
            <a:r>
              <a:rPr lang="nb-NO" dirty="0" smtClean="0">
                <a:effectLst/>
                <a:hlinkClick r:id="rId13"/>
              </a:rPr>
              <a:t>s. 77</a:t>
            </a:r>
            <a:r>
              <a:rPr lang="nb-NO" dirty="0" smtClean="0">
                <a:effectLst/>
              </a:rPr>
              <a:t>) uttrykk for at «</a:t>
            </a:r>
            <a:r>
              <a:rPr lang="nb-NO" dirty="0" err="1" smtClean="0">
                <a:effectLst/>
              </a:rPr>
              <a:t>gjeldande</a:t>
            </a:r>
            <a:r>
              <a:rPr lang="nb-NO" dirty="0" smtClean="0">
                <a:effectLst/>
              </a:rPr>
              <a:t> rett representerer den beste balanseringa av </a:t>
            </a:r>
            <a:r>
              <a:rPr lang="nb-NO" dirty="0" err="1" smtClean="0">
                <a:effectLst/>
              </a:rPr>
              <a:t>dei</a:t>
            </a:r>
            <a:r>
              <a:rPr lang="nb-NO" dirty="0" smtClean="0">
                <a:effectLst/>
              </a:rPr>
              <a:t> </a:t>
            </a:r>
            <a:r>
              <a:rPr lang="nb-NO" dirty="0" err="1" smtClean="0">
                <a:effectLst/>
              </a:rPr>
              <a:t>motstridande</a:t>
            </a:r>
            <a:r>
              <a:rPr lang="nb-NO" dirty="0" smtClean="0">
                <a:effectLst/>
              </a:rPr>
              <a:t> omsyna, og bør </a:t>
            </a:r>
            <a:r>
              <a:rPr lang="nb-NO" dirty="0" err="1" smtClean="0">
                <a:effectLst/>
              </a:rPr>
              <a:t>videreførast</a:t>
            </a:r>
            <a:r>
              <a:rPr lang="nb-NO" dirty="0" smtClean="0">
                <a:effectLst/>
              </a:rPr>
              <a:t>». Ut fra sammenhengen er det rimelig klart at med «</a:t>
            </a:r>
            <a:r>
              <a:rPr lang="nb-NO" dirty="0" err="1" smtClean="0">
                <a:effectLst/>
              </a:rPr>
              <a:t>gjeldande</a:t>
            </a:r>
            <a:r>
              <a:rPr lang="nb-NO" dirty="0" smtClean="0">
                <a:effectLst/>
              </a:rPr>
              <a:t> rett» mener departementet her den forståelse som Sivilombudsmannen har lagt til grunn når det gjelder anvendelsen av merinnsynsregelen på søkerlister.</a:t>
            </a:r>
          </a:p>
          <a:p>
            <a:endParaRPr lang="nb-NO" dirty="0"/>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9</a:t>
            </a:fld>
            <a:endParaRPr lang="en-US"/>
          </a:p>
        </p:txBody>
      </p:sp>
    </p:spTree>
    <p:extLst>
      <p:ext uri="{BB962C8B-B14F-4D97-AF65-F5344CB8AC3E}">
        <p14:creationId xmlns:p14="http://schemas.microsoft.com/office/powerpoint/2010/main" val="3985916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effectLst/>
              </a:rPr>
              <a:t>21. mars 2016 (sak 2015/1740)</a:t>
            </a:r>
          </a:p>
          <a:p>
            <a:r>
              <a:rPr lang="nb-NO" dirty="0" smtClean="0">
                <a:effectLst/>
              </a:rPr>
              <a:t>Saken gjelder utarbeidelsen av offentlig søkerliste og adgangen til å unnta noen av søkerne fra denne ved tilsetting av administrerende direktør ved Helse Møre og Romsdal HF.</a:t>
            </a:r>
          </a:p>
          <a:p>
            <a:endParaRPr lang="nb-NO" dirty="0" smtClean="0">
              <a:effectLst/>
            </a:endParaRPr>
          </a:p>
          <a:p>
            <a:r>
              <a:rPr lang="nb-NO" dirty="0" smtClean="0">
                <a:effectLst/>
              </a:rPr>
              <a:t>Ombudsmannen er enig med helseforetaket i at det ut fra stillingens nivå og offentlige interesse burde stilles høye krav til de aktuelle søkernes behov for unntak. Ettersom to av anmodningene om unntak ikke var nærmere grunngitt, er det imidlertid vanskelig å se at helseforetaket har foretatt en konkret og individuell vurdering av anmodningene. Selv om det er søkeren som er nærmest til å opplyse grunnen til at vedkommende anmoder om unntak, tilsier hensynet til god rekruttering at helseforetaket burde etterspurt en nærmere begrunnelse for de tilfellene der det ikke var gitt.</a:t>
            </a:r>
          </a:p>
          <a:p>
            <a:endParaRPr lang="nb-NO" dirty="0" smtClean="0">
              <a:effectLst/>
            </a:endParaRPr>
          </a:p>
          <a:p>
            <a:r>
              <a:rPr lang="nb-NO" dirty="0" smtClean="0">
                <a:effectLst/>
              </a:rPr>
              <a:t>Dersom en anmodning om unntak fra søkerlisten ikke er (tilstrekkelig) begrunnet, bør helseforetaket om mulig innhente slik begrunnelse.</a:t>
            </a:r>
          </a:p>
          <a:p>
            <a:endParaRPr lang="nb-NO" dirty="0" smtClean="0">
              <a:effectLst/>
            </a:endParaRPr>
          </a:p>
          <a:p>
            <a:r>
              <a:rPr lang="nb-NO" dirty="0" smtClean="0">
                <a:effectLst/>
              </a:rPr>
              <a:t>Av de tre som hadde bedt om å bli unntatt offentlighet, hadde A begrunnet anmodningen. C skal i følge advokaten – samme dag som søkerlisten ble offentliggjort – ha trukket søknaden uavhengig av spørsmålet om unntak. Helseforetaket skal ikke ha bedt om (ytterligere) begrunnelse fra noen av søkerne. </a:t>
            </a:r>
            <a:r>
              <a:rPr lang="nb-NO" smtClean="0">
                <a:effectLst/>
              </a:rPr>
              <a:t>B skal, i en telefonsamtale etter at det var gitt avslag på anmodningen om unntak, ha opplyst at hennes begrunnelse for unntak var at hun ikke ønsket at søknaden skulle gjøres kjent for hennes arbeidsgiver.</a:t>
            </a:r>
            <a:endParaRPr lang="nb-NO" dirty="0"/>
          </a:p>
        </p:txBody>
      </p:sp>
      <p:sp>
        <p:nvSpPr>
          <p:cNvPr id="4" name="Slide Number Placeholder 3"/>
          <p:cNvSpPr>
            <a:spLocks noGrp="1"/>
          </p:cNvSpPr>
          <p:nvPr>
            <p:ph type="sldNum" sz="quarter" idx="10"/>
          </p:nvPr>
        </p:nvSpPr>
        <p:spPr/>
        <p:txBody>
          <a:bodyPr/>
          <a:lstStyle/>
          <a:p>
            <a:pPr>
              <a:defRPr/>
            </a:pPr>
            <a:fld id="{21FA038E-C9EB-0345-89B9-944ACAB8E932}" type="slidenum">
              <a:rPr lang="en-US" smtClean="0"/>
              <a:pPr>
                <a:defRPr/>
              </a:pPr>
              <a:t>10</a:t>
            </a:fld>
            <a:endParaRPr lang="en-US"/>
          </a:p>
        </p:txBody>
      </p:sp>
    </p:spTree>
    <p:extLst>
      <p:ext uri="{BB962C8B-B14F-4D97-AF65-F5344CB8AC3E}">
        <p14:creationId xmlns:p14="http://schemas.microsoft.com/office/powerpoint/2010/main" val="4223081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2A413C99-5D0C-C740-8C05-54EF307650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2A6B29F6-9E3C-FD4E-AACC-F3579E40F1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FB3FEC9F-DC1D-8D4B-B236-C91D992547D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3E9945D6-52DC-1B48-967F-5B9E938859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518D3666-FF95-E84A-BFE0-1F93F2DAA0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r>
              <a:rPr lang="nb-NO"/>
              <a:t>11. april 2011</a:t>
            </a:r>
          </a:p>
        </p:txBody>
      </p:sp>
      <p:sp>
        <p:nvSpPr>
          <p:cNvPr id="8"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9" name="Rectangle 12"/>
          <p:cNvSpPr>
            <a:spLocks noGrp="1" noChangeArrowheads="1"/>
          </p:cNvSpPr>
          <p:nvPr>
            <p:ph type="sldNum" sz="quarter" idx="12"/>
          </p:nvPr>
        </p:nvSpPr>
        <p:spPr/>
        <p:txBody>
          <a:bodyPr/>
          <a:lstStyle>
            <a:lvl1pPr>
              <a:defRPr/>
            </a:lvl1pPr>
          </a:lstStyle>
          <a:p>
            <a:pPr>
              <a:defRPr/>
            </a:pPr>
            <a:fld id="{5C1DFA51-A26B-D64C-B8F9-C018A8BC85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r>
              <a:rPr lang="nb-NO"/>
              <a:t>11. april 2011</a:t>
            </a:r>
          </a:p>
        </p:txBody>
      </p:sp>
      <p:sp>
        <p:nvSpPr>
          <p:cNvPr id="4"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5" name="Rectangle 12"/>
          <p:cNvSpPr>
            <a:spLocks noGrp="1" noChangeArrowheads="1"/>
          </p:cNvSpPr>
          <p:nvPr>
            <p:ph type="sldNum" sz="quarter" idx="12"/>
          </p:nvPr>
        </p:nvSpPr>
        <p:spPr/>
        <p:txBody>
          <a:bodyPr/>
          <a:lstStyle>
            <a:lvl1pPr>
              <a:defRPr/>
            </a:lvl1pPr>
          </a:lstStyle>
          <a:p>
            <a:pPr>
              <a:defRPr/>
            </a:pPr>
            <a:fld id="{470DDD37-150B-DD40-AEA3-84D9A26C68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r>
              <a:rPr lang="nb-NO"/>
              <a:t>11. april 2011</a:t>
            </a:r>
          </a:p>
        </p:txBody>
      </p:sp>
      <p:sp>
        <p:nvSpPr>
          <p:cNvPr id="3"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4" name="Rectangle 12"/>
          <p:cNvSpPr>
            <a:spLocks noGrp="1" noChangeArrowheads="1"/>
          </p:cNvSpPr>
          <p:nvPr>
            <p:ph type="sldNum" sz="quarter" idx="12"/>
          </p:nvPr>
        </p:nvSpPr>
        <p:spPr/>
        <p:txBody>
          <a:bodyPr/>
          <a:lstStyle>
            <a:lvl1pPr>
              <a:defRPr/>
            </a:lvl1pPr>
          </a:lstStyle>
          <a:p>
            <a:pPr>
              <a:defRPr/>
            </a:pPr>
            <a:fld id="{3ECD15C6-4E4A-1141-96FC-7888898930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7DA2B21F-A66C-0C4C-8AE9-5681FA9B1E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7E17F9B5-F2F0-6E4D-85E7-5DEB29A805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nb-NO"/>
              <a:t>11. april 2011</a:t>
            </a:r>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dirty="0" err="1" smtClean="0"/>
            </a:lvl1pPr>
          </a:lstStyle>
          <a:p>
            <a:pPr>
              <a:defRPr/>
            </a:pPr>
            <a:r>
              <a:rPr lang="en-US"/>
              <a:t>Tema Powerpoint</a:t>
            </a:r>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a:defRPr/>
            </a:pPr>
            <a:fld id="{7BA3828B-E1BF-464F-8B55-3AF0DA129B27}" type="slidenum">
              <a:rPr lang="en-US"/>
              <a:pPr>
                <a:defRPr/>
              </a:pPr>
              <a:t>‹#›</a:t>
            </a:fld>
            <a:endParaRPr lang="en-US"/>
          </a:p>
        </p:txBody>
      </p:sp>
      <p:pic>
        <p:nvPicPr>
          <p:cNvPr id="1031" name="Picture 6" descr="UiO_A.png"/>
          <p:cNvPicPr>
            <a:picLocks noChangeAspect="1"/>
          </p:cNvPicPr>
          <p:nvPr/>
        </p:nvPicPr>
        <p:blipFill>
          <a:blip r:embed="rId13"/>
          <a:srcRect/>
          <a:stretch>
            <a:fillRect/>
          </a:stretch>
        </p:blipFill>
        <p:spPr bwMode="auto">
          <a:xfrm>
            <a:off x="304800" y="228600"/>
            <a:ext cx="2300288" cy="149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endParaRPr lang="nb-NO" dirty="0"/>
          </a:p>
        </p:txBody>
      </p:sp>
      <p:sp>
        <p:nvSpPr>
          <p:cNvPr id="15363" name="Rectangle 3"/>
          <p:cNvSpPr>
            <a:spLocks noGrp="1" noChangeArrowheads="1"/>
          </p:cNvSpPr>
          <p:nvPr>
            <p:ph type="subTitle" idx="1"/>
          </p:nvPr>
        </p:nvSpPr>
        <p:spPr/>
        <p:txBody>
          <a:bodyPr/>
          <a:lstStyle/>
          <a:p>
            <a:pPr algn="ctr" eaLnBrk="1" hangingPunct="1"/>
            <a:r>
              <a:rPr lang="nb-NO" dirty="0" smtClean="0"/>
              <a:t>UNNTAK FRA SØKERLISTER</a:t>
            </a:r>
            <a:endParaRPr lang="nb-N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endParaRPr lang="nb-NO" dirty="0" smtClean="0"/>
          </a:p>
        </p:txBody>
      </p:sp>
      <p:sp>
        <p:nvSpPr>
          <p:cNvPr id="16387" name="Footer Placeholder 4"/>
          <p:cNvSpPr>
            <a:spLocks noGrp="1"/>
          </p:cNvSpPr>
          <p:nvPr>
            <p:ph type="ftr" sz="quarter" idx="11"/>
          </p:nvPr>
        </p:nvSpPr>
        <p:spPr>
          <a:noFill/>
        </p:spPr>
        <p:txBody>
          <a:bodyPr/>
          <a:lstStyle/>
          <a:p>
            <a:endParaRPr lang="en-US" dirty="0" smtClean="0"/>
          </a:p>
        </p:txBody>
      </p:sp>
      <p:sp>
        <p:nvSpPr>
          <p:cNvPr id="16388" name="Slide Number Placeholder 5"/>
          <p:cNvSpPr>
            <a:spLocks noGrp="1"/>
          </p:cNvSpPr>
          <p:nvPr>
            <p:ph type="sldNum" sz="quarter" idx="12"/>
          </p:nvPr>
        </p:nvSpPr>
        <p:spPr>
          <a:noFill/>
        </p:spPr>
        <p:txBody>
          <a:bodyPr/>
          <a:lstStyle/>
          <a:p>
            <a:fld id="{6EF60BAF-D38B-AF4C-AA89-B0176B920DDD}" type="slidenum">
              <a:rPr lang="en-US" smtClean="0"/>
              <a:pPr/>
              <a:t>3</a:t>
            </a:fld>
            <a:endParaRPr lang="en-US" smtClean="0"/>
          </a:p>
        </p:txBody>
      </p:sp>
      <p:sp>
        <p:nvSpPr>
          <p:cNvPr id="16389" name="Rectangle 2"/>
          <p:cNvSpPr>
            <a:spLocks noGrp="1" noChangeArrowheads="1"/>
          </p:cNvSpPr>
          <p:nvPr>
            <p:ph type="title"/>
          </p:nvPr>
        </p:nvSpPr>
        <p:spPr/>
        <p:txBody>
          <a:bodyPr/>
          <a:lstStyle/>
          <a:p>
            <a:pPr algn="ctr"/>
            <a:r>
              <a:rPr lang="nb-NO" dirty="0"/>
              <a:t>Innsyn i søkerlister</a:t>
            </a:r>
          </a:p>
        </p:txBody>
      </p:sp>
      <p:sp>
        <p:nvSpPr>
          <p:cNvPr id="16390" name="Rectangle 3"/>
          <p:cNvSpPr>
            <a:spLocks noGrp="1" noChangeArrowheads="1"/>
          </p:cNvSpPr>
          <p:nvPr>
            <p:ph type="body" idx="1"/>
          </p:nvPr>
        </p:nvSpPr>
        <p:spPr>
          <a:xfrm>
            <a:off x="971600" y="1772816"/>
            <a:ext cx="7696200" cy="4114800"/>
          </a:xfrm>
        </p:spPr>
        <p:txBody>
          <a:bodyPr/>
          <a:lstStyle/>
          <a:p>
            <a:r>
              <a:rPr lang="nb-NO" dirty="0" smtClean="0"/>
              <a:t>Utgangspunktet i </a:t>
            </a:r>
            <a:r>
              <a:rPr lang="nb-NO" dirty="0" err="1" smtClean="0"/>
              <a:t>offentleglova</a:t>
            </a:r>
            <a:r>
              <a:rPr lang="nb-NO" dirty="0" smtClean="0"/>
              <a:t> § 3 er innsyn for alle i offentlige saksdokumenter.</a:t>
            </a:r>
          </a:p>
          <a:p>
            <a:r>
              <a:rPr lang="nb-NO" dirty="0" smtClean="0"/>
              <a:t>Rett </a:t>
            </a:r>
            <a:r>
              <a:rPr lang="nb-NO" dirty="0"/>
              <a:t>til innsyn </a:t>
            </a:r>
            <a:r>
              <a:rPr lang="nb-NO" dirty="0" smtClean="0"/>
              <a:t>i tilsettingssaker er </a:t>
            </a:r>
            <a:r>
              <a:rPr lang="nb-NO" dirty="0"/>
              <a:t>regulert i </a:t>
            </a:r>
            <a:r>
              <a:rPr lang="nb-NO" dirty="0" err="1" smtClean="0"/>
              <a:t>offl</a:t>
            </a:r>
            <a:r>
              <a:rPr lang="nb-NO" dirty="0" smtClean="0"/>
              <a:t>. § 25</a:t>
            </a:r>
            <a:r>
              <a:rPr lang="nb-NO" dirty="0"/>
              <a:t>.</a:t>
            </a:r>
          </a:p>
          <a:p>
            <a:r>
              <a:rPr lang="nb-NO" dirty="0" smtClean="0"/>
              <a:t>Det </a:t>
            </a:r>
            <a:r>
              <a:rPr lang="nb-NO" u="sng" dirty="0" smtClean="0"/>
              <a:t>kan</a:t>
            </a:r>
            <a:r>
              <a:rPr lang="nb-NO" dirty="0" smtClean="0"/>
              <a:t> unntas fra </a:t>
            </a:r>
            <a:r>
              <a:rPr lang="nb-NO" dirty="0"/>
              <a:t>offentlig innsyn i dokumenter i </a:t>
            </a:r>
            <a:r>
              <a:rPr lang="nb-NO" dirty="0" smtClean="0"/>
              <a:t>tilsettingssaker</a:t>
            </a:r>
            <a:r>
              <a:rPr lang="nb-NO" dirty="0"/>
              <a:t>, </a:t>
            </a:r>
            <a:r>
              <a:rPr lang="nb-NO" dirty="0" err="1" smtClean="0"/>
              <a:t>offl</a:t>
            </a:r>
            <a:r>
              <a:rPr lang="nb-NO" dirty="0" smtClean="0"/>
              <a:t>. </a:t>
            </a:r>
            <a:r>
              <a:rPr lang="nb-NO" dirty="0"/>
              <a:t>§ 25 første ledd.</a:t>
            </a:r>
          </a:p>
          <a:p>
            <a:r>
              <a:rPr lang="nb-NO" dirty="0" smtClean="0"/>
              <a:t>Unntak: alle har </a:t>
            </a:r>
            <a:r>
              <a:rPr lang="nb-NO" u="sng" dirty="0" smtClean="0"/>
              <a:t>rett</a:t>
            </a:r>
            <a:r>
              <a:rPr lang="nb-NO" dirty="0" smtClean="0"/>
              <a:t> til innsyn </a:t>
            </a:r>
            <a:r>
              <a:rPr lang="nb-NO" dirty="0"/>
              <a:t>i søkerlister, </a:t>
            </a:r>
            <a:r>
              <a:rPr lang="nb-NO" dirty="0" err="1" smtClean="0"/>
              <a:t>offl</a:t>
            </a:r>
            <a:r>
              <a:rPr lang="nb-NO" dirty="0" smtClean="0"/>
              <a:t>. </a:t>
            </a:r>
            <a:r>
              <a:rPr lang="nb-NO" dirty="0"/>
              <a:t>§ 25 andre </a:t>
            </a:r>
            <a:r>
              <a:rPr lang="nb-NO" dirty="0" smtClean="0"/>
              <a:t>ledd.</a:t>
            </a:r>
            <a:endParaRPr lang="nb-NO" dirty="0"/>
          </a:p>
          <a:p>
            <a:pPr marL="0" indent="0">
              <a:buNone/>
            </a:pPr>
            <a:r>
              <a:rPr lang="nb-NO"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b-NO" dirty="0"/>
              <a:t>Innsyn for </a:t>
            </a:r>
            <a:r>
              <a:rPr lang="nb-NO" dirty="0" smtClean="0"/>
              <a:t>part</a:t>
            </a:r>
            <a:endParaRPr lang="nb-NO" dirty="0"/>
          </a:p>
        </p:txBody>
      </p:sp>
      <p:sp>
        <p:nvSpPr>
          <p:cNvPr id="3" name="Content Placeholder 2"/>
          <p:cNvSpPr>
            <a:spLocks noGrp="1"/>
          </p:cNvSpPr>
          <p:nvPr>
            <p:ph idx="1"/>
          </p:nvPr>
        </p:nvSpPr>
        <p:spPr/>
        <p:txBody>
          <a:bodyPr/>
          <a:lstStyle/>
          <a:p>
            <a:r>
              <a:rPr lang="nb-NO" sz="2400" dirty="0"/>
              <a:t>Part i saken har utvidet innsyn i dokumenter, blant annet utvidet søkerliste.</a:t>
            </a:r>
          </a:p>
          <a:p>
            <a:r>
              <a:rPr lang="nb-NO" sz="2400" dirty="0" smtClean="0"/>
              <a:t>Alle </a:t>
            </a:r>
            <a:r>
              <a:rPr lang="nb-NO" sz="2400" dirty="0"/>
              <a:t>søkere er part i saken</a:t>
            </a:r>
            <a:r>
              <a:rPr lang="nb-NO" sz="2400" dirty="0" smtClean="0"/>
              <a:t>.</a:t>
            </a:r>
          </a:p>
          <a:p>
            <a:r>
              <a:rPr lang="nb-NO" sz="2400" dirty="0" smtClean="0"/>
              <a:t>Navnet til søker tas ikke ut av utvidet søkerliste.</a:t>
            </a:r>
          </a:p>
          <a:p>
            <a:r>
              <a:rPr lang="nb-NO" sz="2400" dirty="0" smtClean="0"/>
              <a:t>Informasjon en part får om andre søkere er taushetsbelagt, </a:t>
            </a:r>
            <a:r>
              <a:rPr lang="nb-NO" sz="2400" dirty="0" err="1" smtClean="0"/>
              <a:t>fvl</a:t>
            </a:r>
            <a:r>
              <a:rPr lang="nb-NO" sz="2400" dirty="0" smtClean="0"/>
              <a:t> §§ 13, 13 b, 13 c.</a:t>
            </a:r>
            <a:endParaRPr lang="nb-NO" sz="2400" dirty="0"/>
          </a:p>
          <a:p>
            <a:r>
              <a:rPr lang="nb-NO" sz="2400" dirty="0" smtClean="0"/>
              <a:t>Hvilke </a:t>
            </a:r>
            <a:r>
              <a:rPr lang="nb-NO" sz="2400" dirty="0"/>
              <a:t>opplysninger en part har rett til innsyn i er nærmere regulert i forvaltningsforskriften kapittel 5, §§ 14 – 19.</a:t>
            </a:r>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3FEC9F-DC1D-8D4B-B236-C91D992547D9}" type="slidenum">
              <a:rPr lang="en-US" smtClean="0"/>
              <a:pPr>
                <a:defRPr/>
              </a:pPr>
              <a:t>4</a:t>
            </a:fld>
            <a:endParaRPr lang="en-US"/>
          </a:p>
        </p:txBody>
      </p:sp>
    </p:spTree>
    <p:extLst>
      <p:ext uri="{BB962C8B-B14F-4D97-AF65-F5344CB8AC3E}">
        <p14:creationId xmlns:p14="http://schemas.microsoft.com/office/powerpoint/2010/main" val="3544655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b-NO" dirty="0"/>
              <a:t>Innsyn for andre enn part</a:t>
            </a:r>
          </a:p>
        </p:txBody>
      </p:sp>
      <p:sp>
        <p:nvSpPr>
          <p:cNvPr id="3" name="Content Placeholder 2"/>
          <p:cNvSpPr>
            <a:spLocks noGrp="1"/>
          </p:cNvSpPr>
          <p:nvPr>
            <p:ph idx="1"/>
          </p:nvPr>
        </p:nvSpPr>
        <p:spPr/>
        <p:txBody>
          <a:bodyPr/>
          <a:lstStyle/>
          <a:p>
            <a:r>
              <a:rPr lang="nb-NO" dirty="0"/>
              <a:t>Etter </a:t>
            </a:r>
            <a:r>
              <a:rPr lang="nb-NO" dirty="0" err="1" smtClean="0"/>
              <a:t>offl</a:t>
            </a:r>
            <a:r>
              <a:rPr lang="nb-NO" dirty="0" smtClean="0"/>
              <a:t>. </a:t>
            </a:r>
            <a:r>
              <a:rPr lang="nb-NO" dirty="0"/>
              <a:t>§ 25 første ledd første punktum </a:t>
            </a:r>
            <a:r>
              <a:rPr lang="nb-NO" dirty="0" smtClean="0"/>
              <a:t>kan hvem som helst be om innsyn </a:t>
            </a:r>
            <a:r>
              <a:rPr lang="nb-NO" dirty="0"/>
              <a:t>i søkerliste.</a:t>
            </a:r>
          </a:p>
          <a:p>
            <a:pPr marL="0" indent="0">
              <a:buNone/>
            </a:pPr>
            <a:endParaRPr lang="nb-NO" dirty="0"/>
          </a:p>
          <a:p>
            <a:r>
              <a:rPr lang="nb-NO" dirty="0"/>
              <a:t>Søkerlisten skal inneholde </a:t>
            </a:r>
            <a:r>
              <a:rPr lang="nn-NO" dirty="0" err="1"/>
              <a:t>navn</a:t>
            </a:r>
            <a:r>
              <a:rPr lang="nn-NO" dirty="0"/>
              <a:t>, alder, stilling eller yrkestittel og </a:t>
            </a:r>
            <a:r>
              <a:rPr lang="nn-NO" dirty="0" err="1"/>
              <a:t>bosted</a:t>
            </a:r>
            <a:r>
              <a:rPr lang="nn-NO" dirty="0"/>
              <a:t>- eller arbeidskommune for </a:t>
            </a:r>
            <a:r>
              <a:rPr lang="nn-NO" dirty="0" err="1"/>
              <a:t>hver</a:t>
            </a:r>
            <a:r>
              <a:rPr lang="nn-NO" dirty="0"/>
              <a:t> søker.</a:t>
            </a:r>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3FEC9F-DC1D-8D4B-B236-C91D992547D9}" type="slidenum">
              <a:rPr lang="en-US" smtClean="0"/>
              <a:pPr>
                <a:defRPr/>
              </a:pPr>
              <a:t>5</a:t>
            </a:fld>
            <a:endParaRPr lang="en-US"/>
          </a:p>
        </p:txBody>
      </p:sp>
    </p:spTree>
    <p:extLst>
      <p:ext uri="{BB962C8B-B14F-4D97-AF65-F5344CB8AC3E}">
        <p14:creationId xmlns:p14="http://schemas.microsoft.com/office/powerpoint/2010/main" val="1767883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b-NO" dirty="0"/>
              <a:t>Unntak fra innsyn</a:t>
            </a:r>
          </a:p>
        </p:txBody>
      </p:sp>
      <p:sp>
        <p:nvSpPr>
          <p:cNvPr id="3" name="Content Placeholder 2"/>
          <p:cNvSpPr>
            <a:spLocks noGrp="1"/>
          </p:cNvSpPr>
          <p:nvPr>
            <p:ph idx="1"/>
          </p:nvPr>
        </p:nvSpPr>
        <p:spPr/>
        <p:txBody>
          <a:bodyPr/>
          <a:lstStyle/>
          <a:p>
            <a:r>
              <a:rPr lang="nn-NO" dirty="0"/>
              <a:t>Etter </a:t>
            </a:r>
            <a:r>
              <a:rPr lang="nn-NO" dirty="0" err="1" smtClean="0"/>
              <a:t>offl</a:t>
            </a:r>
            <a:r>
              <a:rPr lang="nn-NO" dirty="0"/>
              <a:t>.</a:t>
            </a:r>
            <a:r>
              <a:rPr lang="nn-NO" dirty="0" smtClean="0"/>
              <a:t> § </a:t>
            </a:r>
            <a:r>
              <a:rPr lang="nn-NO" dirty="0"/>
              <a:t>25 andre ledd tredje </a:t>
            </a:r>
            <a:r>
              <a:rPr lang="nn-NO" dirty="0" smtClean="0"/>
              <a:t>punktum, </a:t>
            </a:r>
            <a:r>
              <a:rPr lang="nn-NO" dirty="0"/>
              <a:t>kan det </a:t>
            </a:r>
            <a:r>
              <a:rPr lang="nn-NO" dirty="0" err="1"/>
              <a:t>gjøres</a:t>
            </a:r>
            <a:r>
              <a:rPr lang="nn-NO" dirty="0"/>
              <a:t> unntak </a:t>
            </a:r>
            <a:r>
              <a:rPr lang="nn-NO" dirty="0" err="1"/>
              <a:t>fra</a:t>
            </a:r>
            <a:r>
              <a:rPr lang="nn-NO" dirty="0"/>
              <a:t> innsyn for opplysningar om en søker dersom </a:t>
            </a:r>
            <a:r>
              <a:rPr lang="nn-NO" dirty="0" err="1"/>
              <a:t>vedkommende</a:t>
            </a:r>
            <a:r>
              <a:rPr lang="nn-NO" dirty="0"/>
              <a:t> </a:t>
            </a:r>
            <a:r>
              <a:rPr lang="nn-NO" dirty="0" err="1"/>
              <a:t>selv</a:t>
            </a:r>
            <a:r>
              <a:rPr lang="nn-NO" dirty="0"/>
              <a:t> ber om det. </a:t>
            </a:r>
            <a:endParaRPr lang="nn-NO" dirty="0" smtClean="0"/>
          </a:p>
          <a:p>
            <a:endParaRPr lang="nn-NO" dirty="0"/>
          </a:p>
          <a:p>
            <a:r>
              <a:rPr lang="nn-NO" dirty="0"/>
              <a:t>Ved </a:t>
            </a:r>
            <a:r>
              <a:rPr lang="nn-NO" dirty="0" err="1"/>
              <a:t>vurderingen</a:t>
            </a:r>
            <a:r>
              <a:rPr lang="nn-NO" dirty="0"/>
              <a:t> av om en slik </a:t>
            </a:r>
            <a:r>
              <a:rPr lang="nn-NO" dirty="0" err="1" smtClean="0"/>
              <a:t>anmodning</a:t>
            </a:r>
            <a:r>
              <a:rPr lang="nn-NO" dirty="0" smtClean="0"/>
              <a:t> </a:t>
            </a:r>
            <a:r>
              <a:rPr lang="nn-NO" dirty="0"/>
              <a:t>skal tas til </a:t>
            </a:r>
            <a:r>
              <a:rPr lang="nn-NO" dirty="0" err="1"/>
              <a:t>følge</a:t>
            </a:r>
            <a:r>
              <a:rPr lang="nn-NO" dirty="0"/>
              <a:t>, skal det </a:t>
            </a:r>
            <a:r>
              <a:rPr lang="nn-NO" dirty="0" err="1"/>
              <a:t>legges</a:t>
            </a:r>
            <a:r>
              <a:rPr lang="nn-NO" dirty="0"/>
              <a:t> vekt på om det </a:t>
            </a:r>
            <a:r>
              <a:rPr lang="nn-NO" dirty="0" err="1"/>
              <a:t>knytter</a:t>
            </a:r>
            <a:r>
              <a:rPr lang="nn-NO" dirty="0"/>
              <a:t> seg særlig offentlig interesse til </a:t>
            </a:r>
            <a:r>
              <a:rPr lang="nn-NO" dirty="0" err="1"/>
              <a:t>stillingen</a:t>
            </a:r>
            <a:r>
              <a:rPr lang="nn-NO" dirty="0"/>
              <a:t>.</a:t>
            </a:r>
            <a:endParaRPr lang="nb-NO" dirty="0"/>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3FEC9F-DC1D-8D4B-B236-C91D992547D9}" type="slidenum">
              <a:rPr lang="en-US" smtClean="0"/>
              <a:pPr>
                <a:defRPr/>
              </a:pPr>
              <a:t>6</a:t>
            </a:fld>
            <a:endParaRPr lang="en-US"/>
          </a:p>
        </p:txBody>
      </p:sp>
    </p:spTree>
    <p:extLst>
      <p:ext uri="{BB962C8B-B14F-4D97-AF65-F5344CB8AC3E}">
        <p14:creationId xmlns:p14="http://schemas.microsoft.com/office/powerpoint/2010/main" val="1854994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b-NO" dirty="0" smtClean="0"/>
              <a:t>Momenter ved vurderingen:</a:t>
            </a:r>
            <a:endParaRPr lang="nb-NO" dirty="0"/>
          </a:p>
        </p:txBody>
      </p:sp>
      <p:sp>
        <p:nvSpPr>
          <p:cNvPr id="3" name="Content Placeholder 2"/>
          <p:cNvSpPr>
            <a:spLocks noGrp="1"/>
          </p:cNvSpPr>
          <p:nvPr>
            <p:ph idx="1"/>
          </p:nvPr>
        </p:nvSpPr>
        <p:spPr/>
        <p:txBody>
          <a:bodyPr/>
          <a:lstStyle/>
          <a:p>
            <a:r>
              <a:rPr lang="nb-NO" dirty="0" smtClean="0"/>
              <a:t>Særlig offentlig interesse.</a:t>
            </a:r>
          </a:p>
          <a:p>
            <a:r>
              <a:rPr lang="nb-NO" dirty="0" smtClean="0"/>
              <a:t>Personvernhensyn</a:t>
            </a:r>
          </a:p>
          <a:p>
            <a:r>
              <a:rPr lang="nb-NO" dirty="0"/>
              <a:t>Rekrutteringshensyn</a:t>
            </a:r>
          </a:p>
          <a:p>
            <a:r>
              <a:rPr lang="nb-NO" dirty="0" smtClean="0"/>
              <a:t>Vil innsyn medføre </a:t>
            </a:r>
            <a:r>
              <a:rPr lang="nb-NO" dirty="0"/>
              <a:t>konkret skade eller </a:t>
            </a:r>
            <a:r>
              <a:rPr lang="nb-NO" dirty="0" smtClean="0"/>
              <a:t>ulempe</a:t>
            </a:r>
            <a:r>
              <a:rPr lang="nb-NO" dirty="0"/>
              <a:t>?</a:t>
            </a:r>
            <a:endParaRPr lang="nb-NO" dirty="0" smtClean="0"/>
          </a:p>
          <a:p>
            <a:r>
              <a:rPr lang="nb-NO" dirty="0"/>
              <a:t>Vurderingen skal være konkret for hver søker på bakgrunn av grunner søkeren oppgir for ikke å bli oppført på søkerlisten.</a:t>
            </a:r>
          </a:p>
          <a:p>
            <a:pPr marL="0" indent="0">
              <a:buNone/>
            </a:pPr>
            <a:endParaRPr lang="nb-NO" dirty="0"/>
          </a:p>
          <a:p>
            <a:endParaRPr lang="nb-NO" dirty="0"/>
          </a:p>
          <a:p>
            <a:endParaRPr lang="nb-NO" dirty="0"/>
          </a:p>
          <a:p>
            <a:endParaRPr lang="nb-NO" dirty="0" smtClean="0"/>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3FEC9F-DC1D-8D4B-B236-C91D992547D9}" type="slidenum">
              <a:rPr lang="en-US" smtClean="0"/>
              <a:pPr>
                <a:defRPr/>
              </a:pPr>
              <a:t>7</a:t>
            </a:fld>
            <a:endParaRPr lang="en-US"/>
          </a:p>
        </p:txBody>
      </p:sp>
    </p:spTree>
    <p:extLst>
      <p:ext uri="{BB962C8B-B14F-4D97-AF65-F5344CB8AC3E}">
        <p14:creationId xmlns:p14="http://schemas.microsoft.com/office/powerpoint/2010/main" val="3452015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7696200" cy="1143000"/>
          </a:xfrm>
        </p:spPr>
        <p:txBody>
          <a:bodyPr/>
          <a:lstStyle/>
          <a:p>
            <a:r>
              <a:rPr lang="nb-NO" dirty="0" smtClean="0"/>
              <a:t/>
            </a:r>
            <a:br>
              <a:rPr lang="nb-NO" dirty="0" smtClean="0"/>
            </a:br>
            <a:r>
              <a:rPr lang="nb-NO" dirty="0" smtClean="0"/>
              <a:t>Eksempler på unntak fra </a:t>
            </a:r>
            <a:r>
              <a:rPr lang="nb-NO" dirty="0"/>
              <a:t>Justis- og politidepartementets veileder til </a:t>
            </a:r>
            <a:r>
              <a:rPr lang="nb-NO" dirty="0" err="1" smtClean="0"/>
              <a:t>offl</a:t>
            </a:r>
            <a:r>
              <a:rPr lang="nb-NO" dirty="0" smtClean="0"/>
              <a:t>:</a:t>
            </a:r>
            <a:r>
              <a:rPr lang="nb-NO" dirty="0"/>
              <a:t/>
            </a:r>
            <a:br>
              <a:rPr lang="nb-NO" dirty="0"/>
            </a:br>
            <a:endParaRPr lang="nb-NO" dirty="0"/>
          </a:p>
        </p:txBody>
      </p:sp>
      <p:sp>
        <p:nvSpPr>
          <p:cNvPr id="3" name="Content Placeholder 2"/>
          <p:cNvSpPr>
            <a:spLocks noGrp="1"/>
          </p:cNvSpPr>
          <p:nvPr>
            <p:ph idx="1"/>
          </p:nvPr>
        </p:nvSpPr>
        <p:spPr>
          <a:xfrm>
            <a:off x="990600" y="2060848"/>
            <a:ext cx="7696200" cy="4035152"/>
          </a:xfrm>
        </p:spPr>
        <p:txBody>
          <a:bodyPr/>
          <a:lstStyle/>
          <a:p>
            <a:r>
              <a:rPr lang="nb-NO" dirty="0"/>
              <a:t>Redusert </a:t>
            </a:r>
            <a:r>
              <a:rPr lang="nb-NO" dirty="0" err="1"/>
              <a:t>kundetilfang</a:t>
            </a:r>
            <a:r>
              <a:rPr lang="nb-NO" dirty="0"/>
              <a:t> for private næringsdrivende</a:t>
            </a:r>
            <a:r>
              <a:rPr lang="nb-NO" dirty="0" smtClean="0"/>
              <a:t>.</a:t>
            </a:r>
          </a:p>
          <a:p>
            <a:endParaRPr lang="nb-NO" dirty="0"/>
          </a:p>
          <a:p>
            <a:r>
              <a:rPr lang="nb-NO" dirty="0"/>
              <a:t>Skape uro at leder i det offentlige slutter under en </a:t>
            </a:r>
            <a:r>
              <a:rPr lang="nb-NO" dirty="0" err="1"/>
              <a:t>omstilllings</a:t>
            </a:r>
            <a:r>
              <a:rPr lang="nb-NO" dirty="0"/>
              <a:t>- eller omorganiseringsprosess.</a:t>
            </a:r>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3FEC9F-DC1D-8D4B-B236-C91D992547D9}" type="slidenum">
              <a:rPr lang="en-US" smtClean="0"/>
              <a:pPr>
                <a:defRPr/>
              </a:pPr>
              <a:t>8</a:t>
            </a:fld>
            <a:endParaRPr lang="en-US"/>
          </a:p>
        </p:txBody>
      </p:sp>
    </p:spTree>
    <p:extLst>
      <p:ext uri="{BB962C8B-B14F-4D97-AF65-F5344CB8AC3E}">
        <p14:creationId xmlns:p14="http://schemas.microsoft.com/office/powerpoint/2010/main" val="1368026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b-NO" dirty="0" smtClean="0"/>
              <a:t>Særlig offentlig interesse </a:t>
            </a:r>
            <a:endParaRPr lang="nb-NO" dirty="0"/>
          </a:p>
        </p:txBody>
      </p:sp>
      <p:sp>
        <p:nvSpPr>
          <p:cNvPr id="3" name="Content Placeholder 2"/>
          <p:cNvSpPr>
            <a:spLocks noGrp="1"/>
          </p:cNvSpPr>
          <p:nvPr>
            <p:ph idx="1"/>
          </p:nvPr>
        </p:nvSpPr>
        <p:spPr/>
        <p:txBody>
          <a:bodyPr/>
          <a:lstStyle/>
          <a:p>
            <a:r>
              <a:rPr lang="nb-NO" dirty="0" smtClean="0"/>
              <a:t>Det skal </a:t>
            </a:r>
            <a:r>
              <a:rPr lang="nb-NO" dirty="0"/>
              <a:t>mye til å unnta dersom det knytter seg særlig offentlig interesse for en stilling, som departementsråd, direktør i statlig direktorat, fylkesmann, direktør i offentlig virksomhet o.l.</a:t>
            </a:r>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3FEC9F-DC1D-8D4B-B236-C91D992547D9}" type="slidenum">
              <a:rPr lang="en-US" smtClean="0"/>
              <a:pPr>
                <a:defRPr/>
              </a:pPr>
              <a:t>9</a:t>
            </a:fld>
            <a:endParaRPr lang="en-US"/>
          </a:p>
        </p:txBody>
      </p:sp>
    </p:spTree>
    <p:extLst>
      <p:ext uri="{BB962C8B-B14F-4D97-AF65-F5344CB8AC3E}">
        <p14:creationId xmlns:p14="http://schemas.microsoft.com/office/powerpoint/2010/main" val="3153433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Eksempler på begrunnelse</a:t>
            </a:r>
            <a:endParaRPr lang="nb-NO" dirty="0"/>
          </a:p>
        </p:txBody>
      </p:sp>
      <p:sp>
        <p:nvSpPr>
          <p:cNvPr id="3" name="Content Placeholder 2"/>
          <p:cNvSpPr>
            <a:spLocks noGrp="1"/>
          </p:cNvSpPr>
          <p:nvPr>
            <p:ph idx="1"/>
          </p:nvPr>
        </p:nvSpPr>
        <p:spPr/>
        <p:txBody>
          <a:bodyPr/>
          <a:lstStyle/>
          <a:p>
            <a:r>
              <a:rPr lang="nb-NO" dirty="0" smtClean="0"/>
              <a:t>Jeg vil ikke at sjefen skal vite at jeg søker ny jobb.</a:t>
            </a:r>
          </a:p>
          <a:p>
            <a:endParaRPr lang="nb-NO" dirty="0" smtClean="0"/>
          </a:p>
          <a:p>
            <a:pPr lvl="0"/>
            <a:r>
              <a:rPr lang="nb-NO" dirty="0" smtClean="0"/>
              <a:t>Har hemmelig/skjermet </a:t>
            </a:r>
            <a:r>
              <a:rPr lang="nb-NO" smtClean="0"/>
              <a:t>adresse.</a:t>
            </a:r>
          </a:p>
          <a:p>
            <a:pPr lvl="0"/>
            <a:endParaRPr lang="nb-NO" dirty="0" smtClean="0"/>
          </a:p>
          <a:p>
            <a:r>
              <a:rPr lang="nb-NO" dirty="0" smtClean="0"/>
              <a:t>Offentlighet </a:t>
            </a:r>
            <a:r>
              <a:rPr lang="nb-NO" dirty="0"/>
              <a:t>om søknaden vil skade eksisterende og kommende kundeforhold for meg personlig </a:t>
            </a:r>
            <a:r>
              <a:rPr lang="nb-NO" dirty="0" smtClean="0"/>
              <a:t>og virksomheten jeg jobber i.  </a:t>
            </a:r>
            <a:endParaRPr lang="nb-NO" dirty="0"/>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3FEC9F-DC1D-8D4B-B236-C91D992547D9}" type="slidenum">
              <a:rPr lang="en-US" smtClean="0"/>
              <a:pPr>
                <a:defRPr/>
              </a:pPr>
              <a:t>10</a:t>
            </a:fld>
            <a:endParaRPr lang="en-US"/>
          </a:p>
        </p:txBody>
      </p:sp>
    </p:spTree>
    <p:extLst>
      <p:ext uri="{BB962C8B-B14F-4D97-AF65-F5344CB8AC3E}">
        <p14:creationId xmlns:p14="http://schemas.microsoft.com/office/powerpoint/2010/main" val="2452966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uio-5">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uio-5</Template>
  <TotalTime>114</TotalTime>
  <Words>3006</Words>
  <Application>Microsoft Office PowerPoint</Application>
  <PresentationFormat>Skjermfremvisning (4:3)</PresentationFormat>
  <Paragraphs>124</Paragraphs>
  <Slides>9</Slides>
  <Notes>9</Notes>
  <HiddenSlides>0</HiddenSlides>
  <MMClips>0</MMClips>
  <ScaleCrop>false</ScaleCrop>
  <HeadingPairs>
    <vt:vector size="4" baseType="variant">
      <vt:variant>
        <vt:lpstr>Tema</vt:lpstr>
      </vt:variant>
      <vt:variant>
        <vt:i4>1</vt:i4>
      </vt:variant>
      <vt:variant>
        <vt:lpstr>Lysbildetitler</vt:lpstr>
      </vt:variant>
      <vt:variant>
        <vt:i4>9</vt:i4>
      </vt:variant>
    </vt:vector>
  </HeadingPairs>
  <TitlesOfParts>
    <vt:vector size="10" baseType="lpstr">
      <vt:lpstr>uio-5</vt:lpstr>
      <vt:lpstr>PowerPoint-presentasjon</vt:lpstr>
      <vt:lpstr>Innsyn i søkerlister</vt:lpstr>
      <vt:lpstr>Innsyn for part</vt:lpstr>
      <vt:lpstr>Innsyn for andre enn part</vt:lpstr>
      <vt:lpstr>Unntak fra innsyn</vt:lpstr>
      <vt:lpstr>Momenter ved vurderingen:</vt:lpstr>
      <vt:lpstr> Eksempler på unntak fra Justis- og politidepartementets veileder til offl: </vt:lpstr>
      <vt:lpstr>Særlig offentlig interesse </vt:lpstr>
      <vt:lpstr>Eksempler på begrunnelse</vt:lpstr>
    </vt:vector>
  </TitlesOfParts>
  <Company>Universitetet i Oslo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Marianne Cecilie Lindholm</dc:creator>
  <cp:lastModifiedBy>Linda Valdø-Schwarz</cp:lastModifiedBy>
  <cp:revision>12</cp:revision>
  <dcterms:created xsi:type="dcterms:W3CDTF">2017-04-03T15:45:28Z</dcterms:created>
  <dcterms:modified xsi:type="dcterms:W3CDTF">2017-04-04T09:07:29Z</dcterms:modified>
</cp:coreProperties>
</file>