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  <p:sldMasterId id="2147483728" r:id="rId2"/>
  </p:sldMasterIdLst>
  <p:notesMasterIdLst>
    <p:notesMasterId r:id="rId18"/>
  </p:notesMasterIdLst>
  <p:handoutMasterIdLst>
    <p:handoutMasterId r:id="rId19"/>
  </p:handoutMasterIdLst>
  <p:sldIdLst>
    <p:sldId id="256" r:id="rId3"/>
    <p:sldId id="338" r:id="rId4"/>
    <p:sldId id="339" r:id="rId5"/>
    <p:sldId id="340" r:id="rId6"/>
    <p:sldId id="344" r:id="rId7"/>
    <p:sldId id="341" r:id="rId8"/>
    <p:sldId id="348" r:id="rId9"/>
    <p:sldId id="347" r:id="rId10"/>
    <p:sldId id="342" r:id="rId11"/>
    <p:sldId id="343" r:id="rId12"/>
    <p:sldId id="346" r:id="rId13"/>
    <p:sldId id="322" r:id="rId14"/>
    <p:sldId id="307" r:id="rId15"/>
    <p:sldId id="349" r:id="rId16"/>
    <p:sldId id="337" r:id="rId17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0" autoAdjust="0"/>
    <p:restoredTop sz="87234" autoAdjust="0"/>
  </p:normalViewPr>
  <p:slideViewPr>
    <p:cSldViewPr>
      <p:cViewPr>
        <p:scale>
          <a:sx n="90" d="100"/>
          <a:sy n="90" d="100"/>
        </p:scale>
        <p:origin x="-3114" y="-77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2F2864-4C1A-3C42-A927-94F007C136CD}" type="datetime1">
              <a:rPr lang="nb-NO"/>
              <a:pPr>
                <a:defRPr/>
              </a:pPr>
              <a:t>13.09.2017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F06EEB-9B3C-DE47-BAC4-D370EE7A248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206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99EDBD-0DA7-DD49-A2D3-06A59E48C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21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9EDBD-0DA7-DD49-A2D3-06A59E48CE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5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9EDBD-0DA7-DD49-A2D3-06A59E48CE2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8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9EDBD-0DA7-DD49-A2D3-06A59E48CE2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8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FA52-EE8C-394A-B85D-CF7200463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C53C5-07CE-2546-B28C-56074435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8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D028-315E-45D3-9375-177A5035A05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F9A1-4DE5-0A45-B83C-18B0A47232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63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2E2A-4C5F-4740-9C83-B0974305AD8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1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6F08-E2D1-4DEC-98BA-300FC6DEF90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2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5639-0600-4FFC-87E7-D503AE5ADE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BA7A-C6F2-41C0-81EA-A62D067AD5B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59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0AB2-187F-480B-89EF-CEC41E48F45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17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5FDC-15B3-47FE-B085-C38CCFD6E22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5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9CF8-B881-2F4B-9329-1DA60DEF7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C172-BD81-4265-BE3A-00B8A012474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70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21B9F-A2C4-4DEF-B750-0013CC26CA9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68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40CC-96ED-4079-BF65-0E105024CB0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2E55-D619-7F46-8CD6-356C09C2D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B02D-8493-7D4C-BFBE-1343BBD9D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6D1F-F182-2D48-BC13-51A01ECCA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DD4B-F1B6-364D-9B10-69D10F0FA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178D-CC30-194F-B22B-A27BA9F0A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BC48-0BBE-6F45-9F14-7FCCEA306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FB26-967F-394A-9EB9-D7E8D3BB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 smtClean="0"/>
              <a:t>15.02.2016</a:t>
            </a:r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n-NO" smtClean="0"/>
              <a:t>UiO - Rammeverk for risikostyring - Utkast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DDFC2E1E-49FC-1B42-9FD0-ED4C0C949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1" y="228604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fld id="{205173AF-889F-4096-988E-6887818DE60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9/13/2017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nb-NO">
                <a:solidFill>
                  <a:srgbClr val="000000"/>
                </a:solidFill>
              </a:rPr>
              <a:t>Sikkerhet og beredskap ved UiO - Sikker oktober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589CA56-628D-E14F-B911-1B324778F7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109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amaehre\AppData\Local\Microsoft\Windows\INetCache\IE\DK6TB3P0\showpage.php?objID=105491&amp;applicationID=4&amp;viewForm=excel&amp;setDBOrder=lower(ms.name)&amp;listName=locList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3356992"/>
            <a:ext cx="7543800" cy="1143000"/>
          </a:xfrm>
        </p:spPr>
        <p:txBody>
          <a:bodyPr/>
          <a:lstStyle/>
          <a:p>
            <a:r>
              <a:rPr lang="nb-NO" sz="4000" dirty="0" smtClean="0"/>
              <a:t>AMU presentasjon </a:t>
            </a:r>
            <a:br>
              <a:rPr lang="nb-NO" sz="4000" dirty="0" smtClean="0"/>
            </a:br>
            <a:r>
              <a:rPr lang="nb-NO" sz="4000" dirty="0" smtClean="0"/>
              <a:t>HMS risikostyring sept. 2017</a:t>
            </a:r>
            <a:endParaRPr lang="nb-NO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89040"/>
            <a:ext cx="7543800" cy="1392560"/>
          </a:xfrm>
        </p:spPr>
        <p:txBody>
          <a:bodyPr/>
          <a:lstStyle/>
          <a:p>
            <a:endParaRPr lang="nb-NO" dirty="0" smtClean="0"/>
          </a:p>
          <a:p>
            <a:endParaRPr lang="nb-NO" sz="1800" dirty="0" smtClean="0"/>
          </a:p>
          <a:p>
            <a:r>
              <a:rPr lang="nb-NO" sz="1800" dirty="0" smtClean="0"/>
              <a:t>Enhet </a:t>
            </a:r>
            <a:r>
              <a:rPr lang="nb-NO" sz="1800" dirty="0"/>
              <a:t>for </a:t>
            </a:r>
            <a:r>
              <a:rPr lang="nb-NO" sz="1800" dirty="0" smtClean="0"/>
              <a:t>HMS- </a:t>
            </a:r>
            <a:r>
              <a:rPr lang="nb-NO" sz="1800" dirty="0"/>
              <a:t>og beredskap</a:t>
            </a:r>
            <a:br>
              <a:rPr lang="nb-NO" sz="1800" dirty="0"/>
            </a:b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Hovedutfordringer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 smtClean="0"/>
              <a:t>Kjemikaliestyring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Eco Online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Oppdatere stoffkartotek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Eksponeringsregister??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 smtClean="0"/>
              <a:t>Risikovurderingsprosessen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Erfaringer fra ROS-analysene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Bruk av CIM-risk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/>
              <a:t>Etablering av risikokart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AMU </a:t>
            </a:r>
            <a:r>
              <a:rPr lang="en-US" dirty="0" err="1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6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Hovedutfordringer (2)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 smtClean="0"/>
              <a:t>HMS kultur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 smtClean="0"/>
              <a:t>Lederfokus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 smtClean="0"/>
              <a:t>Kjernevirksomhet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AMU </a:t>
            </a:r>
            <a:r>
              <a:rPr lang="en-US" dirty="0" err="1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0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Risikoaksept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006" y="2348880"/>
            <a:ext cx="6119088" cy="301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Bow-Tie modellen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 bwMode="auto">
          <a:xfrm>
            <a:off x="4190628" y="3421359"/>
            <a:ext cx="648072" cy="79973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B8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11" name="Rett linje 10"/>
          <p:cNvCxnSpPr/>
          <p:nvPr/>
        </p:nvCxnSpPr>
        <p:spPr bwMode="auto">
          <a:xfrm flipH="1">
            <a:off x="920924" y="2996952"/>
            <a:ext cx="343505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9600000"/>
            </a:camera>
            <a:lightRig rig="threePt" dir="t"/>
          </a:scene3d>
        </p:spPr>
      </p:cxnSp>
      <p:cxnSp>
        <p:nvCxnSpPr>
          <p:cNvPr id="12" name="Rett linje 11"/>
          <p:cNvCxnSpPr/>
          <p:nvPr/>
        </p:nvCxnSpPr>
        <p:spPr bwMode="auto">
          <a:xfrm flipH="1">
            <a:off x="920924" y="4653136"/>
            <a:ext cx="343505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200000"/>
            </a:camera>
            <a:lightRig rig="threePt" dir="t"/>
          </a:scene3d>
        </p:spPr>
      </p:cxnSp>
      <p:cxnSp>
        <p:nvCxnSpPr>
          <p:cNvPr id="13" name="Rett linje 12"/>
          <p:cNvCxnSpPr/>
          <p:nvPr/>
        </p:nvCxnSpPr>
        <p:spPr bwMode="auto">
          <a:xfrm flipH="1">
            <a:off x="4688786" y="4664859"/>
            <a:ext cx="343505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9600000"/>
            </a:camera>
            <a:lightRig rig="threePt" dir="t"/>
          </a:scene3d>
        </p:spPr>
      </p:cxnSp>
      <p:cxnSp>
        <p:nvCxnSpPr>
          <p:cNvPr id="14" name="Rett linje 13"/>
          <p:cNvCxnSpPr/>
          <p:nvPr/>
        </p:nvCxnSpPr>
        <p:spPr bwMode="auto">
          <a:xfrm flipH="1">
            <a:off x="4688786" y="3008675"/>
            <a:ext cx="343505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200000"/>
            </a:camera>
            <a:lightRig rig="threePt" dir="t"/>
          </a:scene3d>
        </p:spPr>
      </p:cxnSp>
      <p:sp>
        <p:nvSpPr>
          <p:cNvPr id="15" name="TekstSylinder 14"/>
          <p:cNvSpPr txBox="1"/>
          <p:nvPr/>
        </p:nvSpPr>
        <p:spPr>
          <a:xfrm>
            <a:off x="3952743" y="4765088"/>
            <a:ext cx="1627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Uønsket hendelse</a:t>
            </a:r>
            <a:endParaRPr lang="nb-NO" sz="1400" dirty="0"/>
          </a:p>
        </p:txBody>
      </p:sp>
      <p:cxnSp>
        <p:nvCxnSpPr>
          <p:cNvPr id="17" name="Rett pil 16"/>
          <p:cNvCxnSpPr/>
          <p:nvPr/>
        </p:nvCxnSpPr>
        <p:spPr bwMode="auto">
          <a:xfrm flipV="1">
            <a:off x="5448300" y="3487543"/>
            <a:ext cx="1427956" cy="22948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Rett pil 18"/>
          <p:cNvCxnSpPr/>
          <p:nvPr/>
        </p:nvCxnSpPr>
        <p:spPr bwMode="auto">
          <a:xfrm>
            <a:off x="5448300" y="3973342"/>
            <a:ext cx="2819058" cy="45709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Rett pil 20"/>
          <p:cNvCxnSpPr/>
          <p:nvPr/>
        </p:nvCxnSpPr>
        <p:spPr bwMode="auto">
          <a:xfrm>
            <a:off x="5448300" y="3832947"/>
            <a:ext cx="1643980" cy="1172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Avrundet rektangel 21"/>
          <p:cNvSpPr/>
          <p:nvPr/>
        </p:nvSpPr>
        <p:spPr bwMode="auto">
          <a:xfrm>
            <a:off x="6899702" y="3191807"/>
            <a:ext cx="144016" cy="562064"/>
          </a:xfrm>
          <a:prstGeom prst="roundRect">
            <a:avLst/>
          </a:prstGeom>
          <a:solidFill>
            <a:srgbClr val="6DB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3" name="Avrundet rektangel 22"/>
          <p:cNvSpPr/>
          <p:nvPr/>
        </p:nvSpPr>
        <p:spPr bwMode="auto">
          <a:xfrm>
            <a:off x="7308159" y="3543677"/>
            <a:ext cx="144016" cy="562064"/>
          </a:xfrm>
          <a:prstGeom prst="roundRect">
            <a:avLst/>
          </a:prstGeom>
          <a:solidFill>
            <a:srgbClr val="6DB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4" name="Avrundet rektangel 23"/>
          <p:cNvSpPr/>
          <p:nvPr/>
        </p:nvSpPr>
        <p:spPr bwMode="auto">
          <a:xfrm>
            <a:off x="7670950" y="4490751"/>
            <a:ext cx="144016" cy="562064"/>
          </a:xfrm>
          <a:prstGeom prst="roundRect">
            <a:avLst/>
          </a:prstGeom>
          <a:solidFill>
            <a:srgbClr val="6DB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6" name="Bue 25"/>
          <p:cNvSpPr/>
          <p:nvPr/>
        </p:nvSpPr>
        <p:spPr bwMode="auto">
          <a:xfrm rot="2700000">
            <a:off x="3815619" y="1317602"/>
            <a:ext cx="5040000" cy="5040000"/>
          </a:xfrm>
          <a:prstGeom prst="arc">
            <a:avLst>
              <a:gd name="adj1" fmla="val 16200000"/>
              <a:gd name="adj2" fmla="val 449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7" name="Bue 26"/>
          <p:cNvSpPr/>
          <p:nvPr/>
        </p:nvSpPr>
        <p:spPr bwMode="auto">
          <a:xfrm rot="13500000">
            <a:off x="143211" y="1317602"/>
            <a:ext cx="5040000" cy="5040000"/>
          </a:xfrm>
          <a:prstGeom prst="arc">
            <a:avLst>
              <a:gd name="adj1" fmla="val 16200000"/>
              <a:gd name="adj2" fmla="val 449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30" name="Rett pil 29"/>
          <p:cNvCxnSpPr/>
          <p:nvPr/>
        </p:nvCxnSpPr>
        <p:spPr bwMode="auto">
          <a:xfrm flipV="1">
            <a:off x="1162774" y="4200951"/>
            <a:ext cx="1427956" cy="22948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Rett pil 30"/>
          <p:cNvCxnSpPr/>
          <p:nvPr/>
        </p:nvCxnSpPr>
        <p:spPr bwMode="auto">
          <a:xfrm>
            <a:off x="1163833" y="3270877"/>
            <a:ext cx="1427956" cy="2125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Rett pil 31"/>
          <p:cNvCxnSpPr/>
          <p:nvPr/>
        </p:nvCxnSpPr>
        <p:spPr bwMode="auto">
          <a:xfrm flipV="1">
            <a:off x="976693" y="3818936"/>
            <a:ext cx="2850037" cy="1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Avrundet rektangel 34"/>
          <p:cNvSpPr/>
          <p:nvPr/>
        </p:nvSpPr>
        <p:spPr bwMode="auto">
          <a:xfrm>
            <a:off x="2763126" y="3929839"/>
            <a:ext cx="144016" cy="562064"/>
          </a:xfrm>
          <a:prstGeom prst="roundRect">
            <a:avLst/>
          </a:prstGeom>
          <a:solidFill>
            <a:srgbClr val="6DB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6" name="Avrundet rektangel 35"/>
          <p:cNvSpPr/>
          <p:nvPr/>
        </p:nvSpPr>
        <p:spPr bwMode="auto">
          <a:xfrm>
            <a:off x="2751584" y="3169900"/>
            <a:ext cx="144016" cy="562064"/>
          </a:xfrm>
          <a:prstGeom prst="roundRect">
            <a:avLst/>
          </a:prstGeom>
          <a:solidFill>
            <a:srgbClr val="6DB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9" name="TekstSylinder 38"/>
          <p:cNvSpPr txBox="1"/>
          <p:nvPr/>
        </p:nvSpPr>
        <p:spPr>
          <a:xfrm>
            <a:off x="3952743" y="5056551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Årsak</a:t>
            </a:r>
            <a:endParaRPr lang="nb-NO" sz="1400" dirty="0"/>
          </a:p>
        </p:txBody>
      </p:sp>
      <p:sp>
        <p:nvSpPr>
          <p:cNvPr id="40" name="TekstSylinder 39"/>
          <p:cNvSpPr txBox="1"/>
          <p:nvPr/>
        </p:nvSpPr>
        <p:spPr>
          <a:xfrm>
            <a:off x="3952743" y="5380587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Konsekvens</a:t>
            </a:r>
            <a:endParaRPr lang="nb-NO" sz="1400" dirty="0"/>
          </a:p>
        </p:txBody>
      </p:sp>
      <p:sp>
        <p:nvSpPr>
          <p:cNvPr id="41" name="TekstSylinder 40"/>
          <p:cNvSpPr txBox="1"/>
          <p:nvPr/>
        </p:nvSpPr>
        <p:spPr>
          <a:xfrm>
            <a:off x="3952743" y="5704623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Barriere</a:t>
            </a:r>
            <a:endParaRPr lang="nb-NO" sz="1400" dirty="0"/>
          </a:p>
        </p:txBody>
      </p:sp>
      <p:cxnSp>
        <p:nvCxnSpPr>
          <p:cNvPr id="50" name="Rett pil 49"/>
          <p:cNvCxnSpPr/>
          <p:nvPr/>
        </p:nvCxnSpPr>
        <p:spPr bwMode="auto">
          <a:xfrm flipV="1">
            <a:off x="3592743" y="5215460"/>
            <a:ext cx="360000" cy="55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Rett pil 50"/>
          <p:cNvCxnSpPr/>
          <p:nvPr/>
        </p:nvCxnSpPr>
        <p:spPr bwMode="auto">
          <a:xfrm>
            <a:off x="3592743" y="5528584"/>
            <a:ext cx="360000" cy="574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Avrundet rektangel 51"/>
          <p:cNvSpPr>
            <a:spLocks noChangeAspect="1"/>
          </p:cNvSpPr>
          <p:nvPr/>
        </p:nvSpPr>
        <p:spPr bwMode="auto">
          <a:xfrm>
            <a:off x="3713783" y="5646469"/>
            <a:ext cx="117920" cy="460220"/>
          </a:xfrm>
          <a:prstGeom prst="roundRect">
            <a:avLst/>
          </a:prstGeom>
          <a:solidFill>
            <a:srgbClr val="6DB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3" name="Ellipse 52"/>
          <p:cNvSpPr>
            <a:spLocks noChangeAspect="1"/>
          </p:cNvSpPr>
          <p:nvPr/>
        </p:nvSpPr>
        <p:spPr bwMode="auto">
          <a:xfrm>
            <a:off x="3615991" y="4710038"/>
            <a:ext cx="313504" cy="386869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B8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1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696200" cy="1006624"/>
          </a:xfrm>
        </p:spPr>
        <p:txBody>
          <a:bodyPr/>
          <a:lstStyle/>
          <a:p>
            <a:r>
              <a:rPr lang="nb-NO" dirty="0" smtClean="0"/>
              <a:t>1. Hovedaktivitet - Kjemikalietelling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1757" y="1970891"/>
          <a:ext cx="7553885" cy="4135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874"/>
                <a:gridCol w="1563654"/>
                <a:gridCol w="1321930"/>
                <a:gridCol w="717619"/>
                <a:gridCol w="584167"/>
                <a:gridCol w="725173"/>
                <a:gridCol w="725173"/>
                <a:gridCol w="747835"/>
                <a:gridCol w="765460"/>
              </a:tblGrid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Sjekkliste kjemikalietelling - xxxxxxxxxxxxxxxxxxxx - Dato: 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Deltakere/roller: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Navn: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Leder 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Labansvarlig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Verneombud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 dirty="0">
                          <a:effectLst/>
                        </a:rPr>
                        <a:t>Kjemikaliekontakt</a:t>
                      </a:r>
                      <a:endParaRPr lang="nb-NO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HMS-koordinator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Andre deltakere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 dirty="0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L.nr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u="none" strike="noStrike">
                          <a:effectLst/>
                          <a:hlinkClick r:id="rId2"/>
                        </a:rPr>
                        <a:t>Kjemikaliets navn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u="none" strike="noStrike">
                          <a:effectLst/>
                        </a:rPr>
                        <a:t>Firmanavn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800" u="none" strike="noStrike">
                          <a:effectLst/>
                        </a:rPr>
                        <a:t>SDS revidert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u="none" strike="noStrike">
                          <a:effectLst/>
                        </a:rPr>
                        <a:t>Finnes kjemikaliet på stedet?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u="none" strike="noStrike">
                          <a:effectLst/>
                        </a:rPr>
                        <a:t>Er kjemikaliet merket iht CLP? 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u="none" strike="noStrike">
                          <a:effectLst/>
                        </a:rPr>
                        <a:t>Kan kjemikaliet substitueres?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Skal kjemikaliet kastes (avhendes)?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800" u="none" strike="noStrike">
                          <a:effectLst/>
                        </a:rPr>
                        <a:t>Hvilken mengde oppbevares?</a:t>
                      </a:r>
                      <a:endParaRPr lang="nb-NO" sz="800" b="1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ctr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1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0.5M Tris-HCl buffer pH 6.8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Bio-Rad Laboratories 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16.05.2017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2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10x Tris/Glycine/SDS Eletrophoresis grade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National Diagnostics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18.05.2017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3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2-Hydroxyethyl Methacrylate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Sigma-Aldrich Norway AS 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18.05.2017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 x 1 l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4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3-Aminoftalhydrazid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VWR INTERNATIONAL AS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28.02.2017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385762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5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3-(N,N-Dimethylmyristylammonio)propanesulfonate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Sigma-Aldrich Norway AS 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18.05.2017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 x 25 g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6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4-Chloro-3-methylphenol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Sigma-Aldrich Norway AS 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18.05.2017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 x 5 g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ACETON PURUM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Chemi-Teknik as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28.02.2017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 x 7 l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8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Agarose for gel electrophoresis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Litex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18.05.2017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9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Agarose, Nusieve GTG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FMC BioPolymer AS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18.05.2017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10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Agarose, Pulse-field Certified™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Bio-Rad Laboratories AB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19.05.2017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11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Akrylamid (Acrylamide)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A/S E. Pedersen &amp; Sønn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12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Amido Black 10B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Bio-Rad Laboratories 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16.05.2017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13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AMMONIAKKLØSNING 20% PA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Chemi-Teknik as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05.11.2012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4 x 1 l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14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Ammoniumacetat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VWR INTERNATIONAL AS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22.04.2014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  <a:tr h="128587">
                <a:tc>
                  <a:txBody>
                    <a:bodyPr/>
                    <a:lstStyle/>
                    <a:p>
                      <a:pPr algn="ctr" fontAlgn="b"/>
                      <a:r>
                        <a:rPr lang="nb-NO" sz="800" u="none" strike="noStrike">
                          <a:effectLst/>
                        </a:rPr>
                        <a:t>15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Ammoniumacetat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VWR International A/S 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u="none" strike="noStrike">
                          <a:effectLst/>
                        </a:rPr>
                        <a:t>05.11.2012</a:t>
                      </a:r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564" marR="7564" marT="7564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AMU </a:t>
            </a:r>
            <a:r>
              <a:rPr lang="en-US" dirty="0" err="1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799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Eksponerte arbeidstakere </a:t>
            </a:r>
            <a:r>
              <a:rPr lang="nb-NO" sz="2400" dirty="0" smtClean="0"/>
              <a:t>(</a:t>
            </a:r>
            <a:r>
              <a:rPr lang="nb-NO" sz="2400" dirty="0" err="1" smtClean="0"/>
              <a:t>Arb.tilsynet</a:t>
            </a:r>
            <a:r>
              <a:rPr lang="nb-NO" sz="2400" dirty="0" smtClean="0"/>
              <a:t>)</a:t>
            </a:r>
            <a:endParaRPr lang="nb-N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Arbeidsgiver skal føre register over arbeidstakere som blir utsatt for helseskadelige forhold</a:t>
            </a:r>
          </a:p>
          <a:p>
            <a:r>
              <a:rPr lang="nb-NO" sz="2400" dirty="0" smtClean="0"/>
              <a:t>Kan gå lang tid fra eksponering til helseskade</a:t>
            </a:r>
          </a:p>
          <a:p>
            <a:r>
              <a:rPr lang="nb-NO" sz="2400" dirty="0" smtClean="0"/>
              <a:t>Skal kunne finne tilbake til arbeidstakers eksponering ved ev sykdom</a:t>
            </a:r>
          </a:p>
          <a:p>
            <a:r>
              <a:rPr lang="nb-NO" sz="2400" dirty="0" smtClean="0"/>
              <a:t>Krav innen bla:</a:t>
            </a:r>
          </a:p>
          <a:p>
            <a:pPr lvl="1"/>
            <a:r>
              <a:rPr lang="nb-NO" dirty="0" smtClean="0"/>
              <a:t>Kreftfremkallende, arvestoffskadelige og bly</a:t>
            </a:r>
          </a:p>
          <a:p>
            <a:pPr lvl="1"/>
            <a:r>
              <a:rPr lang="nb-NO" dirty="0" smtClean="0"/>
              <a:t>Asbest</a:t>
            </a:r>
          </a:p>
          <a:p>
            <a:pPr lvl="1"/>
            <a:r>
              <a:rPr lang="nb-NO" dirty="0" smtClean="0"/>
              <a:t>Biologiske faktorer</a:t>
            </a:r>
          </a:p>
          <a:p>
            <a:pPr lvl="1"/>
            <a:r>
              <a:rPr lang="nb-NO" dirty="0" smtClean="0"/>
              <a:t>Ioniserende stråling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AMU </a:t>
            </a:r>
            <a:r>
              <a:rPr lang="en-US" dirty="0" err="1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all" dirty="0" smtClean="0"/>
              <a:t>Bakgrunn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UiOs </a:t>
            </a:r>
            <a:r>
              <a:rPr lang="nb-NO" sz="2400" dirty="0"/>
              <a:t>HMS-mål om et godt </a:t>
            </a:r>
            <a:r>
              <a:rPr lang="nb-NO" sz="2400" dirty="0" smtClean="0"/>
              <a:t>arbeidsmiljø</a:t>
            </a:r>
          </a:p>
          <a:p>
            <a:r>
              <a:rPr lang="nb-NO" sz="2400" dirty="0" smtClean="0"/>
              <a:t>Bruk </a:t>
            </a:r>
            <a:r>
              <a:rPr lang="nb-NO" sz="2400" dirty="0"/>
              <a:t>av risikostyring </a:t>
            </a:r>
            <a:r>
              <a:rPr lang="nb-NO" sz="2400" dirty="0" smtClean="0"/>
              <a:t>er et suksesskriterium. </a:t>
            </a:r>
          </a:p>
          <a:p>
            <a:r>
              <a:rPr lang="nb-NO" sz="2400" dirty="0" smtClean="0"/>
              <a:t>Lovpålagte </a:t>
            </a:r>
            <a:r>
              <a:rPr lang="nb-NO" sz="2400" dirty="0"/>
              <a:t>HMS-risikovurderinger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I </a:t>
            </a:r>
            <a:r>
              <a:rPr lang="nb-NO" sz="2400" dirty="0"/>
              <a:t>forbindelse med tilsyn og opplæring </a:t>
            </a:r>
            <a:r>
              <a:rPr lang="nb-NO" sz="2400" dirty="0" smtClean="0"/>
              <a:t>- svært lav gjennomføringsgrad  av lovpålagte HMS-risikovurderinger. </a:t>
            </a:r>
          </a:p>
          <a:p>
            <a:r>
              <a:rPr lang="nb-NO" sz="2400" dirty="0" smtClean="0"/>
              <a:t>Enhet </a:t>
            </a:r>
            <a:r>
              <a:rPr lang="nb-NO" sz="2400" dirty="0"/>
              <a:t>for HMS og beredskap ønsker å gjennomføre et prosjekt for å øke graden av gjennomføring.</a:t>
            </a:r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AMU </a:t>
            </a:r>
            <a:r>
              <a:rPr lang="en-US" dirty="0" err="1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 for </a:t>
            </a:r>
            <a:r>
              <a:rPr lang="nb-NO" dirty="0" smtClean="0"/>
              <a:t>UiO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Ha</a:t>
            </a:r>
            <a:r>
              <a:rPr lang="nb-NO" sz="2400" dirty="0"/>
              <a:t> </a:t>
            </a:r>
            <a:r>
              <a:rPr lang="nb-NO" sz="2400" dirty="0" smtClean="0"/>
              <a:t>HMS risiko </a:t>
            </a:r>
            <a:r>
              <a:rPr lang="nb-NO" sz="2400" dirty="0"/>
              <a:t>under kontroll. </a:t>
            </a:r>
            <a:endParaRPr lang="nb-NO" sz="2400" dirty="0" smtClean="0"/>
          </a:p>
          <a:p>
            <a:r>
              <a:rPr lang="nb-NO" sz="2400" dirty="0" smtClean="0"/>
              <a:t>Enhetene </a:t>
            </a:r>
            <a:r>
              <a:rPr lang="nb-NO" sz="2400" dirty="0"/>
              <a:t>ved UiO skal </a:t>
            </a:r>
            <a:r>
              <a:rPr lang="nb-NO" sz="2400" dirty="0" smtClean="0"/>
              <a:t>gjennom </a:t>
            </a:r>
            <a:r>
              <a:rPr lang="nb-NO" sz="2400" dirty="0"/>
              <a:t>et aktivt arbeid med:</a:t>
            </a:r>
          </a:p>
          <a:p>
            <a:pPr lvl="1"/>
            <a:r>
              <a:rPr lang="nb-NO" dirty="0"/>
              <a:t>Identifisering av aktuelle HMS-risikoer</a:t>
            </a:r>
          </a:p>
          <a:p>
            <a:pPr lvl="1"/>
            <a:r>
              <a:rPr lang="nb-NO" dirty="0"/>
              <a:t>Konkret ansvarsplassering</a:t>
            </a:r>
          </a:p>
          <a:p>
            <a:pPr lvl="1"/>
            <a:r>
              <a:rPr lang="nb-NO" dirty="0"/>
              <a:t>God risikostyring og tilpasset </a:t>
            </a:r>
            <a:r>
              <a:rPr lang="nb-NO" dirty="0" smtClean="0"/>
              <a:t>beredskap</a:t>
            </a:r>
          </a:p>
          <a:p>
            <a:pPr marL="457200" lvl="1" indent="0">
              <a:buNone/>
            </a:pPr>
            <a:r>
              <a:rPr lang="nb-NO" dirty="0" smtClean="0"/>
              <a:t>Fremstå  med fullt forsvarlig arbeidsmiljø</a:t>
            </a:r>
            <a:endParaRPr lang="nb-NO" b="1" dirty="0"/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AMU </a:t>
            </a:r>
            <a:r>
              <a:rPr lang="en-US" dirty="0" err="1" smtClean="0">
                <a:solidFill>
                  <a:srgbClr val="000000"/>
                </a:solidFill>
              </a:rPr>
              <a:t>prsentasjon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Langsiktige </a:t>
            </a:r>
            <a:r>
              <a:rPr lang="nb-NO" dirty="0"/>
              <a:t>positive </a:t>
            </a:r>
            <a:r>
              <a:rPr lang="nb-NO" dirty="0" smtClean="0"/>
              <a:t>gevinster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696200" cy="4114800"/>
          </a:xfrm>
        </p:spPr>
        <p:txBody>
          <a:bodyPr/>
          <a:lstStyle/>
          <a:p>
            <a:r>
              <a:rPr lang="nb-NO" dirty="0" smtClean="0"/>
              <a:t>Enhetene bruker </a:t>
            </a:r>
            <a:r>
              <a:rPr lang="nb-NO" dirty="0"/>
              <a:t>risikostyring for å nå HMS-målet om et godt arbeidsmiljø. </a:t>
            </a:r>
            <a:endParaRPr lang="nb-NO" dirty="0" smtClean="0"/>
          </a:p>
          <a:p>
            <a:r>
              <a:rPr lang="nb-NO" dirty="0" smtClean="0"/>
              <a:t>Alle</a:t>
            </a:r>
            <a:r>
              <a:rPr lang="nb-NO" i="1" dirty="0" smtClean="0"/>
              <a:t> </a:t>
            </a:r>
            <a:r>
              <a:rPr lang="nb-NO" dirty="0"/>
              <a:t>enheter ved UiO </a:t>
            </a:r>
            <a:r>
              <a:rPr lang="nb-NO" dirty="0" smtClean="0"/>
              <a:t>oppfyller </a:t>
            </a:r>
            <a:r>
              <a:rPr lang="nb-NO" dirty="0"/>
              <a:t>HMS-regelverkets krav </a:t>
            </a:r>
            <a:r>
              <a:rPr lang="nb-NO" dirty="0" smtClean="0"/>
              <a:t>angående risikovurdering. </a:t>
            </a:r>
            <a:r>
              <a:rPr lang="nb-NO" dirty="0"/>
              <a:t> </a:t>
            </a:r>
          </a:p>
          <a:p>
            <a:r>
              <a:rPr lang="nb-NO" dirty="0" smtClean="0"/>
              <a:t>Suksesskriterier: </a:t>
            </a:r>
          </a:p>
          <a:p>
            <a:pPr lvl="1"/>
            <a:r>
              <a:rPr lang="nb-NO" dirty="0"/>
              <a:t>L</a:t>
            </a:r>
            <a:r>
              <a:rPr lang="nb-NO" dirty="0" smtClean="0"/>
              <a:t>ederlinjen (og AMU) aktivt etterspør </a:t>
            </a:r>
            <a:r>
              <a:rPr lang="nb-NO" dirty="0"/>
              <a:t>status på risikostyring fra organisasjonen. </a:t>
            </a:r>
            <a:endParaRPr lang="nb-NO" dirty="0" smtClean="0"/>
          </a:p>
          <a:p>
            <a:pPr lvl="1"/>
            <a:r>
              <a:rPr lang="nb-NO" dirty="0"/>
              <a:t>L</a:t>
            </a:r>
            <a:r>
              <a:rPr lang="nb-NO" dirty="0" smtClean="0"/>
              <a:t>edere </a:t>
            </a:r>
            <a:r>
              <a:rPr lang="nb-NO" dirty="0"/>
              <a:t>på alle </a:t>
            </a:r>
            <a:r>
              <a:rPr lang="nb-NO" dirty="0" smtClean="0"/>
              <a:t>nivå, </a:t>
            </a:r>
            <a:r>
              <a:rPr lang="nb-NO" dirty="0"/>
              <a:t>har kompetanse på risikostyring som </a:t>
            </a:r>
            <a:r>
              <a:rPr lang="nb-NO" dirty="0" smtClean="0"/>
              <a:t>ledelsesmetode, </a:t>
            </a:r>
            <a:r>
              <a:rPr lang="nb-NO" dirty="0"/>
              <a:t>og at helse, miljø og sikkerhet skal inkluderes i dette arbeidet.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AMU </a:t>
            </a:r>
            <a:r>
              <a:rPr lang="en-US" dirty="0" err="1" smtClean="0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Strategisk mål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Alt HMS-arbeid styres risikobasert</a:t>
            </a:r>
          </a:p>
          <a:p>
            <a:r>
              <a:rPr lang="nb-NO" dirty="0" smtClean="0"/>
              <a:t>Et format for presentasjon av HMS-risikokart</a:t>
            </a:r>
          </a:p>
          <a:p>
            <a:r>
              <a:rPr lang="nb-NO" dirty="0" smtClean="0"/>
              <a:t>Enkel og systematisk oppfølging av alle HMS utfordringene pr fakultet</a:t>
            </a:r>
          </a:p>
          <a:p>
            <a:r>
              <a:rPr lang="nb-NO" dirty="0" smtClean="0"/>
              <a:t>Enkle KPI-er som indikerer HMS status på UiO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AMU </a:t>
            </a:r>
            <a:r>
              <a:rPr lang="en-US" dirty="0" err="1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0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Resultatmål for </a:t>
            </a:r>
            <a:r>
              <a:rPr lang="nb-NO" dirty="0" smtClean="0"/>
              <a:t>prosjektet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400" dirty="0" smtClean="0"/>
              <a:t>Videreutviklet </a:t>
            </a:r>
            <a:r>
              <a:rPr lang="nb-NO" sz="2400" dirty="0"/>
              <a:t>rammeverk for ledelse av HMS-risikostyring. </a:t>
            </a:r>
          </a:p>
          <a:p>
            <a:r>
              <a:rPr lang="nb-NO" sz="2400" dirty="0" smtClean="0"/>
              <a:t>Overordnet </a:t>
            </a:r>
            <a:r>
              <a:rPr lang="nb-NO" sz="2400" dirty="0"/>
              <a:t>HMS-risikovurdering og dokumentert prosess og plan for ledelse av </a:t>
            </a:r>
            <a:r>
              <a:rPr lang="nb-NO" sz="2400" dirty="0" smtClean="0"/>
              <a:t>HMS-risikostyring for </a:t>
            </a:r>
            <a:r>
              <a:rPr lang="nb-NO" sz="2400" dirty="0"/>
              <a:t>2 enheter og deres </a:t>
            </a:r>
            <a:r>
              <a:rPr lang="nb-NO" sz="2400" dirty="0" smtClean="0"/>
              <a:t>institutter</a:t>
            </a:r>
          </a:p>
          <a:p>
            <a:pPr lvl="1"/>
            <a:r>
              <a:rPr lang="nb-NO" sz="2000" dirty="0" smtClean="0"/>
              <a:t>kjemisk </a:t>
            </a:r>
            <a:r>
              <a:rPr lang="nb-NO" sz="2000" dirty="0"/>
              <a:t>helsefare, </a:t>
            </a:r>
            <a:endParaRPr lang="nb-NO" sz="2000" dirty="0" smtClean="0"/>
          </a:p>
          <a:p>
            <a:pPr lvl="1"/>
            <a:r>
              <a:rPr lang="nb-NO" sz="2000" dirty="0" smtClean="0"/>
              <a:t>biologisk </a:t>
            </a:r>
            <a:r>
              <a:rPr lang="nb-NO" sz="2000" dirty="0"/>
              <a:t>helsefare, </a:t>
            </a:r>
            <a:endParaRPr lang="nb-NO" sz="2000" dirty="0" smtClean="0"/>
          </a:p>
          <a:p>
            <a:pPr lvl="1"/>
            <a:r>
              <a:rPr lang="nb-NO" sz="2000" dirty="0" smtClean="0"/>
              <a:t>forplantningsskade</a:t>
            </a:r>
            <a:r>
              <a:rPr lang="nb-NO" sz="2000" dirty="0"/>
              <a:t>, </a:t>
            </a:r>
            <a:endParaRPr lang="nb-NO" sz="2000" dirty="0" smtClean="0"/>
          </a:p>
          <a:p>
            <a:pPr lvl="1"/>
            <a:r>
              <a:rPr lang="nb-NO" sz="2000" dirty="0" smtClean="0"/>
              <a:t>støy </a:t>
            </a:r>
            <a:r>
              <a:rPr lang="nb-NO" sz="2000" dirty="0"/>
              <a:t>og mekaniske vibrasjoner.</a:t>
            </a:r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AMU </a:t>
            </a:r>
            <a:r>
              <a:rPr lang="en-US" dirty="0" err="1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6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696200" cy="1143000"/>
          </a:xfrm>
        </p:spPr>
        <p:txBody>
          <a:bodyPr/>
          <a:lstStyle/>
          <a:p>
            <a:r>
              <a:rPr lang="nb-NO" dirty="0" smtClean="0"/>
              <a:t>Gevinstoversikt fra prosjektplanen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696200" cy="4114800"/>
          </a:xfrm>
        </p:spPr>
        <p:txBody>
          <a:bodyPr/>
          <a:lstStyle/>
          <a:p>
            <a:r>
              <a:rPr lang="nb-NO" sz="2000" dirty="0"/>
              <a:t>Enhetene bruker risikostyring for å nå HMS-målet om et godt </a:t>
            </a:r>
            <a:r>
              <a:rPr lang="nb-NO" sz="2000" dirty="0" smtClean="0"/>
              <a:t>arbeidsmiljø</a:t>
            </a:r>
          </a:p>
          <a:p>
            <a:r>
              <a:rPr lang="nb-NO" sz="2000" i="1" dirty="0"/>
              <a:t>Alle </a:t>
            </a:r>
            <a:r>
              <a:rPr lang="nb-NO" sz="2000" dirty="0"/>
              <a:t>enheter på sikt oppfyller HMS -regelverkets krav når det gjelder risikovurdering.</a:t>
            </a:r>
          </a:p>
          <a:p>
            <a:r>
              <a:rPr lang="nb-NO" sz="2000" dirty="0"/>
              <a:t>Oversikt over risiko og mulighet for å treffe rett tiltak på rett sted</a:t>
            </a:r>
            <a:r>
              <a:rPr lang="nb-NO" sz="2000" dirty="0" smtClean="0"/>
              <a:t>.</a:t>
            </a:r>
          </a:p>
          <a:p>
            <a:r>
              <a:rPr lang="nb-NO" sz="2000" dirty="0"/>
              <a:t>Forbedret </a:t>
            </a:r>
            <a:r>
              <a:rPr lang="nb-NO" sz="2000" dirty="0" smtClean="0"/>
              <a:t>HMS-kultur</a:t>
            </a:r>
          </a:p>
          <a:p>
            <a:r>
              <a:rPr lang="nb-NO" sz="2000" dirty="0"/>
              <a:t>Forbedret og standardisert </a:t>
            </a:r>
            <a:r>
              <a:rPr lang="nb-NO" sz="2000" dirty="0" smtClean="0"/>
              <a:t>HMS-rapportering</a:t>
            </a:r>
          </a:p>
          <a:p>
            <a:r>
              <a:rPr lang="nb-NO" sz="2000" dirty="0"/>
              <a:t>Tydeliggjøring av roller og </a:t>
            </a:r>
            <a:r>
              <a:rPr lang="nb-NO" sz="2000" dirty="0" smtClean="0"/>
              <a:t>ansvar</a:t>
            </a:r>
          </a:p>
          <a:p>
            <a:r>
              <a:rPr lang="nb-NO" sz="2000" dirty="0"/>
              <a:t>Forbedret </a:t>
            </a:r>
            <a:r>
              <a:rPr lang="nb-NO" sz="2000" dirty="0" smtClean="0"/>
              <a:t>kjemikaliestyring</a:t>
            </a:r>
          </a:p>
          <a:p>
            <a:r>
              <a:rPr lang="nb-NO" sz="2000" dirty="0"/>
              <a:t>Systematisk HMS-arbeid er mer effektivt og lønnsomt enn «brannslokking</a:t>
            </a:r>
            <a:r>
              <a:rPr lang="nb-NO" sz="2000" dirty="0" smtClean="0"/>
              <a:t>»</a:t>
            </a:r>
          </a:p>
          <a:p>
            <a:r>
              <a:rPr lang="nb-NO" sz="2000" b="1" dirty="0"/>
              <a:t>Lederfokus på de viktigste HMS utfordringene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Styringskom</a:t>
            </a:r>
            <a:r>
              <a:rPr lang="en-US" dirty="0">
                <a:solidFill>
                  <a:srgbClr val="000000"/>
                </a:solidFill>
              </a:rPr>
              <a:t> 1.møte</a:t>
            </a:r>
          </a:p>
        </p:txBody>
      </p:sp>
    </p:spTree>
    <p:extLst>
      <p:ext uri="{BB962C8B-B14F-4D97-AF65-F5344CB8AC3E}">
        <p14:creationId xmlns:p14="http://schemas.microsoft.com/office/powerpoint/2010/main" val="238090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Prosjektgruppen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 smtClean="0"/>
              <a:t>Prosjektleder Steinar Heid (HMS&amp;B)</a:t>
            </a:r>
          </a:p>
          <a:p>
            <a:pPr lvl="0"/>
            <a:r>
              <a:rPr lang="nb-NO" dirty="0" smtClean="0"/>
              <a:t>HMS-koordinator </a:t>
            </a:r>
            <a:r>
              <a:rPr lang="nb-NO" dirty="0"/>
              <a:t>Bente Teigmo (IKO</a:t>
            </a:r>
            <a:r>
              <a:rPr lang="nb-NO" dirty="0" smtClean="0"/>
              <a:t>)</a:t>
            </a:r>
          </a:p>
          <a:p>
            <a:pPr lvl="0"/>
            <a:r>
              <a:rPr lang="nb-NO" dirty="0" smtClean="0"/>
              <a:t>HMS-koordinator </a:t>
            </a:r>
            <a:r>
              <a:rPr lang="nb-NO" dirty="0"/>
              <a:t>Krenar Badivuku (NHM</a:t>
            </a:r>
            <a:r>
              <a:rPr lang="nb-NO" dirty="0" smtClean="0"/>
              <a:t>)</a:t>
            </a:r>
          </a:p>
          <a:p>
            <a:pPr lvl="0"/>
            <a:r>
              <a:rPr lang="nb-NO" dirty="0" smtClean="0"/>
              <a:t>Yrkeshygieniker </a:t>
            </a:r>
            <a:r>
              <a:rPr lang="nb-NO" dirty="0"/>
              <a:t>Knut Andresen(Enhet for BHT), </a:t>
            </a:r>
            <a:endParaRPr lang="nb-NO" dirty="0" smtClean="0"/>
          </a:p>
          <a:p>
            <a:pPr lvl="0"/>
            <a:r>
              <a:rPr lang="nb-NO" dirty="0" smtClean="0"/>
              <a:t>Yrkeshygieniker </a:t>
            </a:r>
            <a:r>
              <a:rPr lang="nb-NO" dirty="0"/>
              <a:t>Silje Andrea </a:t>
            </a:r>
            <a:r>
              <a:rPr lang="nb-NO" dirty="0" err="1"/>
              <a:t>Bøckman</a:t>
            </a:r>
            <a:r>
              <a:rPr lang="nb-NO" dirty="0"/>
              <a:t> Mæhre (Synergi Helse).</a:t>
            </a:r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AMU </a:t>
            </a:r>
            <a:r>
              <a:rPr lang="en-US" dirty="0" err="1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48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96200" cy="1143000"/>
          </a:xfrm>
        </p:spPr>
        <p:txBody>
          <a:bodyPr/>
          <a:lstStyle/>
          <a:p>
            <a:r>
              <a:rPr lang="nb-NO" dirty="0" smtClean="0"/>
              <a:t>Tidsplan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HMSB </a:t>
            </a:r>
            <a:r>
              <a:rPr lang="en-US" dirty="0" err="1">
                <a:solidFill>
                  <a:srgbClr val="000000"/>
                </a:solidFill>
              </a:rPr>
              <a:t>risikostyring</a:t>
            </a:r>
            <a:r>
              <a:rPr lang="en-US" dirty="0">
                <a:solidFill>
                  <a:srgbClr val="000000"/>
                </a:solidFill>
              </a:rPr>
              <a:t> AMU </a:t>
            </a:r>
            <a:r>
              <a:rPr lang="en-US" dirty="0" err="1">
                <a:solidFill>
                  <a:srgbClr val="000000"/>
                </a:solidFill>
              </a:rPr>
              <a:t>presentasjon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484784"/>
            <a:ext cx="7696200" cy="46112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nb-NO" sz="2400" dirty="0" smtClean="0"/>
              <a:t>Konseptfase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2400" dirty="0" smtClean="0"/>
              <a:t>Planleggingsfase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 smtClean="0"/>
              <a:t>Fase 1 </a:t>
            </a:r>
            <a:r>
              <a:rPr lang="nb-NO" sz="2000" dirty="0" smtClean="0"/>
              <a:t>(01.07.17 – 31.12.17)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000" dirty="0" smtClean="0"/>
              <a:t>Forbedringsområder, lære av andre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000" dirty="0" smtClean="0"/>
              <a:t>Utvikle rammeverk og plan for fase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 smtClean="0"/>
              <a:t>Fase 2 </a:t>
            </a:r>
            <a:r>
              <a:rPr lang="nb-NO" sz="2000" dirty="0" smtClean="0"/>
              <a:t>(01.01.18 – 01.06.18)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000" dirty="0" smtClean="0"/>
              <a:t>Gjennomføre 2 piloter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000" dirty="0" smtClean="0"/>
              <a:t>Evaluere, justere rammeverk og foreslå implementering av videre prosess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dirty="0" smtClean="0"/>
              <a:t>Avslutning </a:t>
            </a:r>
            <a:r>
              <a:rPr lang="nb-NO" sz="2000" dirty="0" smtClean="0"/>
              <a:t>01.06.18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dirty="0" smtClean="0"/>
              <a:t>Oppdatert gevinstrealiseringsplan og sluttrapport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36538117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redskap-presentasj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uio-9</Template>
  <TotalTime>6641</TotalTime>
  <Words>630</Words>
  <Application>Microsoft Office PowerPoint</Application>
  <PresentationFormat>On-screen Show (4:3)</PresentationFormat>
  <Paragraphs>191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 Presentation</vt:lpstr>
      <vt:lpstr>Beredskap-presentasjon</vt:lpstr>
      <vt:lpstr>AMU presentasjon  HMS risikostyring sept. 2017</vt:lpstr>
      <vt:lpstr>Bakgrunn</vt:lpstr>
      <vt:lpstr>Mål for UiO</vt:lpstr>
      <vt:lpstr>Langsiktige positive gevinster </vt:lpstr>
      <vt:lpstr>Strategisk mål</vt:lpstr>
      <vt:lpstr>Resultatmål for prosjektet</vt:lpstr>
      <vt:lpstr>Gevinstoversikt fra prosjektplanen</vt:lpstr>
      <vt:lpstr>Prosjektgruppen</vt:lpstr>
      <vt:lpstr>Tidsplan</vt:lpstr>
      <vt:lpstr>Hovedutfordringer</vt:lpstr>
      <vt:lpstr>Hovedutfordringer (2)</vt:lpstr>
      <vt:lpstr>Risikoaksept</vt:lpstr>
      <vt:lpstr>Bow-Tie modellen</vt:lpstr>
      <vt:lpstr>1. Hovedaktivitet - Kjemikalietelling</vt:lpstr>
      <vt:lpstr>Eksponerte arbeidstakere (Arb.tilsynet)</vt:lpstr>
    </vt:vector>
  </TitlesOfParts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Jørn-Ivar Hellesnes</dc:creator>
  <cp:lastModifiedBy>Steinar Heid</cp:lastModifiedBy>
  <cp:revision>294</cp:revision>
  <cp:lastPrinted>2017-06-29T07:48:42Z</cp:lastPrinted>
  <dcterms:created xsi:type="dcterms:W3CDTF">2015-11-01T19:31:36Z</dcterms:created>
  <dcterms:modified xsi:type="dcterms:W3CDTF">2017-09-13T18:34:35Z</dcterms:modified>
</cp:coreProperties>
</file>