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4"/>
    <p:sldMasterId id="2147483730" r:id="rId5"/>
  </p:sldMasterIdLst>
  <p:notesMasterIdLst>
    <p:notesMasterId r:id="rId25"/>
  </p:notesMasterIdLst>
  <p:handoutMasterIdLst>
    <p:handoutMasterId r:id="rId26"/>
  </p:handoutMasterIdLst>
  <p:sldIdLst>
    <p:sldId id="275" r:id="rId6"/>
    <p:sldId id="282" r:id="rId7"/>
    <p:sldId id="274" r:id="rId8"/>
    <p:sldId id="260" r:id="rId9"/>
    <p:sldId id="261" r:id="rId10"/>
    <p:sldId id="278" r:id="rId11"/>
    <p:sldId id="279" r:id="rId12"/>
    <p:sldId id="280" r:id="rId13"/>
    <p:sldId id="281" r:id="rId14"/>
    <p:sldId id="289" r:id="rId15"/>
    <p:sldId id="283" r:id="rId16"/>
    <p:sldId id="287" r:id="rId17"/>
    <p:sldId id="284" r:id="rId18"/>
    <p:sldId id="424" r:id="rId19"/>
    <p:sldId id="425" r:id="rId20"/>
    <p:sldId id="268" r:id="rId21"/>
    <p:sldId id="288" r:id="rId22"/>
    <p:sldId id="298" r:id="rId23"/>
    <p:sldId id="286" r:id="rId24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31D6"/>
    <a:srgbClr val="0000FF"/>
    <a:srgbClr val="5C5BEE"/>
    <a:srgbClr val="FFFFFF"/>
    <a:srgbClr val="DD0000"/>
    <a:srgbClr val="0A0000"/>
    <a:srgbClr val="020000"/>
    <a:srgbClr val="010000"/>
    <a:srgbClr val="CEFFDF"/>
    <a:srgbClr val="000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67" autoAdjust="0"/>
    <p:restoredTop sz="79837" autoAdjust="0"/>
  </p:normalViewPr>
  <p:slideViewPr>
    <p:cSldViewPr snapToGrid="0">
      <p:cViewPr varScale="1">
        <p:scale>
          <a:sx n="53" d="100"/>
          <a:sy n="53" d="100"/>
        </p:scale>
        <p:origin x="1112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0" d="100"/>
        <a:sy n="60" d="100"/>
      </p:scale>
      <p:origin x="0" y="-696"/>
    </p:cViewPr>
  </p:sorterViewPr>
  <p:notesViewPr>
    <p:cSldViewPr snapToGrid="0">
      <p:cViewPr varScale="1">
        <p:scale>
          <a:sx n="83" d="100"/>
          <a:sy n="83" d="100"/>
        </p:scale>
        <p:origin x="31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jersti Gjærum Stensrud" userId="554a6c0f-50c1-4aa4-b792-1fe07426d547" providerId="ADAL" clId="{E605D211-512C-4FCA-ACE9-E83DBF14F985}"/>
    <pc:docChg chg="modSld">
      <pc:chgData name="Kjersti Gjærum Stensrud" userId="554a6c0f-50c1-4aa4-b792-1fe07426d547" providerId="ADAL" clId="{E605D211-512C-4FCA-ACE9-E83DBF14F985}" dt="2024-03-27T08:39:42.437" v="38" actId="20577"/>
      <pc:docMkLst>
        <pc:docMk/>
      </pc:docMkLst>
      <pc:sldChg chg="modNotesTx">
        <pc:chgData name="Kjersti Gjærum Stensrud" userId="554a6c0f-50c1-4aa4-b792-1fe07426d547" providerId="ADAL" clId="{E605D211-512C-4FCA-ACE9-E83DBF14F985}" dt="2024-03-27T08:34:34.902" v="4" actId="255"/>
        <pc:sldMkLst>
          <pc:docMk/>
          <pc:sldMk cId="2105157783" sldId="260"/>
        </pc:sldMkLst>
      </pc:sldChg>
      <pc:sldChg chg="modNotesTx">
        <pc:chgData name="Kjersti Gjærum Stensrud" userId="554a6c0f-50c1-4aa4-b792-1fe07426d547" providerId="ADAL" clId="{E605D211-512C-4FCA-ACE9-E83DBF14F985}" dt="2024-03-27T08:34:42.139" v="5" actId="255"/>
        <pc:sldMkLst>
          <pc:docMk/>
          <pc:sldMk cId="3191669072" sldId="261"/>
        </pc:sldMkLst>
      </pc:sldChg>
      <pc:sldChg chg="modNotesTx">
        <pc:chgData name="Kjersti Gjærum Stensrud" userId="554a6c0f-50c1-4aa4-b792-1fe07426d547" providerId="ADAL" clId="{E605D211-512C-4FCA-ACE9-E83DBF14F985}" dt="2024-03-27T08:38:52.761" v="35" actId="255"/>
        <pc:sldMkLst>
          <pc:docMk/>
          <pc:sldMk cId="102557442" sldId="268"/>
        </pc:sldMkLst>
      </pc:sldChg>
      <pc:sldChg chg="modNotesTx">
        <pc:chgData name="Kjersti Gjærum Stensrud" userId="554a6c0f-50c1-4aa4-b792-1fe07426d547" providerId="ADAL" clId="{E605D211-512C-4FCA-ACE9-E83DBF14F985}" dt="2024-03-27T08:34:01.075" v="2" actId="2711"/>
        <pc:sldMkLst>
          <pc:docMk/>
          <pc:sldMk cId="759644152" sldId="274"/>
        </pc:sldMkLst>
      </pc:sldChg>
      <pc:sldChg chg="modNotesTx">
        <pc:chgData name="Kjersti Gjærum Stensrud" userId="554a6c0f-50c1-4aa4-b792-1fe07426d547" providerId="ADAL" clId="{E605D211-512C-4FCA-ACE9-E83DBF14F985}" dt="2024-03-27T08:34:50.183" v="6" actId="255"/>
        <pc:sldMkLst>
          <pc:docMk/>
          <pc:sldMk cId="401253710" sldId="278"/>
        </pc:sldMkLst>
      </pc:sldChg>
      <pc:sldChg chg="modSp mod modNotesTx">
        <pc:chgData name="Kjersti Gjærum Stensrud" userId="554a6c0f-50c1-4aa4-b792-1fe07426d547" providerId="ADAL" clId="{E605D211-512C-4FCA-ACE9-E83DBF14F985}" dt="2024-03-27T08:35:33.322" v="10" actId="255"/>
        <pc:sldMkLst>
          <pc:docMk/>
          <pc:sldMk cId="3077545294" sldId="279"/>
        </pc:sldMkLst>
        <pc:spChg chg="mod">
          <ac:chgData name="Kjersti Gjærum Stensrud" userId="554a6c0f-50c1-4aa4-b792-1fe07426d547" providerId="ADAL" clId="{E605D211-512C-4FCA-ACE9-E83DBF14F985}" dt="2024-03-27T08:35:33.322" v="10" actId="255"/>
          <ac:spMkLst>
            <pc:docMk/>
            <pc:sldMk cId="3077545294" sldId="279"/>
            <ac:spMk id="29" creationId="{5B53442C-6900-6DE7-7AA8-991152FF5C4E}"/>
          </ac:spMkLst>
        </pc:spChg>
      </pc:sldChg>
      <pc:sldChg chg="modSp mod modNotesTx">
        <pc:chgData name="Kjersti Gjærum Stensrud" userId="554a6c0f-50c1-4aa4-b792-1fe07426d547" providerId="ADAL" clId="{E605D211-512C-4FCA-ACE9-E83DBF14F985}" dt="2024-03-27T08:37:56.665" v="29" actId="255"/>
        <pc:sldMkLst>
          <pc:docMk/>
          <pc:sldMk cId="1066424833" sldId="280"/>
        </pc:sldMkLst>
        <pc:spChg chg="mod">
          <ac:chgData name="Kjersti Gjærum Stensrud" userId="554a6c0f-50c1-4aa4-b792-1fe07426d547" providerId="ADAL" clId="{E605D211-512C-4FCA-ACE9-E83DBF14F985}" dt="2024-03-27T08:37:15.228" v="28" actId="20577"/>
          <ac:spMkLst>
            <pc:docMk/>
            <pc:sldMk cId="1066424833" sldId="280"/>
            <ac:spMk id="3" creationId="{CDB6293B-6AC3-1006-0817-44132B0AF93A}"/>
          </ac:spMkLst>
        </pc:spChg>
        <pc:spChg chg="mod">
          <ac:chgData name="Kjersti Gjærum Stensrud" userId="554a6c0f-50c1-4aa4-b792-1fe07426d547" providerId="ADAL" clId="{E605D211-512C-4FCA-ACE9-E83DBF14F985}" dt="2024-03-27T08:36:44.075" v="16" actId="20577"/>
          <ac:spMkLst>
            <pc:docMk/>
            <pc:sldMk cId="1066424833" sldId="280"/>
            <ac:spMk id="29" creationId="{5B53442C-6900-6DE7-7AA8-991152FF5C4E}"/>
          </ac:spMkLst>
        </pc:spChg>
      </pc:sldChg>
      <pc:sldChg chg="modNotesTx">
        <pc:chgData name="Kjersti Gjærum Stensrud" userId="554a6c0f-50c1-4aa4-b792-1fe07426d547" providerId="ADAL" clId="{E605D211-512C-4FCA-ACE9-E83DBF14F985}" dt="2024-03-27T08:33:44.387" v="0" actId="255"/>
        <pc:sldMkLst>
          <pc:docMk/>
          <pc:sldMk cId="1554550418" sldId="282"/>
        </pc:sldMkLst>
      </pc:sldChg>
      <pc:sldChg chg="modNotesTx">
        <pc:chgData name="Kjersti Gjærum Stensrud" userId="554a6c0f-50c1-4aa4-b792-1fe07426d547" providerId="ADAL" clId="{E605D211-512C-4FCA-ACE9-E83DBF14F985}" dt="2024-03-27T08:38:13.433" v="32" actId="12"/>
        <pc:sldMkLst>
          <pc:docMk/>
          <pc:sldMk cId="2518052243" sldId="283"/>
        </pc:sldMkLst>
      </pc:sldChg>
      <pc:sldChg chg="modNotesTx">
        <pc:chgData name="Kjersti Gjærum Stensrud" userId="554a6c0f-50c1-4aa4-b792-1fe07426d547" providerId="ADAL" clId="{E605D211-512C-4FCA-ACE9-E83DBF14F985}" dt="2024-03-27T08:39:07.208" v="36" actId="255"/>
        <pc:sldMkLst>
          <pc:docMk/>
          <pc:sldMk cId="1705104887" sldId="288"/>
        </pc:sldMkLst>
      </pc:sldChg>
      <pc:sldChg chg="modNotesTx">
        <pc:chgData name="Kjersti Gjærum Stensrud" userId="554a6c0f-50c1-4aa4-b792-1fe07426d547" providerId="ADAL" clId="{E605D211-512C-4FCA-ACE9-E83DBF14F985}" dt="2024-03-27T08:39:42.437" v="38" actId="20577"/>
        <pc:sldMkLst>
          <pc:docMk/>
          <pc:sldMk cId="1502970890" sldId="298"/>
        </pc:sldMkLst>
      </pc:sldChg>
      <pc:sldChg chg="modNotesTx">
        <pc:chgData name="Kjersti Gjærum Stensrud" userId="554a6c0f-50c1-4aa4-b792-1fe07426d547" providerId="ADAL" clId="{E605D211-512C-4FCA-ACE9-E83DBF14F985}" dt="2024-03-27T08:38:36.204" v="33" actId="20577"/>
        <pc:sldMkLst>
          <pc:docMk/>
          <pc:sldMk cId="3153511454" sldId="42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CBB1AE-B262-4787-8C52-A05D0CE604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3FD16A-3B73-4A4E-801F-F604E6F8DC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DD0C3-4885-4BAA-9AA1-C9918694A4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4A009-C602-41F4-8272-F25F5B05B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22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51F8B-E38A-4262-93D6-EEE8CE2CF8CB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2985F-36CD-4D87-8C89-674A558E8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91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-guild.eu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skningsparken.no/nyheter/2021/tar-norsk-vaksineteknologi-ut-i-verde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titan.uio.no/innovasjon/2019/world-wide-web-runder-30-ar.html" TargetMode="External"/><Relationship Id="rId4" Type="http://schemas.openxmlformats.org/officeDocument/2006/relationships/hyperlink" Target="https://www.titan.uio.no/naturvitenskap/2019/hummerens-sexliv-skaper-behov-storre-reservater.html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353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noProof="0" dirty="0">
                <a:latin typeface="Arial" panose="020B0604020202020204" pitchFamily="34" charset="0"/>
                <a:cs typeface="Arial" panose="020B0604020202020204" pitchFamily="34" charset="0"/>
              </a:rPr>
              <a:t>UiOs internasjonale samarbeid: </a:t>
            </a:r>
            <a:r>
              <a:rPr lang="en-GB" noProof="0" dirty="0">
                <a:latin typeface="Arial" panose="020B0604020202020204" pitchFamily="34" charset="0"/>
                <a:cs typeface="Arial" panose="020B0604020202020204" pitchFamily="34" charset="0"/>
              </a:rPr>
              <a:t>https://www.uio.no/english/about/global/</a:t>
            </a:r>
          </a:p>
          <a:p>
            <a:pPr algn="l"/>
            <a:endParaRPr lang="en-US" b="0" i="0" u="none" strike="noStrike" dirty="0">
              <a:solidFill>
                <a:srgbClr val="1A0DAB"/>
              </a:solidFill>
              <a:effectLst/>
              <a:latin typeface="arial" panose="020B0604020202020204" pitchFamily="34" charset="0"/>
              <a:hlinkClick r:id="rId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35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26 570 søkere med UiO som førstevalg: Omfatter både </a:t>
            </a:r>
            <a:r>
              <a:rPr lang="en-GB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samordna</a:t>
            </a: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opptak</a:t>
            </a: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og </a:t>
            </a:r>
            <a:r>
              <a:rPr lang="en-GB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lokalopptak</a:t>
            </a:r>
            <a:endParaRPr lang="nb-NO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64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Målet er å etablere et inkluderende, forskningsintensivt og tverrfaglig europeisk universitet.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Samarbeid på tvers av institusjoner, mellom ansatte, mellom studenter, og mellom studenter og ansatte.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Etablering av forskningsprosjekter og nye studietilbud.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Medlemmer: Universitetet i Oslo, Aarhus Universitet, </a:t>
            </a:r>
            <a:r>
              <a:rPr lang="de-DE" noProof="0" dirty="0">
                <a:latin typeface="Arial" panose="020B0604020202020204" pitchFamily="34" charset="0"/>
                <a:cs typeface="Arial" panose="020B0604020202020204" pitchFamily="34" charset="0"/>
              </a:rPr>
              <a:t>Humboldt-Universität zu Berlin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noProof="0" dirty="0">
                <a:latin typeface="Arial" panose="020B0604020202020204" pitchFamily="34" charset="0"/>
                <a:cs typeface="Arial" panose="020B0604020202020204" pitchFamily="34" charset="0"/>
              </a:rPr>
              <a:t>King’s College London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noProof="0" dirty="0">
                <a:latin typeface="Arial" panose="020B0604020202020204" pitchFamily="34" charset="0"/>
                <a:cs typeface="Arial" panose="020B0604020202020204" pitchFamily="34" charset="0"/>
              </a:rPr>
              <a:t>Univerzitet u Beogradu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Université catholique de Louvain, Université Paris Cité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noProof="0" dirty="0">
                <a:latin typeface="Arial" panose="020B0604020202020204" pitchFamily="34" charset="0"/>
                <a:cs typeface="Arial" panose="020B0604020202020204" pitchFamily="34" charset="0"/>
              </a:rPr>
              <a:t>Università di Pisa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AT" noProof="0" dirty="0">
                <a:latin typeface="Arial" panose="020B0604020202020204" pitchFamily="34" charset="0"/>
                <a:cs typeface="Arial" panose="020B0604020202020204" pitchFamily="34" charset="0"/>
              </a:rPr>
              <a:t>Universität Wien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02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Museene ved UiO: https://www.uio.no/om/kultur/museer/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UiO bidrar til en kunnskapsbasert offentlig debatt gjennom en omfattende formidlingsvirksomhet i media, møter og arrangementer, museer og i Domus Bibliotheca: https://www.uio.no/om/aktuelt/arrangementer/domus-bibliotheca/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Mange forskere deltar i ulik utredningsvirksomhet som for eksempel Norges offentlige utredninger, er i dialog med næringsliv og offentlig sektor og bidrar til mer kunnskap innen en rekke områder i samfunnet.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60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Grunnforskning er langsiktig forskning som har som formål å føre til ny innsikt, uten at den nødvendigvis gir umiddelbar gevinst i økonomi, kunnskap eller bruk. Mange av produktene og tjenestene vi i dag tar for gitt, kunne vi for bare få år siden ikke forestille oss. Innovasjon har ofte sitt utspring i nettopp grunnforskning. Enten det handler om legemidler, vaksiner, datateknologi, undervisningsmetoder, språkmodeller eller ny politikk, lover og regler.</a:t>
            </a:r>
          </a:p>
          <a:p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Tre eksempler:</a:t>
            </a:r>
          </a:p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Tar norsk vaksineteknologi ut i verden – Forskningsparken</a:t>
            </a:r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Hummerens sexliv skaper behov for større reservater - Titan.uio.no</a:t>
            </a:r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World Wide Web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runder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 30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år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 - Titan.uio.no</a:t>
            </a:r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72985F-36CD-4D87-8C89-674A558E8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7663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noProof="0" dirty="0">
                <a:latin typeface="Arial" panose="020B0604020202020204" pitchFamily="34" charset="0"/>
                <a:cs typeface="Arial" panose="020B0604020202020204" pitchFamily="34" charset="0"/>
              </a:rPr>
              <a:t>Virkemidler for innovasjon: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noProof="0" dirty="0">
                <a:latin typeface="Arial" panose="020B0604020202020204" pitchFamily="34" charset="0"/>
                <a:cs typeface="Arial" panose="020B0604020202020204" pitchFamily="34" charset="0"/>
              </a:rPr>
              <a:t>Innovasjon ved UiO – kunnskap i bruk: https://www.uio.no/om/innovasjon/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noProof="0" dirty="0">
                <a:latin typeface="Arial" panose="020B0604020202020204" pitchFamily="34" charset="0"/>
                <a:cs typeface="Arial" panose="020B0604020202020204" pitchFamily="34" charset="0"/>
              </a:rPr>
              <a:t>Inven2 – Technology Transfer Office – UiO sammen med Oslo universitetssykehus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noProof="0" dirty="0">
                <a:latin typeface="Arial" panose="020B0604020202020204" pitchFamily="34" charset="0"/>
                <a:cs typeface="Arial" panose="020B0604020202020204" pitchFamily="34" charset="0"/>
              </a:rPr>
              <a:t>Utlysning av programmer, lab-plass, tilrettelegge for studentinnovasjonsaktiviteter etc.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72985F-36CD-4D87-8C89-674A558E8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6382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/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Oslo Science City, </a:t>
            </a:r>
            <a:r>
              <a:rPr lang="nb-NO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Norges første innovasjonsdistrikt, etableres i området Majorstua, Marienlyst, Blindern, Gaustad, Ullevaal og Campus Radiumhospitalet: </a:t>
            </a: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https://www.oslosciencecity.no/</a:t>
            </a:r>
          </a:p>
          <a:p>
            <a:endParaRPr lang="nb-N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Livsvitenskapsbygget blir arbeidsplass for om lag 1 600 ansatte og 1 600 studenter som skal drive med forskning og undervisning innen livsvitenskap, medisin, kjemi og farmasi. Det skal stå ferdig i 2026/27. </a:t>
            </a:r>
          </a:p>
          <a:p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https://www.uio.no/tjenester/eiendom/vare-byggeprosjekter/livsvitenskapsbygget/</a:t>
            </a:r>
          </a:p>
          <a:p>
            <a:endParaRPr lang="nb-N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19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For UiO er påvirkning på den europeiske arenaen viktig, gitt norske universiteters avhengighet av innretningen på EUs politikk, programmer og utlysninger, i tillegg til at forsknings- og utdanningspolitikken som utformes i Brussel i stor grad påvirker nasjonal politikk og nasjonale virkemidler. </a:t>
            </a:r>
            <a:endParaRPr lang="nb-NO" sz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noProof="0" dirty="0">
                <a:latin typeface="Arial" panose="020B0604020202020204" pitchFamily="34" charset="0"/>
                <a:cs typeface="Arial" panose="020B0604020202020204" pitchFamily="34" charset="0"/>
              </a:rPr>
              <a:t>Om The Guild-samarbeidet: https://www.uio.no/om/internasjonalt/the-guild/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079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The Guild skal også bidra til å sette agendaen for den offentlige samtalen. Her er samarbeid med det afrikanske universitetsnettverket ARUA for å styrke forskningskapasiteten til afrikanske universiteter en av hovedmålsetningene.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ARUA/The Guild-klynger: UiO leder to av klyngene og er partner i tre. Mer informasjon: </a:t>
            </a:r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://www.uio.no/om/aktuelt/aktuelle-saker/2023/nyskapende-forskningssamarbeid-med-afrikanske-univ.html</a:t>
            </a:r>
            <a:endParaRPr lang="nb-N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Om ARUA – African Research-Universities Alliance: https://arua.org.za/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424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913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UiOs historie: https://www.uio.no/om/tall-og-fakta/historie/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621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UiO er med i totalt 30 fremragende sentre: Sentre for fremragende forskning, sentre for fremragende utdanning, sentre for fremragende forskningsdrevet innovasjon, forskningssentre for miljøvennlig energi.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UiO er prosjekteier/vertsinstitusjon for 16 fremragende sentre.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48 aktive ERC-prosjekter per </a:t>
            </a:r>
            <a:r>
              <a:rPr lang="nb-NO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31.12.2023. Totalt har UiO fått tildelt 105 ERC-prosjekter.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Nobelprisvinnere: </a:t>
            </a: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https://www.uio.no/om/tall-og-fakta/nobelpriser/</a:t>
            </a:r>
            <a:endParaRPr lang="nb-NO" sz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466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44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Strategi 2030: https://www.uio.no/om/strategi/strategi-2030/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36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Helhetlig klima- og miljøstrategi: https://www.uio.no/om/strategi/miljo-og-klimastrategi/index.html</a:t>
            </a:r>
          </a:p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88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Fra årsrapporten for 2023</a:t>
            </a:r>
          </a:p>
          <a:p>
            <a:endParaRPr lang="nb-N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Bidrag og oppdrag inkluderer 356 millioner kr fra European Research Council, 1236 millioner kr fra Norges forskningsråd, 1060 millioner kroner i andre bidrags- og oppdragsinntekter.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«Øvrige inntekter»: Gaver kr 70 mill., salgs- og leieinntekter kr. 287 mill., andre inntekter kr 27. mill.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421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UiO er deltaker i 30 fremragende sentre og prosjektleder/vertskap for 16: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sentre for fremragende forskning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 sentre for fremragende utdanning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 forskningssenter for miljøvennlig energi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 senter for forskningsdrevet innovasjon</a:t>
            </a:r>
          </a:p>
          <a:p>
            <a:endParaRPr lang="nb-N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Antall internasjonale vitenskapelige sampublikasjoner UiO hadde i 2023 er </a:t>
            </a:r>
            <a:r>
              <a:rPr lang="nb-NO" sz="12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3, 593. </a:t>
            </a:r>
          </a:p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 tilsvarer 57 % av totalt 6,195 rapporterte publikasjoner. </a:t>
            </a:r>
            <a:endParaRPr lang="nb-NO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b-N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913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noProof="0" dirty="0">
                <a:latin typeface="Arial" panose="020B0604020202020204" pitchFamily="34" charset="0"/>
                <a:cs typeface="Arial" panose="020B0604020202020204" pitchFamily="34" charset="0"/>
              </a:rPr>
              <a:t>UiOs tverrfaglige satsinger: </a:t>
            </a:r>
            <a:r>
              <a:rPr lang="en-GB" noProof="0" dirty="0">
                <a:latin typeface="Arial" panose="020B0604020202020204" pitchFamily="34" charset="0"/>
                <a:cs typeface="Arial" panose="020B0604020202020204" pitchFamily="34" charset="0"/>
              </a:rPr>
              <a:t>https://www.uio.no/forskning/satsinger/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13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svg"/><Relationship Id="rId7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7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svg"/><Relationship Id="rId7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7.svg"/><Relationship Id="rId4" Type="http://schemas.openxmlformats.org/officeDocument/2006/relationships/image" Target="../media/image9.svg"/><Relationship Id="rId9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7.svg"/><Relationship Id="rId4" Type="http://schemas.openxmlformats.org/officeDocument/2006/relationships/image" Target="../media/image9.svg"/><Relationship Id="rId9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svg"/><Relationship Id="rId7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7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7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svg"/><Relationship Id="rId7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7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halv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FD548E61-D022-4178-8722-46839AB856D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7AED3548-5867-47BB-8575-A83E0A9CE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112" y="381854"/>
            <a:ext cx="5619582" cy="1116919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827CE2-8409-4B09-A9E5-74716A2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33ACA-8377-46D1-9D90-73F9F4A0D0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3782A73-0164-4D2C-BAD5-DF53C4F800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C9865C8-230B-42BE-8B05-ECBF9A085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71C43A-1652-4674-9385-53CBD32109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1654625-2F9D-43A8-9B19-A1501B2C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C94D6890-4326-4D45-8DD9-8AB859799B14}" type="datetime1">
              <a:rPr lang="nb-NO" smtClean="0"/>
              <a:t>27.03.2024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6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6E45B275-2917-4791-9D93-B119E57F1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42A6449-D96E-414F-A604-C4E12FC569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729F8AC-6A5E-427F-BADE-EA072C616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48DDD7D-1EE4-480A-9DFC-6999E44EA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4EC4BF0-912D-4C74-897D-7058B1C43F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387C63E-1139-41C5-A5DA-C7934430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EABD73D-0124-4640-A5B4-38E1C6391E45}" type="datetime1">
              <a:rPr lang="nb-NO" smtClean="0"/>
              <a:t>27.03.2024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78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080593B-46D5-4272-829F-0AB9BB0A7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9880" y="0"/>
            <a:ext cx="598212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27D749C7-8972-4648-8357-FE945BD11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5046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5359BE4-B9E6-44C9-994B-4B43BA3185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038" y="653143"/>
            <a:ext cx="5075367" cy="1204686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dirty="0"/>
              <a:t>Navn på institutt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8A0E4F-1BA9-45F5-9553-E579F5F1C2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039" y="2302849"/>
            <a:ext cx="5080128" cy="1702414"/>
          </a:xfrm>
        </p:spPr>
        <p:txBody>
          <a:bodyPr/>
          <a:lstStyle>
            <a:lvl1pPr marL="0" indent="0">
              <a:buNone/>
              <a:defRPr sz="45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88EA911F-B545-4F74-AF42-9EC2B355D8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E55111D-AB70-4D2B-9C10-0B91F296C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B45DBF-1D97-4017-83BE-AD48141222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916788-1A25-4BF7-B2F3-11CED5D7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B3194A64-E9DA-924B-B60C-A98760688575}" type="datetime1">
              <a:rPr lang="nb-NO" smtClean="0"/>
              <a:t>27.03.2024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797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5D4F5D-6A45-4660-B498-EC62A1753C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2667" y="1768008"/>
            <a:ext cx="5863168" cy="43513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4pPr>
          </a:lstStyle>
          <a:p>
            <a:pPr lvl="0"/>
            <a:r>
              <a:rPr lang="nb-NO" dirty="0"/>
              <a:t>Punkt A</a:t>
            </a:r>
          </a:p>
          <a:p>
            <a:pPr lvl="0"/>
            <a:r>
              <a:rPr lang="nb-NO" dirty="0"/>
              <a:t>Punkt B</a:t>
            </a:r>
          </a:p>
          <a:p>
            <a:pPr lvl="0"/>
            <a:r>
              <a:rPr lang="nb-NO" dirty="0"/>
              <a:t>Punkt C</a:t>
            </a:r>
          </a:p>
          <a:p>
            <a:pPr lvl="0"/>
            <a:r>
              <a:rPr lang="nb-NO" dirty="0"/>
              <a:t>Punkt D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97CBA2F-559C-43F6-70FC-25F35ECEA2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6E916EC-72AA-8A49-99F4-BF9645393445}" type="datetime1">
              <a:rPr lang="nb-NO" smtClean="0"/>
              <a:t>27.03.2024</a:t>
            </a:fld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139B99E-AC3D-73BA-6840-939824E9C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82AB3-3B1E-D599-ADDE-F86FA15F3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9056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40B9F-ECB7-4387-A58C-0A496B930A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6716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A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6E426CF-9990-43F5-BE14-226088D8A7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13844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B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79225E-A5E2-4DC8-9837-7BCA23C8E4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6715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C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A833A43-18E3-4392-918C-09F8E26D36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13844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D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23B8277-88D5-4007-B32D-B587FB6C14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36714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E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366E2B9-433F-4D84-9677-520FBB3E32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3845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F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E351B-71A6-8F99-8285-038A4594E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98F3563-50E2-E044-8801-12C6FDD58284}" type="datetime1">
              <a:rPr lang="nb-NO" smtClean="0"/>
              <a:t>27.03.2024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8991DDF-5DE1-5D74-14F1-F5B695BAB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20709C-CD39-C51D-0DCA-81C81B336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72626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BCC00A-19CF-41BF-8147-46CE1C6A77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49694"/>
            <a:ext cx="12191999" cy="6858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nb-NO" dirty="0"/>
              <a:t>Trykk - &gt; Sett inn -&gt; Bilde for å endre eller sette inn bilde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DAEC6C7-85EA-449B-8EE8-2D97BF5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3FD976-C7D4-4015-A9BA-91E02E673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F6C04A44-E476-4A49-B738-EE2D47D4BAD9}"/>
              </a:ext>
            </a:extLst>
          </p:cNvPr>
          <p:cNvSpPr/>
          <p:nvPr userDrawn="1"/>
        </p:nvSpPr>
        <p:spPr>
          <a:xfrm>
            <a:off x="0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sid1, sid2, sid3, sid4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27C08BAF-0936-474D-B97E-5B57BFE4B3DC}"/>
              </a:ext>
            </a:extLst>
          </p:cNvPr>
          <p:cNvSpPr/>
          <p:nvPr userDrawn="1"/>
        </p:nvSpPr>
        <p:spPr>
          <a:xfrm>
            <a:off x="4973338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title" hidden="1">
            <a:extLst>
              <a:ext uri="{FF2B5EF4-FFF2-40B4-BE49-F238E27FC236}">
                <a16:creationId xmlns:a16="http://schemas.microsoft.com/office/drawing/2014/main" id="{CD588095-EB6E-4EE9-A470-1FC6B276AA84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2" name="addin_text" hidden="1">
            <a:extLst>
              <a:ext uri="{FF2B5EF4-FFF2-40B4-BE49-F238E27FC236}">
                <a16:creationId xmlns:a16="http://schemas.microsoft.com/office/drawing/2014/main" id="{01792D08-5194-467E-A9CB-E87CD6F0CF3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4" name="addin_image" hidden="1">
            <a:extLst>
              <a:ext uri="{FF2B5EF4-FFF2-40B4-BE49-F238E27FC236}">
                <a16:creationId xmlns:a16="http://schemas.microsoft.com/office/drawing/2014/main" id="{7E0FF7D7-FC31-4FA1-B98D-9F5E73E0ED06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D73E79DB-AFAF-477A-B39A-3600CE59C83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6D0ECAE0-D83D-477F-8858-4811F35FC31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DF5643-8F24-4F16-9356-F129900A4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739" y="3151019"/>
            <a:ext cx="9972261" cy="1878763"/>
          </a:xfrm>
        </p:spPr>
        <p:txBody>
          <a:bodyPr wrap="none" anchor="t"/>
          <a:lstStyle>
            <a:lvl1pPr algn="l">
              <a:defRPr sz="4501">
                <a:highlight>
                  <a:srgbClr val="FFFFFF"/>
                </a:highlight>
              </a:defRPr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5301A6-9B63-4AF8-9A67-C362499DE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739" y="1144304"/>
            <a:ext cx="9972261" cy="1655762"/>
          </a:xfrm>
        </p:spPr>
        <p:txBody>
          <a:bodyPr wrap="none" bIns="0" anchor="b"/>
          <a:lstStyle>
            <a:lvl1pPr marL="0" indent="0" algn="l">
              <a:buNone/>
              <a:defRPr sz="1750"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  <a:endParaRPr lang="nb-NO" noProof="0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190B2B98-79E1-52DD-3E55-9AE312DFB4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85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FAE04-E853-4650-A24D-5F754E1D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marL="125438" marR="0" lvl="0" indent="-125438" algn="l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Trykk - &gt; Sett inn -&gt; Bilde for å endre eller sette inn bilde</a:t>
            </a:r>
            <a:endParaRPr lang="en-US" dirty="0"/>
          </a:p>
          <a:p>
            <a:endParaRPr lang="en-US" dirty="0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3688BA85-E873-4370-B3DC-1DB3D680532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5" name="addin_colorbox" hidden="1">
            <a:extLst>
              <a:ext uri="{FF2B5EF4-FFF2-40B4-BE49-F238E27FC236}">
                <a16:creationId xmlns:a16="http://schemas.microsoft.com/office/drawing/2014/main" id="{01750E1E-149D-4737-BB50-E180FD9621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6" name="addin_title" hidden="1">
            <a:extLst>
              <a:ext uri="{FF2B5EF4-FFF2-40B4-BE49-F238E27FC236}">
                <a16:creationId xmlns:a16="http://schemas.microsoft.com/office/drawing/2014/main" id="{8A95C1E6-41C2-4B63-A678-1197B885A2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7" name="addin_text" hidden="1">
            <a:extLst>
              <a:ext uri="{FF2B5EF4-FFF2-40B4-BE49-F238E27FC236}">
                <a16:creationId xmlns:a16="http://schemas.microsoft.com/office/drawing/2014/main" id="{88900728-1D9A-4CFE-BD46-77F03BBF68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8" name="addin_image" hidden="1">
            <a:extLst>
              <a:ext uri="{FF2B5EF4-FFF2-40B4-BE49-F238E27FC236}">
                <a16:creationId xmlns:a16="http://schemas.microsoft.com/office/drawing/2014/main" id="{71F63DE9-1A9D-416E-8BF1-5DDBAC2C366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9" name="addin_grouplist" hidden="1">
            <a:extLst>
              <a:ext uri="{FF2B5EF4-FFF2-40B4-BE49-F238E27FC236}">
                <a16:creationId xmlns:a16="http://schemas.microsoft.com/office/drawing/2014/main" id="{55453450-7C5E-47ED-8FB9-95BB5C190194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0" name="addin_background" hidden="1">
            <a:extLst>
              <a:ext uri="{FF2B5EF4-FFF2-40B4-BE49-F238E27FC236}">
                <a16:creationId xmlns:a16="http://schemas.microsoft.com/office/drawing/2014/main" id="{19DE1B7D-2015-4D3D-81DA-BE1C0B884B8C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2DACBF1F-1831-46CB-8E94-DAC5CC4C8A53}"/>
              </a:ext>
            </a:extLst>
          </p:cNvPr>
          <p:cNvSpPr/>
          <p:nvPr userDrawn="1"/>
        </p:nvSpPr>
        <p:spPr>
          <a:xfrm>
            <a:off x="2583335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08780C0B-BBD9-4BF7-B461-4D609C762B61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3E5FC6D0-29E6-4763-9016-B07C6C2F674E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E5048523-44FB-402D-AF9A-189895D758AB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4EBCC3D3-FB5E-4C44-BD2A-4765289129B6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A21182DD-62B1-48E3-8A1E-30E0E49F858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DA65AA7C-2435-43EC-9E54-A952934DE561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5435" y="2057638"/>
            <a:ext cx="9922565" cy="2733991"/>
          </a:xfrm>
        </p:spPr>
        <p:txBody>
          <a:bodyPr anchor="ctr"/>
          <a:lstStyle>
            <a:lvl1pPr algn="l">
              <a:lnSpc>
                <a:spcPct val="100000"/>
              </a:lnSpc>
              <a:defRPr sz="4501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nb-NO" noProof="0" dirty="0"/>
              <a:t>Sitat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C22A2908-F241-7CD4-792E-AAAF6E1CE9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71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tekstboks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2E7BD1C-79CF-4E20-AC8F-E2817B8B3D12}"/>
              </a:ext>
            </a:extLst>
          </p:cNvPr>
          <p:cNvSpPr/>
          <p:nvPr userDrawn="1"/>
        </p:nvSpPr>
        <p:spPr>
          <a:xfrm>
            <a:off x="540068" y="0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AD8EE3EE-092D-4B85-A85F-E434A4CB9A2F}"/>
              </a:ext>
            </a:extLst>
          </p:cNvPr>
          <p:cNvSpPr/>
          <p:nvPr userDrawn="1"/>
        </p:nvSpPr>
        <p:spPr>
          <a:xfrm>
            <a:off x="0" y="337731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33BC282A-3B9D-407C-B9DA-F5A304A0AE2D}"/>
              </a:ext>
            </a:extLst>
          </p:cNvPr>
          <p:cNvSpPr/>
          <p:nvPr userDrawn="1"/>
        </p:nvSpPr>
        <p:spPr>
          <a:xfrm>
            <a:off x="11831955" y="482939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7DC556F4-6EA1-44E3-8D60-1261088C71C7}"/>
              </a:ext>
            </a:extLst>
          </p:cNvPr>
          <p:cNvSpPr/>
          <p:nvPr userDrawn="1"/>
        </p:nvSpPr>
        <p:spPr>
          <a:xfrm>
            <a:off x="1" y="902703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74E62C8F-7CC6-4F3A-88DB-ADB3F3D757CE}"/>
              </a:ext>
            </a:extLst>
          </p:cNvPr>
          <p:cNvSpPr/>
          <p:nvPr userDrawn="1"/>
        </p:nvSpPr>
        <p:spPr>
          <a:xfrm>
            <a:off x="1" y="1577475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FACBECEF-96F4-495B-97F3-507EB7C28F66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114C26A2-23E4-405F-85D9-DD9C9C54205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5EC6F0C5-ECE2-4737-B2DF-8CF464166E2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421DB65A-BA84-4BFC-81D8-7771342E61A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40EF0D78-486F-42E9-A20F-95C640555A5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DA2EA4FB-50DF-4085-A18C-D17518B88B8F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409EBBA-4570-4718-9302-6A3DA50E3B8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3996591B-A5CC-4B02-887B-B726000BC3C6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C04B5D41-8647-414B-A9F9-26967E7A232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87AD4FF-2A17-41D2-9989-72E3EE53EDB7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4" y="1757498"/>
            <a:ext cx="11471910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8207A1C-3FBD-845F-AA48-D577687964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3D8BB6D-309E-084D-8796-54C9B24BA182}" type="datetime1">
              <a:rPr lang="nb-NO" smtClean="0"/>
              <a:t>27.03.2024</a:t>
            </a:fld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E0D448-BABE-3162-E66A-F927E2A010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DEFC-7FD0-51EF-DE2F-EAEFB1A9D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29144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bokser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1F56F7F2-0BBD-484C-9008-B8C0CB7D240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BE45413D-3777-488C-9081-98CD311209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4BD0960F-BF1F-4126-A3F8-B418D42FDE7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5" name="addin_image" hidden="1">
            <a:extLst>
              <a:ext uri="{FF2B5EF4-FFF2-40B4-BE49-F238E27FC236}">
                <a16:creationId xmlns:a16="http://schemas.microsoft.com/office/drawing/2014/main" id="{C39DDD84-E44A-46C8-A71C-34C426FB8C92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6" name="addin_grouplist" hidden="1">
            <a:extLst>
              <a:ext uri="{FF2B5EF4-FFF2-40B4-BE49-F238E27FC236}">
                <a16:creationId xmlns:a16="http://schemas.microsoft.com/office/drawing/2014/main" id="{AEDE561B-E28A-4695-BEA3-2B6278A31E9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2AAC8E8D-4887-45BD-9C03-DA53C4A7934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fillplaceholders" hidden="1">
            <a:extLst>
              <a:ext uri="{FF2B5EF4-FFF2-40B4-BE49-F238E27FC236}">
                <a16:creationId xmlns:a16="http://schemas.microsoft.com/office/drawing/2014/main" id="{CBAE5DC2-094D-4983-A93E-68A430FDFDA5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9" name="addin_colorlist" hidden="1">
            <a:extLst>
              <a:ext uri="{FF2B5EF4-FFF2-40B4-BE49-F238E27FC236}">
                <a16:creationId xmlns:a16="http://schemas.microsoft.com/office/drawing/2014/main" id="{9821EDDB-6D76-4A0C-A80A-8E839D9FFA7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0" name="addin_background" hidden="1">
            <a:extLst>
              <a:ext uri="{FF2B5EF4-FFF2-40B4-BE49-F238E27FC236}">
                <a16:creationId xmlns:a16="http://schemas.microsoft.com/office/drawing/2014/main" id="{F537A33B-63F9-4866-8A22-F1702265B04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602F61A-9452-4566-BD44-010DF257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374CAD7-B62E-4CF1-AD5A-43232DD10E2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5" y="1082726"/>
            <a:ext cx="5489213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8C4F134-43A3-438E-88E2-D8FF0EDE7A1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5" y="1757498"/>
            <a:ext cx="5489213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003BB-F04C-4A8B-BC54-5FDD5D3035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76623"/>
            <a:ext cx="5489213" cy="494749"/>
          </a:xfr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524D80-7434-47CB-8898-52900F44078A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57498"/>
            <a:ext cx="5489213" cy="4301395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AD96E2E-4775-05FD-5BB6-98B0F3ED0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AAC08DB-A819-0941-B704-815309E452FB}" type="datetime1">
              <a:rPr lang="nb-NO" smtClean="0"/>
              <a:t>27.03.2024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6354424-DB54-70EF-22D4-E54929EFF5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816F7BD-6205-E1C6-48DF-B16A6BEDA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20016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E75BE49-6169-4B52-B8E0-67F87720C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5489214" cy="542658"/>
          </a:xfrm>
        </p:spPr>
        <p:txBody>
          <a:bodyPr/>
          <a:lstStyle>
            <a:lvl1pPr>
              <a:defRPr sz="3500"/>
            </a:lvl1pPr>
          </a:lstStyle>
          <a:p>
            <a:endParaRPr lang="nb-NO" noProof="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F549456-9E1A-4F2D-AB8B-11B375FF1CC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548921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305472-2CA1-4284-9F6B-FAE83898D05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60044" y="1757499"/>
            <a:ext cx="5489214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79219" y="360045"/>
            <a:ext cx="4152735" cy="5325998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1192628-F328-404D-8EFE-7A0B924C21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79218" y="5870278"/>
            <a:ext cx="4152735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FFC296E0-39D4-4AF3-8EEB-7A54677345E2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89F5F7C1-30CB-486A-A1AB-777F98EC9EB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146F2B9F-A380-47D0-81A1-BF6A05CCD5A3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B18746CE-F568-4AB2-858E-6BA5E8D117B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A968A5A2-9154-4A90-8322-5433B94336E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B3EE9CD2-1CBB-48EF-8EDE-E560A4F427D0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69CC9A44-6E07-4DB9-A3DF-6C14488300B1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colorlist" hidden="1">
            <a:extLst>
              <a:ext uri="{FF2B5EF4-FFF2-40B4-BE49-F238E27FC236}">
                <a16:creationId xmlns:a16="http://schemas.microsoft.com/office/drawing/2014/main" id="{216821DD-975F-4F3D-9D04-19B2277FA237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3" name="addin_background" hidden="1">
            <a:extLst>
              <a:ext uri="{FF2B5EF4-FFF2-40B4-BE49-F238E27FC236}">
                <a16:creationId xmlns:a16="http://schemas.microsoft.com/office/drawing/2014/main" id="{982A5CB8-CD5B-4CA2-8CE7-B095D5C741A5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8836F74-49DA-99FA-D2FE-5C616805A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6868AB5E-A433-F849-91FA-627CC55F64CB}" type="datetime1">
              <a:rPr lang="nb-NO" smtClean="0"/>
              <a:t>27.03.2024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D292B3-C078-AB51-1D63-19074426F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F649279-94BF-06A3-77FD-323E9CFDB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49986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ddin_colorbox" hidden="1">
            <a:extLst>
              <a:ext uri="{FF2B5EF4-FFF2-40B4-BE49-F238E27FC236}">
                <a16:creationId xmlns:a16="http://schemas.microsoft.com/office/drawing/2014/main" id="{03278B68-CC85-45D7-BC07-7A767805E25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8FCE75F0-EE57-496E-8BA4-489EBB8E5AF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269FBB4E-8C52-436E-BA48-6940B6731E1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2" name="addin_image" hidden="1">
            <a:extLst>
              <a:ext uri="{FF2B5EF4-FFF2-40B4-BE49-F238E27FC236}">
                <a16:creationId xmlns:a16="http://schemas.microsoft.com/office/drawing/2014/main" id="{42EA8043-85A0-4D8F-8348-BA355A7B5FF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3" name="addin_grouplist" hidden="1">
            <a:extLst>
              <a:ext uri="{FF2B5EF4-FFF2-40B4-BE49-F238E27FC236}">
                <a16:creationId xmlns:a16="http://schemas.microsoft.com/office/drawing/2014/main" id="{E563CD6A-A576-44D3-8CC3-9114D591672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9CF18725-D8DB-4F08-9D16-41237AACFD4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6" name="addin_fillplaceholders" hidden="1">
            <a:extLst>
              <a:ext uri="{FF2B5EF4-FFF2-40B4-BE49-F238E27FC236}">
                <a16:creationId xmlns:a16="http://schemas.microsoft.com/office/drawing/2014/main" id="{991EC08D-EFD8-4694-9D89-D08AFA1A309F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FD0BFB97-1416-4EB5-9378-C644C455BF7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1EE69F7B-96E4-4D08-8544-715743B31CD2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672648-934A-4F12-93E6-1D228EB5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4269EB-52A0-4947-98BF-6FDC4349878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082726"/>
            <a:ext cx="11471910" cy="4817312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Tx/>
              <a:buNone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DEE42BB-1694-6651-6BF6-4EC718424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1D9C995-3813-DD4F-BD93-A084B2B802BC}" type="datetime1">
              <a:rPr lang="nb-NO" smtClean="0"/>
              <a:t>27.03.2024</a:t>
            </a:fld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220ABE-5095-E9C3-4280-B9073D83E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1FB31-C23D-4624-2F59-80F63F082A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6701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halv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80CF6147-1B60-436B-ABD0-E426D3DDF3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0" name="Text Placeholder 6" descr="Logo Universitetet i oslo">
            <a:extLst>
              <a:ext uri="{FF2B5EF4-FFF2-40B4-BE49-F238E27FC236}">
                <a16:creationId xmlns:a16="http://schemas.microsoft.com/office/drawing/2014/main" id="{36E824D8-5207-4DF5-BD9E-C1307AD980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5" name="Text Placeholder 4" descr="UiO segl">
            <a:extLst>
              <a:ext uri="{FF2B5EF4-FFF2-40B4-BE49-F238E27FC236}">
                <a16:creationId xmlns:a16="http://schemas.microsoft.com/office/drawing/2014/main" id="{F9A19FD8-51AB-4838-9B3F-0C4ED0CDF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9C89DC5C-C295-4993-8094-F0B8D6618A6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2CC73354-08EE-44A2-AB48-A462E1508E4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8" name="addin_title" hidden="1">
            <a:extLst>
              <a:ext uri="{FF2B5EF4-FFF2-40B4-BE49-F238E27FC236}">
                <a16:creationId xmlns:a16="http://schemas.microsoft.com/office/drawing/2014/main" id="{26C6DF9C-269B-4A64-898A-65E2DB4E195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9" name="addin_text" hidden="1">
            <a:extLst>
              <a:ext uri="{FF2B5EF4-FFF2-40B4-BE49-F238E27FC236}">
                <a16:creationId xmlns:a16="http://schemas.microsoft.com/office/drawing/2014/main" id="{DEF32610-8099-45EC-A831-EA132BB98DE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0" name="addin_image" hidden="1">
            <a:extLst>
              <a:ext uri="{FF2B5EF4-FFF2-40B4-BE49-F238E27FC236}">
                <a16:creationId xmlns:a16="http://schemas.microsoft.com/office/drawing/2014/main" id="{FCBF301A-51A4-47F6-A13E-EA0C05B5707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1" name="addin_grouplist" hidden="1">
            <a:extLst>
              <a:ext uri="{FF2B5EF4-FFF2-40B4-BE49-F238E27FC236}">
                <a16:creationId xmlns:a16="http://schemas.microsoft.com/office/drawing/2014/main" id="{31339D77-A008-41C5-8746-5E52634CF5F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826D203C-01F5-46E6-8CA5-6E8C2BD4380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33" name="logo_hvit" descr="UiO Segl" hidden="1">
            <a:extLst>
              <a:ext uri="{FF2B5EF4-FFF2-40B4-BE49-F238E27FC236}">
                <a16:creationId xmlns:a16="http://schemas.microsoft.com/office/drawing/2014/main" id="{D427F631-71AD-40A0-9DBF-5B89C6D6AF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34" name="logo_sort" descr="UiO Segl" hidden="1">
            <a:extLst>
              <a:ext uri="{FF2B5EF4-FFF2-40B4-BE49-F238E27FC236}">
                <a16:creationId xmlns:a16="http://schemas.microsoft.com/office/drawing/2014/main" id="{79A0A5BE-15A5-45D3-AAD4-DA46706180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FBE860A-1A40-435A-88FE-0EADB0DB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05F523C6-A45B-4665-9FA1-E4FAB65FE5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4237730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502EFC6A-E5AE-4CDD-893A-8151185CCF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8E5FEA3-8D79-4D56-9664-2703F65E1E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4BFEE26-19F8-420D-B230-46123EBE4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7CD78E4-773D-43A0-AF45-F06FF64B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836F4484-8A44-8A41-9D7E-A9E3B5657A05}" type="datetime1">
              <a:rPr lang="nb-NO" smtClean="0"/>
              <a:t>27.03.2024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009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kstbokser med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ddin_colorbox" hidden="1">
            <a:extLst>
              <a:ext uri="{FF2B5EF4-FFF2-40B4-BE49-F238E27FC236}">
                <a16:creationId xmlns:a16="http://schemas.microsoft.com/office/drawing/2014/main" id="{85B29458-A561-422C-8B22-C9C8019F05A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6DA48910-8F44-454E-B43A-1B5C4C20B2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36112E3C-28E7-406C-A89C-679F16136B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6A60E72D-08B9-476D-AFC3-4789C7CAB3E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21C3A9AD-504F-4B89-8A17-FC25321E037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E4836D3F-D357-451D-AE6E-7EB69FA7FED5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0F33A6D9-8DA0-41B8-8049-5CD7B9C6A30E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539226-B5F3-4B78-ACC7-33FC0BA3232C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733187ED-462E-47AF-B84E-AD47047EA58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9DB1BE3-558A-48DC-BDC0-99721DB83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A53454CC-87E9-4EB8-A148-E8917C513A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B68EB7-26DD-44B0-B503-B133010AD6D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060C8D-FB51-4745-B5BA-28C1605AFCAA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360043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04FE8AE5-898D-4838-B222-D9178BD548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871769-9C00-4F59-9847-667CD9B433B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33840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BB1FA-9857-4CD5-A348-3131F0AEB2D9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4333839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734C1ED4-971E-4006-9901-E3C5A2D1AD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F28ED8-40A8-43F5-9C35-FA0A7A4B7B0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87512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35DB0-47DB-4C8D-91B7-06E75EAC9A45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8284384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8E3F41A-ADF8-074A-7412-D1F6D3E347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2922D89D-0E27-0344-800F-1E9B96723B72}" type="datetime1">
              <a:rPr lang="nb-NO" smtClean="0"/>
              <a:t>27.03.2024</a:t>
            </a:fld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0AA32A-6DD4-A8C4-8118-A8613CB20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4388AEA-F35E-960E-7173-1D3EE8E73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70715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ddin_colorbox" hidden="1">
            <a:extLst>
              <a:ext uri="{FF2B5EF4-FFF2-40B4-BE49-F238E27FC236}">
                <a16:creationId xmlns:a16="http://schemas.microsoft.com/office/drawing/2014/main" id="{8CF651E2-DD60-4E17-88DC-C480178AFF5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011245F7-98B6-4B20-8174-39F84E37606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EF2396E3-07AF-47C0-BEC4-D981BDC140A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70F848C3-1BE5-4A26-AC5E-2192AC85CDF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CCBBBF12-7B28-49C5-B8F6-E0FB7DE6EC0C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353CF5D9-1BFC-418E-90A2-3300A6EAE3EE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30BAAD75-8F68-4A50-98F1-FAB2F09878E0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18083F-C741-41DF-96D3-CC32C9FA32A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55AE3439-8B84-48C9-BD26-13BD97C0EA2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333E61-2FC3-40D9-82CA-9B321075A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8DB62B9B-DA6F-4B28-8109-CB17B37FC57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60044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D77A5E11-842C-4FB6-815C-DFB3ABB627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4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608D3BA1-A495-4A81-AEDF-108083B425F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4" y="3466045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8DBA5C73-7C13-4B90-AB3C-33800055D04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19317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A5F10688-3BD3-4100-93E4-DF84C9CFDBE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19317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3F640CBC-9652-48BE-BF08-FD238D950C8A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4319318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A93925D5-5699-4BE0-AEE8-00634046ACB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55658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F0F2B16-0190-4211-A226-C7673C0595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55658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8255659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61FBF0-FC28-95E6-599E-5C59125510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B8387CFF-4949-7442-AA78-ECD16B2B5DA0}" type="datetime1">
              <a:rPr lang="nb-NO" smtClean="0"/>
              <a:t>27.03.2024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CF5D5-DECA-4633-C3A3-FEB90689B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7CA773C-E3B7-216B-9BCF-4F167E23C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8459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ddin_colorbox" hidden="1">
            <a:extLst>
              <a:ext uri="{FF2B5EF4-FFF2-40B4-BE49-F238E27FC236}">
                <a16:creationId xmlns:a16="http://schemas.microsoft.com/office/drawing/2014/main" id="{68D8861A-56FC-49BC-BC70-59F04372E49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3435CB16-27EC-4FA8-AFCE-C153EAACC1A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EAA5BB91-F0F7-40F1-B570-8C015BFB6B1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1" name="addin_image" hidden="1">
            <a:extLst>
              <a:ext uri="{FF2B5EF4-FFF2-40B4-BE49-F238E27FC236}">
                <a16:creationId xmlns:a16="http://schemas.microsoft.com/office/drawing/2014/main" id="{314857CC-CD3A-4093-9A62-A81D04F2173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2" name="addin_grouplist" hidden="1">
            <a:extLst>
              <a:ext uri="{FF2B5EF4-FFF2-40B4-BE49-F238E27FC236}">
                <a16:creationId xmlns:a16="http://schemas.microsoft.com/office/drawing/2014/main" id="{CD991C7D-082B-4C2A-9D04-5C93FD4BFAF9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CDE1D328-C358-480F-B3D9-0D7F90E1FCD9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F6A83423-DC11-43BA-B76B-FDF05773D562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6A73BA5A-B3F5-4DE9-BB13-AF73702D706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9FE72A3E-01F8-412E-8E98-2BDAA4A674B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AF55B9-1670-44D0-B63B-7F29554D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91211FBE-673D-4273-A607-B348AAB51CA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B72D2E40-18A8-4D11-A79B-F130A143E05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0043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FBF46E5C-C7CD-4024-B778-D17BB07C10CB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3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3E2AF5D0-334B-4117-BADC-AC9D08C21C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03805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542EDCC5-87FC-4341-AA76-9AE955848C54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3303805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B6D298D6-0193-4F36-B987-5B03BFD64A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05961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E25FBBCD-FAB3-496C-9023-BEA9649A7EA4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205961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84EBD52D-9372-4482-9683-865699B965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8118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108117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6CD5124-FBAF-3A3A-BF27-F33AE3334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D233122-9AFC-C649-A1ED-0BC4C878659C}" type="datetime1">
              <a:rPr lang="nb-NO" smtClean="0"/>
              <a:t>27.03.2024</a:t>
            </a:fld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A6FAB0B-BD95-91FD-A9F2-E4D2F77D2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6157C30-9D62-39DE-5D18-35ADD70B87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9110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ddin_colorbox" hidden="1">
            <a:extLst>
              <a:ext uri="{FF2B5EF4-FFF2-40B4-BE49-F238E27FC236}">
                <a16:creationId xmlns:a16="http://schemas.microsoft.com/office/drawing/2014/main" id="{CCB23F58-B073-414A-9542-826ED845D63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1" name="addin_title" hidden="1">
            <a:extLst>
              <a:ext uri="{FF2B5EF4-FFF2-40B4-BE49-F238E27FC236}">
                <a16:creationId xmlns:a16="http://schemas.microsoft.com/office/drawing/2014/main" id="{E0B8CF1B-2796-41B4-98A5-9AA3E93611F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2" name="addin_text" hidden="1">
            <a:extLst>
              <a:ext uri="{FF2B5EF4-FFF2-40B4-BE49-F238E27FC236}">
                <a16:creationId xmlns:a16="http://schemas.microsoft.com/office/drawing/2014/main" id="{F306296F-A7F1-41BF-B943-C7D7FA14781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3" name="addin_image" hidden="1">
            <a:extLst>
              <a:ext uri="{FF2B5EF4-FFF2-40B4-BE49-F238E27FC236}">
                <a16:creationId xmlns:a16="http://schemas.microsoft.com/office/drawing/2014/main" id="{C5CBAE70-7714-47C3-82CB-B11634DACAEB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4" name="addin_grouplist" hidden="1">
            <a:extLst>
              <a:ext uri="{FF2B5EF4-FFF2-40B4-BE49-F238E27FC236}">
                <a16:creationId xmlns:a16="http://schemas.microsoft.com/office/drawing/2014/main" id="{99881E91-E858-4E37-8704-3C1818D3175A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5" name="addin_logo" hidden="1">
            <a:extLst>
              <a:ext uri="{FF2B5EF4-FFF2-40B4-BE49-F238E27FC236}">
                <a16:creationId xmlns:a16="http://schemas.microsoft.com/office/drawing/2014/main" id="{D574164F-9CA4-4A10-8C31-D4E2B17D20C6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6" name="addin_fillplaceholders" hidden="1">
            <a:extLst>
              <a:ext uri="{FF2B5EF4-FFF2-40B4-BE49-F238E27FC236}">
                <a16:creationId xmlns:a16="http://schemas.microsoft.com/office/drawing/2014/main" id="{36B7DCBD-44E1-493E-85B0-E828E93D937C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37" name="addin_colorlist" hidden="1">
            <a:extLst>
              <a:ext uri="{FF2B5EF4-FFF2-40B4-BE49-F238E27FC236}">
                <a16:creationId xmlns:a16="http://schemas.microsoft.com/office/drawing/2014/main" id="{E563F0D4-11F4-42DD-9931-F4F51432C39A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38" name="addin_background" hidden="1">
            <a:extLst>
              <a:ext uri="{FF2B5EF4-FFF2-40B4-BE49-F238E27FC236}">
                <a16:creationId xmlns:a16="http://schemas.microsoft.com/office/drawing/2014/main" id="{6A47E99E-21A0-4BFE-92CC-423622BC33AB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F847B60-F309-4884-9832-357BAAD65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C80BDF2-BFAE-4432-9B71-EC93BBDB26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0043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1FE7522-682F-43A2-922B-D0B51A4624B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3" y="2790811"/>
            <a:ext cx="2736980" cy="318644"/>
          </a:xfrm>
        </p:spPr>
        <p:txBody>
          <a:bodyPr anchor="t"/>
          <a:lstStyle>
            <a:lvl1pPr marL="0" indent="0" algn="l">
              <a:buNone/>
              <a:defRPr sz="15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480D74DD-4A50-49DD-9306-A23A22079643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3" y="3292760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88075E-3AFC-4298-92EB-455858EE4D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86576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EE1A38-0897-4573-99F1-2AAFFB9267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86576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1E44F0B-F496-4E85-AC77-361685F3DAE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6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3D1BDEE6-8393-45A2-903D-6459074B30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92987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2D7B525A-A39D-4409-889F-3E50319F94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92987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A3C6FFF7-1BD6-4C2E-949A-7AEAD2340CC4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7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94974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22AA6F0B-4FE7-4E1E-A833-9372AA4488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974" y="2790811"/>
            <a:ext cx="2716858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292761"/>
            <a:ext cx="2736980" cy="2376197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699C46C-D4C7-805A-8568-2F4BD5395C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142E6C2-A5E4-4F45-9C47-CA6093BAB827}" type="datetime1">
              <a:rPr lang="nb-NO" smtClean="0"/>
              <a:t>27.03.2024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08AF50-061D-FCB9-E057-92DB9B07F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F555D5F-60E0-8C00-03C0-F1B759638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28994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4C2A117-22FA-459F-976D-25DB69F1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47B788B-9E9A-45A9-B357-364F5972A24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0001077-9CBF-4E3B-BC21-E948C160E96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0044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1D3FFA-A749-48E7-93B6-E3608A598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45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89F89F-F92D-4257-8097-9A576478EB5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20199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D368394-9DFE-49F7-8B3A-C5D11ABAF3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0199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12E1D021-9BB6-483B-B0CA-ABB02941583E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AE6A6AFF-72F2-4BDB-94A3-D92B38AC6AE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E4013-AF1F-FFFD-93FD-E8A8EF0CE2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4A47A41-DEEC-FE44-AC38-7995270D11CC}" type="datetime1">
              <a:rPr lang="nb-NO" smtClean="0"/>
              <a:t>27.03.2024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6EB944A-2D81-1665-4BCE-209B3B1D5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0A6278-14BA-58DA-E5C8-430F16F531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13903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ddin_colorlist" hidden="1">
            <a:extLst>
              <a:ext uri="{FF2B5EF4-FFF2-40B4-BE49-F238E27FC236}">
                <a16:creationId xmlns:a16="http://schemas.microsoft.com/office/drawing/2014/main" id="{192BE3FC-33A9-40BC-A479-57A961956F2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0622262C-05D6-4FA9-AC81-A220F534330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57E567-3EF4-4752-87D8-A632A051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CBAFB08-AF77-436F-9BD6-4080968E01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7AE244-E30D-4FB2-98A6-B9EC37B05A9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60043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C92CEF28-9974-4654-BC4B-16683224EB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A0C917-5130-4608-85A6-627EB2AFD5D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3839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4EB04B7-23CB-400A-AA85-FD8B359FC6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61C4C-3830-4483-B223-21FD6F02122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87512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BB71B96-D11B-D5BD-3C6E-C5DBF0203C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245B39F-840D-A148-9922-F2D02AE5EA38}" type="datetime1">
              <a:rPr lang="nb-NO" smtClean="0"/>
              <a:t>27.03.2024</a:t>
            </a:fld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294878D-0109-0153-C0A0-1E0081633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1B567EA-D861-0202-94F1-66C0640ED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09212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utfyll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262748"/>
            <a:ext cx="12192000" cy="5595252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 descr="Logo Universitetet i oslo">
            <a:extLst>
              <a:ext uri="{FF2B5EF4-FFF2-40B4-BE49-F238E27FC236}">
                <a16:creationId xmlns:a16="http://schemas.microsoft.com/office/drawing/2014/main" id="{47006D2C-998F-4DB7-B481-B9B3DCDC0D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6280142"/>
            <a:ext cx="1021262" cy="20298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9A57ABF8-B03C-45E1-8D60-C254AB41F39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055166DC-2EAE-49E7-B441-171CC1D8ADC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1FD05B-C54B-4336-9FA5-A6AE69EA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70555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D3E5644C-DB70-4CBC-AC2B-038E4820ABB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5" name="addin_background" hidden="1">
            <a:extLst>
              <a:ext uri="{FF2B5EF4-FFF2-40B4-BE49-F238E27FC236}">
                <a16:creationId xmlns:a16="http://schemas.microsoft.com/office/drawing/2014/main" id="{3749FA81-9AD1-411B-9F14-0795464A48C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4989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7AED3548-5867-47BB-8575-A83E0A9CE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112" y="381854"/>
            <a:ext cx="5619582" cy="111691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827CE2-8409-4B09-A9E5-74716A2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3375167"/>
            <a:ext cx="5716962" cy="1547605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3782A73-0164-4D2C-BAD5-DF53C4F800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C9865C8-230B-42BE-8B05-ECBF9A085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71C43A-1652-4674-9385-53CBD32109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Enhet</a:t>
            </a:r>
            <a:endParaRPr lang="en-US" dirty="0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1654625-2F9D-43A8-9B19-A1501B2C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FD548E61-D022-4178-8722-46839AB856D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halv1, halv2, halv3, halv4, halv5, halv6, halv7, halv8</a:t>
            </a:r>
          </a:p>
        </p:txBody>
      </p:sp>
    </p:spTree>
    <p:extLst>
      <p:ext uri="{BB962C8B-B14F-4D97-AF65-F5344CB8AC3E}">
        <p14:creationId xmlns:p14="http://schemas.microsoft.com/office/powerpoint/2010/main" val="286724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UiO Farge/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80CF6147-1B60-436B-ABD0-E426D3DDF3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0" name="Text Placeholder 6" descr="Logo Universitetet i oslo">
            <a:extLst>
              <a:ext uri="{FF2B5EF4-FFF2-40B4-BE49-F238E27FC236}">
                <a16:creationId xmlns:a16="http://schemas.microsoft.com/office/drawing/2014/main" id="{36E824D8-5207-4DF5-BD9E-C1307AD980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69DA1E-EAF3-4579-9C13-A3B45E22F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3375167"/>
            <a:ext cx="5716962" cy="1547605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502EFC6A-E5AE-4CDD-893A-8151185CCF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8E5FEA3-8D79-4D56-9664-2703F65E1E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4BFEE26-19F8-420D-B230-46123EBE4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Enhet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7CD78E4-773D-43A0-AF45-F06FF64B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5" name="Text Placeholder 4" descr="UiO segl">
            <a:extLst>
              <a:ext uri="{FF2B5EF4-FFF2-40B4-BE49-F238E27FC236}">
                <a16:creationId xmlns:a16="http://schemas.microsoft.com/office/drawing/2014/main" id="{F9A19FD8-51AB-4838-9B3F-0C4ED0CDF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9C89DC5C-C295-4993-8094-F0B8D6618A6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halv1, halv2, halv3, halv4, halv5, halv6, halv7, halv8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2CC73354-08EE-44A2-AB48-A462E1508E4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8" name="addin_title" hidden="1">
            <a:extLst>
              <a:ext uri="{FF2B5EF4-FFF2-40B4-BE49-F238E27FC236}">
                <a16:creationId xmlns:a16="http://schemas.microsoft.com/office/drawing/2014/main" id="{26C6DF9C-269B-4A64-898A-65E2DB4E195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9" name="addin_text" hidden="1">
            <a:extLst>
              <a:ext uri="{FF2B5EF4-FFF2-40B4-BE49-F238E27FC236}">
                <a16:creationId xmlns:a16="http://schemas.microsoft.com/office/drawing/2014/main" id="{DEF32610-8099-45EC-A831-EA132BB98DE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0" name="addin_image" hidden="1">
            <a:extLst>
              <a:ext uri="{FF2B5EF4-FFF2-40B4-BE49-F238E27FC236}">
                <a16:creationId xmlns:a16="http://schemas.microsoft.com/office/drawing/2014/main" id="{FCBF301A-51A4-47F6-A13E-EA0C05B5707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1" name="addin_grouplist" hidden="1">
            <a:extLst>
              <a:ext uri="{FF2B5EF4-FFF2-40B4-BE49-F238E27FC236}">
                <a16:creationId xmlns:a16="http://schemas.microsoft.com/office/drawing/2014/main" id="{31339D77-A008-41C5-8746-5E52634CF5F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826D203C-01F5-46E6-8CA5-6E8C2BD4380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33" name="logo_hvit" descr="UiO Segl" hidden="1">
            <a:extLst>
              <a:ext uri="{FF2B5EF4-FFF2-40B4-BE49-F238E27FC236}">
                <a16:creationId xmlns:a16="http://schemas.microsoft.com/office/drawing/2014/main" id="{D427F631-71AD-40A0-9DBF-5B89C6D6AF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34" name="logo_sort" descr="UiO Segl" hidden="1">
            <a:extLst>
              <a:ext uri="{FF2B5EF4-FFF2-40B4-BE49-F238E27FC236}">
                <a16:creationId xmlns:a16="http://schemas.microsoft.com/office/drawing/2014/main" id="{79A0A5BE-15A5-45D3-AAD4-DA46706180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3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fullbredde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659A8DBD-BD7A-4EDC-B67F-D66D4E02E6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12355"/>
            <a:ext cx="10343114" cy="6833287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184891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3C950E19-2396-52AE-F5D7-281EEFFE2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46263" y="12356"/>
            <a:ext cx="10345737" cy="683294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6" descr="Logo Universitetet i oslo">
            <a:extLst>
              <a:ext uri="{FF2B5EF4-FFF2-40B4-BE49-F238E27FC236}">
                <a16:creationId xmlns:a16="http://schemas.microsoft.com/office/drawing/2014/main" id="{F29784C4-AE21-4452-BCC9-BC75C91449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112" y="381854"/>
            <a:ext cx="5619582" cy="1116919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17DA3A3C-41C9-4BB1-8AF6-64A31B42E6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49401EE1-2446-4FF1-9952-199B1AD33AA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838A1EF-4F8F-4E02-84A8-CBDE742A01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1520438F-077B-4383-9B2E-BA087AF71C6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AA4849A-5DB1-449C-B5F9-8D23CAAC067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FF82BAB-E28F-4E02-86D8-FEDC0BED1A1D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EA3D402A-5E41-4E74-BCFE-6ECD172AE4E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addin_colorbox" hidden="1">
            <a:extLst>
              <a:ext uri="{FF2B5EF4-FFF2-40B4-BE49-F238E27FC236}">
                <a16:creationId xmlns:a16="http://schemas.microsoft.com/office/drawing/2014/main" id="{B21C5878-1C16-4124-B18E-3FD702004B13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25090456-9625-456B-9BF8-33469B9C80F5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335F99C5-F1AA-4F79-BB95-80F64E93637D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addin_image" hidden="1">
            <a:extLst>
              <a:ext uri="{FF2B5EF4-FFF2-40B4-BE49-F238E27FC236}">
                <a16:creationId xmlns:a16="http://schemas.microsoft.com/office/drawing/2014/main" id="{8F68B54B-8B5A-4C05-93DB-7F2DC877EF5E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0" name="addin_grouplist" hidden="1">
            <a:extLst>
              <a:ext uri="{FF2B5EF4-FFF2-40B4-BE49-F238E27FC236}">
                <a16:creationId xmlns:a16="http://schemas.microsoft.com/office/drawing/2014/main" id="{F2089761-1A50-4072-9872-C62B5CA9E1F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pic>
        <p:nvPicPr>
          <p:cNvPr id="31" name="logo_hvit" descr="UiO Segl" hidden="1">
            <a:extLst>
              <a:ext uri="{FF2B5EF4-FFF2-40B4-BE49-F238E27FC236}">
                <a16:creationId xmlns:a16="http://schemas.microsoft.com/office/drawing/2014/main" id="{27B17C39-2B30-4789-8BEA-4AE4B2320B7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3" y="5458074"/>
            <a:ext cx="1025436" cy="1025436"/>
          </a:xfrm>
          <a:prstGeom prst="rect">
            <a:avLst/>
          </a:prstGeom>
        </p:spPr>
      </p:pic>
      <p:pic>
        <p:nvPicPr>
          <p:cNvPr id="32" name="logo_sort" descr="UiO segl" hidden="1">
            <a:extLst>
              <a:ext uri="{FF2B5EF4-FFF2-40B4-BE49-F238E27FC236}">
                <a16:creationId xmlns:a16="http://schemas.microsoft.com/office/drawing/2014/main" id="{46600C4D-987E-4F2B-917A-380F2324CB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85613" y="5456640"/>
            <a:ext cx="1025421" cy="1025421"/>
          </a:xfrm>
          <a:prstGeom prst="rect">
            <a:avLst/>
          </a:prstGeom>
        </p:spPr>
      </p:pic>
      <p:sp>
        <p:nvSpPr>
          <p:cNvPr id="34" name="addin_logo" hidden="1">
            <a:extLst>
              <a:ext uri="{FF2B5EF4-FFF2-40B4-BE49-F238E27FC236}">
                <a16:creationId xmlns:a16="http://schemas.microsoft.com/office/drawing/2014/main" id="{E5963F14-DFC9-40C0-BCD0-4A837E431DF5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5" name="addin_colorlist" hidden="1">
            <a:extLst>
              <a:ext uri="{FF2B5EF4-FFF2-40B4-BE49-F238E27FC236}">
                <a16:creationId xmlns:a16="http://schemas.microsoft.com/office/drawing/2014/main" id="{B73620FB-5D82-4728-A1F9-C75D53925FBA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39" name="Title 6">
            <a:extLst>
              <a:ext uri="{FF2B5EF4-FFF2-40B4-BE49-F238E27FC236}">
                <a16:creationId xmlns:a16="http://schemas.microsoft.com/office/drawing/2014/main" id="{5D15D34C-2B62-4A4C-AEE9-82137A8B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9EEDD50-63E6-41B4-83C0-DB199267B4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91ADE13-A8F2-46E2-995A-5B5A00B970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E6BC4FE-C55B-40DF-BE2C-B4A366CA9E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5C5038-A44D-4A5A-B6E6-4A3A664078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6D771372-9AD5-430D-A81A-2E820308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EE283AAC-246F-E14F-977C-1E4320EE2E75}" type="datetime1">
              <a:rPr lang="nb-NO" smtClean="0">
                <a:highlight>
                  <a:srgbClr val="FFFFFF"/>
                </a:highlight>
              </a:rPr>
              <a:t>27.03.2024</a:t>
            </a:fld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61247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UiO Fullbredde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659A8DBD-BD7A-4EDC-B67F-D66D4E02E6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12355"/>
            <a:ext cx="10343114" cy="6833287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8534B2-2B3C-45E4-A5C6-20DB83FC5B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46263" y="12356"/>
            <a:ext cx="10345737" cy="683294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184891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37" name="Text Placeholder 6" descr="Logo Universitetet i oslo">
            <a:extLst>
              <a:ext uri="{FF2B5EF4-FFF2-40B4-BE49-F238E27FC236}">
                <a16:creationId xmlns:a16="http://schemas.microsoft.com/office/drawing/2014/main" id="{F29784C4-AE21-4452-BCC9-BC75C91449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112" y="381854"/>
            <a:ext cx="5619582" cy="111691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9" name="Title 6">
            <a:extLst>
              <a:ext uri="{FF2B5EF4-FFF2-40B4-BE49-F238E27FC236}">
                <a16:creationId xmlns:a16="http://schemas.microsoft.com/office/drawing/2014/main" id="{5D15D34C-2B62-4A4C-AEE9-82137A8B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334682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91ADE13-A8F2-46E2-995A-5B5A00B970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E6BC4FE-C55B-40DF-BE2C-B4A366CA9E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5C5038-A44D-4A5A-B6E6-4A3A664078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586699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Enhet</a:t>
            </a:r>
            <a:endParaRPr lang="en-US" dirty="0"/>
          </a:p>
        </p:txBody>
      </p: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6D771372-9AD5-430D-A81A-2E820308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17DA3A3C-41C9-4BB1-8AF6-64A31B42E6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49401EE1-2446-4FF1-9952-199B1AD33AA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838A1EF-4F8F-4E02-84A8-CBDE742A01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1520438F-077B-4383-9B2E-BA087AF71C6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AA4849A-5DB1-449C-B5F9-8D23CAAC067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FF82BAB-E28F-4E02-86D8-FEDC0BED1A1D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EA3D402A-5E41-4E74-BCFE-6ECD172AE4E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addin_colorbox" hidden="1">
            <a:extLst>
              <a:ext uri="{FF2B5EF4-FFF2-40B4-BE49-F238E27FC236}">
                <a16:creationId xmlns:a16="http://schemas.microsoft.com/office/drawing/2014/main" id="{B21C5878-1C16-4124-B18E-3FD702004B13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25090456-9625-456B-9BF8-33469B9C80F5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335F99C5-F1AA-4F79-BB95-80F64E93637D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addin_image" hidden="1">
            <a:extLst>
              <a:ext uri="{FF2B5EF4-FFF2-40B4-BE49-F238E27FC236}">
                <a16:creationId xmlns:a16="http://schemas.microsoft.com/office/drawing/2014/main" id="{8F68B54B-8B5A-4C05-93DB-7F2DC877EF5E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0" name="addin_grouplist" hidden="1">
            <a:extLst>
              <a:ext uri="{FF2B5EF4-FFF2-40B4-BE49-F238E27FC236}">
                <a16:creationId xmlns:a16="http://schemas.microsoft.com/office/drawing/2014/main" id="{F2089761-1A50-4072-9872-C62B5CA9E1F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pic>
        <p:nvPicPr>
          <p:cNvPr id="31" name="logo_hvit" descr="UiO Segl" hidden="1">
            <a:extLst>
              <a:ext uri="{FF2B5EF4-FFF2-40B4-BE49-F238E27FC236}">
                <a16:creationId xmlns:a16="http://schemas.microsoft.com/office/drawing/2014/main" id="{27B17C39-2B30-4789-8BEA-4AE4B2320B7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3" y="5458074"/>
            <a:ext cx="1025436" cy="1025436"/>
          </a:xfrm>
          <a:prstGeom prst="rect">
            <a:avLst/>
          </a:prstGeom>
        </p:spPr>
      </p:pic>
      <p:pic>
        <p:nvPicPr>
          <p:cNvPr id="32" name="logo_sort" descr="UiO segl" hidden="1">
            <a:extLst>
              <a:ext uri="{FF2B5EF4-FFF2-40B4-BE49-F238E27FC236}">
                <a16:creationId xmlns:a16="http://schemas.microsoft.com/office/drawing/2014/main" id="{46600C4D-987E-4F2B-917A-380F2324CB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85613" y="5456640"/>
            <a:ext cx="1025421" cy="1025421"/>
          </a:xfrm>
          <a:prstGeom prst="rect">
            <a:avLst/>
          </a:prstGeom>
        </p:spPr>
      </p:pic>
      <p:sp>
        <p:nvSpPr>
          <p:cNvPr id="34" name="addin_logo" hidden="1">
            <a:extLst>
              <a:ext uri="{FF2B5EF4-FFF2-40B4-BE49-F238E27FC236}">
                <a16:creationId xmlns:a16="http://schemas.microsoft.com/office/drawing/2014/main" id="{E5963F14-DFC9-40C0-BCD0-4A837E431DF5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5" name="addin_colorlist" hidden="1">
            <a:extLst>
              <a:ext uri="{FF2B5EF4-FFF2-40B4-BE49-F238E27FC236}">
                <a16:creationId xmlns:a16="http://schemas.microsoft.com/office/drawing/2014/main" id="{B73620FB-5D82-4728-A1F9-C75D53925FBA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kapfor1, kapfor4, kapfor5, kapfor6, kapfor7</a:t>
            </a:r>
          </a:p>
        </p:txBody>
      </p:sp>
    </p:spTree>
    <p:extLst>
      <p:ext uri="{BB962C8B-B14F-4D97-AF65-F5344CB8AC3E}">
        <p14:creationId xmlns:p14="http://schemas.microsoft.com/office/powerpoint/2010/main" val="3446886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UiO Fullbredde Farge/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0"/>
            <a:ext cx="10343114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826FC79-CEAE-42C3-9725-FAEABEBE6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334682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586699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Enhet</a:t>
            </a:r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24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Fakultet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84D768E-AC85-41DD-B1B7-0298BF3316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E17BAB58-FE9E-48CD-90C1-5A92CD4AF3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1011A16-94DD-4043-A614-BEC724B6F1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C09F072-DFF2-42B8-9221-578EE194D0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Enhet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3BBDCC2B-F1B3-4493-BC07-8FE83C70C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4" name="Graphic 23" descr="UiO segl">
            <a:extLst>
              <a:ext uri="{FF2B5EF4-FFF2-40B4-BE49-F238E27FC236}">
                <a16:creationId xmlns:a16="http://schemas.microsoft.com/office/drawing/2014/main" id="{EC3480BC-2C3D-4A7E-9C52-40E1CC216E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9C5D506-67A5-4F89-8560-22F43BCF74A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halv1, halv2, halv3, halv4, halv5, halv6, halv7, halv8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FCA3E1BC-B669-4110-87EA-FAF1FA6121D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3ED724C7-6D8D-4B02-A942-476103665D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3875A1F9-BE97-453C-A6D3-C2B80FB26DA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74C45E3-A0CF-4E11-99D4-B0A97B5ECA6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addin_grouplist" hidden="1">
            <a:extLst>
              <a:ext uri="{FF2B5EF4-FFF2-40B4-BE49-F238E27FC236}">
                <a16:creationId xmlns:a16="http://schemas.microsoft.com/office/drawing/2014/main" id="{E863661C-B13F-46BB-BA71-469E9D5AB327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6B15E5D0-41F1-4B95-AEBC-8FEF29F24DE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364843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akultet Farge/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 hidden="1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D0FDCF8F-A008-4CFD-BFC2-4B8B6F9B5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127E9DC-8728-47D2-950F-5610AB44AE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12AB716-EA8C-40F3-9E5E-FADFDE5B6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Enhet</a:t>
            </a:r>
            <a:endParaRPr lang="en-US" dirty="0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0D51CD3-9F1B-45C4-9816-FCEC12A47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8" name="Graphic 27" descr="UiO segl">
            <a:extLst>
              <a:ext uri="{FF2B5EF4-FFF2-40B4-BE49-F238E27FC236}">
                <a16:creationId xmlns:a16="http://schemas.microsoft.com/office/drawing/2014/main" id="{AECCD3CC-AC27-4207-85D4-8056C1F5F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40997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akultet Uthevet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16BE45C5-2FD6-4365-884E-E7211BA9F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80015-4906-4750-9E68-18BCB837A8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5063" y="0"/>
            <a:ext cx="597693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B116A28A-122D-47FC-B20F-2DE6D034FB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634" y="2283763"/>
            <a:ext cx="5075367" cy="1650530"/>
          </a:xfrm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6F080F3-F66D-44E1-A274-51E675B7D7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B993451-3DED-457B-B2BA-C0AD678BC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4C943B6-9D87-4707-9BC0-AB5D348B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Enhet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9138817D-ECF3-4F24-AB4D-EE86A7D3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E981D0C6-9965-4EA6-835B-007DA7454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FB8D8BF6-D27B-473E-8C7F-5564EC4E8842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halv1, halv2, halv3, halv4, halv5, halv6, halv7, halv8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EA2A8D1-CC8A-49D7-B5F3-4D3D31E797B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FA762AA7-0630-463D-983A-714A0FDC6D6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BADFE346-6D41-462E-B93E-8A45812584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2F05EFBC-3D55-4A55-AC99-18A584A64F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22529F69-78C3-4EA5-A8EF-DAED9CFEB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26D5A990-E30B-4E3A-A5A7-8F106A934EC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295104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537D-BDA7-442F-85CC-77B15D3E9E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A343E91-A7F8-411F-8D9E-AD0CD04545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53483E-A81E-4295-A996-3D67CCCC2E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0F37DB2-E675-4E63-AD01-1D4996198F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5E8745-EB5B-4C17-A308-AC6088BCA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CB7E83F-937E-4B9E-830A-492432F3A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Enhet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B8980526-4F9F-495D-A07D-8D82934A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9BE98BF2-9E12-4468-BCAE-2A3B441A6E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776029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Farge/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42A6449-D96E-414F-A604-C4E12FC569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729F8AC-6A5E-427F-BADE-EA072C616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48DDD7D-1EE4-480A-9DFC-6999E44EA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4EC4BF0-912D-4C74-897D-7058B1C43F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Enhet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387C63E-1139-41C5-A5DA-C7934430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6E45B275-2917-4791-9D93-B119E57F1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222500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Uthevet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080593B-46D5-4272-829F-0AB9BB0A7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9880" y="0"/>
            <a:ext cx="598212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5359BE4-B9E6-44C9-994B-4B43BA3185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038" y="653143"/>
            <a:ext cx="5075367" cy="1204686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dirty="0"/>
              <a:t>Navn på institutt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8A0E4F-1BA9-45F5-9553-E579F5F1C2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039" y="2302849"/>
            <a:ext cx="5080128" cy="1702414"/>
          </a:xfrm>
        </p:spPr>
        <p:txBody>
          <a:bodyPr/>
          <a:lstStyle>
            <a:lvl1pPr marL="0" indent="0">
              <a:buNone/>
              <a:defRPr sz="4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88EA911F-B545-4F74-AF42-9EC2B355D8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E55111D-AB70-4D2B-9C10-0B91F296C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B45DBF-1D97-4017-83BE-AD48141222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Enhet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916788-1A25-4BF7-B2F3-11CED5D7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27D749C7-8972-4648-8357-FE945BD11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397333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933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5D4F5D-6A45-4660-B498-EC62A1753C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2667" y="1768008"/>
            <a:ext cx="5863168" cy="43513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4pPr>
          </a:lstStyle>
          <a:p>
            <a:pPr lvl="0"/>
            <a:r>
              <a:rPr lang="nb-NO" dirty="0"/>
              <a:t>Punkt A</a:t>
            </a:r>
          </a:p>
          <a:p>
            <a:pPr lvl="0"/>
            <a:r>
              <a:rPr lang="nb-NO" dirty="0"/>
              <a:t>Punkt B</a:t>
            </a:r>
          </a:p>
          <a:p>
            <a:pPr lvl="0"/>
            <a:r>
              <a:rPr lang="nb-NO" dirty="0"/>
              <a:t>Punkt C</a:t>
            </a:r>
          </a:p>
          <a:p>
            <a:pPr lvl="0"/>
            <a:r>
              <a:rPr lang="nb-NO" dirty="0"/>
              <a:t>Punkt D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9CB4958-81B1-49B9-BBDA-D042DC89C1F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7870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933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40B9F-ECB7-4387-A58C-0A496B930A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6716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A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6E426CF-9990-43F5-BE14-226088D8A7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13844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B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79225E-A5E2-4DC8-9837-7BCA23C8E4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6715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C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A833A43-18E3-4392-918C-09F8E26D36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13844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D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23B8277-88D5-4007-B32D-B587FB6C14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36714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E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366E2B9-433F-4D84-9677-520FBB3E32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3845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F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2B12D4E-956E-456A-B250-54F8DAC4F51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48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ullbredde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0"/>
            <a:ext cx="10343114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9F9DBA7E-D973-F14C-9C91-5707CA465BC1}" type="datetime1">
              <a:rPr lang="nb-NO" smtClean="0">
                <a:highlight>
                  <a:srgbClr val="FFFFFF"/>
                </a:highlight>
              </a:rPr>
              <a:t>27.03.2024</a:t>
            </a:fld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350289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BCC00A-19CF-41BF-8147-46CE1C6A77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nb-NO" dirty="0"/>
              <a:t>Trykk - &gt; Sett inn -&gt; Bilde for å endre eller sette inn bilde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5301A6-9B63-4AF8-9A67-C362499DE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44304"/>
            <a:ext cx="9144000" cy="1655762"/>
          </a:xfrm>
        </p:spPr>
        <p:txBody>
          <a:bodyPr wrap="none" bIns="0" anchor="b"/>
          <a:lstStyle>
            <a:lvl1pPr marL="0" indent="0" algn="ctr">
              <a:buNone/>
              <a:defRPr sz="1750"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nb-NO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DF5643-8F24-4F16-9356-F129900A4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51019"/>
            <a:ext cx="9144000" cy="1878763"/>
          </a:xfrm>
        </p:spPr>
        <p:txBody>
          <a:bodyPr wrap="none" anchor="t"/>
          <a:lstStyle>
            <a:lvl1pPr algn="ctr">
              <a:defRPr sz="4501">
                <a:highlight>
                  <a:srgbClr val="FFFFFF"/>
                </a:highlight>
              </a:defRPr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8" name="Text Placeholder 4" descr="Logo Universitetet i oslo">
            <a:extLst>
              <a:ext uri="{FF2B5EF4-FFF2-40B4-BE49-F238E27FC236}">
                <a16:creationId xmlns:a16="http://schemas.microsoft.com/office/drawing/2014/main" id="{CB6C8A24-C7F7-483C-B347-EFA80560FB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DAEC6C7-85EA-449B-8EE8-2D97BF5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3FD976-C7D4-4015-A9BA-91E02E673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F6C04A44-E476-4A49-B738-EE2D47D4BAD9}"/>
              </a:ext>
            </a:extLst>
          </p:cNvPr>
          <p:cNvSpPr/>
          <p:nvPr userDrawn="1"/>
        </p:nvSpPr>
        <p:spPr>
          <a:xfrm>
            <a:off x="0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sid1, sid2, sid3, sid4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27C08BAF-0936-474D-B97E-5B57BFE4B3DC}"/>
              </a:ext>
            </a:extLst>
          </p:cNvPr>
          <p:cNvSpPr/>
          <p:nvPr userDrawn="1"/>
        </p:nvSpPr>
        <p:spPr>
          <a:xfrm>
            <a:off x="4973338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title" hidden="1">
            <a:extLst>
              <a:ext uri="{FF2B5EF4-FFF2-40B4-BE49-F238E27FC236}">
                <a16:creationId xmlns:a16="http://schemas.microsoft.com/office/drawing/2014/main" id="{CD588095-EB6E-4EE9-A470-1FC6B276AA84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2" name="addin_text" hidden="1">
            <a:extLst>
              <a:ext uri="{FF2B5EF4-FFF2-40B4-BE49-F238E27FC236}">
                <a16:creationId xmlns:a16="http://schemas.microsoft.com/office/drawing/2014/main" id="{01792D08-5194-467E-A9CB-E87CD6F0CF3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4" name="addin_image" hidden="1">
            <a:extLst>
              <a:ext uri="{FF2B5EF4-FFF2-40B4-BE49-F238E27FC236}">
                <a16:creationId xmlns:a16="http://schemas.microsoft.com/office/drawing/2014/main" id="{7E0FF7D7-FC31-4FA1-B98D-9F5E73E0ED06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D73E79DB-AFAF-477A-B39A-3600CE59C83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6D0ECAE0-D83D-477F-8858-4811F35FC31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191656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FAE04-E853-4650-A24D-5F754E1D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marL="125438" marR="0" lvl="0" indent="-125438" algn="l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Trykk - &gt; Sett inn -&gt; Bilde for å endre eller sette inn bilde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057638"/>
            <a:ext cx="9144000" cy="2733991"/>
          </a:xfrm>
        </p:spPr>
        <p:txBody>
          <a:bodyPr anchor="ctr"/>
          <a:lstStyle>
            <a:lvl1pPr algn="ctr">
              <a:lnSpc>
                <a:spcPct val="100000"/>
              </a:lnSpc>
              <a:defRPr sz="4501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nb-NO" noProof="0" dirty="0"/>
              <a:t>Sitat</a:t>
            </a:r>
          </a:p>
        </p:txBody>
      </p:sp>
      <p:sp>
        <p:nvSpPr>
          <p:cNvPr id="11" name="Text Placeholder 4" descr="Logo Universitetet i oslo">
            <a:extLst>
              <a:ext uri="{FF2B5EF4-FFF2-40B4-BE49-F238E27FC236}">
                <a16:creationId xmlns:a16="http://schemas.microsoft.com/office/drawing/2014/main" id="{85E9E616-9857-4793-9543-97601CFB29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3688BA85-E873-4370-B3DC-1DB3D680532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5" name="addin_colorbox" hidden="1">
            <a:extLst>
              <a:ext uri="{FF2B5EF4-FFF2-40B4-BE49-F238E27FC236}">
                <a16:creationId xmlns:a16="http://schemas.microsoft.com/office/drawing/2014/main" id="{01750E1E-149D-4737-BB50-E180FD9621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6" name="addin_title" hidden="1">
            <a:extLst>
              <a:ext uri="{FF2B5EF4-FFF2-40B4-BE49-F238E27FC236}">
                <a16:creationId xmlns:a16="http://schemas.microsoft.com/office/drawing/2014/main" id="{8A95C1E6-41C2-4B63-A678-1197B885A2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7" name="addin_text" hidden="1">
            <a:extLst>
              <a:ext uri="{FF2B5EF4-FFF2-40B4-BE49-F238E27FC236}">
                <a16:creationId xmlns:a16="http://schemas.microsoft.com/office/drawing/2014/main" id="{88900728-1D9A-4CFE-BD46-77F03BBF68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8" name="addin_image" hidden="1">
            <a:extLst>
              <a:ext uri="{FF2B5EF4-FFF2-40B4-BE49-F238E27FC236}">
                <a16:creationId xmlns:a16="http://schemas.microsoft.com/office/drawing/2014/main" id="{71F63DE9-1A9D-416E-8BF1-5DDBAC2C366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9" name="addin_grouplist" hidden="1">
            <a:extLst>
              <a:ext uri="{FF2B5EF4-FFF2-40B4-BE49-F238E27FC236}">
                <a16:creationId xmlns:a16="http://schemas.microsoft.com/office/drawing/2014/main" id="{55453450-7C5E-47ED-8FB9-95BB5C190194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0" name="addin_background" hidden="1">
            <a:extLst>
              <a:ext uri="{FF2B5EF4-FFF2-40B4-BE49-F238E27FC236}">
                <a16:creationId xmlns:a16="http://schemas.microsoft.com/office/drawing/2014/main" id="{19DE1B7D-2015-4D3D-81DA-BE1C0B884B8C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2DACBF1F-1831-46CB-8E94-DAC5CC4C8A53}"/>
              </a:ext>
            </a:extLst>
          </p:cNvPr>
          <p:cNvSpPr/>
          <p:nvPr userDrawn="1"/>
        </p:nvSpPr>
        <p:spPr>
          <a:xfrm>
            <a:off x="2583335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08780C0B-BBD9-4BF7-B461-4D609C762B61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3E5FC6D0-29E6-4763-9016-B07C6C2F674E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E5048523-44FB-402D-AF9A-189895D758AB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4EBCC3D3-FB5E-4C44-BD2A-4765289129B6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A21182DD-62B1-48E3-8A1E-30E0E49F858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DA65AA7C-2435-43EC-9E54-A952934DE561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800655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tekstboks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1143166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87AD4FF-2A17-41D2-9989-72E3EE53EDB7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80169" y="1704042"/>
            <a:ext cx="11431663" cy="43545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2207EF-1A49-4BEC-B35C-772E1E2EFEC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134CF4-4951-4824-A36D-2B6BAEF472C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913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bokser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5469089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8C4F134-43A3-438E-88E2-D8FF0EDE7A1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80170" y="1704042"/>
            <a:ext cx="5469088" cy="43545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003BB-F04C-4A8B-BC54-5FDD5D3035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03335"/>
            <a:ext cx="5469089" cy="494749"/>
          </a:xfr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524D80-7434-47CB-8898-52900F44078A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04042"/>
            <a:ext cx="5469089" cy="4354851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AAA207-8E55-477B-AF05-92D6F597A5B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972B2-D533-401B-8556-469D52E0F4D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11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59098" y="371518"/>
            <a:ext cx="4152735" cy="5325998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1192628-F328-404D-8EFE-7A0B924C21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9097" y="5875993"/>
            <a:ext cx="4152735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00DEDF7-A715-4410-ACF2-29795822F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5715831" cy="75406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0A05AF4-63D3-4127-BC34-6BD82C03AF3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5715831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1E44F0B-F496-4E85-AC77-361685F3DAE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80169" y="1704042"/>
            <a:ext cx="5715831" cy="43545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9125386-EE30-45FB-BA78-8A032E308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5921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9F22D83-B5FE-4078-A904-43A00158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4269EB-52A0-4947-98BF-6FDC4349878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80168" y="1180008"/>
            <a:ext cx="11431664" cy="4720030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77B9B8B-41DA-40B7-A3EE-81571DB48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5931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kstbokser med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E1DAFF44-670E-4F4C-85A7-C39E379A8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A53454CC-87E9-4EB8-A148-E8917C513A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80168" y="1003335"/>
            <a:ext cx="3524319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B68EB7-26DD-44B0-B503-B133010AD6D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79851" y="1710199"/>
            <a:ext cx="3524319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F24F2E76-C57A-43E9-AE90-9A5885C83A59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377360" y="2793528"/>
            <a:ext cx="3524319" cy="287543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04FE8AE5-898D-4838-B222-D9178BD548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40" y="1003335"/>
            <a:ext cx="3524319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871769-9C00-4F59-9847-667CD9B433B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33841" y="1720927"/>
            <a:ext cx="3524319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3FA1C9B2-210C-4D25-800A-903735EC531A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4333839" y="2793528"/>
            <a:ext cx="3524320" cy="287543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734C1ED4-971E-4006-9901-E3C5A2D1AD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03335"/>
            <a:ext cx="3524319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F28ED8-40A8-43F5-9C35-FA0A7A4B7B0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87513" y="1710199"/>
            <a:ext cx="3524639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20B93BE-FC97-4838-B295-13DE19DE7FB1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8284385" y="2793528"/>
            <a:ext cx="3524639" cy="287543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EB74F5A-3F59-4167-9DC8-330443F35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4237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794FAB1-D6B5-4A8A-91E4-BEB7326AD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8DB62B9B-DA6F-4B28-8109-CB17B37FC57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80168" y="1002716"/>
            <a:ext cx="3558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D77A5E11-842C-4FB6-815C-DFB3ABB627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81050" y="2604949"/>
            <a:ext cx="3558098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608D3BA1-A495-4A81-AEDF-108083B425F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80168" y="3302287"/>
            <a:ext cx="3612984" cy="23666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8DBA5C73-7C13-4B90-AB3C-33800055D04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19317" y="1002716"/>
            <a:ext cx="3556173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A5F10688-3BD3-4100-93E4-DF84C9CFDBE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22127" y="2604949"/>
            <a:ext cx="3553363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3F640CBC-9652-48BE-BF08-FD238D950C8A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4316509" y="3302287"/>
            <a:ext cx="3612984" cy="23666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A93925D5-5699-4BE0-AEE8-00634046ACB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55658" y="1002716"/>
            <a:ext cx="3556173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F0F2B16-0190-4211-A226-C7673C0595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58468" y="2604949"/>
            <a:ext cx="3553363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8252851" y="3302287"/>
            <a:ext cx="3612984" cy="23666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36D8A58-B677-4BBF-8564-3532CB713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780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1143166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B72D2E40-18A8-4D11-A79B-F130A143E05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0168" y="1570739"/>
            <a:ext cx="2703713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FBF46E5C-C7CD-4024-B778-D17BB07C10CB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80168" y="2307944"/>
            <a:ext cx="2703713" cy="3361014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3E2AF5D0-334B-4117-BADC-AC9D08C21C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03806" y="1570739"/>
            <a:ext cx="2703713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542EDCC5-87FC-4341-AA76-9AE955848C54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3303806" y="2307943"/>
            <a:ext cx="2703713" cy="336101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B6D298D6-0193-4F36-B987-5B03BFD64A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05962" y="1570739"/>
            <a:ext cx="2703713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E25FBBCD-FAB3-496C-9023-BEA9649A7EA4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205962" y="2307944"/>
            <a:ext cx="2703713" cy="3361014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84EBD52D-9372-4482-9683-865699B965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8118" y="1570739"/>
            <a:ext cx="2703713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108118" y="2307943"/>
            <a:ext cx="2703713" cy="336101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E5EE307-16A7-4BB4-826C-FE03F2BC5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8885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7F856006-F837-40CC-A206-116358E51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C80BDF2-BFAE-4432-9B71-EC93BBDB26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80167" y="1002716"/>
            <a:ext cx="2716859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1FE7522-682F-43A2-922B-D0B51A4624B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2604949"/>
            <a:ext cx="2716858" cy="494749"/>
          </a:xfrm>
        </p:spPr>
        <p:txBody>
          <a:bodyPr anchor="t"/>
          <a:lstStyle>
            <a:lvl1pPr marL="0" indent="0" algn="l">
              <a:buNone/>
              <a:defRPr sz="15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480D74DD-4A50-49DD-9306-A23A22079643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80167" y="3292760"/>
            <a:ext cx="2716858" cy="237619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88075E-3AFC-4298-92EB-455858EE4D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86577" y="1002716"/>
            <a:ext cx="2716859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EE1A38-0897-4573-99F1-2AAFFB9267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86578" y="2604949"/>
            <a:ext cx="2716858" cy="494749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1E44F0B-F496-4E85-AC77-361685F3DAE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8" y="3292761"/>
            <a:ext cx="2716858" cy="237619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3D1BDEE6-8393-45A2-903D-6459074B30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92988" y="1002716"/>
            <a:ext cx="2716859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2D7B525A-A39D-4409-889F-3E50319F94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92988" y="2604949"/>
            <a:ext cx="2716858" cy="494749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A3C6FFF7-1BD6-4C2E-949A-7AEAD2340CC4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8" y="3292761"/>
            <a:ext cx="2716858" cy="237619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94974" y="1040821"/>
            <a:ext cx="2716858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22AA6F0B-4FE7-4E1E-A833-9372AA4488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974" y="2604949"/>
            <a:ext cx="2716858" cy="494749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292761"/>
            <a:ext cx="2716858" cy="237619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9C3F215E-98D7-4E75-AF2C-6DC421F9F5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970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ullbredde UiO Innhold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88597" cy="69469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12192000" cy="69469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2181EEF7-5A92-5F41-9643-B8C6614209F8}" type="datetime1">
              <a:rPr lang="nb-NO" smtClean="0">
                <a:highlight>
                  <a:srgbClr val="FFFFFF"/>
                </a:highlight>
              </a:rPr>
              <a:t>27.03.2024</a:t>
            </a:fld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249302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00F89B0E-F421-45EF-8C78-C84FEFC48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F7BB50C2-6F95-4C0A-8590-741501231A7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1143166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0001077-9CBF-4E3B-BC21-E948C160E96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80168" y="1729109"/>
            <a:ext cx="5611759" cy="3948448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1D3FFA-A749-48E7-93B6-E3608A598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0168" y="5875993"/>
            <a:ext cx="5611760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89F89F-F92D-4257-8097-9A576478EB5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72201" y="1729109"/>
            <a:ext cx="5611759" cy="3948448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D368394-9DFE-49F7-8B3A-C5D11ABAF3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00072" y="5875993"/>
            <a:ext cx="5583887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78C22F4-77A5-4B84-BD5E-2A59A32FB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AE41322-259C-45E1-8EBA-CD9AEBC31A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6103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53F87D86-02F1-4288-ADF3-CFC53D24C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78A54228-A18C-49D4-8BAE-55234982E1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0168" y="1003335"/>
            <a:ext cx="3524319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7AE244-E30D-4FB2-98A6-B9EC37B05A9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0170" y="1710901"/>
            <a:ext cx="3524319" cy="395805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16109106-4360-48AE-97EE-22C402C46E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40" y="1003335"/>
            <a:ext cx="3524319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A0C917-5130-4608-85A6-627EB2AFD5D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3842" y="1703168"/>
            <a:ext cx="3524319" cy="395805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F0F2B16-0190-4211-A226-C7673C0595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03335"/>
            <a:ext cx="3524319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61C4C-3830-4483-B223-21FD6F02122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87514" y="1703168"/>
            <a:ext cx="3524319" cy="395805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BD9063C-F778-46E7-8697-C72B9C1AA8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4746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utfyll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5C0B4E6-5502-441C-BDE1-D20B19081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180008"/>
            <a:ext cx="12192000" cy="5677992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 descr="Logo Universitetet i oslo">
            <a:extLst>
              <a:ext uri="{FF2B5EF4-FFF2-40B4-BE49-F238E27FC236}">
                <a16:creationId xmlns:a16="http://schemas.microsoft.com/office/drawing/2014/main" id="{47006D2C-998F-4DB7-B481-B9B3DCDC0D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7406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D289F-AA6B-4FB2-A81B-530238144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1492D-B242-4BDE-940A-6ED6C625F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6984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32704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B1765-242F-4223-91E4-CFCB44427516}" type="datetime1">
              <a:rPr lang="nb-NO" altLang="nb-NO"/>
              <a:pPr/>
              <a:t>27.03.2024</a:t>
            </a:fld>
            <a:endParaRPr lang="nb-NO" alt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B2E8C4-9A45-457D-A489-12015E914BE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122659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Inndelingstittel"/>
          <p:cNvSpPr txBox="1">
            <a:spLocks noGrp="1"/>
          </p:cNvSpPr>
          <p:nvPr>
            <p:ph type="title" hasCustomPrompt="1"/>
          </p:nvPr>
        </p:nvSpPr>
        <p:spPr>
          <a:xfrm>
            <a:off x="609600" y="1621135"/>
            <a:ext cx="10972800" cy="3302001"/>
          </a:xfrm>
          <a:prstGeom prst="rect">
            <a:avLst/>
          </a:prstGeom>
        </p:spPr>
        <p:txBody>
          <a:bodyPr anchor="ctr"/>
          <a:lstStyle>
            <a:lvl1pPr>
              <a:defRPr sz="6400" spc="0"/>
            </a:lvl1pPr>
          </a:lstStyle>
          <a:p>
            <a:r>
              <a:t>Inndelingstittel</a:t>
            </a:r>
          </a:p>
        </p:txBody>
      </p:sp>
      <p:sp>
        <p:nvSpPr>
          <p:cNvPr id="72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6032500" y="6342380"/>
            <a:ext cx="130811" cy="22225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3818806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Høyrestil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ktangel 11"/>
          <p:cNvSpPr/>
          <p:nvPr/>
        </p:nvSpPr>
        <p:spPr>
          <a:xfrm>
            <a:off x="-1" y="1506688"/>
            <a:ext cx="12192001" cy="5351313"/>
          </a:xfrm>
          <a:prstGeom prst="rect">
            <a:avLst/>
          </a:prstGeom>
          <a:solidFill>
            <a:srgbClr val="F4F3F1"/>
          </a:solidFill>
          <a:ln w="12700">
            <a:miter lim="400000"/>
          </a:ln>
        </p:spPr>
        <p:txBody>
          <a:bodyPr lIns="60960" tIns="60960" rIns="60960" bIns="60960" anchor="ctr"/>
          <a:lstStyle/>
          <a:p>
            <a:pPr algn="l" defTabSz="914400">
              <a:defRPr sz="3400" b="0">
                <a:solidFill>
                  <a:srgbClr val="F4F3F1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 sz="1700"/>
          </a:p>
        </p:txBody>
      </p:sp>
      <p:sp>
        <p:nvSpPr>
          <p:cNvPr id="118" name="Click to add a title"/>
          <p:cNvSpPr txBox="1">
            <a:spLocks noGrp="1"/>
          </p:cNvSpPr>
          <p:nvPr>
            <p:ph type="title" hasCustomPrompt="1"/>
          </p:nvPr>
        </p:nvSpPr>
        <p:spPr>
          <a:xfrm>
            <a:off x="768097" y="556125"/>
            <a:ext cx="10563606" cy="944437"/>
          </a:xfrm>
          <a:prstGeom prst="rect">
            <a:avLst/>
          </a:prstGeom>
        </p:spPr>
        <p:txBody>
          <a:bodyPr lIns="0" tIns="0" rIns="0" bIns="0"/>
          <a:lstStyle>
            <a:lvl1pPr defTabSz="914377">
              <a:defRPr sz="4800">
                <a:solidFill>
                  <a:srgbClr val="E30613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Click to add a title</a:t>
            </a:r>
          </a:p>
        </p:txBody>
      </p:sp>
      <p:sp>
        <p:nvSpPr>
          <p:cNvPr id="119" name="Brødtekst nivå én…"/>
          <p:cNvSpPr txBox="1">
            <a:spLocks noGrp="1"/>
          </p:cNvSpPr>
          <p:nvPr>
            <p:ph type="body" sz="half" idx="1"/>
          </p:nvPr>
        </p:nvSpPr>
        <p:spPr>
          <a:xfrm>
            <a:off x="768093" y="1887251"/>
            <a:ext cx="5137983" cy="4130400"/>
          </a:xfrm>
          <a:prstGeom prst="rect">
            <a:avLst/>
          </a:prstGeom>
        </p:spPr>
        <p:txBody>
          <a:bodyPr lIns="0" tIns="0" rIns="0" bIns="0" anchor="t"/>
          <a:lstStyle>
            <a:lvl1pPr marL="233241" indent="-235378" defTabSz="914377">
              <a:spcBef>
                <a:spcPts val="900"/>
              </a:spcBef>
              <a:buClr>
                <a:srgbClr val="E30613"/>
              </a:buClr>
              <a:buSzPct val="100000"/>
              <a:buFont typeface="Verdana"/>
              <a:defRPr sz="1700" b="1">
                <a:solidFill>
                  <a:srgbClr val="575756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306410" indent="-261563" defTabSz="914377">
              <a:spcBef>
                <a:spcPts val="900"/>
              </a:spcBef>
              <a:buClr>
                <a:srgbClr val="E30613"/>
              </a:buClr>
              <a:buSzPct val="100000"/>
              <a:buFont typeface="Verdana"/>
              <a:defRPr sz="1700" b="1">
                <a:solidFill>
                  <a:srgbClr val="575756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354799" indent="-264801" defTabSz="914377">
              <a:spcBef>
                <a:spcPts val="900"/>
              </a:spcBef>
              <a:buClr>
                <a:srgbClr val="E30613"/>
              </a:buClr>
              <a:buSzPct val="100000"/>
              <a:buFont typeface="Verdana"/>
              <a:defRPr sz="1700" b="1">
                <a:solidFill>
                  <a:srgbClr val="575756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437626" indent="-302629" defTabSz="914377">
              <a:spcBef>
                <a:spcPts val="900"/>
              </a:spcBef>
              <a:buClr>
                <a:srgbClr val="E30613"/>
              </a:buClr>
              <a:buSzPct val="100000"/>
              <a:buFont typeface="Verdana"/>
              <a:defRPr sz="1700" b="1">
                <a:solidFill>
                  <a:srgbClr val="575756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482624" indent="-302629" defTabSz="914377">
              <a:spcBef>
                <a:spcPts val="900"/>
              </a:spcBef>
              <a:buClr>
                <a:srgbClr val="E30613"/>
              </a:buClr>
              <a:buSzPct val="100000"/>
              <a:buFont typeface="Verdana"/>
              <a:defRPr sz="1700" b="1">
                <a:solidFill>
                  <a:srgbClr val="575756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20" name="Picture Placeholder 16"/>
          <p:cNvSpPr>
            <a:spLocks noGrp="1"/>
          </p:cNvSpPr>
          <p:nvPr>
            <p:ph type="pic" sz="half" idx="21"/>
          </p:nvPr>
        </p:nvSpPr>
        <p:spPr>
          <a:xfrm>
            <a:off x="6285927" y="1887253"/>
            <a:ext cx="5137983" cy="413038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pic>
        <p:nvPicPr>
          <p:cNvPr id="121" name="Bilde 7" descr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09" y="266469"/>
            <a:ext cx="1410547" cy="91823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8410182" y="6159179"/>
            <a:ext cx="327422" cy="394345"/>
          </a:xfrm>
          <a:prstGeom prst="rect">
            <a:avLst/>
          </a:prstGeom>
        </p:spPr>
        <p:txBody>
          <a:bodyPr lIns="243829" tIns="243829" rIns="243829" bIns="243829" anchor="ctr"/>
          <a:lstStyle>
            <a:lvl1pPr algn="r"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234095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fakultet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">
            <a:extLst>
              <a:ext uri="{FF2B5EF4-FFF2-40B4-BE49-F238E27FC236}">
                <a16:creationId xmlns:a16="http://schemas.microsoft.com/office/drawing/2014/main" id="{8F36C119-AFC3-655F-C788-84AAE9762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FDE277A-D1D4-46F7-9ED8-7C20DEB74C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06249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9" imgH="343" progId="TCLayout.ActiveDocument.1">
                  <p:embed/>
                </p:oleObj>
              </mc:Choice>
              <mc:Fallback>
                <p:oleObj name="think-cell Slide" r:id="rId4" imgW="339" imgH="34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FDE277A-D1D4-46F7-9ED8-7C20DEB74C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pic>
        <p:nvPicPr>
          <p:cNvPr id="24" name="Graphic 23" descr="UiO segl">
            <a:extLst>
              <a:ext uri="{FF2B5EF4-FFF2-40B4-BE49-F238E27FC236}">
                <a16:creationId xmlns:a16="http://schemas.microsoft.com/office/drawing/2014/main" id="{EC3480BC-2C3D-4A7E-9C52-40E1CC216E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9C5D506-67A5-4F89-8560-22F43BCF74A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FCA3E1BC-B669-4110-87EA-FAF1FA6121D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3ED724C7-6D8D-4B02-A942-476103665D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3875A1F9-BE97-453C-A6D3-C2B80FB26DA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74C45E3-A0CF-4E11-99D4-B0A97B5ECA6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addin_grouplist" hidden="1">
            <a:extLst>
              <a:ext uri="{FF2B5EF4-FFF2-40B4-BE49-F238E27FC236}">
                <a16:creationId xmlns:a16="http://schemas.microsoft.com/office/drawing/2014/main" id="{E863661C-B13F-46BB-BA71-469E9D5AB327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6B15E5D0-41F1-4B95-AEBC-8FEF29F24DE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E17BAB58-FE9E-48CD-90C1-5A92CD4AF3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1011A16-94DD-4043-A614-BEC724B6F1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C09F072-DFF2-42B8-9221-578EE194D0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3BBDCC2B-F1B3-4493-BC07-8FE83C70C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237596D7-8D57-4442-AF82-27F489C9A6F0}" type="datetime1">
              <a:rPr lang="nb-NO" smtClean="0"/>
              <a:t>27.03.2024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820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akulte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D0FDCF8F-A008-4CFD-BFC2-4B8B6F9B5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127E9DC-8728-47D2-950F-5610AB44AE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12AB716-EA8C-40F3-9E5E-FADFDE5B6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0D51CD3-9F1B-45C4-9816-FCEC12A47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FDED6105-56C3-AF4A-A0FA-5B0B0D3E7837}" type="datetime1">
              <a:rPr lang="nb-NO" smtClean="0"/>
              <a:t>27.03.2024</a:t>
            </a:fld>
            <a:endParaRPr lang="en-US" dirty="0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C57EEA8-87A3-4F4A-8A88-C8CF94340B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95528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39" imgH="343" progId="TCLayout.ActiveDocument.1">
                  <p:embed/>
                </p:oleObj>
              </mc:Choice>
              <mc:Fallback>
                <p:oleObj name="think-cell Slide" r:id="rId3" imgW="339" imgH="34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C57EEA8-87A3-4F4A-8A88-C8CF94340B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28" name="Graphic 27" descr="UiO segl">
            <a:extLst>
              <a:ext uri="{FF2B5EF4-FFF2-40B4-BE49-F238E27FC236}">
                <a16:creationId xmlns:a16="http://schemas.microsoft.com/office/drawing/2014/main" id="{AECCD3CC-AC27-4207-85D4-8056C1F5FD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36681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akulte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16BE45C5-2FD6-4365-884E-E7211BA9F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80015-4906-4750-9E68-18BCB837A8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5063" y="0"/>
            <a:ext cx="597693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B116A28A-122D-47FC-B20F-2DE6D034FB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E981D0C6-9965-4EA6-835B-007DA7454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FB8D8BF6-D27B-473E-8C7F-5564EC4E8842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EA2A8D1-CC8A-49D7-B5F3-4D3D31E797B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FA762AA7-0630-463D-983A-714A0FDC6D6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BADFE346-6D41-462E-B93E-8A45812584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2F05EFBC-3D55-4A55-AC99-18A584A64F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22529F69-78C3-4EA5-A8EF-DAED9CFEB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26D5A990-E30B-4E3A-A5A7-8F106A934EC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634" y="2283763"/>
            <a:ext cx="5075367" cy="1650530"/>
          </a:xfrm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6F080F3-F66D-44E1-A274-51E675B7D7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B993451-3DED-457B-B2BA-C0AD678BC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4C943B6-9D87-4707-9BC0-AB5D348B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9138817D-ECF3-4F24-AB4D-EE86A7D3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3B343FFA-7F9D-D041-A411-1E902ACD76FC}" type="datetime1">
              <a:rPr lang="nb-NO" smtClean="0"/>
              <a:t>27.03.2024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058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537D-BDA7-442F-85CC-77B15D3E9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9BE98BF2-9E12-4468-BCAE-2A3B441A6E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A343E91-A7F8-411F-8D9E-AD0CD04545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53483E-A81E-4295-A996-3D67CCCC2E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0F37DB2-E675-4E63-AD01-1D4996198F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5E8745-EB5B-4C17-A308-AC6088BCA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CB7E83F-937E-4B9E-830A-492432F3A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B8980526-4F9F-495D-A07D-8D82934A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C1CF85B-790A-8941-9B8B-F3CD48C03F89}" type="datetime1">
              <a:rPr lang="nb-NO" smtClean="0"/>
              <a:t>27.03.2024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172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image" Target="../media/image20.svg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image" Target="../media/image19.png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8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22D069C-C025-484F-B809-F6C0328593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28017091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0" imgW="339" imgH="343" progId="TCLayout.ActiveDocument.1">
                  <p:embed/>
                </p:oleObj>
              </mc:Choice>
              <mc:Fallback>
                <p:oleObj name="think-cell Slide" r:id="rId30" imgW="339" imgH="34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22D069C-C025-484F-B809-F6C0328593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432" y="-180924"/>
            <a:ext cx="10515600" cy="132556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29" y="1711312"/>
            <a:ext cx="5563433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C804B514-1A16-8B40-B486-5AF1FDD517DD}" type="datetime1">
              <a:rPr lang="nb-NO" smtClean="0"/>
              <a:t>27.03.2024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5F9D6C5-6F73-4568-92A3-43149586B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4798" y="6243181"/>
            <a:ext cx="1501215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Universitetet i Oslo</a:t>
            </a:r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EC6BC642-49C3-4139-8F38-A96E75EE0920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addin_colorpicker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8EA44F5-5292-DAC7-5E20-8F01D590F710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8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9" r:id="rId5"/>
    <p:sldLayoutId id="2147483726" r:id="rId6"/>
    <p:sldLayoutId id="2147483727" r:id="rId7"/>
    <p:sldLayoutId id="2147483728" r:id="rId8"/>
    <p:sldLayoutId id="2147483721" r:id="rId9"/>
    <p:sldLayoutId id="2147483720" r:id="rId10"/>
    <p:sldLayoutId id="2147483719" r:id="rId11"/>
    <p:sldLayoutId id="2147483701" r:id="rId12"/>
    <p:sldLayoutId id="2147483702" r:id="rId13"/>
    <p:sldLayoutId id="2147483704" r:id="rId14"/>
    <p:sldLayoutId id="2147483706" r:id="rId15"/>
    <p:sldLayoutId id="2147483716" r:id="rId16"/>
    <p:sldLayoutId id="2147483717" r:id="rId17"/>
    <p:sldLayoutId id="2147483713" r:id="rId18"/>
    <p:sldLayoutId id="2147483714" r:id="rId19"/>
    <p:sldLayoutId id="2147483709" r:id="rId20"/>
    <p:sldLayoutId id="2147483710" r:id="rId21"/>
    <p:sldLayoutId id="2147483711" r:id="rId22"/>
    <p:sldLayoutId id="2147483712" r:id="rId23"/>
    <p:sldLayoutId id="2147483707" r:id="rId24"/>
    <p:sldLayoutId id="2147483708" r:id="rId25"/>
    <p:sldLayoutId id="2147483715" r:id="rId26"/>
    <p:sldLayoutId id="2147483718" r:id="rId27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46" rtl="0" eaLnBrk="1" latinLnBrk="0" hangingPunct="1">
        <a:lnSpc>
          <a:spcPct val="100000"/>
        </a:lnSpc>
        <a:spcBef>
          <a:spcPts val="115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432" y="-180924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29" y="1711312"/>
            <a:ext cx="5563433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0" y="62635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524B48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 descr="Logo Universitet i oslo">
            <a:extLst>
              <a:ext uri="{FF2B5EF4-FFF2-40B4-BE49-F238E27FC236}">
                <a16:creationId xmlns:a16="http://schemas.microsoft.com/office/drawing/2014/main" id="{C0E4FBEC-28F7-4C61-8732-186A1AAD3429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81001" y="6280142"/>
            <a:ext cx="1021262" cy="20298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5F9D6C5-6F73-4568-92A3-43149586B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EC6BC642-49C3-4139-8F38-A96E75EE0920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</p:spTree>
    <p:extLst>
      <p:ext uri="{BB962C8B-B14F-4D97-AF65-F5344CB8AC3E}">
        <p14:creationId xmlns:p14="http://schemas.microsoft.com/office/powerpoint/2010/main" val="155283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5438" indent="-125438" algn="l" defTabSz="914446" rtl="0" eaLnBrk="1" latinLnBrk="0" hangingPunct="1">
        <a:lnSpc>
          <a:spcPct val="100000"/>
        </a:lnSpc>
        <a:spcBef>
          <a:spcPts val="11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1.jp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8.jp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6.jp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E710C362-6A79-8ADB-5BB9-BD9BC06CE267}"/>
              </a:ext>
            </a:extLst>
          </p:cNvPr>
          <p:cNvSpPr/>
          <p:nvPr/>
        </p:nvSpPr>
        <p:spPr>
          <a:xfrm>
            <a:off x="0" y="0"/>
            <a:ext cx="62098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13" name="Picture Placeholder 12" descr="Tre personer på en benk utenfor Niels Treschows hus på UiOs campus, Blindern.">
            <a:extLst>
              <a:ext uri="{FF2B5EF4-FFF2-40B4-BE49-F238E27FC236}">
                <a16:creationId xmlns:a16="http://schemas.microsoft.com/office/drawing/2014/main" id="{A3A251B6-837F-A7D8-D54E-F644362B09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9880" y="0"/>
            <a:ext cx="5982120" cy="6858000"/>
          </a:xfr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B509E98-FC87-35B5-0F89-8D5E986EEF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47F8FAF-D64C-757C-FECF-707087C056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50792A5C-3A05-6677-97EC-DC96CDA51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Et ledende europeisk universitet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23C5200F-97C3-1480-475B-1B8F90A7775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Undertittel 6">
            <a:extLst>
              <a:ext uri="{FF2B5EF4-FFF2-40B4-BE49-F238E27FC236}">
                <a16:creationId xmlns:a16="http://schemas.microsoft.com/office/drawing/2014/main" id="{EB83BD0A-4C33-9DE4-5D98-4A866CB212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DE37463D-6A2A-9163-DF32-ACDF4C9092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8AE7FBD1-73F6-87D8-380D-8F49938ADB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dato 9">
            <a:extLst>
              <a:ext uri="{FF2B5EF4-FFF2-40B4-BE49-F238E27FC236}">
                <a16:creationId xmlns:a16="http://schemas.microsoft.com/office/drawing/2014/main" id="{B241229A-AAE2-ABD0-6805-7D970537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76F110F4-E124-ED62-3BE2-7C415395777A}"/>
              </a:ext>
            </a:extLst>
          </p:cNvPr>
          <p:cNvSpPr txBox="1"/>
          <p:nvPr/>
        </p:nvSpPr>
        <p:spPr>
          <a:xfrm>
            <a:off x="6209880" y="6627168"/>
            <a:ext cx="13292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Foto: </a:t>
            </a:r>
            <a:r>
              <a:rPr lang="nb-NO" sz="800" dirty="0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</a:t>
            </a:r>
            <a:r>
              <a:rPr lang="nb-NO" sz="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Jordan/UiO</a:t>
            </a:r>
            <a:endParaRPr lang="en-GB" sz="8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093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7482A8E-095B-2618-04D4-E316934C0B56}"/>
              </a:ext>
            </a:extLst>
          </p:cNvPr>
          <p:cNvSpPr/>
          <p:nvPr/>
        </p:nvSpPr>
        <p:spPr>
          <a:xfrm>
            <a:off x="6301946" y="0"/>
            <a:ext cx="589005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042D16-ABCC-D552-45AC-3D86BE238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Det </a:t>
            </a:r>
            <a:r>
              <a:rPr lang="nb-NO"/>
              <a:t>globale UiO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4FF2FC-B868-7F84-3625-918C36DC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BF6B84E-29D2-B41F-BA8C-7BAA1C225A31}"/>
              </a:ext>
            </a:extLst>
          </p:cNvPr>
          <p:cNvSpPr txBox="1"/>
          <p:nvPr/>
        </p:nvSpPr>
        <p:spPr>
          <a:xfrm>
            <a:off x="360044" y="2055600"/>
            <a:ext cx="51166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nb-NO" sz="2000" dirty="0"/>
              <a:t>Tette forskningssamarbeid i alle verdensdeler</a:t>
            </a:r>
          </a:p>
          <a:p>
            <a:endParaRPr lang="nb-NO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nb-NO" sz="2000" dirty="0"/>
              <a:t>Programsamarbeid med Norden, Europa, India, Brasil, Sør-Afrika, Kina, Japan og USA</a:t>
            </a:r>
          </a:p>
          <a:p>
            <a:pPr marL="285750" indent="-285750">
              <a:buFont typeface="Wingdings" pitchFamily="2" charset="2"/>
              <a:buChar char="§"/>
            </a:pPr>
            <a:endParaRPr lang="nb-NO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nb-NO" sz="2000" dirty="0"/>
              <a:t>Studentutveksling</a:t>
            </a:r>
          </a:p>
          <a:p>
            <a:endParaRPr lang="nb-NO" sz="200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4BDEB708-02F3-B0FE-3333-15FC67813D9F}"/>
              </a:ext>
            </a:extLst>
          </p:cNvPr>
          <p:cNvSpPr txBox="1"/>
          <p:nvPr/>
        </p:nvSpPr>
        <p:spPr>
          <a:xfrm>
            <a:off x="8267400" y="3065111"/>
            <a:ext cx="2196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dirty="0">
                <a:solidFill>
                  <a:schemeClr val="bg2">
                    <a:lumMod val="75000"/>
                  </a:schemeClr>
                </a:solidFill>
              </a:rPr>
              <a:t>Sett inn bilde her</a:t>
            </a:r>
          </a:p>
        </p:txBody>
      </p:sp>
      <p:pic>
        <p:nvPicPr>
          <p:cNvPr id="16" name="Picture 15" descr="Nærbilde av globus">
            <a:extLst>
              <a:ext uri="{FF2B5EF4-FFF2-40B4-BE49-F238E27FC236}">
                <a16:creationId xmlns:a16="http://schemas.microsoft.com/office/drawing/2014/main" id="{8FC16EFD-EBBF-3C73-3C7A-63F5DD724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0"/>
            <a:ext cx="6103620" cy="68580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8235BE0F-2BD9-2047-2953-94D3D09B08EB}"/>
              </a:ext>
            </a:extLst>
          </p:cNvPr>
          <p:cNvSpPr txBox="1"/>
          <p:nvPr/>
        </p:nvSpPr>
        <p:spPr>
          <a:xfrm>
            <a:off x="11266367" y="6625431"/>
            <a:ext cx="9188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Colourbox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91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To studenter fotografert mot tavla i et auditorium.">
            <a:extLst>
              <a:ext uri="{FF2B5EF4-FFF2-40B4-BE49-F238E27FC236}">
                <a16:creationId xmlns:a16="http://schemas.microsoft.com/office/drawing/2014/main" id="{FD8F8564-B760-6482-F5B6-C1457DB37178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9170" y="1206801"/>
            <a:ext cx="2978840" cy="2379600"/>
          </a:xfrm>
          <a:prstGeom prst="rect">
            <a:avLst/>
          </a:prstGeom>
        </p:spPr>
      </p:pic>
      <p:pic>
        <p:nvPicPr>
          <p:cNvPr id="2052" name="Picture 4" descr="Tre studenter på lesesalen i Georg Sverdrups hus.">
            <a:extLst>
              <a:ext uri="{FF2B5EF4-FFF2-40B4-BE49-F238E27FC236}">
                <a16:creationId xmlns:a16="http://schemas.microsoft.com/office/drawing/2014/main" id="{EDF6038A-F3CB-F098-7505-ABF146E718CF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4480" y="3578854"/>
            <a:ext cx="2885538" cy="23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tudenter på forelesning som prater og tar notater.">
            <a:extLst>
              <a:ext uri="{FF2B5EF4-FFF2-40B4-BE49-F238E27FC236}">
                <a16:creationId xmlns:a16="http://schemas.microsoft.com/office/drawing/2014/main" id="{2A1662FA-2DEB-CA5C-6336-99DF6C635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43606" y="1206803"/>
            <a:ext cx="2865103" cy="240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Bilde 19" descr="Tre personer gjør et eksperiment med turkis væske og molekylsett.">
            <a:extLst>
              <a:ext uri="{FF2B5EF4-FFF2-40B4-BE49-F238E27FC236}">
                <a16:creationId xmlns:a16="http://schemas.microsoft.com/office/drawing/2014/main" id="{4C6FDD3A-F69B-CD50-9683-D48B6F213CBF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896" y="3578854"/>
            <a:ext cx="2861621" cy="23796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Utdanning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B217454E-AB23-B669-D082-900D991E4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04F04D25-3C22-50F1-0211-745836D1937B}"/>
              </a:ext>
            </a:extLst>
          </p:cNvPr>
          <p:cNvSpPr/>
          <p:nvPr/>
        </p:nvSpPr>
        <p:spPr>
          <a:xfrm>
            <a:off x="6089850" y="1206801"/>
            <a:ext cx="2861251" cy="237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AF3D5FE8-BCE8-0806-5A78-584684D7B314}"/>
              </a:ext>
            </a:extLst>
          </p:cNvPr>
          <p:cNvSpPr/>
          <p:nvPr/>
        </p:nvSpPr>
        <p:spPr>
          <a:xfrm>
            <a:off x="371767" y="1206800"/>
            <a:ext cx="2875989" cy="237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2809539A-1087-4255-78A8-56070B3494E5}"/>
              </a:ext>
            </a:extLst>
          </p:cNvPr>
          <p:cNvSpPr/>
          <p:nvPr/>
        </p:nvSpPr>
        <p:spPr>
          <a:xfrm>
            <a:off x="3230264" y="3578854"/>
            <a:ext cx="2861251" cy="237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3873171A-028A-BBF6-AB4A-000EED632008}"/>
              </a:ext>
            </a:extLst>
          </p:cNvPr>
          <p:cNvSpPr/>
          <p:nvPr/>
        </p:nvSpPr>
        <p:spPr>
          <a:xfrm>
            <a:off x="8947458" y="3578854"/>
            <a:ext cx="2861251" cy="237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51105C33-99C3-3D14-2972-17BB9747333A}"/>
              </a:ext>
            </a:extLst>
          </p:cNvPr>
          <p:cNvSpPr txBox="1"/>
          <p:nvPr/>
        </p:nvSpPr>
        <p:spPr>
          <a:xfrm>
            <a:off x="678283" y="1418974"/>
            <a:ext cx="2508684" cy="155747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lvl="0">
              <a:lnSpc>
                <a:spcPct val="107000"/>
              </a:lnSpc>
            </a:pPr>
            <a:br>
              <a:rPr lang="nb-NO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nb-NO" sz="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nb-NO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26 128</a:t>
            </a:r>
            <a:endParaRPr lang="nb-NO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nb-NO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studenter</a:t>
            </a:r>
          </a:p>
          <a:p>
            <a:pPr lvl="0">
              <a:lnSpc>
                <a:spcPct val="107000"/>
              </a:lnSpc>
            </a:pPr>
            <a:endParaRPr lang="nb-NO" sz="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nb-NO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4 921</a:t>
            </a:r>
            <a:endParaRPr lang="nb-NO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nb-NO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Uteksaminerte studenter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92335B98-C402-B84C-5BDA-B8C3086EEDB2}"/>
              </a:ext>
            </a:extLst>
          </p:cNvPr>
          <p:cNvSpPr txBox="1"/>
          <p:nvPr/>
        </p:nvSpPr>
        <p:spPr>
          <a:xfrm>
            <a:off x="8921204" y="4528182"/>
            <a:ext cx="2885538" cy="39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nb-NO" sz="1400" dirty="0"/>
              <a:t>Mål om </a:t>
            </a:r>
            <a:r>
              <a:rPr lang="nb-NO" sz="2000" dirty="0"/>
              <a:t>50 prosent </a:t>
            </a:r>
            <a:r>
              <a:rPr lang="nb-NO" sz="1400" dirty="0"/>
              <a:t>utveksling</a:t>
            </a:r>
            <a:endParaRPr lang="nb-NO" sz="14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921A10EF-3E0D-AE54-646C-AA9A993E64E7}"/>
              </a:ext>
            </a:extLst>
          </p:cNvPr>
          <p:cNvSpPr txBox="1"/>
          <p:nvPr/>
        </p:nvSpPr>
        <p:spPr>
          <a:xfrm>
            <a:off x="3599145" y="4203868"/>
            <a:ext cx="2663271" cy="99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endParaRPr lang="nb-NO" sz="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nb-NO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26 570</a:t>
            </a:r>
            <a:endParaRPr lang="nb-NO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nb-NO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Kvalifiserte søkere som har UiO som førstevalg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CA945010-45A7-528F-4B31-286094C04FD6}"/>
              </a:ext>
            </a:extLst>
          </p:cNvPr>
          <p:cNvSpPr txBox="1"/>
          <p:nvPr/>
        </p:nvSpPr>
        <p:spPr>
          <a:xfrm>
            <a:off x="6372472" y="1577295"/>
            <a:ext cx="2508684" cy="132696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lvl="0">
              <a:lnSpc>
                <a:spcPct val="107000"/>
              </a:lnSpc>
            </a:pPr>
            <a:endParaRPr lang="nb-NO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nb-NO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Høy tilfredshet med faglig innhold i studiene.</a:t>
            </a:r>
          </a:p>
          <a:p>
            <a:pPr lvl="0">
              <a:lnSpc>
                <a:spcPct val="107000"/>
              </a:lnSpc>
            </a:pPr>
            <a:endParaRPr lang="nb-NO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nb-NO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(Studiebarometeret 2023)</a:t>
            </a:r>
            <a:endParaRPr lang="nb-NO" sz="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2C0D43-C800-D114-15B9-712CC6600C38}"/>
              </a:ext>
            </a:extLst>
          </p:cNvPr>
          <p:cNvSpPr txBox="1"/>
          <p:nvPr/>
        </p:nvSpPr>
        <p:spPr>
          <a:xfrm>
            <a:off x="10518866" y="3357498"/>
            <a:ext cx="12843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Jarli &amp; Jordan/UiO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EC2D56E-6499-7096-9310-8E17346300D0}"/>
              </a:ext>
            </a:extLst>
          </p:cNvPr>
          <p:cNvSpPr txBox="1"/>
          <p:nvPr/>
        </p:nvSpPr>
        <p:spPr>
          <a:xfrm>
            <a:off x="4798961" y="3362400"/>
            <a:ext cx="12843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Jarli &amp; Jordan/UiO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04514168-98DB-3DCC-4F57-B206DFFA03BA}"/>
              </a:ext>
            </a:extLst>
          </p:cNvPr>
          <p:cNvSpPr txBox="1"/>
          <p:nvPr/>
        </p:nvSpPr>
        <p:spPr>
          <a:xfrm>
            <a:off x="1953043" y="5743008"/>
            <a:ext cx="12843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/>
              <a:t>Foto: Jarli &amp; Jordan/UiO</a:t>
            </a:r>
            <a:endParaRPr lang="en-GB" sz="800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083ADEF2-1C6E-6CAF-0024-2945AB205529}"/>
              </a:ext>
            </a:extLst>
          </p:cNvPr>
          <p:cNvSpPr txBox="1"/>
          <p:nvPr/>
        </p:nvSpPr>
        <p:spPr>
          <a:xfrm>
            <a:off x="7670307" y="5746709"/>
            <a:ext cx="12843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Jarli &amp; Jordan/UiO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052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7D26C301-C617-EB71-5B30-8F08F9676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207691"/>
            <a:ext cx="11471910" cy="542658"/>
          </a:xfrm>
        </p:spPr>
        <p:txBody>
          <a:bodyPr anchor="b">
            <a:normAutofit/>
          </a:bodyPr>
          <a:lstStyle/>
          <a:p>
            <a:r>
              <a:rPr lang="nb-NO" dirty="0"/>
              <a:t>Circle U.</a:t>
            </a:r>
          </a:p>
        </p:txBody>
      </p:sp>
      <p:sp>
        <p:nvSpPr>
          <p:cNvPr id="4102" name="Subtitle 2">
            <a:extLst>
              <a:ext uri="{FF2B5EF4-FFF2-40B4-BE49-F238E27FC236}">
                <a16:creationId xmlns:a16="http://schemas.microsoft.com/office/drawing/2014/main" id="{1D339A47-E39C-BCFE-03A3-CE2D39D9825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871021"/>
            <a:ext cx="11471910" cy="494749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dirty="0"/>
              <a:t>Europeisk universitetsallianse bestående av 9 universiteter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dirty="0"/>
              <a:t>Vil legge til rette for at studenter og ansatte kan studere og samarbeide på tvers av landegrenser </a:t>
            </a:r>
          </a:p>
        </p:txBody>
      </p:sp>
      <p:pic>
        <p:nvPicPr>
          <p:cNvPr id="4098" name="Picture 2" descr="Nærbilde av to studenter som er på café utendørs i Paris.">
            <a:extLst>
              <a:ext uri="{FF2B5EF4-FFF2-40B4-BE49-F238E27FC236}">
                <a16:creationId xmlns:a16="http://schemas.microsoft.com/office/drawing/2014/main" id="{96B67745-DAD7-9C35-8870-1ACB6E703C5E}"/>
              </a:ext>
            </a:extLst>
          </p:cNvPr>
          <p:cNvPicPr>
            <a:picLocks noGrp="1" noChangeAspect="1" noChangeArrowheads="1"/>
          </p:cNvPicPr>
          <p:nvPr>
            <p:ph type="pic" sz="quarter" idx="2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3"/>
          <a:stretch/>
        </p:blipFill>
        <p:spPr bwMode="auto">
          <a:xfrm>
            <a:off x="360044" y="1757497"/>
            <a:ext cx="5611759" cy="392005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100" name="Picture 4" descr="Student med kaffekopp i hånda fotografert foran det skjeve tårnet i Pisa. ">
            <a:extLst>
              <a:ext uri="{FF2B5EF4-FFF2-40B4-BE49-F238E27FC236}">
                <a16:creationId xmlns:a16="http://schemas.microsoft.com/office/drawing/2014/main" id="{8C3B39DB-42AC-71A6-0DD4-328FE9F53EBF}"/>
              </a:ext>
            </a:extLst>
          </p:cNvPr>
          <p:cNvPicPr>
            <a:picLocks noGrp="1" noChangeAspect="1" noChangeArrowheads="1"/>
          </p:cNvPicPr>
          <p:nvPr>
            <p:ph type="pic" sz="quarter" idx="2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 bwMode="auto">
          <a:xfrm>
            <a:off x="6220199" y="1757497"/>
            <a:ext cx="5611759" cy="392005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C9E16DF-8BC2-A7DA-F701-8878CD57E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058B1844-A910-8E06-CAB8-00824E9F11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8760196"/>
              </p:ext>
            </p:extLst>
          </p:nvPr>
        </p:nvGraphicFramePr>
        <p:xfrm>
          <a:off x="2032002" y="5798228"/>
          <a:ext cx="8128000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48990240" imgH="2044440" progId="">
                  <p:embed/>
                </p:oleObj>
              </mc:Choice>
              <mc:Fallback>
                <p:oleObj r:id="rId5" imgW="48990240" imgH="2044440" progId="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058B1844-A910-8E06-CAB8-00824E9F11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32002" y="5798228"/>
                        <a:ext cx="8128000" cy="33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02C1E58C-92EE-E554-29F0-81350E2EA66C}"/>
              </a:ext>
            </a:extLst>
          </p:cNvPr>
          <p:cNvSpPr txBox="1"/>
          <p:nvPr/>
        </p:nvSpPr>
        <p:spPr>
          <a:xfrm>
            <a:off x="5129908" y="5460687"/>
            <a:ext cx="8418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Circle U.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8175A92-6839-E74F-2B0D-DABE57CC0CD8}"/>
              </a:ext>
            </a:extLst>
          </p:cNvPr>
          <p:cNvSpPr txBox="1"/>
          <p:nvPr/>
        </p:nvSpPr>
        <p:spPr>
          <a:xfrm>
            <a:off x="10990057" y="5460687"/>
            <a:ext cx="8418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/>
              <a:t>Foto: Circle U.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809364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En eldre mann og en liten gutt står foran et stort hjerteformet skjelett på Naturhistorisk museum.">
            <a:extLst>
              <a:ext uri="{FF2B5EF4-FFF2-40B4-BE49-F238E27FC236}">
                <a16:creationId xmlns:a16="http://schemas.microsoft.com/office/drawing/2014/main" id="{D0106377-9956-16E2-DF8A-20249926DF4A}"/>
              </a:ext>
            </a:extLst>
          </p:cNvPr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2742" y="3552198"/>
            <a:ext cx="2862000" cy="23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ebattanter i Domus Bibliotheca med stort maler i bakgrunnen. ">
            <a:extLst>
              <a:ext uri="{FF2B5EF4-FFF2-40B4-BE49-F238E27FC236}">
                <a16:creationId xmlns:a16="http://schemas.microsoft.com/office/drawing/2014/main" id="{75EE3F86-AC81-CBD7-5F5C-DB96916653F3}"/>
              </a:ext>
            </a:extLst>
          </p:cNvPr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1828" y="1179430"/>
            <a:ext cx="2862000" cy="23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Utstilling i Klimahuset med en modell av isblokk, informasjonsplakat og planter i bakrgunnen.">
            <a:extLst>
              <a:ext uri="{FF2B5EF4-FFF2-40B4-BE49-F238E27FC236}">
                <a16:creationId xmlns:a16="http://schemas.microsoft.com/office/drawing/2014/main" id="{C71B9D9C-C901-02E6-ED94-69272FD64E9F}"/>
              </a:ext>
            </a:extLst>
          </p:cNvPr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3014" y="1179474"/>
            <a:ext cx="2862000" cy="23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42C99C17-9738-96CB-814F-869680CB024B}"/>
              </a:ext>
            </a:extLst>
          </p:cNvPr>
          <p:cNvSpPr/>
          <p:nvPr/>
        </p:nvSpPr>
        <p:spPr>
          <a:xfrm>
            <a:off x="6091826" y="3554267"/>
            <a:ext cx="2862000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B3E633B-18DC-B9C4-A8D5-038156BCCC75}"/>
              </a:ext>
            </a:extLst>
          </p:cNvPr>
          <p:cNvSpPr/>
          <p:nvPr/>
        </p:nvSpPr>
        <p:spPr>
          <a:xfrm>
            <a:off x="374110" y="3553374"/>
            <a:ext cx="2862000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6C71914A-EBF5-1C1F-9B8E-28E0A1636024}"/>
              </a:ext>
            </a:extLst>
          </p:cNvPr>
          <p:cNvSpPr/>
          <p:nvPr/>
        </p:nvSpPr>
        <p:spPr>
          <a:xfrm>
            <a:off x="3230576" y="1179430"/>
            <a:ext cx="2861251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FFE03C4A-A8F5-9BAA-24AF-BF3FA31011A6}"/>
              </a:ext>
            </a:extLst>
          </p:cNvPr>
          <p:cNvSpPr/>
          <p:nvPr/>
        </p:nvSpPr>
        <p:spPr>
          <a:xfrm>
            <a:off x="8947458" y="1179430"/>
            <a:ext cx="2862000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0A77013-0A47-87A0-F4DF-C5766C38D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Kunnskap i bruk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51A1C9E-28F8-7A6B-FDEF-B8926A0827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FBFFAB3-5362-DEC8-389D-8E21F9AC702E}"/>
              </a:ext>
            </a:extLst>
          </p:cNvPr>
          <p:cNvSpPr txBox="1"/>
          <p:nvPr/>
        </p:nvSpPr>
        <p:spPr>
          <a:xfrm>
            <a:off x="3429811" y="2901353"/>
            <a:ext cx="2422630" cy="39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nb-NO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Klimahuset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2ED2194-84C5-2605-FADB-0012C4B874CA}"/>
              </a:ext>
            </a:extLst>
          </p:cNvPr>
          <p:cNvSpPr txBox="1"/>
          <p:nvPr/>
        </p:nvSpPr>
        <p:spPr>
          <a:xfrm>
            <a:off x="9156364" y="2922679"/>
            <a:ext cx="2653093" cy="39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nb-NO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Domus Bibliotheca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8FC1847-2089-F6E3-B84E-9F9C7714959A}"/>
              </a:ext>
            </a:extLst>
          </p:cNvPr>
          <p:cNvSpPr txBox="1"/>
          <p:nvPr/>
        </p:nvSpPr>
        <p:spPr>
          <a:xfrm>
            <a:off x="6268072" y="4657541"/>
            <a:ext cx="2422630" cy="1056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nb-NO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Norges offentlige utredninger </a:t>
            </a:r>
            <a:br>
              <a:rPr lang="nb-NO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nb-NO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(NOU-er)</a:t>
            </a:r>
          </a:p>
        </p:txBody>
      </p:sp>
      <p:sp>
        <p:nvSpPr>
          <p:cNvPr id="11" name="TekstSylinder 20">
            <a:extLst>
              <a:ext uri="{FF2B5EF4-FFF2-40B4-BE49-F238E27FC236}">
                <a16:creationId xmlns:a16="http://schemas.microsoft.com/office/drawing/2014/main" id="{F8630830-65C0-A9A0-3E97-6C4146EA1F6D}"/>
              </a:ext>
            </a:extLst>
          </p:cNvPr>
          <p:cNvSpPr txBox="1"/>
          <p:nvPr/>
        </p:nvSpPr>
        <p:spPr>
          <a:xfrm>
            <a:off x="593021" y="3998899"/>
            <a:ext cx="2422630" cy="1715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nb-NO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Naturhistorisk museum</a:t>
            </a:r>
          </a:p>
          <a:p>
            <a:pPr lvl="0">
              <a:lnSpc>
                <a:spcPct val="107000"/>
              </a:lnSpc>
            </a:pPr>
            <a:endParaRPr lang="nb-NO" sz="2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nb-NO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Kulturhistorisk museum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E3F9011A-F048-6EB4-304C-565BC1E8E94A}"/>
              </a:ext>
            </a:extLst>
          </p:cNvPr>
          <p:cNvSpPr txBox="1"/>
          <p:nvPr/>
        </p:nvSpPr>
        <p:spPr>
          <a:xfrm>
            <a:off x="1856482" y="3323130"/>
            <a:ext cx="13740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Jarli &amp; Jordan/NHM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8524E002-A0DB-4577-99D8-5E24A28490B4}"/>
              </a:ext>
            </a:extLst>
          </p:cNvPr>
          <p:cNvSpPr txBox="1"/>
          <p:nvPr/>
        </p:nvSpPr>
        <p:spPr>
          <a:xfrm>
            <a:off x="4408514" y="5715216"/>
            <a:ext cx="16866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Lars Petter Pettersen/NHM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0CBB4CCF-5220-FABF-A537-35041825449C}"/>
              </a:ext>
            </a:extLst>
          </p:cNvPr>
          <p:cNvSpPr txBox="1"/>
          <p:nvPr/>
        </p:nvSpPr>
        <p:spPr>
          <a:xfrm>
            <a:off x="7608413" y="3339083"/>
            <a:ext cx="13340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Malin A. Gylvik/UiO</a:t>
            </a:r>
            <a:endParaRPr lang="en-GB" sz="800" dirty="0">
              <a:solidFill>
                <a:schemeClr val="bg1"/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A3BF43A-94ED-018F-1CE1-3B7F8337D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9517" y="3559030"/>
            <a:ext cx="2867025" cy="238125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3E540924-117D-2D85-9104-E7B6BF3E75C0}"/>
              </a:ext>
            </a:extLst>
          </p:cNvPr>
          <p:cNvSpPr txBox="1"/>
          <p:nvPr/>
        </p:nvSpPr>
        <p:spPr>
          <a:xfrm>
            <a:off x="10247725" y="5716800"/>
            <a:ext cx="15504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latin typeface="Arial"/>
              </a:rPr>
              <a:t>Foto: 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Anders Furuset/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Intrafish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48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ærer foran tavle i samtale med to VGS-elever">
            <a:extLst>
              <a:ext uri="{FF2B5EF4-FFF2-40B4-BE49-F238E27FC236}">
                <a16:creationId xmlns:a16="http://schemas.microsoft.com/office/drawing/2014/main" id="{D0106377-9956-16E2-DF8A-20249926DF4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4562" y="3554408"/>
            <a:ext cx="2862000" cy="237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orsker ute i felt ved fjorden med en stor hummer på skulderen.">
            <a:extLst>
              <a:ext uri="{FF2B5EF4-FFF2-40B4-BE49-F238E27FC236}">
                <a16:creationId xmlns:a16="http://schemas.microsoft.com/office/drawing/2014/main" id="{75EE3F86-AC81-CBD7-5F5C-DB96916653F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2632" y="1177049"/>
            <a:ext cx="2860388" cy="23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orsker i hvit labfrakk i medisinsk laboratorium">
            <a:extLst>
              <a:ext uri="{FF2B5EF4-FFF2-40B4-BE49-F238E27FC236}">
                <a16:creationId xmlns:a16="http://schemas.microsoft.com/office/drawing/2014/main" id="{C71B9D9C-C901-02E6-ED94-69272FD64E9F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3336" y="1180317"/>
            <a:ext cx="2862000" cy="237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42C99C17-9738-96CB-814F-869680CB024B}"/>
              </a:ext>
            </a:extLst>
          </p:cNvPr>
          <p:cNvSpPr/>
          <p:nvPr/>
        </p:nvSpPr>
        <p:spPr>
          <a:xfrm>
            <a:off x="6091826" y="3554267"/>
            <a:ext cx="2862000" cy="237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B3E633B-18DC-B9C4-A8D5-038156BCCC75}"/>
              </a:ext>
            </a:extLst>
          </p:cNvPr>
          <p:cNvSpPr/>
          <p:nvPr/>
        </p:nvSpPr>
        <p:spPr>
          <a:xfrm>
            <a:off x="374110" y="3553374"/>
            <a:ext cx="2862000" cy="237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6C71914A-EBF5-1C1F-9B8E-28E0A1636024}"/>
              </a:ext>
            </a:extLst>
          </p:cNvPr>
          <p:cNvSpPr/>
          <p:nvPr/>
        </p:nvSpPr>
        <p:spPr>
          <a:xfrm>
            <a:off x="3230576" y="1179430"/>
            <a:ext cx="2861251" cy="237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FFE03C4A-A8F5-9BAA-24AF-BF3FA31011A6}"/>
              </a:ext>
            </a:extLst>
          </p:cNvPr>
          <p:cNvSpPr/>
          <p:nvPr/>
        </p:nvSpPr>
        <p:spPr>
          <a:xfrm>
            <a:off x="8947458" y="1179430"/>
            <a:ext cx="2862000" cy="237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0A77013-0A47-87A0-F4DF-C5766C38D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Fra grunnforskning til innovasjon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51A1C9E-28F8-7A6B-FDEF-B8926A0827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Side </a:t>
            </a:r>
            <a:fld id="{5251F420-7306-4E7C-A79E-F31A38F7D39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FBFFAB3-5362-DEC8-389D-8E21F9AC702E}"/>
              </a:ext>
            </a:extLst>
          </p:cNvPr>
          <p:cNvSpPr txBox="1"/>
          <p:nvPr/>
        </p:nvSpPr>
        <p:spPr>
          <a:xfrm>
            <a:off x="3450459" y="2247049"/>
            <a:ext cx="2422630" cy="1056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Legemidler og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behandlings-metoder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2ED2194-84C5-2605-FADB-0012C4B874CA}"/>
              </a:ext>
            </a:extLst>
          </p:cNvPr>
          <p:cNvSpPr txBox="1"/>
          <p:nvPr/>
        </p:nvSpPr>
        <p:spPr>
          <a:xfrm>
            <a:off x="9165893" y="2925392"/>
            <a:ext cx="2653093" cy="39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Nye lover og regler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8FC1847-2089-F6E3-B84E-9F9C7714959A}"/>
              </a:ext>
            </a:extLst>
          </p:cNvPr>
          <p:cNvSpPr txBox="1"/>
          <p:nvPr/>
        </p:nvSpPr>
        <p:spPr>
          <a:xfrm>
            <a:off x="6296428" y="5280832"/>
            <a:ext cx="2422630" cy="39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Datateknologi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E3F9011A-F048-6EB4-304C-565BC1E8E94A}"/>
              </a:ext>
            </a:extLst>
          </p:cNvPr>
          <p:cNvSpPr txBox="1"/>
          <p:nvPr/>
        </p:nvSpPr>
        <p:spPr>
          <a:xfrm>
            <a:off x="2436397" y="3341772"/>
            <a:ext cx="7986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Nykode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8524E002-A0DB-4577-99D8-5E24A28490B4}"/>
              </a:ext>
            </a:extLst>
          </p:cNvPr>
          <p:cNvSpPr txBox="1"/>
          <p:nvPr/>
        </p:nvSpPr>
        <p:spPr>
          <a:xfrm>
            <a:off x="4778926" y="5713979"/>
            <a:ext cx="13019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NTB/Thomas Brun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0CBB4CCF-5220-FABF-A537-35041825449C}"/>
              </a:ext>
            </a:extLst>
          </p:cNvPr>
          <p:cNvSpPr txBox="1"/>
          <p:nvPr/>
        </p:nvSpPr>
        <p:spPr>
          <a:xfrm>
            <a:off x="6703224" y="3346793"/>
            <a:ext cx="22413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Kim Halvorsen, Havforskningsinstituttet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Bilde 5" descr="Utsnitt av en databrikke">
            <a:extLst>
              <a:ext uri="{FF2B5EF4-FFF2-40B4-BE49-F238E27FC236}">
                <a16:creationId xmlns:a16="http://schemas.microsoft.com/office/drawing/2014/main" id="{BA3BF43A-94ED-018F-1CE1-3B7F8337D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9517" y="3559030"/>
            <a:ext cx="2867025" cy="238125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3E540924-117D-2D85-9104-E7B6BF3E75C0}"/>
              </a:ext>
            </a:extLst>
          </p:cNvPr>
          <p:cNvSpPr txBox="1"/>
          <p:nvPr/>
        </p:nvSpPr>
        <p:spPr>
          <a:xfrm>
            <a:off x="10879308" y="5713979"/>
            <a:ext cx="9188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Colourbox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kstSylinder 20">
            <a:extLst>
              <a:ext uri="{FF2B5EF4-FFF2-40B4-BE49-F238E27FC236}">
                <a16:creationId xmlns:a16="http://schemas.microsoft.com/office/drawing/2014/main" id="{0A349716-5F43-9FD8-C6F6-DA2AA14EA427}"/>
              </a:ext>
            </a:extLst>
          </p:cNvPr>
          <p:cNvSpPr txBox="1"/>
          <p:nvPr/>
        </p:nvSpPr>
        <p:spPr>
          <a:xfrm>
            <a:off x="593021" y="5281200"/>
            <a:ext cx="2422630" cy="39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Undervisning</a:t>
            </a:r>
          </a:p>
        </p:txBody>
      </p:sp>
    </p:spTree>
    <p:extLst>
      <p:ext uri="{BB962C8B-B14F-4D97-AF65-F5344CB8AC3E}">
        <p14:creationId xmlns:p14="http://schemas.microsoft.com/office/powerpoint/2010/main" val="3153511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En gruppe forskere har møte foran en grønn, mosekledt vegg. ">
            <a:extLst>
              <a:ext uri="{FF2B5EF4-FFF2-40B4-BE49-F238E27FC236}">
                <a16:creationId xmlns:a16="http://schemas.microsoft.com/office/drawing/2014/main" id="{FB58B123-97CF-AD02-0DAA-24AB86D8638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43666" y="1206800"/>
            <a:ext cx="2862000" cy="23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Nærbilde av hånd som rører i turkis væske med et molekylsett ved siden av.">
            <a:extLst>
              <a:ext uri="{FF2B5EF4-FFF2-40B4-BE49-F238E27FC236}">
                <a16:creationId xmlns:a16="http://schemas.microsoft.com/office/drawing/2014/main" id="{D791E20D-7A50-75AA-9EF1-7090405EDC9B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767" y="3586400"/>
            <a:ext cx="2862000" cy="23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ublikumsarrangement med mange tilhørere i salen og foredragsholder på scene i grønt lys.">
            <a:extLst>
              <a:ext uri="{FF2B5EF4-FFF2-40B4-BE49-F238E27FC236}">
                <a16:creationId xmlns:a16="http://schemas.microsoft.com/office/drawing/2014/main" id="{2B3F26C5-6142-2776-60A1-B9416B29BA1B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9092" y="1206800"/>
            <a:ext cx="2862000" cy="2379600"/>
          </a:xfrm>
          <a:prstGeom prst="rect">
            <a:avLst/>
          </a:prstGeom>
        </p:spPr>
      </p:pic>
      <p:pic>
        <p:nvPicPr>
          <p:cNvPr id="6150" name="Picture 6" descr="En gruppe studenter veiledes av en ansatt ved et rødt bord.">
            <a:extLst>
              <a:ext uri="{FF2B5EF4-FFF2-40B4-BE49-F238E27FC236}">
                <a16:creationId xmlns:a16="http://schemas.microsoft.com/office/drawing/2014/main" id="{5335DDB1-5DCD-36C6-DBD8-2EE6AAD98258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6834" y="3586400"/>
            <a:ext cx="2862000" cy="23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1986AF8C-AD2B-2A37-55D3-ED5855EB40E0}"/>
              </a:ext>
            </a:extLst>
          </p:cNvPr>
          <p:cNvSpPr/>
          <p:nvPr/>
        </p:nvSpPr>
        <p:spPr>
          <a:xfrm>
            <a:off x="6089850" y="1206800"/>
            <a:ext cx="2861251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B97228FB-9E55-A2ED-5A5C-89C74B4E340F}"/>
              </a:ext>
            </a:extLst>
          </p:cNvPr>
          <p:cNvSpPr/>
          <p:nvPr/>
        </p:nvSpPr>
        <p:spPr>
          <a:xfrm>
            <a:off x="371767" y="1206800"/>
            <a:ext cx="2875989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064A29B1-3E3C-A9F7-EDB0-A811BB4FF797}"/>
              </a:ext>
            </a:extLst>
          </p:cNvPr>
          <p:cNvSpPr/>
          <p:nvPr/>
        </p:nvSpPr>
        <p:spPr>
          <a:xfrm>
            <a:off x="3230264" y="3586400"/>
            <a:ext cx="2861251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AF59C412-CB19-1C42-19AD-223F7CB39595}"/>
              </a:ext>
            </a:extLst>
          </p:cNvPr>
          <p:cNvSpPr/>
          <p:nvPr/>
        </p:nvSpPr>
        <p:spPr>
          <a:xfrm>
            <a:off x="8947458" y="3586400"/>
            <a:ext cx="2861251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Forskningsparken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B217454E-AB23-B669-D082-900D991E4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Side </a:t>
            </a:r>
            <a:fld id="{5251F420-7306-4E7C-A79E-F31A38F7D39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51105C33-99C3-3D14-2972-17BB9747333A}"/>
              </a:ext>
            </a:extLst>
          </p:cNvPr>
          <p:cNvSpPr txBox="1"/>
          <p:nvPr/>
        </p:nvSpPr>
        <p:spPr>
          <a:xfrm>
            <a:off x="3443962" y="4976484"/>
            <a:ext cx="2508684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Startuplab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ShareLab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92335B98-C402-B84C-5BDA-B8C3086EEDB2}"/>
              </a:ext>
            </a:extLst>
          </p:cNvPr>
          <p:cNvSpPr txBox="1"/>
          <p:nvPr/>
        </p:nvSpPr>
        <p:spPr>
          <a:xfrm>
            <a:off x="598445" y="1741065"/>
            <a:ext cx="2625189" cy="163121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Inven2 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Oslo Tech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Veksthuset for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000" dirty="0">
                <a:solidFill>
                  <a:prstClr val="white"/>
                </a:solidFill>
                <a:latin typeface="Arial"/>
              </a:rPr>
              <a:t>verdiskapning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921A10EF-3E0D-AE54-646C-AA9A993E64E7}"/>
              </a:ext>
            </a:extLst>
          </p:cNvPr>
          <p:cNvSpPr txBox="1"/>
          <p:nvPr/>
        </p:nvSpPr>
        <p:spPr>
          <a:xfrm>
            <a:off x="9163351" y="5284260"/>
            <a:ext cx="2422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Studentinnovasjon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CA945010-45A7-528F-4B31-286094C04FD6}"/>
              </a:ext>
            </a:extLst>
          </p:cNvPr>
          <p:cNvSpPr txBox="1"/>
          <p:nvPr/>
        </p:nvSpPr>
        <p:spPr>
          <a:xfrm>
            <a:off x="6230349" y="2356618"/>
            <a:ext cx="2723768" cy="10156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SPARK Livsvitenskap og SPARK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Samfunnsinnovasjon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F288298-0472-89DA-C437-A1ED733088C0}"/>
              </a:ext>
            </a:extLst>
          </p:cNvPr>
          <p:cNvSpPr txBox="1"/>
          <p:nvPr/>
        </p:nvSpPr>
        <p:spPr>
          <a:xfrm>
            <a:off x="5125399" y="3372281"/>
            <a:ext cx="9605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Veksthuset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D562CE0E-8107-0A9E-5631-BC647BCAE67E}"/>
              </a:ext>
            </a:extLst>
          </p:cNvPr>
          <p:cNvSpPr txBox="1"/>
          <p:nvPr/>
        </p:nvSpPr>
        <p:spPr>
          <a:xfrm>
            <a:off x="10522862" y="3372281"/>
            <a:ext cx="12843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Jarli &amp; Jordan/UiO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1950E709-7212-6523-E451-DFCC8E7F131E}"/>
              </a:ext>
            </a:extLst>
          </p:cNvPr>
          <p:cNvSpPr txBox="1"/>
          <p:nvPr/>
        </p:nvSpPr>
        <p:spPr>
          <a:xfrm>
            <a:off x="1945676" y="5750556"/>
            <a:ext cx="12843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Jarli &amp; Jordan/UiO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A7F076A5-46D5-BAE9-31C8-FBFC2E7936E6}"/>
              </a:ext>
            </a:extLst>
          </p:cNvPr>
          <p:cNvSpPr txBox="1"/>
          <p:nvPr/>
        </p:nvSpPr>
        <p:spPr>
          <a:xfrm>
            <a:off x="7666775" y="5750556"/>
            <a:ext cx="12843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Jarli &amp; Jordan/UiO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127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rkitektskisse av hele området som skal bli Oslo Science City">
            <a:extLst>
              <a:ext uri="{FF2B5EF4-FFF2-40B4-BE49-F238E27FC236}">
                <a16:creationId xmlns:a16="http://schemas.microsoft.com/office/drawing/2014/main" id="{96B67745-DAD7-9C35-8870-1ACB6E703C5E}"/>
              </a:ext>
            </a:extLst>
          </p:cNvPr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C9E16DF-8BC2-A7DA-F701-8878CD57E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7D26C301-C617-EB71-5B30-8F08F9676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Innovasjonsdistrikt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D5777B75-200F-5551-A525-5A8E1D70652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220953"/>
            <a:ext cx="5611759" cy="494749"/>
          </a:xfrm>
        </p:spPr>
        <p:txBody>
          <a:bodyPr/>
          <a:lstStyle/>
          <a:p>
            <a:r>
              <a:rPr lang="nb-NO" sz="2000" dirty="0"/>
              <a:t>Oslo Science City</a:t>
            </a:r>
          </a:p>
        </p:txBody>
      </p:sp>
      <p:sp>
        <p:nvSpPr>
          <p:cNvPr id="10" name="Undertittel 4">
            <a:extLst>
              <a:ext uri="{FF2B5EF4-FFF2-40B4-BE49-F238E27FC236}">
                <a16:creationId xmlns:a16="http://schemas.microsoft.com/office/drawing/2014/main" id="{A389697D-A48C-5661-17FD-3494D9CD6EAA}"/>
              </a:ext>
            </a:extLst>
          </p:cNvPr>
          <p:cNvSpPr txBox="1">
            <a:spLocks/>
          </p:cNvSpPr>
          <p:nvPr/>
        </p:nvSpPr>
        <p:spPr>
          <a:xfrm>
            <a:off x="6212204" y="1220953"/>
            <a:ext cx="5611759" cy="49474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46" rtl="0" eaLnBrk="1" latinLnBrk="0" hangingPunct="1">
              <a:lnSpc>
                <a:spcPct val="100000"/>
              </a:lnSpc>
              <a:spcBef>
                <a:spcPts val="115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23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46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69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91" indent="0" algn="ctr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114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337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560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783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dirty="0"/>
              <a:t>Livsvitenskapsbygget</a:t>
            </a:r>
          </a:p>
        </p:txBody>
      </p:sp>
      <p:pic>
        <p:nvPicPr>
          <p:cNvPr id="4100" name="Picture 4" descr="Arkitektskisse av fasaden til Livsvitenskapsbygget med en bekk og vegetasjon i forkant.">
            <a:extLst>
              <a:ext uri="{FF2B5EF4-FFF2-40B4-BE49-F238E27FC236}">
                <a16:creationId xmlns:a16="http://schemas.microsoft.com/office/drawing/2014/main" id="{8C3B39DB-42AC-71A6-0DD4-328FE9F53EBF}"/>
              </a:ext>
            </a:extLst>
          </p:cNvPr>
          <p:cNvPicPr>
            <a:picLocks noGrp="1" noChangeAspect="1" noChangeArrowheads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1044" y="1757497"/>
            <a:ext cx="5610068" cy="392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1DBE1E9-27B3-2447-A214-232B5416A489}"/>
              </a:ext>
            </a:extLst>
          </p:cNvPr>
          <p:cNvSpPr txBox="1"/>
          <p:nvPr/>
        </p:nvSpPr>
        <p:spPr>
          <a:xfrm>
            <a:off x="4720294" y="5452327"/>
            <a:ext cx="1250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Illustrasjon: Playtie/BIG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142B2EAB-82A1-6863-FA66-FCCDF1A0F4BD}"/>
              </a:ext>
            </a:extLst>
          </p:cNvPr>
          <p:cNvSpPr txBox="1"/>
          <p:nvPr/>
        </p:nvSpPr>
        <p:spPr>
          <a:xfrm>
            <a:off x="10176492" y="5452327"/>
            <a:ext cx="16546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Illustrasjon: Ratio Arkitekter/MIR</a:t>
            </a:r>
          </a:p>
        </p:txBody>
      </p:sp>
    </p:spTree>
    <p:extLst>
      <p:ext uri="{BB962C8B-B14F-4D97-AF65-F5344CB8AC3E}">
        <p14:creationId xmlns:p14="http://schemas.microsoft.com/office/powerpoint/2010/main" val="102557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7482A8E-095B-2618-04D4-E316934C0B56}"/>
              </a:ext>
            </a:extLst>
          </p:cNvPr>
          <p:cNvSpPr/>
          <p:nvPr/>
        </p:nvSpPr>
        <p:spPr>
          <a:xfrm>
            <a:off x="6301946" y="0"/>
            <a:ext cx="589005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042D16-ABCC-D552-45AC-3D86BE23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5530011" cy="1550358"/>
          </a:xfrm>
        </p:spPr>
        <p:txBody>
          <a:bodyPr/>
          <a:lstStyle/>
          <a:p>
            <a:r>
              <a:rPr lang="en-GB" dirty="0"/>
              <a:t>The Guild of European Research-Intensive Universities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4FF2FC-B868-7F84-3625-918C36DC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BF6B84E-29D2-B41F-BA8C-7BAA1C225A31}"/>
              </a:ext>
            </a:extLst>
          </p:cNvPr>
          <p:cNvSpPr txBox="1"/>
          <p:nvPr/>
        </p:nvSpPr>
        <p:spPr>
          <a:xfrm>
            <a:off x="364265" y="2055600"/>
            <a:ext cx="495552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nb-NO" sz="2000" dirty="0"/>
              <a:t>22 forskningsintensive breddeuniversiteter fra 16 europeiske land</a:t>
            </a:r>
          </a:p>
          <a:p>
            <a:pPr marL="285750" indent="-285750">
              <a:buFont typeface="Wingdings" pitchFamily="2" charset="2"/>
              <a:buChar char="§"/>
            </a:pPr>
            <a:endParaRPr lang="nb-NO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nb-NO" sz="2000" dirty="0"/>
              <a:t>Jobber med forsknings- og utdanningspolitikk samt påvirkning av EUs programmer </a:t>
            </a:r>
          </a:p>
          <a:p>
            <a:endParaRPr lang="en-GB" sz="1800" dirty="0"/>
          </a:p>
        </p:txBody>
      </p:sp>
      <p:pic>
        <p:nvPicPr>
          <p:cNvPr id="5" name="Bilde 4" descr="EU-flagg foran Berlaymont-bygningen, hovedkvarteret til Europakommisjonen.">
            <a:extLst>
              <a:ext uri="{FF2B5EF4-FFF2-40B4-BE49-F238E27FC236}">
                <a16:creationId xmlns:a16="http://schemas.microsoft.com/office/drawing/2014/main" id="{8A94FA72-90E8-7F7F-7424-C2EB7F5680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946" y="0"/>
            <a:ext cx="5890054" cy="6873761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3D75B9C6-9237-23EA-A443-A0A2DD25C414}"/>
              </a:ext>
            </a:extLst>
          </p:cNvPr>
          <p:cNvSpPr txBox="1"/>
          <p:nvPr/>
        </p:nvSpPr>
        <p:spPr>
          <a:xfrm>
            <a:off x="10389904" y="6642556"/>
            <a:ext cx="18020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imageBROKER/Wilfried Wirth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104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n stor gruppe pent kledte forskere samlet utendørs.">
            <a:extLst>
              <a:ext uri="{FF2B5EF4-FFF2-40B4-BE49-F238E27FC236}">
                <a16:creationId xmlns:a16="http://schemas.microsoft.com/office/drawing/2014/main" id="{8ABC63D9-E5AB-6577-44D1-EAED35E2B9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9871" y="0"/>
            <a:ext cx="5982129" cy="6858000"/>
          </a:xfrm>
          <a:prstGeom prst="rect">
            <a:avLst/>
          </a:prstGeom>
          <a:noFill/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3D8C0782-E76A-31BA-FDA9-5B29AC72595F}"/>
              </a:ext>
            </a:extLst>
          </p:cNvPr>
          <p:cNvSpPr txBox="1"/>
          <p:nvPr/>
        </p:nvSpPr>
        <p:spPr>
          <a:xfrm>
            <a:off x="360609" y="360000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500" dirty="0"/>
              <a:t>ARUA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55700204-6974-9399-414B-1D04A712BCF3}"/>
              </a:ext>
            </a:extLst>
          </p:cNvPr>
          <p:cNvSpPr txBox="1"/>
          <p:nvPr/>
        </p:nvSpPr>
        <p:spPr>
          <a:xfrm>
            <a:off x="327600" y="1083600"/>
            <a:ext cx="4416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6"/>
                </a:solidFill>
              </a:rPr>
              <a:t>African</a:t>
            </a:r>
            <a:r>
              <a:rPr lang="en-GB" sz="1800" dirty="0">
                <a:solidFill>
                  <a:schemeClr val="accent6"/>
                </a:solidFill>
              </a:rPr>
              <a:t> </a:t>
            </a:r>
            <a:r>
              <a:rPr lang="en-GB" sz="2000" dirty="0">
                <a:solidFill>
                  <a:schemeClr val="accent6"/>
                </a:solidFill>
              </a:rPr>
              <a:t>Research-Universities</a:t>
            </a:r>
            <a:r>
              <a:rPr lang="en-GB" sz="1800" dirty="0">
                <a:solidFill>
                  <a:schemeClr val="accent6"/>
                </a:solidFill>
              </a:rPr>
              <a:t> Alliance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068D8D5F-D020-8A83-364D-9E7509D6ACE5}"/>
              </a:ext>
            </a:extLst>
          </p:cNvPr>
          <p:cNvSpPr txBox="1"/>
          <p:nvPr/>
        </p:nvSpPr>
        <p:spPr>
          <a:xfrm>
            <a:off x="360610" y="2055600"/>
            <a:ext cx="476003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En styrking av afrikanske universiteter innen forskning, innovasjon og høyere utdanning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ea typeface="Arial Unicode MS"/>
              <a:cs typeface="Arial Unicode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Tett samarbeid med The Guild, inkludert 20 klynger for fremragende forskning</a:t>
            </a:r>
            <a:endParaRPr lang="nb-NO" sz="200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ea typeface="Arial Unicode MS"/>
              <a:cs typeface="Arial Unicode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dirty="0">
              <a:ea typeface="Arial Unicode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>
                <a:ea typeface="Arial Unicode MS"/>
              </a:rPr>
              <a:t>Fra utviklingsbistand til kapasitetsbygging og likeverdige partnerskap </a:t>
            </a:r>
            <a:endParaRPr lang="nb-NO" sz="2000" dirty="0">
              <a:effectLst/>
              <a:ea typeface="Arial Unicode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800" dirty="0">
              <a:ea typeface="Arial Unicode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800" dirty="0">
              <a:effectLst/>
              <a:ea typeface="Arial Unicode MS"/>
            </a:endParaRPr>
          </a:p>
          <a:p>
            <a:endParaRPr lang="nb-NO" sz="1800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0867980-153A-6B3C-1835-C7FEE49CCCF9}"/>
              </a:ext>
            </a:extLst>
          </p:cNvPr>
          <p:cNvSpPr txBox="1"/>
          <p:nvPr/>
        </p:nvSpPr>
        <p:spPr>
          <a:xfrm>
            <a:off x="10620736" y="6642556"/>
            <a:ext cx="1571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University of Cape Town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970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31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52380779-6FA2-82F7-0C0C-586144DA38F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C28F36D-534B-1B9E-530B-7105862B61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430383"/>
            <a:ext cx="7772400" cy="399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84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B18C436-84E0-0063-4BE1-14CD19B57D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38B2ED5-6305-66AB-3D36-0EE341D418BC}"/>
              </a:ext>
            </a:extLst>
          </p:cNvPr>
          <p:cNvSpPr/>
          <p:nvPr/>
        </p:nvSpPr>
        <p:spPr>
          <a:xfrm>
            <a:off x="0" y="0"/>
            <a:ext cx="62098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DE20A4AA-7C51-016A-C3A8-2A3B5241A15A}"/>
              </a:ext>
            </a:extLst>
          </p:cNvPr>
          <p:cNvSpPr txBox="1"/>
          <p:nvPr/>
        </p:nvSpPr>
        <p:spPr>
          <a:xfrm>
            <a:off x="302736" y="4190075"/>
            <a:ext cx="3689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Utdanning, forskning, </a:t>
            </a:r>
            <a:br>
              <a:rPr lang="nb-NO" sz="2400" dirty="0"/>
            </a:br>
            <a:r>
              <a:rPr lang="nb-NO" sz="2400" dirty="0"/>
              <a:t>formidling og innovasjon</a:t>
            </a:r>
          </a:p>
          <a:p>
            <a:r>
              <a:rPr lang="nb-NO" sz="2400" dirty="0"/>
              <a:t>siden 1811</a:t>
            </a:r>
          </a:p>
          <a:p>
            <a:endParaRPr lang="nb-NO" sz="2400" dirty="0"/>
          </a:p>
        </p:txBody>
      </p:sp>
      <p:sp>
        <p:nvSpPr>
          <p:cNvPr id="12" name="Tittel 4">
            <a:extLst>
              <a:ext uri="{FF2B5EF4-FFF2-40B4-BE49-F238E27FC236}">
                <a16:creationId xmlns:a16="http://schemas.microsoft.com/office/drawing/2014/main" id="{B3536FDF-CEE4-2607-5E61-9CA55DAC3522}"/>
              </a:ext>
            </a:extLst>
          </p:cNvPr>
          <p:cNvSpPr txBox="1">
            <a:spLocks/>
          </p:cNvSpPr>
          <p:nvPr/>
        </p:nvSpPr>
        <p:spPr>
          <a:xfrm>
            <a:off x="302736" y="2235878"/>
            <a:ext cx="5295252" cy="1796624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Norges eldste institusjon for forskning og høyere utdanning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F805D72E-A6F8-36C0-582F-E62D5AA0C6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  <p:pic>
        <p:nvPicPr>
          <p:cNvPr id="1026" name="Picture 2" descr="Inngangspartiet på Universitetets aula med blomster i forgrunnen.">
            <a:extLst>
              <a:ext uri="{FF2B5EF4-FFF2-40B4-BE49-F238E27FC236}">
                <a16:creationId xmlns:a16="http://schemas.microsoft.com/office/drawing/2014/main" id="{F26450BA-FF08-E4FB-9189-33FCBC95DFBF}"/>
              </a:ext>
            </a:extLst>
          </p:cNvPr>
          <p:cNvPicPr>
            <a:picLocks noGrp="1" noChangeAspect="1" noChangeArrowheads="1"/>
          </p:cNvPicPr>
          <p:nvPr>
            <p:ph sz="quarter" idx="12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6211493" y="0"/>
            <a:ext cx="59739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00D1A6BE-E1DA-4260-ABC8-85B4133B51AD}"/>
              </a:ext>
            </a:extLst>
          </p:cNvPr>
          <p:cNvSpPr txBox="1"/>
          <p:nvPr/>
        </p:nvSpPr>
        <p:spPr>
          <a:xfrm>
            <a:off x="10131821" y="6630947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Foto: </a:t>
            </a:r>
            <a:r>
              <a:rPr lang="en-GB" b="0" i="0" dirty="0">
                <a:solidFill>
                  <a:schemeClr val="bg1"/>
                </a:solidFill>
                <a:effectLst/>
              </a:rPr>
              <a:t>Maylinn </a:t>
            </a:r>
            <a:r>
              <a:rPr lang="en-GB" sz="800" b="0" i="0" dirty="0">
                <a:solidFill>
                  <a:schemeClr val="bg1"/>
                </a:solidFill>
                <a:effectLst/>
              </a:rPr>
              <a:t>Hovengen</a:t>
            </a:r>
            <a:r>
              <a:rPr lang="en-GB" b="0" i="0" dirty="0">
                <a:solidFill>
                  <a:schemeClr val="bg1"/>
                </a:solidFill>
                <a:effectLst/>
              </a:rPr>
              <a:t> Byrknes/UiO</a:t>
            </a:r>
            <a:endParaRPr lang="en-GB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Lysbildezoom 3">
                <a:extLst>
                  <a:ext uri="{FF2B5EF4-FFF2-40B4-BE49-F238E27FC236}">
                    <a16:creationId xmlns:a16="http://schemas.microsoft.com/office/drawing/2014/main" id="{F6B87354-7705-47A6-B418-27C55DE7380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65089151"/>
                  </p:ext>
                </p:extLst>
              </p:nvPr>
            </p:nvGraphicFramePr>
            <p:xfrm>
              <a:off x="-3231042" y="5927965"/>
              <a:ext cx="3048000" cy="1714500"/>
            </p:xfrm>
            <a:graphic>
              <a:graphicData uri="http://schemas.microsoft.com/office/powerpoint/2016/slidezoom">
                <pslz:sldZm>
                  <pslz:sldZmObj sldId="282" cId="1554550418">
                    <pslz:zmPr id="{A3AC6C60-AFD7-4C67-AF43-8FD912FDA3E0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Lysbildezoom 3">
                <a:extLst>
                  <a:ext uri="{FF2B5EF4-FFF2-40B4-BE49-F238E27FC236}">
                    <a16:creationId xmlns:a16="http://schemas.microsoft.com/office/drawing/2014/main" id="{F6B87354-7705-47A6-B418-27C55DE738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3231042" y="592796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4550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e 17" descr="Illustrasjon fra det nye Vikingtidsmuseet med et belyst vikingskip i midten">
            <a:extLst>
              <a:ext uri="{FF2B5EF4-FFF2-40B4-BE49-F238E27FC236}">
                <a16:creationId xmlns:a16="http://schemas.microsoft.com/office/drawing/2014/main" id="{E7929762-6715-9807-DCC6-DF94D02D9BC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110" y="1180946"/>
            <a:ext cx="2862000" cy="2378808"/>
          </a:xfrm>
          <a:prstGeom prst="rect">
            <a:avLst/>
          </a:prstGeom>
          <a:ln>
            <a:noFill/>
          </a:ln>
        </p:spPr>
      </p:pic>
      <p:pic>
        <p:nvPicPr>
          <p:cNvPr id="3082" name="Picture 10" descr="Interør fra Fysikkbygningen på Blindern med Focaults pendel fra taket og fargerik freske på veggen.">
            <a:extLst>
              <a:ext uri="{FF2B5EF4-FFF2-40B4-BE49-F238E27FC236}">
                <a16:creationId xmlns:a16="http://schemas.microsoft.com/office/drawing/2014/main" id="{5BD73227-87A6-38B7-B7B0-C2F75CC4815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9850" y="1180946"/>
            <a:ext cx="2862000" cy="23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re forskere studerer gamelt manuskript i glassmonter.">
            <a:extLst>
              <a:ext uri="{FF2B5EF4-FFF2-40B4-BE49-F238E27FC236}">
                <a16:creationId xmlns:a16="http://schemas.microsoft.com/office/drawing/2014/main" id="{A969712B-967F-42CC-4494-F2D39FE8BED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47457" y="3543848"/>
            <a:ext cx="2862000" cy="23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C2F60CFF-7FC9-EB23-91F3-72164E3D0626}"/>
              </a:ext>
            </a:extLst>
          </p:cNvPr>
          <p:cNvSpPr/>
          <p:nvPr/>
        </p:nvSpPr>
        <p:spPr>
          <a:xfrm>
            <a:off x="6089850" y="3543848"/>
            <a:ext cx="2862000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C88362F-98CA-532B-7A23-8FEEB22E193C}"/>
              </a:ext>
            </a:extLst>
          </p:cNvPr>
          <p:cNvSpPr/>
          <p:nvPr/>
        </p:nvSpPr>
        <p:spPr>
          <a:xfrm>
            <a:off x="374110" y="3543848"/>
            <a:ext cx="2862000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0A77013-0A47-87A0-F4DF-C5766C38D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Universitetet i Oslo i dag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51A1C9E-28F8-7A6B-FDEF-B8926A0827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E4E104F-A083-F6D9-468E-DB1459E1F578}"/>
              </a:ext>
            </a:extLst>
          </p:cNvPr>
          <p:cNvSpPr/>
          <p:nvPr/>
        </p:nvSpPr>
        <p:spPr>
          <a:xfrm>
            <a:off x="3229774" y="1181854"/>
            <a:ext cx="2861251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A628F62-DA64-9532-C44D-EC0EE9D591F2}"/>
              </a:ext>
            </a:extLst>
          </p:cNvPr>
          <p:cNvSpPr/>
          <p:nvPr/>
        </p:nvSpPr>
        <p:spPr>
          <a:xfrm>
            <a:off x="8947457" y="1180946"/>
            <a:ext cx="2862000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56A22CA1-19ED-08F1-2EBE-429D2EC8966A}"/>
              </a:ext>
            </a:extLst>
          </p:cNvPr>
          <p:cNvSpPr txBox="1"/>
          <p:nvPr/>
        </p:nvSpPr>
        <p:spPr>
          <a:xfrm>
            <a:off x="3446556" y="2257773"/>
            <a:ext cx="2422630" cy="1056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nb-NO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fakulteter</a:t>
            </a:r>
          </a:p>
          <a:p>
            <a:pPr lvl="0">
              <a:lnSpc>
                <a:spcPct val="107000"/>
              </a:lnSpc>
            </a:pPr>
            <a:endParaRPr lang="nb-NO" sz="2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nb-NO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museer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FBFFAB3-5362-DEC8-389D-8E21F9AC702E}"/>
              </a:ext>
            </a:extLst>
          </p:cNvPr>
          <p:cNvSpPr txBox="1"/>
          <p:nvPr/>
        </p:nvSpPr>
        <p:spPr>
          <a:xfrm>
            <a:off x="590327" y="4645916"/>
            <a:ext cx="2422630" cy="1056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nb-NO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7 200 ansatte</a:t>
            </a:r>
          </a:p>
          <a:p>
            <a:pPr lvl="0">
              <a:lnSpc>
                <a:spcPct val="107000"/>
              </a:lnSpc>
            </a:pPr>
            <a:endParaRPr lang="nb-NO" sz="2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nb-NO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26 100 studenter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2ED2194-84C5-2605-FADB-0012C4B874CA}"/>
              </a:ext>
            </a:extLst>
          </p:cNvPr>
          <p:cNvSpPr txBox="1"/>
          <p:nvPr/>
        </p:nvSpPr>
        <p:spPr>
          <a:xfrm>
            <a:off x="9040027" y="1615411"/>
            <a:ext cx="2765563" cy="1715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nb-NO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Verdens 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73</a:t>
            </a:r>
            <a:r>
              <a:rPr lang="nb-NO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beste forskningsuniversitet (Shanghai Ranking)</a:t>
            </a:r>
          </a:p>
          <a:p>
            <a:pPr lvl="0">
              <a:lnSpc>
                <a:spcPct val="107000"/>
              </a:lnSpc>
            </a:pPr>
            <a:endParaRPr lang="nb-NO" sz="2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nb-NO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nobelprisvinnere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8FC1847-2089-F6E3-B84E-9F9C7714959A}"/>
              </a:ext>
            </a:extLst>
          </p:cNvPr>
          <p:cNvSpPr txBox="1"/>
          <p:nvPr/>
        </p:nvSpPr>
        <p:spPr>
          <a:xfrm>
            <a:off x="6306101" y="3671742"/>
            <a:ext cx="2539137" cy="2044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nb-NO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241 studieprogram</a:t>
            </a:r>
          </a:p>
          <a:p>
            <a:pPr lvl="0">
              <a:lnSpc>
                <a:spcPct val="107000"/>
              </a:lnSpc>
            </a:pPr>
            <a:endParaRPr lang="nb-NO" sz="2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</a:t>
            </a:r>
            <a:r>
              <a:rPr lang="nb-NO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fremragende sentre</a:t>
            </a:r>
          </a:p>
          <a:p>
            <a:pPr lvl="0">
              <a:lnSpc>
                <a:spcPct val="107000"/>
              </a:lnSpc>
            </a:pPr>
            <a:endParaRPr lang="nb-NO" sz="2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105 ERC-prosjekter</a:t>
            </a:r>
          </a:p>
        </p:txBody>
      </p:sp>
      <p:pic>
        <p:nvPicPr>
          <p:cNvPr id="17" name="Bilde 16" descr="Studenter sitter i rød sofa i fellesområdet på biblioteket i Georg Sverdups hus.">
            <a:extLst>
              <a:ext uri="{FF2B5EF4-FFF2-40B4-BE49-F238E27FC236}">
                <a16:creationId xmlns:a16="http://schemas.microsoft.com/office/drawing/2014/main" id="{BE400B73-5252-3426-3F23-A659ACD2CB5F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" t="2792"/>
          <a:stretch/>
        </p:blipFill>
        <p:spPr>
          <a:xfrm>
            <a:off x="3230263" y="3543848"/>
            <a:ext cx="2862000" cy="237960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410A0C82-7DEE-2975-0598-166B5C2BF621}"/>
              </a:ext>
            </a:extLst>
          </p:cNvPr>
          <p:cNvSpPr txBox="1"/>
          <p:nvPr/>
        </p:nvSpPr>
        <p:spPr>
          <a:xfrm>
            <a:off x="4815413" y="5707096"/>
            <a:ext cx="12843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Jarli &amp; Jordan/UiO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D3B700A-AFA6-58B8-D20C-A4F2465A500C}"/>
              </a:ext>
            </a:extLst>
          </p:cNvPr>
          <p:cNvSpPr txBox="1"/>
          <p:nvPr/>
        </p:nvSpPr>
        <p:spPr>
          <a:xfrm>
            <a:off x="10407840" y="5693334"/>
            <a:ext cx="13917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</a:t>
            </a:r>
            <a:r>
              <a:rPr lang="nb-NO" dirty="0">
                <a:solidFill>
                  <a:schemeClr val="bg1"/>
                </a:solidFill>
              </a:rPr>
              <a:t>: Jarli &amp; Jordan/UiO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48B57ED-CD48-5661-DB5F-35AD93AA4BFE}"/>
              </a:ext>
            </a:extLst>
          </p:cNvPr>
          <p:cNvSpPr txBox="1"/>
          <p:nvPr/>
        </p:nvSpPr>
        <p:spPr>
          <a:xfrm>
            <a:off x="7661677" y="3328406"/>
            <a:ext cx="12843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Jarli &amp; Jordan/UiO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0734659E-FBEE-81A3-94E6-786FB38983CC}"/>
              </a:ext>
            </a:extLst>
          </p:cNvPr>
          <p:cNvSpPr txBox="1"/>
          <p:nvPr/>
        </p:nvSpPr>
        <p:spPr>
          <a:xfrm>
            <a:off x="2026087" y="3325422"/>
            <a:ext cx="12041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AART Architects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644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Tre ansatte på takterrasse i Domus Juridica med utsikt mot Oslo rådhus ">
            <a:extLst>
              <a:ext uri="{FF2B5EF4-FFF2-40B4-BE49-F238E27FC236}">
                <a16:creationId xmlns:a16="http://schemas.microsoft.com/office/drawing/2014/main" id="{F58B79D7-8889-C084-05A9-504CEA74D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00" y="3570821"/>
            <a:ext cx="5721408" cy="2376000"/>
          </a:xfrm>
          <a:prstGeom prst="rect">
            <a:avLst/>
          </a:prstGeom>
        </p:spPr>
      </p:pic>
      <p:pic>
        <p:nvPicPr>
          <p:cNvPr id="6152" name="Picture 8" descr="En gruppe studenter står samlet på trapp ned til et vannspeil, med parkanlegg i bakgrunnen.">
            <a:extLst>
              <a:ext uri="{FF2B5EF4-FFF2-40B4-BE49-F238E27FC236}">
                <a16:creationId xmlns:a16="http://schemas.microsoft.com/office/drawing/2014/main" id="{894616F7-237E-45C6-9514-489462C48BC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1200" y="3571200"/>
            <a:ext cx="5720400" cy="237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lomstrende tre foran utsnitt fra Botanisk hage med Oslo synlig i bakgrunnen.">
            <a:extLst>
              <a:ext uri="{FF2B5EF4-FFF2-40B4-BE49-F238E27FC236}">
                <a16:creationId xmlns:a16="http://schemas.microsoft.com/office/drawing/2014/main" id="{4C35AA79-E252-F62B-9DB8-330900A2EB3A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1200" y="1191175"/>
            <a:ext cx="5724000" cy="23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re studenter foran fasaden til Fysikkbygget på Blindern">
            <a:extLst>
              <a:ext uri="{FF2B5EF4-FFF2-40B4-BE49-F238E27FC236}">
                <a16:creationId xmlns:a16="http://schemas.microsoft.com/office/drawing/2014/main" id="{CB72BF4E-0BDA-419D-E1AB-EF6DFA0CB46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4400" y="1191600"/>
            <a:ext cx="5724000" cy="23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BC5EE8CE-C1C9-9936-C28B-3F268CA1E3C1}"/>
              </a:ext>
            </a:extLst>
          </p:cNvPr>
          <p:cNvSpPr/>
          <p:nvPr/>
        </p:nvSpPr>
        <p:spPr>
          <a:xfrm>
            <a:off x="6094800" y="5409463"/>
            <a:ext cx="2862000" cy="5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78C3770-5CE4-FFF7-3EE4-09B204297063}"/>
              </a:ext>
            </a:extLst>
          </p:cNvPr>
          <p:cNvSpPr/>
          <p:nvPr/>
        </p:nvSpPr>
        <p:spPr>
          <a:xfrm>
            <a:off x="374400" y="5410800"/>
            <a:ext cx="2862000" cy="5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D7D742CF-15A5-96CD-463A-91DDA4364F2D}"/>
              </a:ext>
            </a:extLst>
          </p:cNvPr>
          <p:cNvSpPr/>
          <p:nvPr/>
        </p:nvSpPr>
        <p:spPr>
          <a:xfrm>
            <a:off x="374400" y="3034577"/>
            <a:ext cx="2861251" cy="5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F8A32CA-9EEC-A29F-9373-AB2DB5A09A4F}"/>
              </a:ext>
            </a:extLst>
          </p:cNvPr>
          <p:cNvSpPr/>
          <p:nvPr/>
        </p:nvSpPr>
        <p:spPr>
          <a:xfrm>
            <a:off x="6093330" y="3034800"/>
            <a:ext cx="2862000" cy="5426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Campuser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B217454E-AB23-B669-D082-900D991E4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51105C33-99C3-3D14-2972-17BB9747333A}"/>
              </a:ext>
            </a:extLst>
          </p:cNvPr>
          <p:cNvSpPr txBox="1"/>
          <p:nvPr/>
        </p:nvSpPr>
        <p:spPr>
          <a:xfrm>
            <a:off x="594000" y="3096647"/>
            <a:ext cx="2422630" cy="39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nb-NO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Blindern</a:t>
            </a:r>
            <a:endParaRPr lang="nb-NO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92335B98-C402-B84C-5BDA-B8C3086EEDB2}"/>
              </a:ext>
            </a:extLst>
          </p:cNvPr>
          <p:cNvSpPr txBox="1"/>
          <p:nvPr/>
        </p:nvSpPr>
        <p:spPr>
          <a:xfrm>
            <a:off x="593710" y="5499165"/>
            <a:ext cx="2422630" cy="39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nb-NO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Sentrum </a:t>
            </a: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F38FD66C-8F8F-B093-A527-683553BABC35}"/>
              </a:ext>
            </a:extLst>
          </p:cNvPr>
          <p:cNvSpPr txBox="1"/>
          <p:nvPr/>
        </p:nvSpPr>
        <p:spPr>
          <a:xfrm>
            <a:off x="6318000" y="3101020"/>
            <a:ext cx="2422630" cy="39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nb-NO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Tøyen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0DFE4201-5DA0-3D05-2EC2-D2132C8613D7}"/>
              </a:ext>
            </a:extLst>
          </p:cNvPr>
          <p:cNvSpPr txBox="1"/>
          <p:nvPr/>
        </p:nvSpPr>
        <p:spPr>
          <a:xfrm>
            <a:off x="6318000" y="5500800"/>
            <a:ext cx="2872844" cy="39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nb-NO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Forskningsparken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AD70E32-B9A9-B913-3ABB-85F1A8014EEC}"/>
              </a:ext>
            </a:extLst>
          </p:cNvPr>
          <p:cNvSpPr txBox="1"/>
          <p:nvPr/>
        </p:nvSpPr>
        <p:spPr>
          <a:xfrm>
            <a:off x="4818207" y="3345796"/>
            <a:ext cx="12843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Jarli &amp; Jordan/UiO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32C8EE94-AB14-FD79-2769-02FC714B8550}"/>
              </a:ext>
            </a:extLst>
          </p:cNvPr>
          <p:cNvSpPr txBox="1"/>
          <p:nvPr/>
        </p:nvSpPr>
        <p:spPr>
          <a:xfrm>
            <a:off x="10860842" y="3345796"/>
            <a:ext cx="9460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Fara </a:t>
            </a:r>
            <a:r>
              <a:rPr lang="nb-NO" sz="800" dirty="0" err="1">
                <a:solidFill>
                  <a:schemeClr val="bg1"/>
                </a:solidFill>
              </a:rPr>
              <a:t>Mohri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D4644572-032A-921B-28E1-D8E4C802225F}"/>
              </a:ext>
            </a:extLst>
          </p:cNvPr>
          <p:cNvSpPr txBox="1"/>
          <p:nvPr/>
        </p:nvSpPr>
        <p:spPr>
          <a:xfrm>
            <a:off x="4806874" y="5727363"/>
            <a:ext cx="12843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Jarli &amp; Jordan/UiO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C8EEF587-B072-303F-0989-C6C1EEC856C5}"/>
              </a:ext>
            </a:extLst>
          </p:cNvPr>
          <p:cNvSpPr txBox="1"/>
          <p:nvPr/>
        </p:nvSpPr>
        <p:spPr>
          <a:xfrm>
            <a:off x="10530874" y="5715861"/>
            <a:ext cx="12843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/>
              <a:t>Foto: Jarli &amp; Jordan/UiO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105157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042D16-ABCC-D552-45AC-3D86BE238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Strategi 2030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62AD94B-8F70-E15C-B2CC-09B10F62C65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19EEF55-2818-FFA7-2314-DE837A9EC1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</p:spPr>
        <p:txBody>
          <a:bodyPr/>
          <a:lstStyle/>
          <a:p>
            <a:fld id="{0ED04C1F-6A31-C642-89E7-B59407722618}" type="datetime1">
              <a:rPr lang="nb-NO" smtClean="0"/>
              <a:t>27.03.2024</a:t>
            </a:fld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4FF2FC-B868-7F84-3625-918C36DC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764B6EAF-73D4-02C8-53E0-B98170DD9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4798" y="6243181"/>
            <a:ext cx="1501215" cy="385472"/>
          </a:xfrm>
        </p:spPr>
        <p:txBody>
          <a:bodyPr/>
          <a:lstStyle/>
          <a:p>
            <a:r>
              <a:rPr lang="nb-NO"/>
              <a:t>Universitetet i Oslo</a:t>
            </a:r>
            <a:endParaRPr lang="nb-NO" dirty="0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0713ABA-1D1E-DF23-7FAF-79A3321D1F17}"/>
              </a:ext>
            </a:extLst>
          </p:cNvPr>
          <p:cNvSpPr txBox="1"/>
          <p:nvPr/>
        </p:nvSpPr>
        <p:spPr>
          <a:xfrm>
            <a:off x="326165" y="1082726"/>
            <a:ext cx="5209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accent6"/>
                </a:solidFill>
              </a:rPr>
              <a:t>Våre ambisjoner</a:t>
            </a:r>
          </a:p>
          <a:p>
            <a:endParaRPr lang="nb-NO" sz="2400" dirty="0">
              <a:solidFill>
                <a:schemeClr val="accent6"/>
              </a:solidFill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BF6B84E-29D2-B41F-BA8C-7BAA1C225A31}"/>
              </a:ext>
            </a:extLst>
          </p:cNvPr>
          <p:cNvSpPr txBox="1"/>
          <p:nvPr/>
        </p:nvSpPr>
        <p:spPr>
          <a:xfrm>
            <a:off x="326164" y="2053623"/>
            <a:ext cx="5302127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nb-NO" sz="2000" dirty="0"/>
              <a:t>Fremme uavhengig, banebrytende og </a:t>
            </a:r>
            <a:br>
              <a:rPr lang="nb-NO" sz="2000" dirty="0"/>
            </a:br>
            <a:r>
              <a:rPr lang="nb-NO" sz="2000" dirty="0"/>
              <a:t>langsiktig forskning</a:t>
            </a:r>
            <a:br>
              <a:rPr lang="nb-NO" sz="2000" dirty="0"/>
            </a:br>
            <a:endParaRPr lang="nb-NO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nb-NO" sz="2000" dirty="0"/>
              <a:t>Utdanne studenter med kunnskap, evne </a:t>
            </a:r>
            <a:br>
              <a:rPr lang="nb-NO" sz="2000" dirty="0"/>
            </a:br>
            <a:r>
              <a:rPr lang="nb-NO" sz="2000" dirty="0"/>
              <a:t>og vilje til å skape en bedre verden</a:t>
            </a:r>
            <a:br>
              <a:rPr lang="nb-NO" sz="2000" dirty="0"/>
            </a:br>
            <a:endParaRPr lang="nb-NO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nb-NO" sz="2000" dirty="0"/>
              <a:t>Styrke dialogen med omverdenen og </a:t>
            </a:r>
            <a:br>
              <a:rPr lang="nb-NO" sz="2000" dirty="0"/>
            </a:br>
            <a:r>
              <a:rPr lang="nb-NO" sz="2000" dirty="0"/>
              <a:t>arbeide for at kunnskap tas i bruk</a:t>
            </a:r>
            <a:br>
              <a:rPr lang="nb-NO" sz="2000" dirty="0"/>
            </a:br>
            <a:endParaRPr lang="nb-NO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nb-NO" sz="2000" dirty="0"/>
              <a:t>Være en nyskapende organisasjon </a:t>
            </a:r>
            <a:br>
              <a:rPr lang="nb-NO" sz="2000" dirty="0"/>
            </a:br>
            <a:r>
              <a:rPr lang="nb-NO" sz="2000" dirty="0"/>
              <a:t>og et attraktivt arbeids- og studiested</a:t>
            </a:r>
          </a:p>
          <a:p>
            <a:endParaRPr lang="nb-NO" sz="1800" dirty="0"/>
          </a:p>
          <a:p>
            <a:endParaRPr lang="nb-NO" sz="1800" dirty="0"/>
          </a:p>
          <a:p>
            <a:endParaRPr lang="nb-NO" sz="1800" dirty="0"/>
          </a:p>
        </p:txBody>
      </p:sp>
      <p:pic>
        <p:nvPicPr>
          <p:cNvPr id="18" name="Bilde 17" descr="Utsikt til Universitetsplassen fra veranda i Domus Media med et ornamentert rekkverk og fire store joniske søyler i front.">
            <a:extLst>
              <a:ext uri="{FF2B5EF4-FFF2-40B4-BE49-F238E27FC236}">
                <a16:creationId xmlns:a16="http://schemas.microsoft.com/office/drawing/2014/main" id="{9367EE8D-6038-89BE-8240-3175C284B9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4197" y="0"/>
            <a:ext cx="5879002" cy="6857999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C3BA24BD-887E-1001-E4E1-22F47AABAA1A}"/>
              </a:ext>
            </a:extLst>
          </p:cNvPr>
          <p:cNvSpPr txBox="1"/>
          <p:nvPr/>
        </p:nvSpPr>
        <p:spPr>
          <a:xfrm>
            <a:off x="10800272" y="6627168"/>
            <a:ext cx="13917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en-GB" dirty="0">
                <a:solidFill>
                  <a:schemeClr val="bg1"/>
                </a:solidFill>
              </a:rPr>
              <a:t>Jarli &amp; Jordan/UiO</a:t>
            </a:r>
          </a:p>
        </p:txBody>
      </p:sp>
    </p:spTree>
    <p:extLst>
      <p:ext uri="{BB962C8B-B14F-4D97-AF65-F5344CB8AC3E}">
        <p14:creationId xmlns:p14="http://schemas.microsoft.com/office/powerpoint/2010/main" val="3191669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To forskere i blå laboratoriefrakker studerer grønne planter i et drivhus.">
            <a:extLst>
              <a:ext uri="{FF2B5EF4-FFF2-40B4-BE49-F238E27FC236}">
                <a16:creationId xmlns:a16="http://schemas.microsoft.com/office/drawing/2014/main" id="{0B5233A9-E37F-DCD7-9D31-49B6359D1A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5102" y="2"/>
            <a:ext cx="5877192" cy="685799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8042D16-ABCC-D552-45AC-3D86BE238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Klima- og miljøstrategi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4FF2FC-B868-7F84-3625-918C36DC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0713ABA-1D1E-DF23-7FAF-79A3321D1F17}"/>
              </a:ext>
            </a:extLst>
          </p:cNvPr>
          <p:cNvSpPr txBox="1"/>
          <p:nvPr/>
        </p:nvSpPr>
        <p:spPr>
          <a:xfrm>
            <a:off x="326164" y="1083600"/>
            <a:ext cx="5209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accent6"/>
                </a:solidFill>
              </a:rPr>
              <a:t>Våre ambisjoner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BF6B84E-29D2-B41F-BA8C-7BAA1C225A31}"/>
              </a:ext>
            </a:extLst>
          </p:cNvPr>
          <p:cNvSpPr txBox="1"/>
          <p:nvPr/>
        </p:nvSpPr>
        <p:spPr>
          <a:xfrm>
            <a:off x="326164" y="2055600"/>
            <a:ext cx="495552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nb-NO" sz="2000" dirty="0"/>
              <a:t>Tilby utdanning i klima, miljø og bærekraft for alle studenter</a:t>
            </a:r>
          </a:p>
          <a:p>
            <a:pPr marL="285750" indent="-285750">
              <a:buFont typeface="Wingdings" pitchFamily="2" charset="2"/>
              <a:buChar char="§"/>
            </a:pPr>
            <a:endParaRPr lang="nb-NO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nb-NO" sz="2000" dirty="0"/>
              <a:t>Styrke tverrfaglig forskning innen klima, miljø og bærekraft</a:t>
            </a:r>
          </a:p>
          <a:p>
            <a:pPr marL="285750" indent="-285750">
              <a:buFont typeface="Wingdings" pitchFamily="2" charset="2"/>
              <a:buChar char="§"/>
            </a:pPr>
            <a:endParaRPr lang="nb-NO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nb-NO" sz="2000" dirty="0"/>
              <a:t>Redusere eget avtrykk og videreutvikle «grønn campus»</a:t>
            </a:r>
          </a:p>
          <a:p>
            <a:pPr marL="285750" indent="-285750">
              <a:buFont typeface="Wingdings" pitchFamily="2" charset="2"/>
              <a:buChar char="§"/>
            </a:pPr>
            <a:endParaRPr lang="nb-NO" sz="1800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298FD256-F068-07B2-65B9-62C7B8075DC8}"/>
              </a:ext>
            </a:extLst>
          </p:cNvPr>
          <p:cNvSpPr txBox="1"/>
          <p:nvPr/>
        </p:nvSpPr>
        <p:spPr>
          <a:xfrm>
            <a:off x="10776228" y="6636599"/>
            <a:ext cx="14157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Foto: </a:t>
            </a:r>
            <a:r>
              <a:rPr lang="en-GB" dirty="0"/>
              <a:t>Jarli &amp; Jordan/UiO</a:t>
            </a:r>
          </a:p>
        </p:txBody>
      </p:sp>
    </p:spTree>
    <p:extLst>
      <p:ext uri="{BB962C8B-B14F-4D97-AF65-F5344CB8AC3E}">
        <p14:creationId xmlns:p14="http://schemas.microsoft.com/office/powerpoint/2010/main" val="401253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utendørs, himmel, tre, fontene&#10;&#10;Automatisk generert beskrivelse">
            <a:extLst>
              <a:ext uri="{FF2B5EF4-FFF2-40B4-BE49-F238E27FC236}">
                <a16:creationId xmlns:a16="http://schemas.microsoft.com/office/drawing/2014/main" id="{A8A8F63D-F3B5-C7A4-E790-828ED9A7A4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431" y="1193474"/>
            <a:ext cx="7506300" cy="2259207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2809539A-1087-4255-78A8-56070B3494E5}"/>
              </a:ext>
            </a:extLst>
          </p:cNvPr>
          <p:cNvSpPr/>
          <p:nvPr/>
        </p:nvSpPr>
        <p:spPr>
          <a:xfrm>
            <a:off x="360045" y="1193474"/>
            <a:ext cx="3710914" cy="226371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9DC0051A-10BC-B898-2F95-420ED4A9E5D7}"/>
              </a:ext>
            </a:extLst>
          </p:cNvPr>
          <p:cNvSpPr/>
          <p:nvPr/>
        </p:nvSpPr>
        <p:spPr>
          <a:xfrm>
            <a:off x="360045" y="3548368"/>
            <a:ext cx="3710914" cy="22637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5A68E6B6-AD78-2E6D-2A38-3EE4F4B933A7}"/>
              </a:ext>
            </a:extLst>
          </p:cNvPr>
          <p:cNvSpPr/>
          <p:nvPr/>
        </p:nvSpPr>
        <p:spPr>
          <a:xfrm>
            <a:off x="4155431" y="3548368"/>
            <a:ext cx="3710914" cy="22637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13EEC073-E6AC-36D7-E35E-F6638B8B5027}"/>
              </a:ext>
            </a:extLst>
          </p:cNvPr>
          <p:cNvSpPr/>
          <p:nvPr/>
        </p:nvSpPr>
        <p:spPr>
          <a:xfrm>
            <a:off x="7950817" y="3548368"/>
            <a:ext cx="3710914" cy="22637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Inntekter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B217454E-AB23-B669-D082-900D991E4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F38FD66C-8F8F-B093-A527-683553BABC35}"/>
              </a:ext>
            </a:extLst>
          </p:cNvPr>
          <p:cNvSpPr txBox="1"/>
          <p:nvPr/>
        </p:nvSpPr>
        <p:spPr>
          <a:xfrm>
            <a:off x="608719" y="1333806"/>
            <a:ext cx="28108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/>
                </a:solidFill>
              </a:rPr>
              <a:t>Total inntekt Universitetet i Oslo: </a:t>
            </a:r>
          </a:p>
          <a:p>
            <a:endParaRPr lang="nb-NO" sz="2000" dirty="0">
              <a:solidFill>
                <a:schemeClr val="bg1"/>
              </a:solidFill>
            </a:endParaRPr>
          </a:p>
          <a:p>
            <a:r>
              <a:rPr lang="nb-NO" sz="2800" dirty="0">
                <a:solidFill>
                  <a:schemeClr val="bg1"/>
                </a:solidFill>
              </a:rPr>
              <a:t>9530 millioner kr</a:t>
            </a: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5B53442C-6900-6DE7-7AA8-991152FF5C4E}"/>
              </a:ext>
            </a:extLst>
          </p:cNvPr>
          <p:cNvSpPr txBox="1"/>
          <p:nvPr/>
        </p:nvSpPr>
        <p:spPr>
          <a:xfrm>
            <a:off x="4379052" y="3747955"/>
            <a:ext cx="3301907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b-NO" sz="3200" dirty="0">
                <a:solidFill>
                  <a:srgbClr val="5C5BEE"/>
                </a:solidFill>
              </a:rPr>
              <a:t>2652 millioner kr </a:t>
            </a:r>
            <a:br>
              <a:rPr lang="nb-NO" sz="1800" dirty="0">
                <a:solidFill>
                  <a:srgbClr val="5C5BEE"/>
                </a:solidFill>
              </a:rPr>
            </a:br>
            <a:r>
              <a:rPr lang="nb-NO" sz="2000" dirty="0"/>
              <a:t>Bidrag og oppdrag </a:t>
            </a:r>
          </a:p>
          <a:p>
            <a:r>
              <a:rPr lang="nb-NO" sz="1600" dirty="0"/>
              <a:t>Midler fra EU og Norges forskningsråd, øvrige bidrags- og oppdragsinntekter </a:t>
            </a:r>
          </a:p>
          <a:p>
            <a:endParaRPr lang="nb-NO" sz="1800" dirty="0"/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DCF5E13E-F221-D74D-128E-72BA372212BC}"/>
              </a:ext>
            </a:extLst>
          </p:cNvPr>
          <p:cNvSpPr txBox="1"/>
          <p:nvPr/>
        </p:nvSpPr>
        <p:spPr>
          <a:xfrm>
            <a:off x="8161913" y="3747955"/>
            <a:ext cx="31044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rgbClr val="5C5BEE"/>
                </a:solidFill>
              </a:rPr>
              <a:t>457 millioner kr</a:t>
            </a:r>
            <a:br>
              <a:rPr lang="nb-NO" sz="1800" dirty="0">
                <a:solidFill>
                  <a:srgbClr val="5C5BEE"/>
                </a:solidFill>
              </a:rPr>
            </a:br>
            <a:r>
              <a:rPr lang="nb-NO" sz="2000" dirty="0"/>
              <a:t>øvrige inntekter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A3ABCFF3-6F36-2A8F-6647-E9C929A90504}"/>
              </a:ext>
            </a:extLst>
          </p:cNvPr>
          <p:cNvSpPr txBox="1"/>
          <p:nvPr/>
        </p:nvSpPr>
        <p:spPr>
          <a:xfrm>
            <a:off x="671349" y="3747955"/>
            <a:ext cx="32823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rgbClr val="5C5BEE"/>
                </a:solidFill>
              </a:rPr>
              <a:t>6421 millioner kr</a:t>
            </a:r>
            <a:br>
              <a:rPr lang="nb-NO" sz="1800" dirty="0">
                <a:solidFill>
                  <a:srgbClr val="5C5BEE"/>
                </a:solidFill>
              </a:rPr>
            </a:br>
            <a:r>
              <a:rPr lang="nb-NO" sz="2000" dirty="0"/>
              <a:t>Bevilgning basis</a:t>
            </a:r>
          </a:p>
          <a:p>
            <a:endParaRPr lang="nb-NO" sz="1800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51866651-CCCB-5F5E-BD28-F875537668DD}"/>
              </a:ext>
            </a:extLst>
          </p:cNvPr>
          <p:cNvSpPr txBox="1"/>
          <p:nvPr/>
        </p:nvSpPr>
        <p:spPr>
          <a:xfrm>
            <a:off x="10484806" y="3233131"/>
            <a:ext cx="11769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</a:t>
            </a:r>
            <a:r>
              <a:rPr lang="en-GB" sz="800" dirty="0">
                <a:solidFill>
                  <a:schemeClr val="bg1"/>
                </a:solidFill>
              </a:rPr>
              <a:t>Anders Lien/UiO</a:t>
            </a:r>
          </a:p>
        </p:txBody>
      </p:sp>
    </p:spTree>
    <p:extLst>
      <p:ext uri="{BB962C8B-B14F-4D97-AF65-F5344CB8AC3E}">
        <p14:creationId xmlns:p14="http://schemas.microsoft.com/office/powerpoint/2010/main" val="3077545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DAAA209F-DF40-AC2F-3E3E-E5E8291E8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0815" y="1182528"/>
            <a:ext cx="3710916" cy="2364260"/>
          </a:xfrm>
          <a:prstGeom prst="rect">
            <a:avLst/>
          </a:prstGeom>
        </p:spPr>
      </p:pic>
      <p:pic>
        <p:nvPicPr>
          <p:cNvPr id="5" name="Bilde 4" descr="En rekke vindmøller ute på åpent hav.">
            <a:extLst>
              <a:ext uri="{FF2B5EF4-FFF2-40B4-BE49-F238E27FC236}">
                <a16:creationId xmlns:a16="http://schemas.microsoft.com/office/drawing/2014/main" id="{A9FB46CB-0557-E161-943D-F0B1D26ED1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5430" y="1180948"/>
            <a:ext cx="3710914" cy="236742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2809539A-1087-4255-78A8-56070B3494E5}"/>
              </a:ext>
            </a:extLst>
          </p:cNvPr>
          <p:cNvSpPr/>
          <p:nvPr/>
        </p:nvSpPr>
        <p:spPr>
          <a:xfrm>
            <a:off x="360045" y="1193474"/>
            <a:ext cx="3710914" cy="22637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9DC0051A-10BC-B898-2F95-420ED4A9E5D7}"/>
              </a:ext>
            </a:extLst>
          </p:cNvPr>
          <p:cNvSpPr/>
          <p:nvPr/>
        </p:nvSpPr>
        <p:spPr>
          <a:xfrm>
            <a:off x="360045" y="3548368"/>
            <a:ext cx="3710914" cy="22637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5A68E6B6-AD78-2E6D-2A38-3EE4F4B933A7}"/>
              </a:ext>
            </a:extLst>
          </p:cNvPr>
          <p:cNvSpPr/>
          <p:nvPr/>
        </p:nvSpPr>
        <p:spPr>
          <a:xfrm>
            <a:off x="4155431" y="3548368"/>
            <a:ext cx="3710914" cy="22637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13EEC073-E6AC-36D7-E35E-F6638B8B5027}"/>
              </a:ext>
            </a:extLst>
          </p:cNvPr>
          <p:cNvSpPr/>
          <p:nvPr/>
        </p:nvSpPr>
        <p:spPr>
          <a:xfrm>
            <a:off x="7950817" y="3548368"/>
            <a:ext cx="3710914" cy="22637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Et forskningsintensivt breddeuniversitet 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B217454E-AB23-B669-D082-900D991E4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5B53442C-6900-6DE7-7AA8-991152FF5C4E}"/>
              </a:ext>
            </a:extLst>
          </p:cNvPr>
          <p:cNvSpPr txBox="1"/>
          <p:nvPr/>
        </p:nvSpPr>
        <p:spPr>
          <a:xfrm>
            <a:off x="4379053" y="3747955"/>
            <a:ext cx="244913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accent6"/>
                </a:solidFill>
              </a:rPr>
              <a:t>105 </a:t>
            </a:r>
            <a:r>
              <a:rPr lang="nb-NO" sz="2000" dirty="0"/>
              <a:t>prosjekter fra Det europeiske forskningsrådet</a:t>
            </a:r>
          </a:p>
          <a:p>
            <a:endParaRPr lang="nb-NO" sz="1800" dirty="0"/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A3ABCFF3-6F36-2A8F-6647-E9C929A90504}"/>
              </a:ext>
            </a:extLst>
          </p:cNvPr>
          <p:cNvSpPr txBox="1"/>
          <p:nvPr/>
        </p:nvSpPr>
        <p:spPr>
          <a:xfrm>
            <a:off x="586877" y="3747955"/>
            <a:ext cx="34840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accent6"/>
                </a:solidFill>
              </a:rPr>
              <a:t>30 </a:t>
            </a:r>
            <a:r>
              <a:rPr lang="nb-NO" sz="2000" dirty="0"/>
              <a:t>fremragende sentre (forskning, innovasjon, utdanning, miljøvennlig energi) 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DB6293B-6AC3-1006-0817-44132B0AF93A}"/>
              </a:ext>
            </a:extLst>
          </p:cNvPr>
          <p:cNvSpPr txBox="1"/>
          <p:nvPr/>
        </p:nvSpPr>
        <p:spPr>
          <a:xfrm>
            <a:off x="8147747" y="3747955"/>
            <a:ext cx="34682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accent6"/>
                </a:solidFill>
              </a:rPr>
              <a:t>427 </a:t>
            </a:r>
            <a:r>
              <a:rPr lang="nb-NO" sz="2000" dirty="0"/>
              <a:t>doktorgrader avlagt (2023)</a:t>
            </a:r>
          </a:p>
          <a:p>
            <a:endParaRPr lang="nb-NO" sz="2000" dirty="0"/>
          </a:p>
          <a:p>
            <a:r>
              <a:rPr lang="nb-NO" sz="2000" dirty="0">
                <a:solidFill>
                  <a:schemeClr val="accent6"/>
                </a:solidFill>
              </a:rPr>
              <a:t>57</a:t>
            </a:r>
            <a:r>
              <a:rPr lang="nb-NO" sz="2000" dirty="0"/>
              <a:t> </a:t>
            </a:r>
            <a:r>
              <a:rPr lang="nb-NO" sz="2000" dirty="0">
                <a:solidFill>
                  <a:schemeClr val="accent6"/>
                </a:solidFill>
              </a:rPr>
              <a:t>prosent</a:t>
            </a:r>
            <a:r>
              <a:rPr lang="nb-NO" sz="2000" dirty="0"/>
              <a:t> internasjonale sampublikasjoner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454AFDE-F809-576E-B777-552E240A4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0044" y="1182528"/>
            <a:ext cx="3710914" cy="236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A7EE6E3F-7D73-CDD9-109E-916D91E6BEFE}"/>
              </a:ext>
            </a:extLst>
          </p:cNvPr>
          <p:cNvSpPr txBox="1"/>
          <p:nvPr/>
        </p:nvSpPr>
        <p:spPr>
          <a:xfrm>
            <a:off x="3285164" y="3332924"/>
            <a:ext cx="7857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/>
              <a:t>Foto:</a:t>
            </a:r>
            <a:r>
              <a:rPr lang="en-GB" sz="800" dirty="0"/>
              <a:t>CanCell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5783494-8402-D41F-67D2-E7BB52338E18}"/>
              </a:ext>
            </a:extLst>
          </p:cNvPr>
          <p:cNvSpPr txBox="1"/>
          <p:nvPr/>
        </p:nvSpPr>
        <p:spPr>
          <a:xfrm>
            <a:off x="10377405" y="3333130"/>
            <a:ext cx="12843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</a:t>
            </a:r>
            <a:r>
              <a:rPr lang="en-GB" sz="800" dirty="0">
                <a:solidFill>
                  <a:schemeClr val="bg1"/>
                </a:solidFill>
              </a:rPr>
              <a:t>Jarli &amp; Jordan/UiO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74911B76-6657-3916-6758-4844B26FA992}"/>
              </a:ext>
            </a:extLst>
          </p:cNvPr>
          <p:cNvSpPr txBox="1"/>
          <p:nvPr/>
        </p:nvSpPr>
        <p:spPr>
          <a:xfrm>
            <a:off x="6174855" y="3332924"/>
            <a:ext cx="16914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</a:t>
            </a:r>
            <a:r>
              <a:rPr lang="en-GB" sz="800" dirty="0">
                <a:solidFill>
                  <a:schemeClr val="bg1"/>
                </a:solidFill>
              </a:rPr>
              <a:t>Nicholas Doherty/Unsplash</a:t>
            </a:r>
          </a:p>
        </p:txBody>
      </p:sp>
    </p:spTree>
    <p:extLst>
      <p:ext uri="{BB962C8B-B14F-4D97-AF65-F5344CB8AC3E}">
        <p14:creationId xmlns:p14="http://schemas.microsoft.com/office/powerpoint/2010/main" val="1066424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erson med ryggen til på et område fylt av solcellepaneler">
            <a:extLst>
              <a:ext uri="{FF2B5EF4-FFF2-40B4-BE49-F238E27FC236}">
                <a16:creationId xmlns:a16="http://schemas.microsoft.com/office/drawing/2014/main" id="{9E965C2D-98F4-1282-BBED-27B4F8231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0045" y="1175293"/>
            <a:ext cx="3710914" cy="236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9DC0051A-10BC-B898-2F95-420ED4A9E5D7}"/>
              </a:ext>
            </a:extLst>
          </p:cNvPr>
          <p:cNvSpPr/>
          <p:nvPr/>
        </p:nvSpPr>
        <p:spPr>
          <a:xfrm>
            <a:off x="360045" y="3548368"/>
            <a:ext cx="3710914" cy="22637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5A68E6B6-AD78-2E6D-2A38-3EE4F4B933A7}"/>
              </a:ext>
            </a:extLst>
          </p:cNvPr>
          <p:cNvSpPr/>
          <p:nvPr/>
        </p:nvSpPr>
        <p:spPr>
          <a:xfrm>
            <a:off x="4155431" y="3548368"/>
            <a:ext cx="3710914" cy="22637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13EEC073-E6AC-36D7-E35E-F6638B8B5027}"/>
              </a:ext>
            </a:extLst>
          </p:cNvPr>
          <p:cNvSpPr/>
          <p:nvPr/>
        </p:nvSpPr>
        <p:spPr>
          <a:xfrm>
            <a:off x="7950817" y="3548368"/>
            <a:ext cx="3710914" cy="22637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Universitetets tre tverrfaglige satsinger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B217454E-AB23-B669-D082-900D991E4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A3ABCFF3-6F36-2A8F-6647-E9C929A90504}"/>
              </a:ext>
            </a:extLst>
          </p:cNvPr>
          <p:cNvSpPr txBox="1"/>
          <p:nvPr/>
        </p:nvSpPr>
        <p:spPr>
          <a:xfrm>
            <a:off x="526617" y="3747955"/>
            <a:ext cx="37109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accent6"/>
                </a:solidFill>
              </a:rPr>
              <a:t>UiO:Energi og miljø</a:t>
            </a:r>
            <a:br>
              <a:rPr lang="nb-NO" sz="2000" dirty="0">
                <a:solidFill>
                  <a:schemeClr val="accent6"/>
                </a:solidFill>
              </a:rPr>
            </a:br>
            <a:endParaRPr lang="nb-NO" sz="2000" dirty="0">
              <a:solidFill>
                <a:schemeClr val="accent6"/>
              </a:solidFill>
            </a:endParaRPr>
          </a:p>
          <a:p>
            <a:r>
              <a:rPr lang="nb-NO" sz="2000" dirty="0"/>
              <a:t>Styrke tverrfaglig forskning innen bærekraftig energi, </a:t>
            </a:r>
            <a:br>
              <a:rPr lang="nb-NO" sz="2000" dirty="0"/>
            </a:br>
            <a:r>
              <a:rPr lang="nb-NO" sz="2000" dirty="0"/>
              <a:t>klima og miljø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B712B1C8-5067-1B15-B26B-BB1E3AC31BF7}"/>
              </a:ext>
            </a:extLst>
          </p:cNvPr>
          <p:cNvSpPr txBox="1"/>
          <p:nvPr/>
        </p:nvSpPr>
        <p:spPr>
          <a:xfrm>
            <a:off x="4344685" y="3747955"/>
            <a:ext cx="30707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accent6"/>
                </a:solidFill>
              </a:rPr>
              <a:t>UiO:Demokrati</a:t>
            </a:r>
            <a:br>
              <a:rPr lang="nb-NO" sz="2000" dirty="0">
                <a:solidFill>
                  <a:schemeClr val="accent6"/>
                </a:solidFill>
              </a:rPr>
            </a:br>
            <a:endParaRPr lang="nb-NO" sz="2000" dirty="0">
              <a:solidFill>
                <a:schemeClr val="accent6"/>
              </a:solidFill>
            </a:endParaRPr>
          </a:p>
          <a:p>
            <a:r>
              <a:rPr lang="nb-NO" sz="2000" dirty="0"/>
              <a:t>Styrke tverrfaglig forskning innen demokrati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A05CDDF4-6246-EF5B-1EC9-CD2F889638AA}"/>
              </a:ext>
            </a:extLst>
          </p:cNvPr>
          <p:cNvSpPr txBox="1"/>
          <p:nvPr/>
        </p:nvSpPr>
        <p:spPr>
          <a:xfrm>
            <a:off x="8165123" y="3747955"/>
            <a:ext cx="30707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accent6"/>
                </a:solidFill>
              </a:rPr>
              <a:t>UiO:Livsvitenskap</a:t>
            </a:r>
            <a:br>
              <a:rPr lang="nb-NO" sz="2000" dirty="0">
                <a:solidFill>
                  <a:schemeClr val="accent6"/>
                </a:solidFill>
              </a:rPr>
            </a:br>
            <a:endParaRPr lang="nb-NO" sz="2000" dirty="0">
              <a:solidFill>
                <a:schemeClr val="accent6"/>
              </a:solidFill>
            </a:endParaRPr>
          </a:p>
          <a:p>
            <a:r>
              <a:rPr lang="nb-NO" sz="2000" dirty="0"/>
              <a:t>Styrke tverrfaglig forskning innen helse og miljø</a:t>
            </a:r>
          </a:p>
        </p:txBody>
      </p:sp>
      <p:pic>
        <p:nvPicPr>
          <p:cNvPr id="8" name="Picture 4" descr="Stortinget i Norge opplyst på kveldstid med demonstranter i front.">
            <a:extLst>
              <a:ext uri="{FF2B5EF4-FFF2-40B4-BE49-F238E27FC236}">
                <a16:creationId xmlns:a16="http://schemas.microsoft.com/office/drawing/2014/main" id="{E945BC6F-9AD5-AF08-AB6E-655591205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56001" y="1182224"/>
            <a:ext cx="3709771" cy="236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Forsker i laboratorium som holder et brett med prøver.">
            <a:extLst>
              <a:ext uri="{FF2B5EF4-FFF2-40B4-BE49-F238E27FC236}">
                <a16:creationId xmlns:a16="http://schemas.microsoft.com/office/drawing/2014/main" id="{FA365B84-FEF8-AD4A-232F-54E13527FF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50815" y="1182224"/>
            <a:ext cx="3710916" cy="236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1959818E-8F1D-62B1-E25E-D5C73338CF44}"/>
              </a:ext>
            </a:extLst>
          </p:cNvPr>
          <p:cNvSpPr txBox="1"/>
          <p:nvPr/>
        </p:nvSpPr>
        <p:spPr>
          <a:xfrm>
            <a:off x="6442271" y="3332924"/>
            <a:ext cx="14237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</a:t>
            </a:r>
            <a:r>
              <a:rPr lang="en-GB" sz="800" dirty="0">
                <a:solidFill>
                  <a:schemeClr val="bg1"/>
                </a:solidFill>
              </a:rPr>
              <a:t>Audum Braastad/NTB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6906F-A916-8A10-7BE1-0ECC4C14246D}"/>
              </a:ext>
            </a:extLst>
          </p:cNvPr>
          <p:cNvSpPr txBox="1"/>
          <p:nvPr/>
        </p:nvSpPr>
        <p:spPr>
          <a:xfrm>
            <a:off x="2789982" y="3333600"/>
            <a:ext cx="12811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</a:t>
            </a:r>
            <a:r>
              <a:rPr lang="en-GB" sz="800" dirty="0">
                <a:solidFill>
                  <a:schemeClr val="bg1"/>
                </a:solidFill>
              </a:rPr>
              <a:t> Getty stock image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62D6DC5-31A2-44EB-357F-4FB5152D9B65}"/>
              </a:ext>
            </a:extLst>
          </p:cNvPr>
          <p:cNvSpPr txBox="1"/>
          <p:nvPr/>
        </p:nvSpPr>
        <p:spPr>
          <a:xfrm>
            <a:off x="10377405" y="3332924"/>
            <a:ext cx="12843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</a:t>
            </a:r>
            <a:r>
              <a:rPr lang="en-GB" sz="800" dirty="0">
                <a:solidFill>
                  <a:schemeClr val="bg1"/>
                </a:solidFill>
              </a:rPr>
              <a:t>Jarli &amp; Jordan/UiO</a:t>
            </a:r>
          </a:p>
        </p:txBody>
      </p:sp>
    </p:spTree>
    <p:extLst>
      <p:ext uri="{BB962C8B-B14F-4D97-AF65-F5344CB8AC3E}">
        <p14:creationId xmlns:p14="http://schemas.microsoft.com/office/powerpoint/2010/main" val="30778482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6666"/>
      </a:accent1>
      <a:accent2>
        <a:srgbClr val="FFFEA7"/>
      </a:accent2>
      <a:accent3>
        <a:srgbClr val="86A4F7"/>
      </a:accent3>
      <a:accent4>
        <a:srgbClr val="E6ECFF"/>
      </a:accent4>
      <a:accent5>
        <a:srgbClr val="FEA11B"/>
      </a:accent5>
      <a:accent6>
        <a:srgbClr val="3E31D6"/>
      </a:accent6>
      <a:hlink>
        <a:srgbClr val="0563C1"/>
      </a:hlink>
      <a:folHlink>
        <a:srgbClr val="954F72"/>
      </a:folHlink>
    </a:clrScheme>
    <a:fontScheme name="Custom 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O_PPT_NO.potx" id="{1743C27B-9688-4D04-AF9C-788DD1657B6E}" vid="{2CEB4690-DFC0-4F66-8E22-21C9E6A1EB41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6666"/>
      </a:accent1>
      <a:accent2>
        <a:srgbClr val="FFFEA7"/>
      </a:accent2>
      <a:accent3>
        <a:srgbClr val="86A4F7"/>
      </a:accent3>
      <a:accent4>
        <a:srgbClr val="E6ECFF"/>
      </a:accent4>
      <a:accent5>
        <a:srgbClr val="FEA11B"/>
      </a:accent5>
      <a:accent6>
        <a:srgbClr val="3E31D6"/>
      </a:accent6>
      <a:hlink>
        <a:srgbClr val="0563C1"/>
      </a:hlink>
      <a:folHlink>
        <a:srgbClr val="954F72"/>
      </a:folHlink>
    </a:clrScheme>
    <a:fontScheme name="Custom 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O_PPT_NO" id="{5B0A4823-B853-4E03-94BC-DE2E1EFD621E}" vid="{1C5DA98A-F9AE-4FD9-9F7B-ADB1035017D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982FC97A4EB864EBF6B6ADD443A67CC" ma:contentTypeVersion="14" ma:contentTypeDescription="Opprett et nytt dokument." ma:contentTypeScope="" ma:versionID="a59811bd92298090e6a76c55d4651efa">
  <xsd:schema xmlns:xsd="http://www.w3.org/2001/XMLSchema" xmlns:xs="http://www.w3.org/2001/XMLSchema" xmlns:p="http://schemas.microsoft.com/office/2006/metadata/properties" xmlns:ns2="3b00a67f-9791-437e-b702-303a706ea042" xmlns:ns3="7dc3d6ed-56f1-49b6-b310-0ff680cfe62a" targetNamespace="http://schemas.microsoft.com/office/2006/metadata/properties" ma:root="true" ma:fieldsID="4c3e1f195df9422cebd772257e8ef87d" ns2:_="" ns3:_="">
    <xsd:import namespace="3b00a67f-9791-437e-b702-303a706ea042"/>
    <xsd:import namespace="7dc3d6ed-56f1-49b6-b310-0ff680cfe6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00a67f-9791-437e-b702-303a706ea0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emerkelapper" ma:readOnly="false" ma:fieldId="{5cf76f15-5ced-4ddc-b409-7134ff3c332f}" ma:taxonomyMulti="true" ma:sspId="378a55df-a9cd-4882-8adc-9ae50d8055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c3d6ed-56f1-49b6-b310-0ff680cfe62a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a9d73458-8fb0-4777-9551-357d96ad6676}" ma:internalName="TaxCatchAll" ma:showField="CatchAllData" ma:web="7dc3d6ed-56f1-49b6-b310-0ff680cfe6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b00a67f-9791-437e-b702-303a706ea042">
      <Terms xmlns="http://schemas.microsoft.com/office/infopath/2007/PartnerControls"/>
    </lcf76f155ced4ddcb4097134ff3c332f>
    <TaxCatchAll xmlns="7dc3d6ed-56f1-49b6-b310-0ff680cfe62a" xsi:nil="true"/>
  </documentManagement>
</p:properties>
</file>

<file path=customXml/itemProps1.xml><?xml version="1.0" encoding="utf-8"?>
<ds:datastoreItem xmlns:ds="http://schemas.openxmlformats.org/officeDocument/2006/customXml" ds:itemID="{684213E5-2D10-47A0-9EC6-16DB2B77A2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EFA9B6-6876-44E5-81EA-00B653AE60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00a67f-9791-437e-b702-303a706ea042"/>
    <ds:schemaRef ds:uri="7dc3d6ed-56f1-49b6-b310-0ff680cfe6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9B9CF10-6C6A-444C-B05E-E78C1785A52C}">
  <ds:schemaRefs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7dc3d6ed-56f1-49b6-b310-0ff680cfe62a"/>
    <ds:schemaRef ds:uri="3b00a67f-9791-437e-b702-303a706ea042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463b6811-b0a4-4b2a-b932-72c4c970c5d2}" enabled="0" method="" siteId="{463b6811-b0a4-4b2a-b932-72c4c970c5d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15877</TotalTime>
  <Words>1616</Words>
  <Application>Microsoft Office PowerPoint</Application>
  <PresentationFormat>Widescreen</PresentationFormat>
  <Paragraphs>249</Paragraphs>
  <Slides>19</Slides>
  <Notes>19</Notes>
  <HiddenSlides>0</HiddenSlides>
  <MMClips>0</MMClips>
  <ScaleCrop>false</ScaleCrop>
  <HeadingPairs>
    <vt:vector size="8" baseType="variant">
      <vt:variant>
        <vt:lpstr>Brukte skrifter</vt:lpstr>
      </vt:variant>
      <vt:variant>
        <vt:i4>8</vt:i4>
      </vt:variant>
      <vt:variant>
        <vt:lpstr>Tema</vt:lpstr>
      </vt:variant>
      <vt:variant>
        <vt:i4>2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30" baseType="lpstr">
      <vt:lpstr>arial</vt:lpstr>
      <vt:lpstr>arial</vt:lpstr>
      <vt:lpstr>Arial, sans-serif</vt:lpstr>
      <vt:lpstr>Calibri</vt:lpstr>
      <vt:lpstr>Georgia</vt:lpstr>
      <vt:lpstr>Helvetica</vt:lpstr>
      <vt:lpstr>Verdana</vt:lpstr>
      <vt:lpstr>Wingdings</vt:lpstr>
      <vt:lpstr>Office Theme</vt:lpstr>
      <vt:lpstr>1_Office Theme</vt:lpstr>
      <vt:lpstr>think-cell Slide</vt:lpstr>
      <vt:lpstr>Et ledende europeisk universitet</vt:lpstr>
      <vt:lpstr>PowerPoint-presentasjon</vt:lpstr>
      <vt:lpstr>Universitetet i Oslo i dag</vt:lpstr>
      <vt:lpstr>Campuser</vt:lpstr>
      <vt:lpstr>Strategi 2030</vt:lpstr>
      <vt:lpstr>Klima- og miljøstrategi</vt:lpstr>
      <vt:lpstr>Inntekter</vt:lpstr>
      <vt:lpstr>Et forskningsintensivt breddeuniversitet </vt:lpstr>
      <vt:lpstr>Universitetets tre tverrfaglige satsinger</vt:lpstr>
      <vt:lpstr>Det globale UiO</vt:lpstr>
      <vt:lpstr>Utdanning</vt:lpstr>
      <vt:lpstr>Circle U.</vt:lpstr>
      <vt:lpstr>Kunnskap i bruk</vt:lpstr>
      <vt:lpstr>Fra grunnforskning til innovasjon</vt:lpstr>
      <vt:lpstr>Forskningsparken</vt:lpstr>
      <vt:lpstr>Innovasjonsdistrikt</vt:lpstr>
      <vt:lpstr>The Guild of European Research-Intensive Universities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Kristin Almvik</dc:creator>
  <cp:lastModifiedBy>Kjersti Gjærum Stensrud</cp:lastModifiedBy>
  <cp:revision>243</cp:revision>
  <cp:lastPrinted>2023-06-09T08:50:53Z</cp:lastPrinted>
  <dcterms:created xsi:type="dcterms:W3CDTF">2021-01-26T13:53:08Z</dcterms:created>
  <dcterms:modified xsi:type="dcterms:W3CDTF">2024-03-27T08:39:51Z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0x010100D982FC97A4EB864EBF6B6ADD443A67CC</vt:lpwstr>
  </property>
  <property fmtid="{D5CDD505-2E9C-101B-9397-08002B2CF9AE}" pid="3" name="MediaServiceImageTags">
    <vt:lpwstr/>
  </property>
</Properties>
</file>