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FF"/>
    <a:srgbClr val="FF99FF"/>
    <a:srgbClr val="99FF6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ddels stil 2 - uthevin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iddels stil 2 - uthev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iddels stil 2 - uthev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2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CEBB8-0E9E-4684-AF02-43A0E6C5F344}" type="datetimeFigureOut">
              <a:rPr lang="en-GB" smtClean="0"/>
              <a:t>21/03/2017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289A3-AA31-42D1-AAFD-72D3429B33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4601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CEBB8-0E9E-4684-AF02-43A0E6C5F344}" type="datetimeFigureOut">
              <a:rPr lang="en-GB" smtClean="0"/>
              <a:t>21/03/2017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289A3-AA31-42D1-AAFD-72D3429B33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42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CEBB8-0E9E-4684-AF02-43A0E6C5F344}" type="datetimeFigureOut">
              <a:rPr lang="en-GB" smtClean="0"/>
              <a:t>21/03/2017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289A3-AA31-42D1-AAFD-72D3429B33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6007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CEBB8-0E9E-4684-AF02-43A0E6C5F344}" type="datetimeFigureOut">
              <a:rPr lang="en-GB" smtClean="0"/>
              <a:t>21/03/2017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289A3-AA31-42D1-AAFD-72D3429B33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7752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CEBB8-0E9E-4684-AF02-43A0E6C5F344}" type="datetimeFigureOut">
              <a:rPr lang="en-GB" smtClean="0"/>
              <a:t>21/03/2017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289A3-AA31-42D1-AAFD-72D3429B33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2403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CEBB8-0E9E-4684-AF02-43A0E6C5F344}" type="datetimeFigureOut">
              <a:rPr lang="en-GB" smtClean="0"/>
              <a:t>21/03/2017</a:t>
            </a:fld>
            <a:endParaRPr lang="en-GB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289A3-AA31-42D1-AAFD-72D3429B33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125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CEBB8-0E9E-4684-AF02-43A0E6C5F344}" type="datetimeFigureOut">
              <a:rPr lang="en-GB" smtClean="0"/>
              <a:t>21/03/2017</a:t>
            </a:fld>
            <a:endParaRPr lang="en-GB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289A3-AA31-42D1-AAFD-72D3429B33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789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CEBB8-0E9E-4684-AF02-43A0E6C5F344}" type="datetimeFigureOut">
              <a:rPr lang="en-GB" smtClean="0"/>
              <a:t>21/03/2017</a:t>
            </a:fld>
            <a:endParaRPr lang="en-GB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289A3-AA31-42D1-AAFD-72D3429B33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4200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CEBB8-0E9E-4684-AF02-43A0E6C5F344}" type="datetimeFigureOut">
              <a:rPr lang="en-GB" smtClean="0"/>
              <a:t>21/03/2017</a:t>
            </a:fld>
            <a:endParaRPr lang="en-GB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289A3-AA31-42D1-AAFD-72D3429B33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5844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CEBB8-0E9E-4684-AF02-43A0E6C5F344}" type="datetimeFigureOut">
              <a:rPr lang="en-GB" smtClean="0"/>
              <a:t>21/03/2017</a:t>
            </a:fld>
            <a:endParaRPr lang="en-GB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289A3-AA31-42D1-AAFD-72D3429B33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6477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CEBB8-0E9E-4684-AF02-43A0E6C5F344}" type="datetimeFigureOut">
              <a:rPr lang="en-GB" smtClean="0"/>
              <a:t>21/03/2017</a:t>
            </a:fld>
            <a:endParaRPr lang="en-GB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289A3-AA31-42D1-AAFD-72D3429B33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2030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CEBB8-0E9E-4684-AF02-43A0E6C5F344}" type="datetimeFigureOut">
              <a:rPr lang="en-GB" smtClean="0"/>
              <a:t>21/03/2017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289A3-AA31-42D1-AAFD-72D3429B33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42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3200" b="1" smtClean="0">
                <a:solidFill>
                  <a:srgbClr val="0000FF"/>
                </a:solidFill>
              </a:rPr>
              <a:t>Personvern som del av enkeltsaksbehandling</a:t>
            </a:r>
            <a:br>
              <a:rPr lang="en-GB" sz="3200" b="1" smtClean="0">
                <a:solidFill>
                  <a:srgbClr val="0000FF"/>
                </a:solidFill>
              </a:rPr>
            </a:br>
            <a:r>
              <a:rPr lang="en-GB" sz="3200" b="1" smtClean="0">
                <a:solidFill>
                  <a:srgbClr val="0000FF"/>
                </a:solidFill>
              </a:rPr>
              <a:t>i offentlig forvaltning</a:t>
            </a:r>
            <a:endParaRPr lang="en-GB" sz="3200" b="1">
              <a:solidFill>
                <a:srgbClr val="0000FF"/>
              </a:solidFill>
            </a:endParaRP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GB" sz="1800" smtClean="0"/>
          </a:p>
          <a:p>
            <a:r>
              <a:rPr lang="en-GB" sz="1800" smtClean="0"/>
              <a:t>Dag Wiese Schartum</a:t>
            </a:r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70116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78933" y="127001"/>
            <a:ext cx="10515600" cy="1092200"/>
          </a:xfrm>
        </p:spPr>
        <p:txBody>
          <a:bodyPr>
            <a:normAutofit/>
          </a:bodyPr>
          <a:lstStyle/>
          <a:p>
            <a:r>
              <a:rPr lang="en-GB" sz="3200" smtClean="0">
                <a:solidFill>
                  <a:srgbClr val="0000FF"/>
                </a:solidFill>
              </a:rPr>
              <a:t>Betydningen av særlov, </a:t>
            </a:r>
            <a:r>
              <a:rPr lang="en-GB" sz="3200" smtClean="0">
                <a:solidFill>
                  <a:srgbClr val="0000FF"/>
                </a:solidFill>
              </a:rPr>
              <a:t>personopplysningsloven og </a:t>
            </a:r>
            <a:br>
              <a:rPr lang="en-GB" sz="3200" smtClean="0">
                <a:solidFill>
                  <a:srgbClr val="0000FF"/>
                </a:solidFill>
              </a:rPr>
            </a:br>
            <a:r>
              <a:rPr lang="en-GB" sz="3200" smtClean="0">
                <a:solidFill>
                  <a:srgbClr val="0000FF"/>
                </a:solidFill>
              </a:rPr>
              <a:t>forvaltningsloven ved behandling av enkeltvedtak</a:t>
            </a:r>
            <a:endParaRPr lang="en-GB" sz="3200">
              <a:solidFill>
                <a:srgbClr val="0000FF"/>
              </a:solidFill>
            </a:endParaRPr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755001"/>
              </p:ext>
            </p:extLst>
          </p:nvPr>
        </p:nvGraphicFramePr>
        <p:xfrm>
          <a:off x="389467" y="1095376"/>
          <a:ext cx="11294532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4844"/>
                <a:gridCol w="3764844"/>
                <a:gridCol w="3764844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smtClean="0"/>
                        <a:t>Særlov </a:t>
                      </a:r>
                      <a:r>
                        <a:rPr lang="en-GB" sz="1700" smtClean="0"/>
                        <a:t>(f.eks. kontantstøtteloven)</a:t>
                      </a:r>
                      <a:endParaRPr lang="en-GB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smtClean="0"/>
                        <a:t>Personopplysningsloven</a:t>
                      </a:r>
                      <a:endParaRPr lang="en-GB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smtClean="0"/>
                        <a:t>Forvaltningsloven</a:t>
                      </a:r>
                      <a:endParaRPr lang="en-GB" sz="28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1" smtClean="0"/>
                        <a:t>Gir materielle regler; </a:t>
                      </a:r>
                      <a:r>
                        <a:rPr lang="en-GB" sz="2000" smtClean="0"/>
                        <a:t>dvs. angir </a:t>
                      </a:r>
                      <a:r>
                        <a:rPr lang="en-GB" sz="2000" b="1" smtClean="0"/>
                        <a:t>hvilke</a:t>
                      </a:r>
                      <a:r>
                        <a:rPr lang="en-GB" sz="2000" b="1" baseline="0" smtClean="0"/>
                        <a:t> personopplysninger </a:t>
                      </a:r>
                      <a:r>
                        <a:rPr lang="en-GB" sz="2000" baseline="0" smtClean="0"/>
                        <a:t>mv. som er relevante som grunnlag for enkeltvedtak, og </a:t>
                      </a:r>
                      <a:r>
                        <a:rPr lang="en-GB" sz="2000" b="1" baseline="0" smtClean="0"/>
                        <a:t>behandlings-reglene</a:t>
                      </a:r>
                      <a:r>
                        <a:rPr lang="en-GB" sz="2000" baseline="0" smtClean="0"/>
                        <a:t> som må følges for å nå frem til gyldig enkeltvedtak</a:t>
                      </a:r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smtClean="0"/>
                        <a:t>Gir</a:t>
                      </a:r>
                      <a:r>
                        <a:rPr lang="en-GB" sz="2000" baseline="0" smtClean="0"/>
                        <a:t> bl.a. rammer for </a:t>
                      </a:r>
                      <a:r>
                        <a:rPr lang="en-GB" sz="2000" b="1" baseline="0" smtClean="0"/>
                        <a:t>hvilke personopplysninger </a:t>
                      </a:r>
                      <a:r>
                        <a:rPr lang="en-GB" sz="2000" baseline="0" smtClean="0"/>
                        <a:t>som kan behandles, på </a:t>
                      </a:r>
                      <a:r>
                        <a:rPr lang="en-GB" sz="2000" b="1" baseline="0" smtClean="0"/>
                        <a:t>hvilken måte </a:t>
                      </a:r>
                      <a:r>
                        <a:rPr lang="en-GB" sz="2000" baseline="0" smtClean="0"/>
                        <a:t>dette kan/skal skje og </a:t>
                      </a:r>
                      <a:r>
                        <a:rPr lang="en-GB" sz="2000" b="1" baseline="0" smtClean="0"/>
                        <a:t>hvilke plikter og rettigheter </a:t>
                      </a:r>
                      <a:r>
                        <a:rPr lang="en-GB" sz="2000" baseline="0" smtClean="0"/>
                        <a:t>som skal gjelde for å ivareta </a:t>
                      </a:r>
                      <a:r>
                        <a:rPr lang="en-GB" sz="2000" baseline="0" smtClean="0">
                          <a:solidFill>
                            <a:srgbClr val="FF6600"/>
                          </a:solidFill>
                        </a:rPr>
                        <a:t>den registrertes </a:t>
                      </a:r>
                      <a:r>
                        <a:rPr lang="en-GB" sz="2000" baseline="0" smtClean="0"/>
                        <a:t>personvern</a:t>
                      </a:r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smtClean="0"/>
                        <a:t>Gir </a:t>
                      </a:r>
                      <a:r>
                        <a:rPr lang="en-GB" sz="2000" b="1" smtClean="0"/>
                        <a:t>prosessuelle regler </a:t>
                      </a:r>
                      <a:r>
                        <a:rPr lang="en-GB" sz="2000" smtClean="0"/>
                        <a:t>for å sikre at de materielle reglene i</a:t>
                      </a:r>
                      <a:r>
                        <a:rPr lang="en-GB" sz="2000" baseline="0" smtClean="0"/>
                        <a:t> særloven blir fulgt for å ivareta </a:t>
                      </a:r>
                      <a:r>
                        <a:rPr lang="en-GB" sz="2000" baseline="0" smtClean="0">
                          <a:solidFill>
                            <a:srgbClr val="FF6600"/>
                          </a:solidFill>
                        </a:rPr>
                        <a:t>partens</a:t>
                      </a:r>
                      <a:r>
                        <a:rPr lang="en-GB" sz="2000" baseline="0" smtClean="0"/>
                        <a:t> rettssikkerhet</a:t>
                      </a:r>
                      <a:endParaRPr lang="en-GB" sz="200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4562720"/>
              </p:ext>
            </p:extLst>
          </p:nvPr>
        </p:nvGraphicFramePr>
        <p:xfrm>
          <a:off x="389467" y="3838576"/>
          <a:ext cx="11294532" cy="1615440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3764844"/>
                <a:gridCol w="3764844"/>
                <a:gridCol w="3764844"/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2000" smtClean="0"/>
                        <a:t>Kontantstøtte ytes for </a:t>
                      </a:r>
                      <a:r>
                        <a:rPr lang="nb-NO" sz="2000" smtClean="0">
                          <a:solidFill>
                            <a:srgbClr val="FF0000"/>
                          </a:solidFill>
                        </a:rPr>
                        <a:t>barn</a:t>
                      </a:r>
                      <a:r>
                        <a:rPr lang="nb-NO" sz="2000" smtClean="0"/>
                        <a:t> mellom </a:t>
                      </a:r>
                      <a:r>
                        <a:rPr lang="nb-NO" sz="2000" smtClean="0">
                          <a:solidFill>
                            <a:srgbClr val="FF0000"/>
                          </a:solidFill>
                        </a:rPr>
                        <a:t>1 og 2 år</a:t>
                      </a:r>
                      <a:r>
                        <a:rPr lang="nb-NO" sz="2000" smtClean="0"/>
                        <a:t> som er </a:t>
                      </a:r>
                      <a:r>
                        <a:rPr lang="nb-NO" sz="2000" smtClean="0">
                          <a:solidFill>
                            <a:srgbClr val="FF0000"/>
                          </a:solidFill>
                        </a:rPr>
                        <a:t>bosatt i riket</a:t>
                      </a:r>
                      <a:r>
                        <a:rPr lang="nb-NO" sz="2000" smtClean="0"/>
                        <a:t>, og som ikke eller bare delvis gjør </a:t>
                      </a:r>
                      <a:r>
                        <a:rPr lang="nb-NO" sz="2000" smtClean="0">
                          <a:solidFill>
                            <a:srgbClr val="FF0000"/>
                          </a:solidFill>
                        </a:rPr>
                        <a:t>bruk av barnehageplass</a:t>
                      </a:r>
                      <a:r>
                        <a:rPr lang="nb-NO" sz="2000" smtClean="0"/>
                        <a:t> som </a:t>
                      </a:r>
                      <a:r>
                        <a:rPr lang="nb-NO" sz="2000" smtClean="0">
                          <a:solidFill>
                            <a:srgbClr val="FF0000"/>
                          </a:solidFill>
                        </a:rPr>
                        <a:t>det ytes offentlig driftstilskudd</a:t>
                      </a:r>
                      <a:r>
                        <a:rPr lang="nb-NO" sz="2000" smtClean="0"/>
                        <a:t> for</a:t>
                      </a:r>
                      <a:endParaRPr lang="en-GB" sz="200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mtClean="0"/>
                        <a:t>Den behandlingsansvarlige skal sørge for at personopplysningene … bare nyttes til </a:t>
                      </a:r>
                      <a:r>
                        <a:rPr lang="nb-NO" smtClean="0">
                          <a:solidFill>
                            <a:srgbClr val="0000FF"/>
                          </a:solidFill>
                        </a:rPr>
                        <a:t>uttrykkelig angitte formål som er saklig begrunnet i den behandlingsansvarliges virksomhet</a:t>
                      </a:r>
                      <a:endParaRPr lang="en-GB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2000" smtClean="0"/>
                        <a:t>Part som ikke allerede ved søknad eller på annen måte har uttalt seg i saken, </a:t>
                      </a:r>
                      <a:r>
                        <a:rPr lang="nb-NO" sz="2000" smtClean="0">
                          <a:solidFill>
                            <a:srgbClr val="7030A0"/>
                          </a:solidFill>
                        </a:rPr>
                        <a:t>skal varsles </a:t>
                      </a:r>
                      <a:r>
                        <a:rPr lang="nb-NO" sz="2000" smtClean="0"/>
                        <a:t>før vedtak treffes og gis høve til å uttale seg innen en nærmere angitt frist</a:t>
                      </a:r>
                      <a:endParaRPr lang="en-GB" sz="200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el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042219"/>
              </p:ext>
            </p:extLst>
          </p:nvPr>
        </p:nvGraphicFramePr>
        <p:xfrm>
          <a:off x="389467" y="5454016"/>
          <a:ext cx="11294532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9453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Betyr at alle tre regelsett må</a:t>
                      </a:r>
                      <a:r>
                        <a:rPr lang="en-GB" sz="2400" baseline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 bli anvendt paralellt og i sammenheng</a:t>
                      </a:r>
                    </a:p>
                    <a:p>
                      <a:r>
                        <a:rPr lang="en-GB" sz="2400" baseline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Særlover kan inneholde særlige bestemmelser som går foran personopplysningsloven og forvaltningsloven</a:t>
                      </a:r>
                      <a:endParaRPr lang="en-GB" sz="240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1455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098291"/>
              </p:ext>
            </p:extLst>
          </p:nvPr>
        </p:nvGraphicFramePr>
        <p:xfrm>
          <a:off x="389467" y="419101"/>
          <a:ext cx="11294532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4844"/>
                <a:gridCol w="3764844"/>
                <a:gridCol w="3764844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smtClean="0"/>
                        <a:t>Særlov </a:t>
                      </a:r>
                      <a:r>
                        <a:rPr lang="en-GB" sz="1700" smtClean="0"/>
                        <a:t>(f.eks. kontantstøtteloven)</a:t>
                      </a:r>
                      <a:endParaRPr lang="en-GB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smtClean="0"/>
                        <a:t>Personopplysningsloven</a:t>
                      </a:r>
                      <a:endParaRPr lang="en-GB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smtClean="0"/>
                        <a:t>Forvaltningsloven</a:t>
                      </a:r>
                      <a:endParaRPr lang="en-GB" sz="28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1" smtClean="0"/>
                        <a:t>Gir materielle regler: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en-GB" sz="2000" b="0" smtClean="0"/>
                        <a:t>Hvilke personopplysninger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en-GB" sz="2000" b="0" smtClean="0"/>
                        <a:t>Hvilke behandlingsregler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1" smtClean="0"/>
                        <a:t>Regler om personopplysningsvern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GB" sz="2000" smtClean="0"/>
                        <a:t>Setter rammer for hva IKT-systemet kan behandle personopplysninger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GB" sz="2000" smtClean="0"/>
                        <a:t>Gir dessuten</a:t>
                      </a:r>
                      <a:r>
                        <a:rPr lang="en-GB" sz="2000" baseline="0" smtClean="0"/>
                        <a:t> andre regler</a:t>
                      </a:r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1" smtClean="0"/>
                        <a:t>Prosessuelle regler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GB" sz="2000" b="0" smtClean="0"/>
                        <a:t>Setter</a:t>
                      </a:r>
                      <a:r>
                        <a:rPr lang="en-GB" sz="2000" b="0" baseline="0" smtClean="0"/>
                        <a:t> noen få rammer for hva IKT-systemet kan behandle av personopplysninger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GB" sz="2000" b="0" smtClean="0"/>
                        <a:t>Kan forøvrig</a:t>
                      </a:r>
                      <a:r>
                        <a:rPr lang="en-GB" sz="2000" b="0" baseline="0" smtClean="0"/>
                        <a:t> implementeres i systemet, men ikke vanlig</a:t>
                      </a:r>
                      <a:endParaRPr lang="en-GB" sz="2000" b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2000" b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2165683"/>
              </p:ext>
            </p:extLst>
          </p:nvPr>
        </p:nvGraphicFramePr>
        <p:xfrm>
          <a:off x="389467" y="3048001"/>
          <a:ext cx="11294532" cy="2225040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3764844"/>
                <a:gridCol w="3764844"/>
                <a:gridCol w="3764844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smtClean="0"/>
                        <a:t>Er ofte</a:t>
                      </a:r>
                      <a:r>
                        <a:rPr lang="en-GB" sz="2000" b="0" baseline="0" smtClean="0"/>
                        <a:t> gjenstand for automatisert rettsanvendelse</a:t>
                      </a:r>
                      <a:r>
                        <a:rPr lang="en-GB" sz="2000" b="0" smtClean="0"/>
                        <a:t> i IKT-systemer</a:t>
                      </a:r>
                    </a:p>
                    <a:p>
                      <a:endParaRPr lang="en-GB" sz="200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b-NO" sz="2000" smtClean="0"/>
                        <a:t>Punkt 1 skal ha betydning for systemutforming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b-NO" sz="2000" smtClean="0"/>
                        <a:t>Punkt 2</a:t>
                      </a:r>
                      <a:r>
                        <a:rPr lang="nb-NO" sz="2000" baseline="0" smtClean="0"/>
                        <a:t> </a:t>
                      </a:r>
                      <a:r>
                        <a:rPr lang="nb-NO" sz="2000" i="1" baseline="0" smtClean="0"/>
                        <a:t>kan</a:t>
                      </a:r>
                      <a:r>
                        <a:rPr lang="nb-NO" sz="2000" baseline="0" smtClean="0"/>
                        <a:t> være gjenstand for automatiserte prosedyrer (jf. innebygget personvern)</a:t>
                      </a:r>
                      <a:endParaRPr lang="en-GB" sz="200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nb-NO" sz="2000" smtClean="0"/>
                        <a:t>Taushetsplikter skal ha betydning for systemutforming, jf. punkt 1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nb-NO" sz="2000" baseline="0" smtClean="0"/>
                        <a:t>Punkt 2 </a:t>
                      </a:r>
                      <a:r>
                        <a:rPr lang="nb-NO" sz="2000" i="1" baseline="0" smtClean="0"/>
                        <a:t>kan</a:t>
                      </a:r>
                      <a:r>
                        <a:rPr lang="nb-NO" sz="2000" baseline="0" smtClean="0"/>
                        <a:t> være gjenstand for automatiserte prosedyrer, men ikke vanlig </a:t>
                      </a:r>
                      <a:endParaRPr lang="en-GB" sz="2000" smtClean="0"/>
                    </a:p>
                    <a:p>
                      <a:endParaRPr lang="en-GB" sz="200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6186923"/>
              </p:ext>
            </p:extLst>
          </p:nvPr>
        </p:nvGraphicFramePr>
        <p:xfrm>
          <a:off x="389467" y="4920616"/>
          <a:ext cx="11294532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9453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smtClean="0"/>
                        <a:t>Skal saksbehandlingen automatiseres/digitaliseres,</a:t>
                      </a:r>
                      <a:r>
                        <a:rPr lang="en-GB" sz="2400" baseline="0" smtClean="0"/>
                        <a:t> må punkt 1 i alle kategorier + punkt 2 vedrørende særlov tas stilling til som del av systemutviklingen:</a:t>
                      </a:r>
                    </a:p>
                    <a:p>
                      <a:r>
                        <a:rPr lang="en-GB" sz="2400" baseline="0" smtClean="0">
                          <a:solidFill>
                            <a:srgbClr val="FFFF00"/>
                          </a:solidFill>
                        </a:rPr>
                        <a:t>Hvilke personopplysninger skal behandles, hvordan skal det skje, og innenfor hvilke rammer?</a:t>
                      </a:r>
                      <a:endParaRPr lang="en-GB" sz="240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5408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169360"/>
              </p:ext>
            </p:extLst>
          </p:nvPr>
        </p:nvGraphicFramePr>
        <p:xfrm>
          <a:off x="838200" y="1538816"/>
          <a:ext cx="9721851" cy="3662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271066"/>
                <a:gridCol w="4450785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smtClean="0"/>
                        <a:t>Forutsetninger</a:t>
                      </a:r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aseline="0" smtClean="0"/>
                        <a:t>Vi har klargjort hvilke særlov som regulerer det materielle innholdet for den aktuelle typen enkeltvedtak</a:t>
                      </a:r>
                    </a:p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mtClean="0"/>
                        <a:t> Forvaltningsloven gjelder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b-NO" smtClean="0"/>
                        <a:t>«den virksomhet som drives av … et hvert organ for stat eller kommune»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b-NO" smtClean="0"/>
                        <a:t>«vedtak som gjelder rettigheter eller plikter til en eller flere bestemte personer» (§ 2 bokstav</a:t>
                      </a:r>
                      <a:r>
                        <a:rPr lang="nb-NO" baseline="0" smtClean="0"/>
                        <a:t> b, jf. bokstav a)</a:t>
                      </a:r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mtClean="0"/>
                        <a:t>Personopplysningsloven</a:t>
                      </a:r>
                      <a:r>
                        <a:rPr lang="en-GB" baseline="0" smtClean="0"/>
                        <a:t> gjelder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mtClean="0"/>
                        <a:t>Saklig virkeområde (§ 3)</a:t>
                      </a:r>
                    </a:p>
                    <a:p>
                      <a:r>
                        <a:rPr lang="en-GB" smtClean="0"/>
                        <a:t>Geografisk virkeområde (§</a:t>
                      </a:r>
                      <a:r>
                        <a:rPr lang="en-GB" baseline="0" smtClean="0"/>
                        <a:t> 4)</a:t>
                      </a:r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smtClean="0">
                <a:solidFill>
                  <a:srgbClr val="0000FF"/>
                </a:solidFill>
              </a:rPr>
              <a:t>“Fra lov til handling” - forutsetninger</a:t>
            </a:r>
            <a:endParaRPr lang="en-GB" sz="320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50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28675" y="52124"/>
            <a:ext cx="10515600" cy="1325563"/>
          </a:xfrm>
        </p:spPr>
        <p:txBody>
          <a:bodyPr>
            <a:normAutofit/>
          </a:bodyPr>
          <a:lstStyle/>
          <a:p>
            <a:r>
              <a:rPr lang="en-GB" sz="3200" smtClean="0">
                <a:solidFill>
                  <a:srgbClr val="0000FF"/>
                </a:solidFill>
              </a:rPr>
              <a:t>“Fra lov til handling”  - systemutvikling</a:t>
            </a:r>
            <a:endParaRPr lang="en-GB" sz="3200">
              <a:solidFill>
                <a:srgbClr val="0000FF"/>
              </a:solidFill>
            </a:endParaRPr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0382514"/>
              </p:ext>
            </p:extLst>
          </p:nvPr>
        </p:nvGraphicFramePr>
        <p:xfrm>
          <a:off x="361948" y="1033199"/>
          <a:ext cx="11325225" cy="1371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638660"/>
                <a:gridCol w="8686565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sz="2400" smtClean="0"/>
                        <a:t>Rettslig spørsmål som må løses som</a:t>
                      </a:r>
                      <a:r>
                        <a:rPr lang="en-GB" sz="2400" baseline="0" smtClean="0"/>
                        <a:t> ledd i s</a:t>
                      </a:r>
                      <a:r>
                        <a:rPr lang="en-GB" sz="2400" smtClean="0"/>
                        <a:t>ystemutviklingen</a:t>
                      </a:r>
                      <a:endParaRPr lang="en-GB" sz="2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mtClean="0">
                          <a:solidFill>
                            <a:srgbClr val="0000FF"/>
                          </a:solidFill>
                        </a:rPr>
                        <a:t>Klargjøring av roller</a:t>
                      </a:r>
                      <a:r>
                        <a:rPr lang="en-GB" baseline="0" smtClean="0">
                          <a:solidFill>
                            <a:srgbClr val="0000FF"/>
                          </a:solidFill>
                        </a:rPr>
                        <a:t> og ansvar</a:t>
                      </a:r>
                      <a:endParaRPr lang="en-GB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mtClean="0"/>
                        <a:t>Er det klart hvem som</a:t>
                      </a:r>
                      <a:r>
                        <a:rPr lang="en-GB" baseline="0" smtClean="0"/>
                        <a:t> har behandlingsansvar? (jf. pol § 2 nr. 4)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smtClean="0"/>
                        <a:t>Skal det brukes databehandler(e), og er det i så fall inngått databehandleravtale? (jf. pol § 2 nr. 5 og § 15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749481"/>
              </p:ext>
            </p:extLst>
          </p:nvPr>
        </p:nvGraphicFramePr>
        <p:xfrm>
          <a:off x="361947" y="4965119"/>
          <a:ext cx="11325225" cy="11887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26986"/>
                <a:gridCol w="8698239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mtClean="0">
                          <a:solidFill>
                            <a:srgbClr val="0000FF"/>
                          </a:solidFill>
                        </a:rPr>
                        <a:t>Krav</a:t>
                      </a:r>
                      <a:r>
                        <a:rPr lang="en-GB" baseline="0" smtClean="0">
                          <a:solidFill>
                            <a:srgbClr val="0000FF"/>
                          </a:solidFill>
                        </a:rPr>
                        <a:t> til prosedyrer</a:t>
                      </a:r>
                    </a:p>
                    <a:p>
                      <a:r>
                        <a:rPr lang="en-GB" baseline="0" smtClean="0">
                          <a:solidFill>
                            <a:srgbClr val="0000FF"/>
                          </a:solidFill>
                        </a:rPr>
                        <a:t>og tillatelser</a:t>
                      </a:r>
                      <a:endParaRPr lang="en-GB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smtClean="0"/>
                        <a:t>Er behandlingen konsesjonspliktig, og foreligger i så fall konsesjon? (jf. pol § 33 flg.)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smtClean="0"/>
                        <a:t>Er behandlingen meldepliktig, og er i så fall melding sendt? (jf. pol §§ 31 og 32)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smtClean="0"/>
                        <a:t>Er det etablert internkontrollrutiner? (jf. pol § 14)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smtClean="0"/>
                        <a:t>Er det gjennomført risikovurdering og iverksatt nødvendige sikkerhetstiltak? (jf. pol § 13)</a:t>
                      </a:r>
                      <a:endParaRPr lang="en-GB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el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691230"/>
              </p:ext>
            </p:extLst>
          </p:nvPr>
        </p:nvGraphicFramePr>
        <p:xfrm>
          <a:off x="361948" y="2404799"/>
          <a:ext cx="11325225" cy="25603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26280"/>
                <a:gridCol w="869894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mtClean="0">
                          <a:solidFill>
                            <a:srgbClr val="0000FF"/>
                          </a:solidFill>
                        </a:rPr>
                        <a:t>Etterlevelse av grunnkrav til behandlingen av personopplysninger mv.</a:t>
                      </a:r>
                      <a:endParaRPr lang="en-GB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mtClean="0"/>
                        <a:t>Er noen</a:t>
                      </a:r>
                      <a:r>
                        <a:rPr lang="en-GB" baseline="0" smtClean="0"/>
                        <a:t> opplysninger underlagt taushetsplikt? (jf. fvl § 13 flg.)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smtClean="0"/>
                        <a:t>Har vi rettslig grunnlag for å behandle personopplysninger etter pol § 8?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b-NO" smtClean="0"/>
                        <a:t>Skal det behandles sensitive personopplysninger og har vi rettslig grunnlag etter pol § 9?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b-NO" smtClean="0"/>
                        <a:t>Skal personopplysningene</a:t>
                      </a:r>
                      <a:r>
                        <a:rPr lang="nb-NO" baseline="0" smtClean="0"/>
                        <a:t> overføres til tredjeland og har vi rettslig grunnlag for dette? (jf. §§ 29 og 30)</a:t>
                      </a:r>
                      <a:endParaRPr lang="nb-NO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b-NO" smtClean="0"/>
                        <a:t>Er det fastsatt ett eller flere</a:t>
                      </a:r>
                      <a:r>
                        <a:rPr lang="nb-NO" baseline="0" smtClean="0"/>
                        <a:t> formål for behandlingen? (jf. pol § 11 bokstavene b og c)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b-NO" baseline="0" smtClean="0"/>
                        <a:t>Gir systemløsningen tilfredsstillende opplysningskvalitet mv, jf formålet (jf. § 11 bokstavene d og e)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b-NO" baseline="0" smtClean="0"/>
                        <a:t>Klarlegge hvor lenge opplysningene kan lagres (jf. pol § 28)</a:t>
                      </a:r>
                      <a:endParaRPr lang="en-GB"/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565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76275" y="365125"/>
            <a:ext cx="10782299" cy="1325563"/>
          </a:xfrm>
        </p:spPr>
        <p:txBody>
          <a:bodyPr>
            <a:normAutofit/>
          </a:bodyPr>
          <a:lstStyle/>
          <a:p>
            <a:r>
              <a:rPr lang="en-GB" sz="3200" smtClean="0">
                <a:solidFill>
                  <a:srgbClr val="0000FF"/>
                </a:solidFill>
              </a:rPr>
              <a:t>“Fra lov til handling”  - løpende saksbehandling</a:t>
            </a:r>
            <a:endParaRPr lang="en-GB" sz="3200">
              <a:solidFill>
                <a:srgbClr val="0000FF"/>
              </a:solidFill>
            </a:endParaRPr>
          </a:p>
        </p:txBody>
      </p:sp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286174"/>
              </p:ext>
            </p:extLst>
          </p:nvPr>
        </p:nvGraphicFramePr>
        <p:xfrm>
          <a:off x="361948" y="1405466"/>
          <a:ext cx="11325226" cy="2194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609852"/>
                <a:gridCol w="8715374"/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smtClean="0"/>
                        <a:t>Rettslig spørsmål som må løses som</a:t>
                      </a:r>
                      <a:r>
                        <a:rPr lang="en-GB" sz="2400" baseline="0" smtClean="0"/>
                        <a:t> ledd i den </a:t>
                      </a:r>
                      <a:r>
                        <a:rPr lang="en-GB" sz="2400" smtClean="0"/>
                        <a:t>løpende enkeltsaksbehandlingen</a:t>
                      </a:r>
                      <a:endParaRPr lang="en-GB" sz="2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mtClean="0">
                          <a:solidFill>
                            <a:srgbClr val="0000FF"/>
                          </a:solidFill>
                        </a:rPr>
                        <a:t>Registrertes</a:t>
                      </a:r>
                      <a:r>
                        <a:rPr lang="en-GB" baseline="0" smtClean="0">
                          <a:solidFill>
                            <a:srgbClr val="0000FF"/>
                          </a:solidFill>
                        </a:rPr>
                        <a:t> rettigheter </a:t>
                      </a:r>
                      <a:endParaRPr lang="en-GB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mtClean="0"/>
                        <a:t>Imøtekomme krav til samtykke, jf. § 2 nr. 7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n-NO" smtClean="0"/>
                        <a:t>Imøtekomme krav om innsyn, jf. § 18 annet og</a:t>
                      </a:r>
                      <a:r>
                        <a:rPr lang="nn-NO" baseline="0" smtClean="0"/>
                        <a:t> tredje ledd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n-NO" baseline="0" smtClean="0"/>
                        <a:t>Imøtekomme krav om begrunnelse for automatiserte avgjørelser (jf. pol § 22)</a:t>
                      </a:r>
                      <a:endParaRPr lang="nn-NO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b-NO" smtClean="0"/>
                        <a:t>Imøtekomme krav om</a:t>
                      </a:r>
                      <a:r>
                        <a:rPr lang="nb-NO" baseline="0" smtClean="0"/>
                        <a:t> manuell behandling</a:t>
                      </a:r>
                      <a:r>
                        <a:rPr lang="nb-NO" smtClean="0"/>
                        <a:t> (jf. pol § 25)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n-NO" smtClean="0"/>
                        <a:t>Imøtekomme krav om retting og sletting, jf. §§ 27</a:t>
                      </a:r>
                    </a:p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7731235"/>
              </p:ext>
            </p:extLst>
          </p:nvPr>
        </p:nvGraphicFramePr>
        <p:xfrm>
          <a:off x="361949" y="3947849"/>
          <a:ext cx="11325225" cy="1737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26280"/>
                <a:gridCol w="869894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mtClean="0">
                          <a:solidFill>
                            <a:srgbClr val="0000FF"/>
                          </a:solidFill>
                        </a:rPr>
                        <a:t>Behandlingsansvarliges</a:t>
                      </a:r>
                      <a:r>
                        <a:rPr lang="en-GB" baseline="0" smtClean="0">
                          <a:solidFill>
                            <a:srgbClr val="0000FF"/>
                          </a:solidFill>
                        </a:rPr>
                        <a:t> plikter overfor registrerte personer</a:t>
                      </a:r>
                      <a:endParaRPr lang="en-GB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b-NO" smtClean="0"/>
                        <a:t>Etter</a:t>
                      </a:r>
                      <a:r>
                        <a:rPr lang="nb-NO" baseline="0" smtClean="0"/>
                        <a:t>leve informasjonsplikt ved innsamling av opplysninger fra den registrerte (pol § 19)</a:t>
                      </a:r>
                      <a:endParaRPr lang="nb-NO" smtClean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nb-NO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Etterleve informasjonsplikt ved innsamling av opplysninger fra andre enn den registrerte (pol § 20)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nb-NO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Etterleve informasjonsplikt ved bruk av personprofiler (pol § 21)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nb-NO" sz="1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/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0235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826</Words>
  <Application>Microsoft Office PowerPoint</Application>
  <PresentationFormat>Widescreen</PresentationFormat>
  <Paragraphs>74</Paragraphs>
  <Slides>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Personvern som del av enkeltsaksbehandling i offentlig forvaltning</vt:lpstr>
      <vt:lpstr>Betydningen av særlov, personopplysningsloven og  forvaltningsloven ved behandling av enkeltvedtak</vt:lpstr>
      <vt:lpstr>PowerPoint-presentasjon</vt:lpstr>
      <vt:lpstr>“Fra lov til handling” - forutsetninger</vt:lpstr>
      <vt:lpstr>“Fra lov til handling”  - systemutvikling</vt:lpstr>
      <vt:lpstr>“Fra lov til handling”  - løpende saksbehandling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Personvern som del av enkeltsaksbehandling i offentlig forvaltning</dc:title>
  <dc:creator>dags</dc:creator>
  <cp:lastModifiedBy>dags</cp:lastModifiedBy>
  <cp:revision>17</cp:revision>
  <dcterms:created xsi:type="dcterms:W3CDTF">2017-03-21T19:49:46Z</dcterms:created>
  <dcterms:modified xsi:type="dcterms:W3CDTF">2017-03-21T22:40:06Z</dcterms:modified>
</cp:coreProperties>
</file>