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FEB47-47D8-4703-AEA7-5FA2F4C557E4}" type="datetimeFigureOut">
              <a:rPr lang="nb-NO" smtClean="0"/>
              <a:t>17.09.2013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570D3-C7F4-4F42-9274-74BB1A9930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70C0"/>
                </a:solidFill>
              </a:rPr>
              <a:t>Automatiseringsvennlig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lovgivning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Dag Wiese </a:t>
            </a:r>
            <a:r>
              <a:rPr lang="en-GB" dirty="0" err="1" smtClean="0"/>
              <a:t>Schartum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noProof="1" smtClean="0">
                <a:solidFill>
                  <a:srgbClr val="0070C0"/>
                </a:solidFill>
              </a:rPr>
              <a:t>Generelt</a:t>
            </a:r>
            <a:endParaRPr lang="en-GB" sz="3200" b="1" noProof="1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400" noProof="1" smtClean="0">
                <a:solidFill>
                  <a:srgbClr val="0070C0"/>
                </a:solidFill>
              </a:rPr>
              <a:t>Hva</a:t>
            </a:r>
            <a:r>
              <a:rPr lang="nb-NO" sz="2400" noProof="1" smtClean="0">
                <a:solidFill>
                  <a:srgbClr val="0070C0"/>
                </a:solidFill>
              </a:rPr>
              <a:t> vil det si at lover er </a:t>
            </a:r>
            <a:r>
              <a:rPr lang="nb-NO" sz="2400" noProof="1" smtClean="0">
                <a:solidFill>
                  <a:srgbClr val="0070C0"/>
                </a:solidFill>
              </a:rPr>
              <a:t>automatiseringsvennlige?</a:t>
            </a:r>
            <a:endParaRPr lang="nb-NO" sz="2400" noProof="1" smtClean="0">
              <a:solidFill>
                <a:srgbClr val="0070C0"/>
              </a:solidFill>
            </a:endParaRPr>
          </a:p>
          <a:p>
            <a:pPr lvl="1"/>
            <a:r>
              <a:rPr lang="nb-NO" sz="2400" noProof="1" smtClean="0"/>
              <a:t>At det ved skrivingen av loven er tatt hensyn til at loven skal </a:t>
            </a:r>
            <a:r>
              <a:rPr lang="nb-NO" sz="2400" noProof="1" smtClean="0"/>
              <a:t>automatiseres</a:t>
            </a:r>
            <a:r>
              <a:rPr lang="nb-NO" sz="2400" noProof="1" smtClean="0"/>
              <a:t>; </a:t>
            </a:r>
            <a:r>
              <a:rPr lang="nb-NO" sz="2400" noProof="1" smtClean="0"/>
              <a:t>dvs</a:t>
            </a:r>
            <a:endParaRPr lang="nb-NO" sz="2400" noProof="1" smtClean="0"/>
          </a:p>
          <a:p>
            <a:pPr lvl="1"/>
            <a:r>
              <a:rPr lang="nb-NO" sz="2400" noProof="1" smtClean="0"/>
              <a:t>at </a:t>
            </a:r>
            <a:r>
              <a:rPr lang="nb-NO" sz="2400" noProof="1" smtClean="0"/>
              <a:t>transformeringen fra lovtekst mv blir </a:t>
            </a:r>
            <a:r>
              <a:rPr lang="nb-NO" sz="2400" noProof="1" smtClean="0"/>
              <a:t>relativt</a:t>
            </a:r>
            <a:r>
              <a:rPr lang="nb-NO" sz="2400" noProof="1" smtClean="0"/>
              <a:t> </a:t>
            </a:r>
            <a:r>
              <a:rPr lang="nb-NO" sz="2400" noProof="1" smtClean="0"/>
              <a:t>lite </a:t>
            </a:r>
            <a:r>
              <a:rPr lang="nb-NO" sz="2400" noProof="1" smtClean="0"/>
              <a:t>arbeidskrevende</a:t>
            </a:r>
            <a:endParaRPr lang="nb-NO" sz="2400" noProof="1" smtClean="0"/>
          </a:p>
          <a:p>
            <a:pPr lvl="1"/>
            <a:r>
              <a:rPr lang="nb-NO" sz="2400" noProof="1" smtClean="0"/>
              <a:t>Innebærer at vi må ta hensyn til hva datamaskinsystemer krever og er egnet </a:t>
            </a:r>
            <a:r>
              <a:rPr lang="nb-NO" sz="2400" noProof="1" smtClean="0"/>
              <a:t>til</a:t>
            </a:r>
            <a:endParaRPr lang="nb-NO" sz="2400" noProof="1" smtClean="0"/>
          </a:p>
          <a:p>
            <a:r>
              <a:rPr lang="nb-NO" sz="2400" noProof="1" smtClean="0">
                <a:solidFill>
                  <a:srgbClr val="0070C0"/>
                </a:solidFill>
              </a:rPr>
              <a:t>Åpenbare </a:t>
            </a:r>
            <a:r>
              <a:rPr lang="nb-NO" sz="2400" noProof="1" smtClean="0">
                <a:solidFill>
                  <a:srgbClr val="0070C0"/>
                </a:solidFill>
              </a:rPr>
              <a:t>følger</a:t>
            </a:r>
            <a:endParaRPr lang="nb-NO" sz="2400" noProof="1" smtClean="0">
              <a:solidFill>
                <a:srgbClr val="0070C0"/>
              </a:solidFill>
            </a:endParaRPr>
          </a:p>
          <a:p>
            <a:pPr lvl="1"/>
            <a:r>
              <a:rPr lang="nb-NO" sz="2400" noProof="1" smtClean="0"/>
              <a:t>Opplysningstyper bør være klart angitt og </a:t>
            </a:r>
            <a:r>
              <a:rPr lang="nb-NO" sz="2400" noProof="1" smtClean="0"/>
              <a:t>definert</a:t>
            </a:r>
            <a:endParaRPr lang="nb-NO" sz="2400" noProof="1" smtClean="0"/>
          </a:p>
          <a:p>
            <a:pPr lvl="1"/>
            <a:r>
              <a:rPr lang="nb-NO" sz="2400" noProof="1" smtClean="0"/>
              <a:t>Prosesser må være klart angitt og </a:t>
            </a:r>
            <a:r>
              <a:rPr lang="nb-NO" sz="2400" noProof="1" smtClean="0"/>
              <a:t>definert</a:t>
            </a:r>
            <a:endParaRPr lang="nb-NO" sz="2400" noProof="1" smtClean="0"/>
          </a:p>
          <a:p>
            <a:pPr lvl="1"/>
            <a:r>
              <a:rPr lang="nb-NO" sz="2400" noProof="1" smtClean="0"/>
              <a:t>Skjønn må </a:t>
            </a:r>
            <a:r>
              <a:rPr lang="nb-NO" sz="2400" noProof="1" smtClean="0"/>
              <a:t>unngås</a:t>
            </a:r>
            <a:endParaRPr lang="nb-NO" sz="2400" noProof="1" smtClean="0"/>
          </a:p>
          <a:p>
            <a:endParaRPr lang="nb-NO" sz="2400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nb-NO" sz="3200" b="1" dirty="0" smtClean="0">
                <a:solidFill>
                  <a:srgbClr val="0070C0"/>
                </a:solidFill>
              </a:rPr>
              <a:t>En liten repetisjon fra DRI1001</a:t>
            </a:r>
            <a:endParaRPr lang="nb-NO" sz="3200" dirty="0" smtClean="0">
              <a:solidFill>
                <a:srgbClr val="0070C0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54375" y="4189413"/>
            <a:ext cx="2014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000">
                <a:sym typeface="Marlett" pitchFamily="2" charset="2"/>
              </a:rPr>
              <a:t></a:t>
            </a:r>
            <a:r>
              <a:rPr lang="nb-NO" sz="2000"/>
              <a:t> aritmetiske</a:t>
            </a:r>
            <a:endParaRPr lang="nb-NO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54375" y="4570413"/>
            <a:ext cx="1233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>
                <a:sym typeface="Marlett" pitchFamily="2" charset="2"/>
              </a:rPr>
              <a:t></a:t>
            </a:r>
            <a:r>
              <a:rPr lang="nb-NO" sz="2000"/>
              <a:t> logiske</a:t>
            </a:r>
            <a:endParaRPr lang="nb-NO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49975" y="2741613"/>
            <a:ext cx="1697038" cy="21590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b-NO"/>
          </a:p>
          <a:p>
            <a:endParaRPr lang="nb-NO"/>
          </a:p>
          <a:p>
            <a:r>
              <a:rPr lang="nb-NO" sz="1900"/>
              <a:t>Enkeltvedtak</a:t>
            </a:r>
          </a:p>
          <a:p>
            <a:endParaRPr lang="nb-NO" sz="1900"/>
          </a:p>
          <a:p>
            <a:endParaRPr lang="nb-NO"/>
          </a:p>
          <a:p>
            <a:endParaRPr lang="nb-NO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3575" y="2665413"/>
            <a:ext cx="2438400" cy="2408237"/>
            <a:chOff x="336" y="1296"/>
            <a:chExt cx="1536" cy="1517"/>
          </a:xfrm>
        </p:grpSpPr>
        <p:sp>
          <p:nvSpPr>
            <p:cNvPr id="7187" name="Text Box 7"/>
            <p:cNvSpPr txBox="1">
              <a:spLocks noChangeArrowheads="1"/>
            </p:cNvSpPr>
            <p:nvPr/>
          </p:nvSpPr>
          <p:spPr bwMode="auto">
            <a:xfrm>
              <a:off x="336" y="1296"/>
              <a:ext cx="1069" cy="1517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nb-NO" sz="1800"/>
            </a:p>
            <a:p>
              <a:r>
                <a:rPr lang="nb-NO" sz="1800"/>
                <a:t>Relevant</a:t>
              </a:r>
            </a:p>
            <a:p>
              <a:r>
                <a:rPr lang="nb-NO" sz="1800"/>
                <a:t>beslutnings-</a:t>
              </a:r>
            </a:p>
            <a:p>
              <a:r>
                <a:rPr lang="nb-NO" sz="1800"/>
                <a:t>grunnlag;</a:t>
              </a:r>
            </a:p>
            <a:p>
              <a:r>
                <a:rPr lang="nb-NO" sz="1800"/>
                <a:t>dvs opplysn. </a:t>
              </a:r>
            </a:p>
            <a:p>
              <a:r>
                <a:rPr lang="nb-NO" sz="1800"/>
                <a:t>om den aktuelle</a:t>
              </a:r>
            </a:p>
            <a:p>
              <a:r>
                <a:rPr lang="nb-NO" sz="1800"/>
                <a:t>personen</a:t>
              </a:r>
              <a:endParaRPr lang="nb-NO"/>
            </a:p>
            <a:p>
              <a:endParaRPr lang="nb-NO"/>
            </a:p>
          </p:txBody>
        </p:sp>
        <p:sp>
          <p:nvSpPr>
            <p:cNvPr id="7188" name="Line 8"/>
            <p:cNvSpPr>
              <a:spLocks noChangeShapeType="1"/>
            </p:cNvSpPr>
            <p:nvPr/>
          </p:nvSpPr>
          <p:spPr bwMode="auto">
            <a:xfrm>
              <a:off x="1392" y="230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339975" y="2970213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86" name="AutoShape 14"/>
          <p:cNvSpPr>
            <a:spLocks/>
          </p:cNvSpPr>
          <p:nvPr/>
        </p:nvSpPr>
        <p:spPr bwMode="auto">
          <a:xfrm>
            <a:off x="4953000" y="5638800"/>
            <a:ext cx="2997200" cy="379413"/>
          </a:xfrm>
          <a:prstGeom prst="borderCallout1">
            <a:avLst>
              <a:gd name="adj1" fmla="val 30125"/>
              <a:gd name="adj2" fmla="val -2542"/>
              <a:gd name="adj3" fmla="val -204602"/>
              <a:gd name="adj4" fmla="val -1345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800"/>
              <a:t>AND, OR, NOT, </a:t>
            </a:r>
            <a:r>
              <a:rPr lang="nb-NO" sz="1800">
                <a:sym typeface="Symbol" pitchFamily="18" charset="2"/>
              </a:rPr>
              <a:t>, </a:t>
            </a:r>
            <a:r>
              <a:rPr lang="nb-NO" sz="1800"/>
              <a:t>&lt;, &gt;, </a:t>
            </a:r>
            <a:r>
              <a:rPr lang="nb-NO" sz="1800">
                <a:sym typeface="Symbol" pitchFamily="18" charset="2"/>
              </a:rPr>
              <a:t> etc</a:t>
            </a:r>
            <a:endParaRPr lang="nb-NO">
              <a:sym typeface="Symbol" pitchFamily="18" charset="2"/>
            </a:endParaRPr>
          </a:p>
        </p:txBody>
      </p:sp>
      <p:sp>
        <p:nvSpPr>
          <p:cNvPr id="3087" name="AutoShape 15"/>
          <p:cNvSpPr>
            <a:spLocks/>
          </p:cNvSpPr>
          <p:nvPr/>
        </p:nvSpPr>
        <p:spPr bwMode="auto">
          <a:xfrm>
            <a:off x="685800" y="5562600"/>
            <a:ext cx="1246188" cy="379413"/>
          </a:xfrm>
          <a:prstGeom prst="borderCallout1">
            <a:avLst>
              <a:gd name="adj1" fmla="val 30125"/>
              <a:gd name="adj2" fmla="val 106116"/>
              <a:gd name="adj3" fmla="val -289120"/>
              <a:gd name="adj4" fmla="val 22624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800"/>
              <a:t>+, -, /, * </a:t>
            </a:r>
            <a:r>
              <a:rPr lang="nb-NO" sz="1800">
                <a:sym typeface="Symbol" pitchFamily="18" charset="2"/>
              </a:rPr>
              <a:t>etc</a:t>
            </a:r>
            <a:endParaRPr lang="nb-NO">
              <a:sym typeface="Symbol" pitchFamily="18" charset="2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260725" y="1868488"/>
            <a:ext cx="1006475" cy="1027112"/>
            <a:chOff x="2054" y="1177"/>
            <a:chExt cx="634" cy="647"/>
          </a:xfrm>
        </p:grpSpPr>
        <p:sp>
          <p:nvSpPr>
            <p:cNvPr id="7185" name="AutoShape 17"/>
            <p:cNvSpPr>
              <a:spLocks/>
            </p:cNvSpPr>
            <p:nvPr/>
          </p:nvSpPr>
          <p:spPr bwMode="auto">
            <a:xfrm>
              <a:off x="2054" y="1177"/>
              <a:ext cx="586" cy="410"/>
            </a:xfrm>
            <a:prstGeom prst="borderCallout1">
              <a:avLst>
                <a:gd name="adj1" fmla="val 17560"/>
                <a:gd name="adj2" fmla="val -7477"/>
                <a:gd name="adj3" fmla="val 349514"/>
                <a:gd name="adj4" fmla="val -61528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 dirty="0"/>
                <a:t>variable</a:t>
              </a:r>
            </a:p>
            <a:p>
              <a:r>
                <a:rPr lang="nb-NO" sz="1800" dirty="0"/>
                <a:t>faste</a:t>
              </a:r>
              <a:endParaRPr lang="nb-NO" dirty="0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2448" y="148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101975" y="3503613"/>
            <a:ext cx="3048000" cy="1828800"/>
            <a:chOff x="2016" y="1824"/>
            <a:chExt cx="1920" cy="1152"/>
          </a:xfrm>
        </p:grpSpPr>
        <p:sp>
          <p:nvSpPr>
            <p:cNvPr id="7182" name="Text Box 10"/>
            <p:cNvSpPr txBox="1">
              <a:spLocks noChangeArrowheads="1"/>
            </p:cNvSpPr>
            <p:nvPr/>
          </p:nvSpPr>
          <p:spPr bwMode="auto">
            <a:xfrm>
              <a:off x="2150" y="1994"/>
              <a:ext cx="1060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Operasjoner</a:t>
              </a:r>
              <a:endParaRPr lang="nb-NO" sz="2000">
                <a:sym typeface="Marlett" pitchFamily="2" charset="2"/>
              </a:endParaRPr>
            </a:p>
          </p:txBody>
        </p:sp>
        <p:sp>
          <p:nvSpPr>
            <p:cNvPr id="7183" name="Rectangle 11"/>
            <p:cNvSpPr>
              <a:spLocks noChangeArrowheads="1"/>
            </p:cNvSpPr>
            <p:nvPr/>
          </p:nvSpPr>
          <p:spPr bwMode="auto">
            <a:xfrm>
              <a:off x="2016" y="1824"/>
              <a:ext cx="1344" cy="115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7184" name="Line 12"/>
            <p:cNvSpPr>
              <a:spLocks noChangeShapeType="1"/>
            </p:cNvSpPr>
            <p:nvPr/>
          </p:nvSpPr>
          <p:spPr bwMode="auto">
            <a:xfrm>
              <a:off x="3360" y="2304"/>
              <a:ext cx="57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" name="Bildeforklaring formet som et avrundet rektangel 20"/>
          <p:cNvSpPr/>
          <p:nvPr/>
        </p:nvSpPr>
        <p:spPr>
          <a:xfrm>
            <a:off x="857224" y="1643050"/>
            <a:ext cx="1428760" cy="612648"/>
          </a:xfrm>
          <a:prstGeom prst="wedgeRoundRectCallout">
            <a:avLst>
              <a:gd name="adj1" fmla="val -26222"/>
              <a:gd name="adj2" fmla="val 117488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Spørsmål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om</a:t>
            </a:r>
            <a:r>
              <a:rPr lang="en-GB" sz="1200" dirty="0" smtClean="0">
                <a:solidFill>
                  <a:schemeClr val="tx1"/>
                </a:solidFill>
              </a:rPr>
              <a:t>  </a:t>
            </a:r>
            <a:r>
              <a:rPr lang="en-GB" sz="1200" dirty="0" err="1" smtClean="0">
                <a:solidFill>
                  <a:schemeClr val="tx1"/>
                </a:solidFill>
              </a:rPr>
              <a:t>opplysningstyper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Bildeforklaring formet som et avrundet rektangel 21"/>
          <p:cNvSpPr/>
          <p:nvPr/>
        </p:nvSpPr>
        <p:spPr>
          <a:xfrm>
            <a:off x="4286248" y="1428736"/>
            <a:ext cx="1428760" cy="612648"/>
          </a:xfrm>
          <a:prstGeom prst="wedgeRoundRectCallout">
            <a:avLst>
              <a:gd name="adj1" fmla="val -45759"/>
              <a:gd name="adj2" fmla="val 315446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Spørsmål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om</a:t>
            </a:r>
            <a:r>
              <a:rPr lang="en-GB" sz="1200" dirty="0" smtClean="0">
                <a:solidFill>
                  <a:schemeClr val="tx1"/>
                </a:solidFill>
              </a:rPr>
              <a:t>  </a:t>
            </a:r>
            <a:r>
              <a:rPr lang="en-GB" sz="1200" dirty="0" err="1" smtClean="0">
                <a:solidFill>
                  <a:schemeClr val="tx1"/>
                </a:solidFill>
              </a:rPr>
              <a:t>prosesser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Bildeforklaring formet som et avrundet rektangel 22"/>
          <p:cNvSpPr/>
          <p:nvPr/>
        </p:nvSpPr>
        <p:spPr>
          <a:xfrm>
            <a:off x="5000628" y="2143116"/>
            <a:ext cx="1428760" cy="612648"/>
          </a:xfrm>
          <a:prstGeom prst="wedgeRoundRectCallout">
            <a:avLst>
              <a:gd name="adj1" fmla="val -67316"/>
              <a:gd name="adj2" fmla="val 186616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Spørsmål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om</a:t>
            </a:r>
            <a:r>
              <a:rPr lang="en-GB" sz="1200" dirty="0" smtClean="0">
                <a:solidFill>
                  <a:schemeClr val="tx1"/>
                </a:solidFill>
              </a:rPr>
              <a:t>  </a:t>
            </a:r>
            <a:r>
              <a:rPr lang="en-GB" sz="1200" dirty="0" err="1" smtClean="0">
                <a:solidFill>
                  <a:schemeClr val="tx1"/>
                </a:solidFill>
              </a:rPr>
              <a:t>opplysningstyper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build="p" autoUpdateAnimBg="0"/>
      <p:bldP spid="3077" grpId="0" animBg="1" autoUpdateAnimBg="0"/>
      <p:bldP spid="3085" grpId="0" animBg="1"/>
      <p:bldP spid="3086" grpId="0" animBg="1" autoUpdateAnimBg="0"/>
      <p:bldP spid="3087" grpId="0" animBg="1" autoUpdateAnimBg="0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200" b="1" dirty="0" smtClean="0">
                <a:solidFill>
                  <a:srgbClr val="0070C0"/>
                </a:solidFill>
              </a:rPr>
              <a:t/>
            </a:r>
            <a:br>
              <a:rPr lang="en-GB" sz="3200" b="1" dirty="0" smtClean="0">
                <a:solidFill>
                  <a:srgbClr val="0070C0"/>
                </a:solidFill>
              </a:rPr>
            </a:br>
            <a:r>
              <a:rPr lang="en-GB" sz="3200" b="1" dirty="0" err="1" smtClean="0">
                <a:solidFill>
                  <a:srgbClr val="0070C0"/>
                </a:solidFill>
              </a:rPr>
              <a:t>Opplysningstyper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bør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være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klart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angitt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og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definert</a:t>
            </a:r>
            <a:r>
              <a:rPr lang="en-GB" sz="3200" b="1" dirty="0" smtClean="0">
                <a:solidFill>
                  <a:srgbClr val="0070C0"/>
                </a:solidFill>
              </a:rPr>
              <a:t/>
            </a:r>
            <a:br>
              <a:rPr lang="en-GB" sz="3200" b="1" dirty="0" smtClean="0">
                <a:solidFill>
                  <a:srgbClr val="0070C0"/>
                </a:solidFill>
              </a:rPr>
            </a:b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smtClean="0"/>
              <a:t>Tydelig</a:t>
            </a:r>
            <a:r>
              <a:rPr lang="nb-NO" smtClean="0"/>
              <a:t> angi hver opplysningstype som skal inngå i </a:t>
            </a:r>
            <a:r>
              <a:rPr lang="nb-NO" smtClean="0"/>
              <a:t>saksbehandlingen</a:t>
            </a:r>
            <a:endParaRPr lang="nb-NO" smtClean="0"/>
          </a:p>
          <a:p>
            <a:r>
              <a:rPr lang="nb-NO" smtClean="0"/>
              <a:t>Definere hver opplysningstype ved hjelp av kriterier </a:t>
            </a:r>
            <a:r>
              <a:rPr lang="nb-NO" smtClean="0"/>
              <a:t>som</a:t>
            </a:r>
            <a:endParaRPr lang="nb-NO" smtClean="0"/>
          </a:p>
          <a:p>
            <a:pPr lvl="1"/>
            <a:r>
              <a:rPr lang="nb-NO" smtClean="0"/>
              <a:t>Krever lite </a:t>
            </a:r>
            <a:r>
              <a:rPr lang="nb-NO" smtClean="0"/>
              <a:t>vurderinger</a:t>
            </a:r>
            <a:endParaRPr lang="nb-NO" smtClean="0"/>
          </a:p>
          <a:p>
            <a:pPr lvl="1"/>
            <a:r>
              <a:rPr lang="nb-NO" smtClean="0"/>
              <a:t>Tilsvarer opplysninger i maskinlesbare </a:t>
            </a:r>
            <a:r>
              <a:rPr lang="nb-NO" smtClean="0"/>
              <a:t>kilder</a:t>
            </a:r>
            <a:endParaRPr lang="nb-NO" smtClean="0"/>
          </a:p>
          <a:p>
            <a:r>
              <a:rPr lang="nb-NO" smtClean="0"/>
              <a:t>Betyr </a:t>
            </a:r>
            <a:r>
              <a:rPr lang="nb-NO" smtClean="0"/>
              <a:t>bl.a</a:t>
            </a:r>
            <a:r>
              <a:rPr lang="nb-NO" smtClean="0"/>
              <a:t>. ingen ordvariasjon av stilistiske </a:t>
            </a:r>
            <a:r>
              <a:rPr lang="nb-NO" smtClean="0"/>
              <a:t>hensyn</a:t>
            </a:r>
            <a:endParaRPr lang="nb-NO" smtClean="0"/>
          </a:p>
          <a:p>
            <a:r>
              <a:rPr lang="nb-NO" smtClean="0"/>
              <a:t>Relativt lite definisjoner i dagens lovgivning </a:t>
            </a:r>
            <a:r>
              <a:rPr lang="nb-NO" smtClean="0"/>
              <a:t>(</a:t>
            </a:r>
            <a:r>
              <a:rPr lang="nb-NO" smtClean="0"/>
              <a:t>jf </a:t>
            </a:r>
            <a:r>
              <a:rPr lang="nb-NO" smtClean="0"/>
              <a:t>“</a:t>
            </a:r>
            <a:r>
              <a:rPr lang="nb-NO" smtClean="0"/>
              <a:t>presiserende </a:t>
            </a:r>
            <a:r>
              <a:rPr lang="nb-NO" smtClean="0"/>
              <a:t>passuser”)</a:t>
            </a:r>
            <a:endParaRPr lang="nb-NO" smtClean="0"/>
          </a:p>
          <a:p>
            <a:r>
              <a:rPr lang="nb-NO" smtClean="0"/>
              <a:t>Definisjoner kan legge til rette for </a:t>
            </a:r>
            <a:r>
              <a:rPr lang="nb-NO" smtClean="0"/>
              <a:t>“gjenbruk</a:t>
            </a:r>
            <a:r>
              <a:rPr lang="nb-NO" smtClean="0"/>
              <a:t>” av opplysninger andre etater har </a:t>
            </a:r>
            <a:r>
              <a:rPr lang="nb-NO" smtClean="0"/>
              <a:t>maskinlesbart</a:t>
            </a:r>
            <a:endParaRPr lang="nb-NO" smtClean="0"/>
          </a:p>
          <a:p>
            <a:r>
              <a:rPr lang="nb-NO" smtClean="0"/>
              <a:t>Hvor skal definisjonselementene </a:t>
            </a:r>
            <a:r>
              <a:rPr lang="nb-NO" smtClean="0"/>
              <a:t>plasseres?</a:t>
            </a:r>
            <a:endParaRPr lang="nb-NO" smtClean="0"/>
          </a:p>
          <a:p>
            <a:pPr lvl="1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nb-NO" sz="3200" b="1" noProof="1" smtClean="0">
                <a:solidFill>
                  <a:srgbClr val="0070C0"/>
                </a:solidFill>
              </a:rPr>
              <a:t>Prosesser må være klart angitt og definert</a:t>
            </a:r>
            <a:br>
              <a:rPr lang="nb-NO" sz="3200" b="1" noProof="1" smtClean="0">
                <a:solidFill>
                  <a:srgbClr val="0070C0"/>
                </a:solidFill>
              </a:rPr>
            </a:b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Hva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vilkår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hva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rettsfølge</a:t>
            </a:r>
            <a:r>
              <a:rPr lang="en-GB" dirty="0" smtClean="0"/>
              <a:t> (</a:t>
            </a:r>
            <a:r>
              <a:rPr lang="en-GB" dirty="0" err="1" smtClean="0"/>
              <a:t>jf</a:t>
            </a:r>
            <a:r>
              <a:rPr lang="en-GB" dirty="0" smtClean="0"/>
              <a:t>. </a:t>
            </a:r>
            <a:r>
              <a:rPr lang="en-GB" dirty="0" err="1"/>
              <a:t>h</a:t>
            </a:r>
            <a:r>
              <a:rPr lang="en-GB" dirty="0" err="1" smtClean="0"/>
              <a:t>vis</a:t>
            </a:r>
            <a:r>
              <a:rPr lang="en-GB" dirty="0" smtClean="0"/>
              <a:t> – </a:t>
            </a:r>
            <a:r>
              <a:rPr lang="en-GB" dirty="0" err="1" smtClean="0"/>
              <a:t>så</a:t>
            </a:r>
            <a:r>
              <a:rPr lang="en-GB" dirty="0" smtClean="0"/>
              <a:t>)</a:t>
            </a:r>
          </a:p>
          <a:p>
            <a:r>
              <a:rPr lang="en-GB" dirty="0" smtClean="0"/>
              <a:t>Om </a:t>
            </a:r>
            <a:r>
              <a:rPr lang="en-GB" dirty="0" err="1" smtClean="0"/>
              <a:t>vilkårene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alternative </a:t>
            </a:r>
            <a:r>
              <a:rPr lang="en-GB" dirty="0" err="1" smtClean="0"/>
              <a:t>eller</a:t>
            </a:r>
            <a:r>
              <a:rPr lang="en-GB" dirty="0" smtClean="0"/>
              <a:t> </a:t>
            </a:r>
            <a:r>
              <a:rPr lang="en-GB" dirty="0" err="1" smtClean="0"/>
              <a:t>kumulative</a:t>
            </a:r>
            <a:endParaRPr lang="en-GB" dirty="0" smtClean="0"/>
          </a:p>
          <a:p>
            <a:r>
              <a:rPr lang="en-GB" dirty="0" smtClean="0"/>
              <a:t>Om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gjennomføres</a:t>
            </a:r>
            <a:r>
              <a:rPr lang="en-GB" dirty="0" smtClean="0"/>
              <a:t> </a:t>
            </a:r>
            <a:r>
              <a:rPr lang="en-GB" dirty="0" err="1" smtClean="0"/>
              <a:t>beregninger</a:t>
            </a:r>
            <a:endParaRPr lang="en-GB" dirty="0" smtClean="0"/>
          </a:p>
          <a:p>
            <a:r>
              <a:rPr lang="en-GB" dirty="0" err="1" smtClean="0"/>
              <a:t>Hvordan</a:t>
            </a:r>
            <a:r>
              <a:rPr lang="en-GB" dirty="0" smtClean="0"/>
              <a:t> </a:t>
            </a:r>
            <a:r>
              <a:rPr lang="en-GB" dirty="0" err="1" smtClean="0"/>
              <a:t>beregningene</a:t>
            </a:r>
            <a:r>
              <a:rPr lang="en-GB" dirty="0" smtClean="0"/>
              <a:t>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utføres</a:t>
            </a:r>
            <a:endParaRPr lang="en-GB" dirty="0" smtClean="0"/>
          </a:p>
          <a:p>
            <a:pPr lvl="1"/>
            <a:r>
              <a:rPr lang="en-GB" dirty="0" err="1" smtClean="0"/>
              <a:t>Bruk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matematiske</a:t>
            </a:r>
            <a:r>
              <a:rPr lang="en-GB" dirty="0" smtClean="0"/>
              <a:t> </a:t>
            </a:r>
            <a:r>
              <a:rPr lang="en-GB" dirty="0" err="1" smtClean="0"/>
              <a:t>operatorer</a:t>
            </a:r>
            <a:r>
              <a:rPr lang="en-GB" dirty="0" smtClean="0"/>
              <a:t> ?</a:t>
            </a:r>
          </a:p>
          <a:p>
            <a:r>
              <a:rPr lang="en-GB" dirty="0" err="1" smtClean="0"/>
              <a:t>Hvordan</a:t>
            </a:r>
            <a:r>
              <a:rPr lang="en-GB" dirty="0" smtClean="0"/>
              <a:t> </a:t>
            </a:r>
            <a:r>
              <a:rPr lang="en-GB" dirty="0" err="1" smtClean="0"/>
              <a:t>prøving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vilkår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beregninger</a:t>
            </a:r>
            <a:r>
              <a:rPr lang="en-GB" dirty="0" smtClean="0"/>
              <a:t> </a:t>
            </a:r>
            <a:r>
              <a:rPr lang="en-GB" dirty="0" err="1" smtClean="0"/>
              <a:t>mv</a:t>
            </a:r>
            <a:r>
              <a:rPr lang="en-GB" dirty="0" smtClean="0"/>
              <a:t>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lenkes</a:t>
            </a:r>
            <a:r>
              <a:rPr lang="en-GB" dirty="0" smtClean="0"/>
              <a:t> </a:t>
            </a:r>
            <a:r>
              <a:rPr lang="en-GB" dirty="0" err="1" smtClean="0"/>
              <a:t>sammen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en </a:t>
            </a:r>
            <a:r>
              <a:rPr lang="en-GB" dirty="0" err="1" smtClean="0"/>
              <a:t>sammenhengende</a:t>
            </a:r>
            <a:r>
              <a:rPr lang="en-GB" dirty="0" smtClean="0"/>
              <a:t> </a:t>
            </a:r>
            <a:r>
              <a:rPr lang="en-GB" dirty="0" err="1" smtClean="0"/>
              <a:t>prosedyre</a:t>
            </a:r>
            <a:r>
              <a:rPr lang="en-GB" dirty="0" smtClean="0"/>
              <a:t>? (</a:t>
            </a:r>
            <a:r>
              <a:rPr lang="en-GB" dirty="0" err="1" smtClean="0"/>
              <a:t>henvisningsstrukturer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2910" y="642918"/>
            <a:ext cx="77724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 lite eksempel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857224" y="1428736"/>
            <a:ext cx="6934200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nb-NO" sz="1700" b="1" dirty="0">
                <a:solidFill>
                  <a:schemeClr val="accent2"/>
                </a:solidFill>
              </a:rPr>
              <a:t>“§ 2.</a:t>
            </a:r>
            <a:r>
              <a:rPr lang="nb-NO" sz="1700" dirty="0">
                <a:solidFill>
                  <a:schemeClr val="accent2"/>
                </a:solidFill>
              </a:rPr>
              <a:t> </a:t>
            </a:r>
            <a:r>
              <a:rPr lang="nb-NO" sz="1700" i="1" dirty="0">
                <a:solidFill>
                  <a:schemeClr val="accent2"/>
                </a:solidFill>
              </a:rPr>
              <a:t>Vilkår knyttet til barnet</a:t>
            </a:r>
            <a:r>
              <a:rPr lang="nb-NO" sz="1700" dirty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nb-NO" sz="1700" dirty="0">
                <a:solidFill>
                  <a:schemeClr val="accent2"/>
                </a:solidFill>
              </a:rPr>
              <a:t>Kontantstøtte ytes for </a:t>
            </a:r>
            <a:r>
              <a:rPr lang="nb-NO" sz="1700" b="1" dirty="0">
                <a:solidFill>
                  <a:schemeClr val="accent2"/>
                </a:solidFill>
              </a:rPr>
              <a:t>barn</a:t>
            </a:r>
            <a:r>
              <a:rPr lang="nb-NO" sz="1700" dirty="0">
                <a:solidFill>
                  <a:schemeClr val="accent2"/>
                </a:solidFill>
              </a:rPr>
              <a:t> mellom 1 og 3 år som er</a:t>
            </a:r>
            <a:r>
              <a:rPr lang="nb-NO" sz="1700" i="1" dirty="0">
                <a:solidFill>
                  <a:schemeClr val="accent2"/>
                </a:solidFill>
              </a:rPr>
              <a:t> </a:t>
            </a:r>
            <a:r>
              <a:rPr lang="nb-NO" sz="1700" b="1" dirty="0">
                <a:solidFill>
                  <a:schemeClr val="accent2"/>
                </a:solidFill>
              </a:rPr>
              <a:t>bosatt i riket</a:t>
            </a:r>
            <a:r>
              <a:rPr lang="nb-NO" sz="1700" dirty="0">
                <a:solidFill>
                  <a:schemeClr val="accent2"/>
                </a:solidFill>
              </a:rPr>
              <a:t>, og som ikke eller bare delvis gjør </a:t>
            </a:r>
            <a:r>
              <a:rPr lang="nb-NO" sz="1700" b="1" dirty="0">
                <a:solidFill>
                  <a:schemeClr val="accent2"/>
                </a:solidFill>
              </a:rPr>
              <a:t>bruk av barnehageplass </a:t>
            </a:r>
            <a:r>
              <a:rPr lang="nb-NO" sz="1700" dirty="0">
                <a:solidFill>
                  <a:schemeClr val="accent2"/>
                </a:solidFill>
              </a:rPr>
              <a:t>som det ytes </a:t>
            </a:r>
            <a:r>
              <a:rPr lang="nb-NO" sz="1700" b="1" dirty="0">
                <a:solidFill>
                  <a:schemeClr val="accent2"/>
                </a:solidFill>
              </a:rPr>
              <a:t>statlig driftstilskudd</a:t>
            </a:r>
            <a:r>
              <a:rPr lang="nb-NO" sz="1700" dirty="0">
                <a:solidFill>
                  <a:schemeClr val="accent2"/>
                </a:solidFill>
              </a:rPr>
              <a:t> </a:t>
            </a:r>
            <a:r>
              <a:rPr lang="nb-NO" sz="1700" dirty="0" smtClean="0">
                <a:solidFill>
                  <a:schemeClr val="accent2"/>
                </a:solidFill>
              </a:rPr>
              <a:t>  for</a:t>
            </a:r>
            <a:r>
              <a:rPr lang="nb-NO" sz="1700" dirty="0">
                <a:solidFill>
                  <a:schemeClr val="accent2"/>
                </a:solidFill>
              </a:rPr>
              <a:t>, jf § 7 tredje ledd.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nb-NO" sz="1700" dirty="0">
                <a:solidFill>
                  <a:schemeClr val="accent2"/>
                </a:solidFill>
              </a:rPr>
              <a:t>Et barn anses som </a:t>
            </a:r>
            <a:r>
              <a:rPr lang="nb-NO" sz="1700" b="1" dirty="0">
                <a:solidFill>
                  <a:srgbClr val="C00000"/>
                </a:solidFill>
              </a:rPr>
              <a:t>bosatt i riket </a:t>
            </a:r>
            <a:r>
              <a:rPr lang="nb-NO" sz="1700" dirty="0">
                <a:solidFill>
                  <a:schemeClr val="accent2"/>
                </a:solidFill>
              </a:rPr>
              <a:t>når det </a:t>
            </a:r>
            <a:r>
              <a:rPr lang="nb-NO" sz="1700" b="1" dirty="0">
                <a:solidFill>
                  <a:schemeClr val="accent2"/>
                </a:solidFill>
              </a:rPr>
              <a:t>har oppholdt seg </a:t>
            </a:r>
            <a:r>
              <a:rPr lang="nb-NO" sz="1700" dirty="0">
                <a:solidFill>
                  <a:schemeClr val="accent2"/>
                </a:solidFill>
              </a:rPr>
              <a:t>eller </a:t>
            </a:r>
            <a:r>
              <a:rPr lang="nb-NO" sz="1700" b="1" dirty="0">
                <a:solidFill>
                  <a:schemeClr val="accent2"/>
                </a:solidFill>
              </a:rPr>
              <a:t>skal oppholde seg i riket </a:t>
            </a:r>
            <a:r>
              <a:rPr lang="nb-NO" sz="1700" dirty="0">
                <a:solidFill>
                  <a:schemeClr val="accent2"/>
                </a:solidFill>
              </a:rPr>
              <a:t>i mer enn 12 måneder. Et </a:t>
            </a:r>
            <a:r>
              <a:rPr lang="nb-NO" sz="1700" b="1" dirty="0">
                <a:solidFill>
                  <a:schemeClr val="accent2"/>
                </a:solidFill>
              </a:rPr>
              <a:t>midlertidig utenlandsopphold </a:t>
            </a:r>
            <a:r>
              <a:rPr lang="nb-NO" sz="1700" dirty="0">
                <a:solidFill>
                  <a:schemeClr val="accent2"/>
                </a:solidFill>
              </a:rPr>
              <a:t>på </a:t>
            </a:r>
            <a:r>
              <a:rPr lang="nb-NO" sz="1700" dirty="0" smtClean="0">
                <a:solidFill>
                  <a:schemeClr val="accent2"/>
                </a:solidFill>
              </a:rPr>
              <a:t>opptil 3 </a:t>
            </a:r>
            <a:r>
              <a:rPr lang="nb-NO" sz="1700" dirty="0">
                <a:solidFill>
                  <a:schemeClr val="accent2"/>
                </a:solidFill>
              </a:rPr>
              <a:t>måneder avbryter ikke et </a:t>
            </a:r>
            <a:r>
              <a:rPr lang="nb-NO" sz="1700" b="1" dirty="0">
                <a:solidFill>
                  <a:schemeClr val="accent2"/>
                </a:solidFill>
              </a:rPr>
              <a:t>bostedsforhold</a:t>
            </a:r>
            <a:r>
              <a:rPr lang="nb-NO" sz="1700" dirty="0">
                <a:solidFill>
                  <a:schemeClr val="accent2"/>
                </a:solidFill>
              </a:rPr>
              <a:t>.”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357554" y="1785926"/>
            <a:ext cx="1514476" cy="381000"/>
          </a:xfrm>
          <a:prstGeom prst="ellips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6715140" y="1857364"/>
            <a:ext cx="285752" cy="304800"/>
          </a:xfrm>
          <a:prstGeom prst="ellips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857224" y="2071678"/>
            <a:ext cx="1857388" cy="357190"/>
          </a:xfrm>
          <a:prstGeom prst="ellips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7000892" y="3000372"/>
            <a:ext cx="928694" cy="381000"/>
          </a:xfrm>
          <a:prstGeom prst="ellips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1785918" y="3000372"/>
            <a:ext cx="1966906" cy="381000"/>
          </a:xfrm>
          <a:prstGeom prst="ellips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cxnSp>
        <p:nvCxnSpPr>
          <p:cNvPr id="25" name="Rett pil 24"/>
          <p:cNvCxnSpPr/>
          <p:nvPr/>
        </p:nvCxnSpPr>
        <p:spPr>
          <a:xfrm rot="10800000" flipV="1">
            <a:off x="2928926" y="2071678"/>
            <a:ext cx="3071834" cy="785818"/>
          </a:xfrm>
          <a:prstGeom prst="straightConnector1">
            <a:avLst/>
          </a:prstGeom>
          <a:ln w="22225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25"/>
          <p:cNvSpPr txBox="1"/>
          <p:nvPr/>
        </p:nvSpPr>
        <p:spPr>
          <a:xfrm>
            <a:off x="642910" y="3929066"/>
            <a:ext cx="78319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0070C0"/>
                </a:solidFill>
              </a:rPr>
              <a:t>Ytterligere</a:t>
            </a:r>
            <a:r>
              <a:rPr lang="en-GB" dirty="0" smtClean="0">
                <a:solidFill>
                  <a:srgbClr val="0070C0"/>
                </a:solidFill>
              </a:rPr>
              <a:t>  </a:t>
            </a:r>
            <a:r>
              <a:rPr lang="en-GB" dirty="0" err="1" smtClean="0">
                <a:solidFill>
                  <a:srgbClr val="0070C0"/>
                </a:solidFill>
              </a:rPr>
              <a:t>presiseringer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som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kunne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vært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tatt</a:t>
            </a:r>
            <a:r>
              <a:rPr lang="en-GB" dirty="0" smtClean="0">
                <a:solidFill>
                  <a:srgbClr val="0070C0"/>
                </a:solidFill>
              </a:rPr>
              <a:t> inn </a:t>
            </a:r>
            <a:r>
              <a:rPr lang="en-GB" dirty="0" err="1" smtClean="0">
                <a:solidFill>
                  <a:srgbClr val="0070C0"/>
                </a:solidFill>
              </a:rPr>
              <a:t>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lovteksten</a:t>
            </a:r>
            <a:r>
              <a:rPr lang="en-GB" dirty="0" smtClean="0">
                <a:solidFill>
                  <a:srgbClr val="0070C0"/>
                </a:solidFill>
              </a:rPr>
              <a:t> for å </a:t>
            </a:r>
            <a:r>
              <a:rPr lang="en-GB" dirty="0" err="1" smtClean="0">
                <a:solidFill>
                  <a:srgbClr val="0070C0"/>
                </a:solidFill>
              </a:rPr>
              <a:t>definere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 err="1" smtClean="0">
                <a:solidFill>
                  <a:srgbClr val="0070C0"/>
                </a:solidFill>
              </a:rPr>
              <a:t>Opplysningstyper</a:t>
            </a:r>
            <a:r>
              <a:rPr lang="en-GB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GB" dirty="0" smtClean="0"/>
              <a:t>“Med barn </a:t>
            </a:r>
            <a:r>
              <a:rPr lang="en-GB" dirty="0" err="1" smtClean="0"/>
              <a:t>menes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barn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søkeren</a:t>
            </a:r>
            <a:r>
              <a:rPr lang="en-GB" dirty="0" smtClean="0"/>
              <a:t> </a:t>
            </a:r>
            <a:r>
              <a:rPr lang="en-GB" dirty="0" err="1" smtClean="0"/>
              <a:t>har</a:t>
            </a:r>
            <a:r>
              <a:rPr lang="en-GB" dirty="0" smtClean="0"/>
              <a:t> </a:t>
            </a:r>
            <a:r>
              <a:rPr lang="en-GB" dirty="0" err="1" smtClean="0"/>
              <a:t>foreldreansvaret</a:t>
            </a:r>
            <a:r>
              <a:rPr lang="en-GB" dirty="0" smtClean="0"/>
              <a:t> for, </a:t>
            </a:r>
            <a:r>
              <a:rPr lang="en-GB" dirty="0" err="1" smtClean="0"/>
              <a:t>herunder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adoptivbarn</a:t>
            </a:r>
            <a:r>
              <a:rPr lang="en-GB" dirty="0" smtClean="0"/>
              <a:t> “</a:t>
            </a:r>
          </a:p>
          <a:p>
            <a:r>
              <a:rPr lang="en-GB" dirty="0" err="1" smtClean="0"/>
              <a:t>Alternativt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“Med barn </a:t>
            </a:r>
            <a:r>
              <a:rPr lang="en-GB" dirty="0" err="1" smtClean="0"/>
              <a:t>menes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barn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søkeren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registrert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forelder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Folke</a:t>
            </a:r>
            <a:r>
              <a:rPr lang="en-GB" dirty="0" smtClean="0"/>
              <a:t>-</a:t>
            </a:r>
          </a:p>
          <a:p>
            <a:pPr lvl="1"/>
            <a:r>
              <a:rPr lang="en-GB" dirty="0" err="1" smtClean="0"/>
              <a:t>registeret</a:t>
            </a:r>
            <a:r>
              <a:rPr lang="en-GB" dirty="0" smtClean="0"/>
              <a:t>.”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1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28694"/>
          </a:xfrm>
        </p:spPr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0070C0"/>
                </a:solidFill>
              </a:rPr>
              <a:t>Skjønn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eller</a:t>
            </a:r>
            <a:r>
              <a:rPr lang="en-GB" sz="3200" b="1" dirty="0" smtClean="0">
                <a:solidFill>
                  <a:srgbClr val="0070C0"/>
                </a:solidFill>
              </a:rPr>
              <a:t> fast </a:t>
            </a:r>
            <a:r>
              <a:rPr lang="en-GB" sz="3200" b="1" dirty="0" err="1" smtClean="0">
                <a:solidFill>
                  <a:srgbClr val="0070C0"/>
                </a:solidFill>
              </a:rPr>
              <a:t>regel</a:t>
            </a:r>
            <a:r>
              <a:rPr lang="en-GB" sz="3200" b="1" dirty="0" smtClean="0">
                <a:solidFill>
                  <a:srgbClr val="0070C0"/>
                </a:solidFill>
              </a:rPr>
              <a:t>?</a:t>
            </a:r>
            <a:endParaRPr lang="en-GB" sz="3200" b="1" dirty="0">
              <a:solidFill>
                <a:srgbClr val="0070C0"/>
              </a:solidFill>
            </a:endParaRPr>
          </a:p>
        </p:txBody>
      </p:sp>
      <p:grpSp>
        <p:nvGrpSpPr>
          <p:cNvPr id="24" name="Gruppe 23"/>
          <p:cNvGrpSpPr/>
          <p:nvPr/>
        </p:nvGrpSpPr>
        <p:grpSpPr>
          <a:xfrm>
            <a:off x="428596" y="1714488"/>
            <a:ext cx="3071834" cy="4084108"/>
            <a:chOff x="428596" y="1714488"/>
            <a:chExt cx="3071834" cy="4084108"/>
          </a:xfrm>
        </p:grpSpPr>
        <p:sp>
          <p:nvSpPr>
            <p:cNvPr id="3" name="Ellipse 2"/>
            <p:cNvSpPr/>
            <p:nvPr/>
          </p:nvSpPr>
          <p:spPr>
            <a:xfrm>
              <a:off x="571472" y="2428868"/>
              <a:ext cx="2500330" cy="250033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ktangel 4"/>
            <p:cNvSpPr/>
            <p:nvPr/>
          </p:nvSpPr>
          <p:spPr>
            <a:xfrm>
              <a:off x="857224" y="2857496"/>
              <a:ext cx="1857388" cy="164307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Bildeforklaring formet som et avrundet rektangel 18"/>
            <p:cNvSpPr/>
            <p:nvPr/>
          </p:nvSpPr>
          <p:spPr>
            <a:xfrm>
              <a:off x="1785918" y="1714488"/>
              <a:ext cx="1714512" cy="714380"/>
            </a:xfrm>
            <a:prstGeom prst="wedgeRoundRectCallout">
              <a:avLst>
                <a:gd name="adj1" fmla="val -44898"/>
                <a:gd name="adj2" fmla="val 87475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“</a:t>
              </a:r>
              <a:r>
                <a:rPr lang="en-GB" dirty="0" err="1" smtClean="0">
                  <a:solidFill>
                    <a:schemeClr val="tx1"/>
                  </a:solidFill>
                </a:rPr>
                <a:t>Urettferdig</a:t>
              </a:r>
              <a:r>
                <a:rPr lang="en-GB" dirty="0" smtClean="0">
                  <a:solidFill>
                    <a:schemeClr val="tx1"/>
                  </a:solidFill>
                </a:rPr>
                <a:t>”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2" name="TekstSylinder 21"/>
            <p:cNvSpPr txBox="1"/>
            <p:nvPr/>
          </p:nvSpPr>
          <p:spPr>
            <a:xfrm>
              <a:off x="428596" y="5429264"/>
              <a:ext cx="2962286" cy="369332"/>
            </a:xfrm>
            <a:prstGeom prst="rect">
              <a:avLst/>
            </a:prstGeom>
            <a:solidFill>
              <a:srgbClr val="FFFFCC"/>
            </a:solidFill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solidFill>
                    <a:srgbClr val="0070C0"/>
                  </a:solidFill>
                </a:rPr>
                <a:t>Erstatte</a:t>
              </a:r>
              <a:r>
                <a:rPr lang="en-GB" dirty="0" smtClean="0">
                  <a:solidFill>
                    <a:srgbClr val="0070C0"/>
                  </a:solidFill>
                </a:rPr>
                <a:t> </a:t>
              </a:r>
              <a:r>
                <a:rPr lang="en-GB" dirty="0" err="1" smtClean="0">
                  <a:solidFill>
                    <a:srgbClr val="0070C0"/>
                  </a:solidFill>
                </a:rPr>
                <a:t>skjønn</a:t>
              </a:r>
              <a:r>
                <a:rPr lang="en-GB" dirty="0" smtClean="0">
                  <a:solidFill>
                    <a:srgbClr val="0070C0"/>
                  </a:solidFill>
                </a:rPr>
                <a:t> med fast </a:t>
              </a:r>
              <a:r>
                <a:rPr lang="en-GB" dirty="0" err="1" smtClean="0">
                  <a:solidFill>
                    <a:srgbClr val="0070C0"/>
                  </a:solidFill>
                </a:rPr>
                <a:t>regel</a:t>
              </a:r>
              <a:endParaRPr lang="en-GB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5" name="Gruppe 24"/>
          <p:cNvGrpSpPr/>
          <p:nvPr/>
        </p:nvGrpSpPr>
        <p:grpSpPr>
          <a:xfrm>
            <a:off x="4286248" y="1643050"/>
            <a:ext cx="4357718" cy="4155546"/>
            <a:chOff x="4286248" y="1643050"/>
            <a:chExt cx="4357718" cy="4155546"/>
          </a:xfrm>
        </p:grpSpPr>
        <p:sp>
          <p:nvSpPr>
            <p:cNvPr id="4" name="Ellipse 3"/>
            <p:cNvSpPr/>
            <p:nvPr/>
          </p:nvSpPr>
          <p:spPr>
            <a:xfrm>
              <a:off x="4500562" y="2500306"/>
              <a:ext cx="2500330" cy="250033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ktangel 5"/>
            <p:cNvSpPr/>
            <p:nvPr/>
          </p:nvSpPr>
          <p:spPr>
            <a:xfrm>
              <a:off x="5000628" y="3643314"/>
              <a:ext cx="642942" cy="6429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ktangel 6"/>
            <p:cNvSpPr/>
            <p:nvPr/>
          </p:nvSpPr>
          <p:spPr>
            <a:xfrm>
              <a:off x="4786314" y="3000372"/>
              <a:ext cx="642942" cy="6429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ktangel 7"/>
            <p:cNvSpPr/>
            <p:nvPr/>
          </p:nvSpPr>
          <p:spPr>
            <a:xfrm>
              <a:off x="5429256" y="2786058"/>
              <a:ext cx="642942" cy="6429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ktangel 8"/>
            <p:cNvSpPr/>
            <p:nvPr/>
          </p:nvSpPr>
          <p:spPr>
            <a:xfrm>
              <a:off x="5429256" y="4286256"/>
              <a:ext cx="42862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5000628" y="4286256"/>
              <a:ext cx="42862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4572000" y="4071942"/>
              <a:ext cx="42862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4572000" y="3643314"/>
              <a:ext cx="42862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6072198" y="3143248"/>
              <a:ext cx="785818" cy="785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6072198" y="3929066"/>
              <a:ext cx="642942" cy="6429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ktangel 14"/>
            <p:cNvSpPr/>
            <p:nvPr/>
          </p:nvSpPr>
          <p:spPr>
            <a:xfrm>
              <a:off x="5643570" y="3857628"/>
              <a:ext cx="42862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5643570" y="3429000"/>
              <a:ext cx="42862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ktangel 16"/>
            <p:cNvSpPr/>
            <p:nvPr/>
          </p:nvSpPr>
          <p:spPr>
            <a:xfrm>
              <a:off x="6072198" y="2714620"/>
              <a:ext cx="42862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5786446" y="4572008"/>
              <a:ext cx="428628" cy="4286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Bildeforklaring formet som et avrundet rektangel 19"/>
            <p:cNvSpPr/>
            <p:nvPr/>
          </p:nvSpPr>
          <p:spPr>
            <a:xfrm>
              <a:off x="5643570" y="1643050"/>
              <a:ext cx="1714512" cy="714380"/>
            </a:xfrm>
            <a:prstGeom prst="wedgeRoundRectCallout">
              <a:avLst>
                <a:gd name="adj1" fmla="val -44898"/>
                <a:gd name="adj2" fmla="val 87475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“</a:t>
              </a:r>
              <a:r>
                <a:rPr lang="en-GB" dirty="0" err="1" smtClean="0">
                  <a:solidFill>
                    <a:schemeClr val="tx1"/>
                  </a:solidFill>
                </a:rPr>
                <a:t>Urettferdig</a:t>
              </a:r>
              <a:r>
                <a:rPr lang="en-GB" dirty="0" smtClean="0">
                  <a:solidFill>
                    <a:schemeClr val="tx1"/>
                  </a:solidFill>
                </a:rPr>
                <a:t>”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" name="Bildeforklaring formet som et avrundet rektangel 20"/>
            <p:cNvSpPr/>
            <p:nvPr/>
          </p:nvSpPr>
          <p:spPr>
            <a:xfrm>
              <a:off x="6929454" y="4357694"/>
              <a:ext cx="1714512" cy="714380"/>
            </a:xfrm>
            <a:prstGeom prst="wedgeRoundRectCallout">
              <a:avLst>
                <a:gd name="adj1" fmla="val -106036"/>
                <a:gd name="adj2" fmla="val -38963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“</a:t>
              </a:r>
              <a:r>
                <a:rPr lang="en-GB" dirty="0" err="1" smtClean="0">
                  <a:solidFill>
                    <a:schemeClr val="tx1"/>
                  </a:solidFill>
                </a:rPr>
                <a:t>Smutthull</a:t>
              </a:r>
              <a:r>
                <a:rPr lang="en-GB" dirty="0" smtClean="0">
                  <a:solidFill>
                    <a:schemeClr val="tx1"/>
                  </a:solidFill>
                </a:rPr>
                <a:t>”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3" name="TekstSylinder 22"/>
            <p:cNvSpPr txBox="1"/>
            <p:nvPr/>
          </p:nvSpPr>
          <p:spPr>
            <a:xfrm>
              <a:off x="4286248" y="5429264"/>
              <a:ext cx="3641574" cy="369332"/>
            </a:xfrm>
            <a:prstGeom prst="rect">
              <a:avLst/>
            </a:prstGeom>
            <a:solidFill>
              <a:srgbClr val="FFFFCC"/>
            </a:solidFill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solidFill>
                    <a:srgbClr val="0070C0"/>
                  </a:solidFill>
                </a:rPr>
                <a:t>Erstatte</a:t>
              </a:r>
              <a:r>
                <a:rPr lang="en-GB" dirty="0" smtClean="0">
                  <a:solidFill>
                    <a:srgbClr val="0070C0"/>
                  </a:solidFill>
                </a:rPr>
                <a:t> </a:t>
              </a:r>
              <a:r>
                <a:rPr lang="en-GB" dirty="0" err="1" smtClean="0">
                  <a:solidFill>
                    <a:srgbClr val="0070C0"/>
                  </a:solidFill>
                </a:rPr>
                <a:t>skjønn</a:t>
              </a:r>
              <a:r>
                <a:rPr lang="en-GB" dirty="0" smtClean="0">
                  <a:solidFill>
                    <a:srgbClr val="0070C0"/>
                  </a:solidFill>
                </a:rPr>
                <a:t> med </a:t>
              </a:r>
              <a:r>
                <a:rPr lang="en-GB" dirty="0" err="1" smtClean="0">
                  <a:solidFill>
                    <a:srgbClr val="0070C0"/>
                  </a:solidFill>
                </a:rPr>
                <a:t>flere</a:t>
              </a:r>
              <a:r>
                <a:rPr lang="en-GB" dirty="0" smtClean="0">
                  <a:solidFill>
                    <a:srgbClr val="0070C0"/>
                  </a:solidFill>
                </a:rPr>
                <a:t> </a:t>
              </a:r>
              <a:r>
                <a:rPr lang="en-GB" dirty="0" err="1" smtClean="0">
                  <a:solidFill>
                    <a:srgbClr val="0070C0"/>
                  </a:solidFill>
                </a:rPr>
                <a:t>faste</a:t>
              </a:r>
              <a:r>
                <a:rPr lang="en-GB" dirty="0" smtClean="0">
                  <a:solidFill>
                    <a:srgbClr val="0070C0"/>
                  </a:solidFill>
                </a:rPr>
                <a:t> </a:t>
              </a:r>
              <a:r>
                <a:rPr lang="en-GB" dirty="0" err="1" smtClean="0">
                  <a:solidFill>
                    <a:srgbClr val="0070C0"/>
                  </a:solidFill>
                </a:rPr>
                <a:t>regler</a:t>
              </a:r>
              <a:endParaRPr lang="en-GB" dirty="0">
                <a:solidFill>
                  <a:srgbClr val="0070C0"/>
                </a:solidFill>
              </a:endParaRPr>
            </a:p>
          </p:txBody>
        </p:sp>
      </p:grpSp>
      <p:sp>
        <p:nvSpPr>
          <p:cNvPr id="26" name="TekstSylinder 25"/>
          <p:cNvSpPr txBox="1"/>
          <p:nvPr/>
        </p:nvSpPr>
        <p:spPr>
          <a:xfrm>
            <a:off x="4286248" y="5857892"/>
            <a:ext cx="4443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Men husk at </a:t>
            </a:r>
            <a:r>
              <a:rPr lang="en-GB" dirty="0" err="1" smtClean="0"/>
              <a:t>hver</a:t>
            </a:r>
            <a:r>
              <a:rPr lang="en-GB" dirty="0" smtClean="0"/>
              <a:t> fast </a:t>
            </a:r>
            <a:r>
              <a:rPr lang="en-GB" dirty="0" err="1" smtClean="0"/>
              <a:t>regel</a:t>
            </a:r>
            <a:r>
              <a:rPr lang="en-GB" dirty="0" smtClean="0"/>
              <a:t> </a:t>
            </a:r>
            <a:r>
              <a:rPr lang="en-GB" dirty="0" err="1" smtClean="0"/>
              <a:t>krever</a:t>
            </a:r>
            <a:r>
              <a:rPr lang="en-GB" dirty="0" smtClean="0"/>
              <a:t> </a:t>
            </a:r>
            <a:r>
              <a:rPr lang="en-GB" dirty="0" err="1" smtClean="0"/>
              <a:t>innhenting</a:t>
            </a:r>
            <a:endParaRPr lang="en-GB" dirty="0" smtClean="0"/>
          </a:p>
          <a:p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opplysninger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saken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418</Words>
  <Application>Microsoft Office PowerPoint</Application>
  <PresentationFormat>Skjermfremvisning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Automatiseringsvennlig lovgivning</vt:lpstr>
      <vt:lpstr>Generelt</vt:lpstr>
      <vt:lpstr>En liten repetisjon fra DRI1001</vt:lpstr>
      <vt:lpstr> Opplysningstyper bør være klart angitt og definert </vt:lpstr>
      <vt:lpstr>Prosesser må være klart angitt og definert </vt:lpstr>
      <vt:lpstr>Lysbilde 6</vt:lpstr>
      <vt:lpstr>Skjønn eller fast regel?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Automatiseringsvennlig lovgivning</dc:title>
  <dc:creator>eier</dc:creator>
  <cp:lastModifiedBy>eier</cp:lastModifiedBy>
  <cp:revision>3</cp:revision>
  <dcterms:created xsi:type="dcterms:W3CDTF">2013-09-17T13:19:50Z</dcterms:created>
  <dcterms:modified xsi:type="dcterms:W3CDTF">2013-09-17T19:34:57Z</dcterms:modified>
</cp:coreProperties>
</file>