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8F6F6-20ED-4E99-8EA6-0353D24DE77A}" type="datetimeFigureOut">
              <a:rPr lang="nb-NO" smtClean="0"/>
              <a:t>10.09.2013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1D246-0B3B-4A44-BDF0-3A2A7AC35EB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Lover: struktur, anatomi og språk </a:t>
            </a:r>
            <a:br>
              <a:rPr lang="nn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Dag Wiese </a:t>
            </a:r>
            <a:r>
              <a:rPr lang="en-GB" sz="1600" dirty="0" err="1" smtClean="0"/>
              <a:t>Schartum</a:t>
            </a: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ønsker vi å oppnå med lovgivningen?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b-NO" dirty="0" smtClean="0"/>
              <a:t>Lover som effektivt styringsverktøy (eller bare som politisk signal?)</a:t>
            </a:r>
          </a:p>
          <a:p>
            <a:r>
              <a:rPr lang="nb-NO" dirty="0" smtClean="0"/>
              <a:t>Lover for å gjennomføre internasjonale forpliktelser, jf særlig EØS-avtalen</a:t>
            </a:r>
          </a:p>
          <a:p>
            <a:pPr lvl="1"/>
            <a:r>
              <a:rPr lang="nb-NO" dirty="0" smtClean="0"/>
              <a:t>Direktiver legger klare føringer på innhold, struktur, språk mv</a:t>
            </a:r>
          </a:p>
          <a:p>
            <a:pPr lvl="1"/>
            <a:r>
              <a:rPr lang="nb-NO" dirty="0" smtClean="0"/>
              <a:t>Forordninger gjelder direkte som norsk lov (utenfor norsk kontroll)</a:t>
            </a:r>
          </a:p>
          <a:p>
            <a:r>
              <a:rPr lang="nb-NO" dirty="0" smtClean="0"/>
              <a:t>Lover som virkemiddel for å ivareta private interesser</a:t>
            </a:r>
          </a:p>
          <a:p>
            <a:r>
              <a:rPr lang="nb-NO" dirty="0" smtClean="0"/>
              <a:t>Lover som rettssikkerhetsgaranti</a:t>
            </a:r>
          </a:p>
          <a:p>
            <a:r>
              <a:rPr lang="nb-NO" dirty="0" smtClean="0"/>
              <a:t>Må uansett være forståelig for adressatene, og derfor være ”tilpasset sitt publikum”</a:t>
            </a:r>
          </a:p>
          <a:p>
            <a:pPr lvl="1"/>
            <a:r>
              <a:rPr lang="nb-NO" dirty="0" smtClean="0"/>
              <a:t>Kan derfor være stor forskjell på lover som henvender seg til allmennheten og lover som gjelder spesialiserte felt</a:t>
            </a:r>
          </a:p>
          <a:p>
            <a:pPr lvl="1"/>
            <a:r>
              <a:rPr lang="nb-NO" dirty="0" smtClean="0"/>
              <a:t>Retningslinjen bør imidlertid uansett være at lovene skal være så forståelig at det muliggjør demokratisk meningsutveksling og kritikk</a:t>
            </a:r>
          </a:p>
          <a:p>
            <a:pPr lvl="2"/>
            <a:endParaRPr lang="nb-NO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71472" y="1142984"/>
            <a:ext cx="828680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b-NO" dirty="0" smtClean="0"/>
          </a:p>
          <a:p>
            <a:r>
              <a:rPr lang="nb-NO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Borgerne blir ikke klar over egen rettsstilling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Vegrer seg for å sette seg inn i hvilke regler som gjelder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Misforstår og overser mv rettslige reguleringer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Lider rettstap eller gjør seg skyldig i overtredelser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Forvaltningen påføres etterarbeid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Veiledning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Rundskriv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Tolkningsuttalelser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Nye regler? </a:t>
            </a:r>
          </a:p>
          <a:p>
            <a:pPr>
              <a:buFont typeface="Arial" pitchFamily="34" charset="0"/>
              <a:buChar char="•"/>
            </a:pPr>
            <a:r>
              <a:rPr lang="nb-NO" sz="2000" dirty="0" smtClean="0"/>
              <a:t>  Private </a:t>
            </a:r>
            <a:r>
              <a:rPr lang="nb-NO" sz="2000" dirty="0"/>
              <a:t>må søke ytterligere </a:t>
            </a:r>
            <a:r>
              <a:rPr lang="nb-NO" sz="2000" dirty="0" smtClean="0"/>
              <a:t>rettsavklaring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/>
              <a:t> </a:t>
            </a:r>
            <a:r>
              <a:rPr lang="nb-NO" sz="2000" dirty="0" smtClean="0"/>
              <a:t> Klager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Søksmål og tvister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Juridiske utredninger</a:t>
            </a:r>
          </a:p>
          <a:p>
            <a:pPr lvl="1">
              <a:buFont typeface="Arial" pitchFamily="34" charset="0"/>
              <a:buChar char="•"/>
            </a:pPr>
            <a:r>
              <a:rPr lang="nb-NO" sz="2000" dirty="0" smtClean="0"/>
              <a:t>  Advokathjelp </a:t>
            </a:r>
            <a:endParaRPr lang="nb-NO" sz="2000" dirty="0"/>
          </a:p>
        </p:txBody>
      </p:sp>
      <p:sp>
        <p:nvSpPr>
          <p:cNvPr id="3" name="Tittel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uklarhet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føre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til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 gjør en lov brukervennlig?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b-NO" dirty="0" smtClean="0"/>
              <a:t>Tilgjengelighet</a:t>
            </a:r>
          </a:p>
          <a:p>
            <a:pPr lvl="1"/>
            <a:r>
              <a:rPr lang="nb-NO" dirty="0" smtClean="0"/>
              <a:t>Formell tilgjengelighet</a:t>
            </a:r>
          </a:p>
          <a:p>
            <a:pPr lvl="1"/>
            <a:r>
              <a:rPr lang="nb-NO" dirty="0" smtClean="0"/>
              <a:t>Praktisk tilgjengelighet</a:t>
            </a:r>
          </a:p>
          <a:p>
            <a:r>
              <a:rPr lang="nb-NO" dirty="0" smtClean="0"/>
              <a:t>Struktur</a:t>
            </a:r>
            <a:endParaRPr lang="nb-NO" dirty="0" smtClean="0"/>
          </a:p>
          <a:p>
            <a:pPr lvl="1"/>
            <a:r>
              <a:rPr lang="nb-NO" dirty="0" smtClean="0"/>
              <a:t>Ekstern lovstruktur (mellom lover)</a:t>
            </a:r>
          </a:p>
          <a:p>
            <a:pPr lvl="1"/>
            <a:r>
              <a:rPr lang="nb-NO" dirty="0" smtClean="0"/>
              <a:t>Rettsreglenes fragmentariske karakter</a:t>
            </a:r>
          </a:p>
          <a:p>
            <a:pPr lvl="1"/>
            <a:r>
              <a:rPr lang="nb-NO" dirty="0" smtClean="0"/>
              <a:t>Interne henvisningsstrukturer</a:t>
            </a:r>
          </a:p>
          <a:p>
            <a:pPr lvl="1"/>
            <a:r>
              <a:rPr lang="nb-NO" dirty="0" smtClean="0"/>
              <a:t>Prosedyreorientert struktur?</a:t>
            </a:r>
            <a:endParaRPr lang="nb-NO" dirty="0" smtClean="0"/>
          </a:p>
          <a:p>
            <a:r>
              <a:rPr lang="nb-NO" dirty="0" smtClean="0"/>
              <a:t>Omfang</a:t>
            </a:r>
          </a:p>
          <a:p>
            <a:pPr lvl="1"/>
            <a:r>
              <a:rPr lang="nb-NO" dirty="0" smtClean="0"/>
              <a:t>Alt i lov eller noe i forskrift?</a:t>
            </a:r>
          </a:p>
          <a:p>
            <a:pPr lvl="1"/>
            <a:r>
              <a:rPr lang="nb-NO" dirty="0" smtClean="0"/>
              <a:t>Flere ord kan gi bedre formidling av innhold</a:t>
            </a:r>
          </a:p>
          <a:p>
            <a:pPr lvl="1"/>
            <a:r>
              <a:rPr lang="nb-NO" dirty="0" smtClean="0"/>
              <a:t>Omfattende lovtekster kan gjøre leseren motløs</a:t>
            </a:r>
            <a:endParaRPr lang="nb-NO" dirty="0" smtClean="0"/>
          </a:p>
          <a:p>
            <a:r>
              <a:rPr lang="nb-NO" dirty="0" smtClean="0"/>
              <a:t>Innhold</a:t>
            </a:r>
          </a:p>
          <a:p>
            <a:pPr lvl="1"/>
            <a:r>
              <a:rPr lang="nb-NO" dirty="0" smtClean="0"/>
              <a:t>Bør vanligvis være nok å lese loven (ikke forskrifter også)</a:t>
            </a:r>
          </a:p>
          <a:p>
            <a:pPr lvl="1"/>
            <a:r>
              <a:rPr lang="nb-NO" dirty="0" smtClean="0"/>
              <a:t>Enkle eller komplekse regler?</a:t>
            </a:r>
          </a:p>
          <a:p>
            <a:pPr lvl="1"/>
            <a:r>
              <a:rPr lang="nb-NO" dirty="0" smtClean="0"/>
              <a:t>“Millimeterrettferdighet”</a:t>
            </a:r>
          </a:p>
          <a:p>
            <a:pPr lvl="1"/>
            <a:r>
              <a:rPr lang="nb-NO" dirty="0" smtClean="0"/>
              <a:t>Firkantete regler og automatisering – farvel rettferdighet?</a:t>
            </a:r>
            <a:endParaRPr lang="nb-NO" dirty="0" smtClean="0"/>
          </a:p>
          <a:p>
            <a:r>
              <a:rPr lang="nb-NO" dirty="0" smtClean="0"/>
              <a:t>Språk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Ekstern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lovstruktur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 fontScale="55000" lnSpcReduction="20000"/>
          </a:bodyPr>
          <a:lstStyle/>
          <a:p>
            <a:r>
              <a:rPr lang="nb-NO" dirty="0" smtClean="0"/>
              <a:t>Gjelder</a:t>
            </a:r>
          </a:p>
          <a:p>
            <a:pPr lvl="1"/>
            <a:r>
              <a:rPr lang="nb-NO" dirty="0" smtClean="0"/>
              <a:t>Forholdet mellom lover</a:t>
            </a:r>
          </a:p>
          <a:p>
            <a:pPr lvl="1"/>
            <a:r>
              <a:rPr lang="nb-NO" dirty="0" smtClean="0"/>
              <a:t>Forholdet mellom lov og forskrift</a:t>
            </a:r>
          </a:p>
          <a:p>
            <a:r>
              <a:rPr lang="nb-NO" dirty="0" smtClean="0"/>
              <a:t>Hva bør styre hvor vi </a:t>
            </a:r>
            <a:r>
              <a:rPr lang="nb-NO" dirty="0" smtClean="0"/>
              <a:t>skal</a:t>
            </a:r>
            <a:r>
              <a:rPr lang="nb-NO" dirty="0" smtClean="0"/>
              <a:t> plassere bestemmelsene?</a:t>
            </a:r>
          </a:p>
          <a:p>
            <a:pPr lvl="1"/>
            <a:r>
              <a:rPr lang="nb-NO" dirty="0" smtClean="0"/>
              <a:t>Etter emne</a:t>
            </a:r>
          </a:p>
          <a:p>
            <a:pPr lvl="1"/>
            <a:r>
              <a:rPr lang="nb-NO" dirty="0" smtClean="0"/>
              <a:t>Etter adressat</a:t>
            </a:r>
          </a:p>
          <a:p>
            <a:pPr lvl="1"/>
            <a:r>
              <a:rPr lang="nb-NO" dirty="0" smtClean="0"/>
              <a:t>Familie av lover (jf. f.eks. lover vedrørende helse)</a:t>
            </a:r>
          </a:p>
          <a:p>
            <a:pPr lvl="1"/>
            <a:r>
              <a:rPr lang="nb-NO" dirty="0" smtClean="0"/>
              <a:t>Generelle lover og spesielle lover (jf. lex </a:t>
            </a:r>
            <a:r>
              <a:rPr lang="nb-NO" dirty="0" err="1" smtClean="0"/>
              <a:t>specialis</a:t>
            </a:r>
            <a:r>
              <a:rPr lang="nb-NO" dirty="0" smtClean="0"/>
              <a:t>)</a:t>
            </a:r>
          </a:p>
          <a:p>
            <a:r>
              <a:rPr lang="nb-NO" dirty="0" smtClean="0"/>
              <a:t>Henvisningsstrukturer</a:t>
            </a:r>
          </a:p>
          <a:p>
            <a:pPr lvl="1"/>
            <a:r>
              <a:rPr lang="nb-NO" dirty="0" smtClean="0"/>
              <a:t>Eksplisitte henvisninger til annen lov eller enkeltbestemmelser i andre lover</a:t>
            </a:r>
          </a:p>
          <a:p>
            <a:pPr lvl="1"/>
            <a:r>
              <a:rPr lang="nb-NO" dirty="0" smtClean="0"/>
              <a:t>Implisitte sammenhenger (begrepsbruk,  regelkunnskap)</a:t>
            </a:r>
          </a:p>
          <a:p>
            <a:pPr lvl="1"/>
            <a:r>
              <a:rPr lang="nb-NO" dirty="0" smtClean="0"/>
              <a:t>“Regi-/veiviserbestemmelser” (bestemmelser uten materiell betydning, se f.eks. </a:t>
            </a:r>
            <a:r>
              <a:rPr lang="nb-NO" dirty="0" err="1" smtClean="0"/>
              <a:t>aml</a:t>
            </a:r>
            <a:r>
              <a:rPr lang="nb-NO" dirty="0" smtClean="0"/>
              <a:t> § 9-1 annet ledd og § 9-5) </a:t>
            </a:r>
          </a:p>
          <a:p>
            <a:r>
              <a:rPr lang="nb-NO" dirty="0" smtClean="0"/>
              <a:t>Hva bør stå i loven og hva bør stå i forarbeidene?</a:t>
            </a:r>
          </a:p>
          <a:p>
            <a:pPr lvl="1"/>
            <a:r>
              <a:rPr lang="nb-NO" dirty="0" smtClean="0"/>
              <a:t>Kan ikke regne med at folk flest leser forarbeidene</a:t>
            </a:r>
          </a:p>
          <a:p>
            <a:pPr lvl="1"/>
            <a:r>
              <a:rPr lang="nb-NO" dirty="0" smtClean="0"/>
              <a:t>Forarbeidene bør primært inneholde forklaringer, presiseringer og eksempler mv</a:t>
            </a:r>
          </a:p>
          <a:p>
            <a:pPr lvl="1"/>
            <a:r>
              <a:rPr lang="nb-NO" dirty="0" smtClean="0"/>
              <a:t>Forarbeidene må ikke inneholde materielle regler </a:t>
            </a:r>
            <a:endParaRPr lang="nb-NO" dirty="0" smtClean="0"/>
          </a:p>
          <a:p>
            <a:r>
              <a:rPr lang="nb-NO" dirty="0" smtClean="0"/>
              <a:t>Lover om personvern som eksempel</a:t>
            </a:r>
          </a:p>
          <a:p>
            <a:pPr lvl="1"/>
            <a:r>
              <a:rPr lang="nb-NO" dirty="0" smtClean="0"/>
              <a:t>Personopplysningsloven (pol) (generell, abstrakt)</a:t>
            </a:r>
          </a:p>
          <a:p>
            <a:pPr lvl="1"/>
            <a:r>
              <a:rPr lang="nb-NO" dirty="0" smtClean="0"/>
              <a:t>Helseregisterloven (spesiell, omfattende, noe mer konkret)</a:t>
            </a:r>
          </a:p>
          <a:p>
            <a:pPr lvl="1"/>
            <a:r>
              <a:rPr lang="nb-NO" dirty="0" smtClean="0"/>
              <a:t>Arbeidsmiljøloven </a:t>
            </a:r>
            <a:r>
              <a:rPr lang="nb-NO" dirty="0" err="1" smtClean="0"/>
              <a:t>kap</a:t>
            </a:r>
            <a:r>
              <a:rPr lang="nb-NO" dirty="0" smtClean="0"/>
              <a:t>. 9 (spesiell, begrenset, henvisning til pol)</a:t>
            </a:r>
          </a:p>
          <a:p>
            <a:pPr lvl="1"/>
            <a:r>
              <a:rPr lang="nb-NO" dirty="0" smtClean="0"/>
              <a:t>Fravær av bestemmelser om personopplysningsvern i forvaltningsloven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79690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Lovers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anatomi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00726"/>
          </a:xfrm>
        </p:spPr>
        <p:txBody>
          <a:bodyPr>
            <a:normAutofit fontScale="62500" lnSpcReduction="20000"/>
          </a:bodyPr>
          <a:lstStyle/>
          <a:p>
            <a:r>
              <a:rPr lang="nb-NO" smtClean="0"/>
              <a:t>Byggesteiner</a:t>
            </a:r>
            <a:endParaRPr lang="nb-NO" smtClean="0"/>
          </a:p>
          <a:p>
            <a:pPr lvl="1"/>
            <a:r>
              <a:rPr lang="nb-NO" smtClean="0"/>
              <a:t>Deler </a:t>
            </a:r>
            <a:r>
              <a:rPr lang="nb-NO" smtClean="0"/>
              <a:t>(</a:t>
            </a:r>
            <a:r>
              <a:rPr lang="nb-NO" smtClean="0"/>
              <a:t>spesielt omfattende </a:t>
            </a:r>
            <a:r>
              <a:rPr lang="nb-NO" smtClean="0"/>
              <a:t>lover</a:t>
            </a:r>
            <a:r>
              <a:rPr lang="nb-NO" smtClean="0"/>
              <a:t>; </a:t>
            </a:r>
            <a:r>
              <a:rPr lang="nb-NO" smtClean="0"/>
              <a:t>straffeloven</a:t>
            </a:r>
            <a:r>
              <a:rPr lang="nb-NO" smtClean="0"/>
              <a:t>, </a:t>
            </a:r>
            <a:r>
              <a:rPr lang="nb-NO" smtClean="0"/>
              <a:t>tvisteloven)</a:t>
            </a:r>
            <a:endParaRPr lang="nb-NO" smtClean="0"/>
          </a:p>
          <a:p>
            <a:pPr lvl="1"/>
            <a:r>
              <a:rPr lang="nb-NO" smtClean="0"/>
              <a:t>Kapitler </a:t>
            </a:r>
            <a:r>
              <a:rPr lang="nb-NO" smtClean="0"/>
              <a:t>(</a:t>
            </a:r>
            <a:r>
              <a:rPr lang="nb-NO" smtClean="0"/>
              <a:t>omfattende </a:t>
            </a:r>
            <a:r>
              <a:rPr lang="nb-NO" smtClean="0"/>
              <a:t>lover</a:t>
            </a:r>
            <a:r>
              <a:rPr lang="nb-NO" smtClean="0"/>
              <a:t>, mer enn 20 – 30 </a:t>
            </a:r>
            <a:r>
              <a:rPr lang="nb-NO" smtClean="0"/>
              <a:t>§§)</a:t>
            </a:r>
            <a:endParaRPr lang="nb-NO" smtClean="0"/>
          </a:p>
          <a:p>
            <a:pPr lvl="1"/>
            <a:r>
              <a:rPr lang="nb-NO" smtClean="0"/>
              <a:t>Paragrafer</a:t>
            </a:r>
            <a:endParaRPr lang="nb-NO" smtClean="0"/>
          </a:p>
          <a:p>
            <a:pPr lvl="2"/>
            <a:r>
              <a:rPr lang="nb-NO" smtClean="0"/>
              <a:t>Overskrift</a:t>
            </a:r>
            <a:endParaRPr lang="nb-NO" smtClean="0"/>
          </a:p>
          <a:p>
            <a:pPr lvl="2"/>
            <a:r>
              <a:rPr lang="nb-NO" smtClean="0"/>
              <a:t>Enkelt og dobbelt </a:t>
            </a:r>
            <a:r>
              <a:rPr lang="nb-NO" smtClean="0"/>
              <a:t>nummerering</a:t>
            </a:r>
            <a:endParaRPr lang="nb-NO" smtClean="0"/>
          </a:p>
          <a:p>
            <a:pPr lvl="2"/>
            <a:r>
              <a:rPr lang="nb-NO" smtClean="0"/>
              <a:t>Ikke mer enn 4 – 5 </a:t>
            </a:r>
            <a:r>
              <a:rPr lang="nb-NO" smtClean="0"/>
              <a:t>ledd</a:t>
            </a:r>
            <a:endParaRPr lang="nb-NO" smtClean="0"/>
          </a:p>
          <a:p>
            <a:pPr lvl="1"/>
            <a:r>
              <a:rPr lang="nb-NO" smtClean="0"/>
              <a:t>Ledd</a:t>
            </a:r>
            <a:endParaRPr lang="nb-NO" smtClean="0"/>
          </a:p>
          <a:p>
            <a:pPr lvl="2"/>
            <a:r>
              <a:rPr lang="nb-NO" smtClean="0"/>
              <a:t>Nytt ledd for hver </a:t>
            </a:r>
            <a:r>
              <a:rPr lang="nb-NO" smtClean="0"/>
              <a:t>regel</a:t>
            </a:r>
            <a:endParaRPr lang="nb-NO" smtClean="0"/>
          </a:p>
          <a:p>
            <a:pPr lvl="1"/>
            <a:r>
              <a:rPr lang="nb-NO" smtClean="0"/>
              <a:t>Fotnoter brukes ikke </a:t>
            </a:r>
            <a:r>
              <a:rPr lang="nb-NO" smtClean="0"/>
              <a:t>(</a:t>
            </a:r>
            <a:r>
              <a:rPr lang="nb-NO" smtClean="0"/>
              <a:t>men Lovdata setter på uoffisielle </a:t>
            </a:r>
            <a:r>
              <a:rPr lang="nb-NO" smtClean="0"/>
              <a:t>fotnoter)</a:t>
            </a:r>
            <a:endParaRPr lang="nb-NO" smtClean="0"/>
          </a:p>
          <a:p>
            <a:r>
              <a:rPr lang="nb-NO" smtClean="0"/>
              <a:t>Vanlige innholdsmessige </a:t>
            </a:r>
            <a:r>
              <a:rPr lang="nb-NO" smtClean="0"/>
              <a:t>elementer</a:t>
            </a:r>
            <a:endParaRPr lang="nb-NO" smtClean="0"/>
          </a:p>
          <a:p>
            <a:pPr lvl="1"/>
            <a:r>
              <a:rPr lang="nb-NO" smtClean="0"/>
              <a:t>Formålsbestemmelse</a:t>
            </a:r>
            <a:endParaRPr lang="nb-NO" smtClean="0"/>
          </a:p>
          <a:p>
            <a:pPr lvl="1"/>
            <a:r>
              <a:rPr lang="nb-NO" smtClean="0"/>
              <a:t>Saklig </a:t>
            </a:r>
            <a:r>
              <a:rPr lang="nb-NO" smtClean="0"/>
              <a:t>virkeområde</a:t>
            </a:r>
            <a:endParaRPr lang="nb-NO" smtClean="0"/>
          </a:p>
          <a:p>
            <a:pPr lvl="1"/>
            <a:r>
              <a:rPr lang="nb-NO" smtClean="0"/>
              <a:t>Geografisk </a:t>
            </a:r>
            <a:r>
              <a:rPr lang="nb-NO" smtClean="0"/>
              <a:t>virkeområde</a:t>
            </a:r>
            <a:endParaRPr lang="nb-NO" smtClean="0"/>
          </a:p>
          <a:p>
            <a:pPr lvl="1"/>
            <a:r>
              <a:rPr lang="nb-NO" smtClean="0"/>
              <a:t>Legaldefinisjoner</a:t>
            </a:r>
            <a:endParaRPr lang="nb-NO" smtClean="0"/>
          </a:p>
          <a:p>
            <a:pPr lvl="1"/>
            <a:r>
              <a:rPr lang="nb-NO" smtClean="0"/>
              <a:t> </a:t>
            </a:r>
            <a:r>
              <a:rPr lang="nb-NO" smtClean="0"/>
              <a:t>...</a:t>
            </a:r>
            <a:endParaRPr lang="nb-NO" smtClean="0"/>
          </a:p>
          <a:p>
            <a:pPr lvl="1"/>
            <a:r>
              <a:rPr lang="nb-NO" smtClean="0"/>
              <a:t>Forskriftshjemler </a:t>
            </a:r>
            <a:r>
              <a:rPr lang="nb-NO" smtClean="0"/>
              <a:t>(</a:t>
            </a:r>
            <a:r>
              <a:rPr lang="nb-NO" smtClean="0"/>
              <a:t>spredt eller </a:t>
            </a:r>
            <a:r>
              <a:rPr lang="nb-NO" smtClean="0"/>
              <a:t>felles)</a:t>
            </a:r>
            <a:endParaRPr lang="nb-NO" smtClean="0"/>
          </a:p>
          <a:p>
            <a:pPr lvl="1"/>
            <a:r>
              <a:rPr lang="nb-NO" smtClean="0"/>
              <a:t>Straff</a:t>
            </a:r>
            <a:r>
              <a:rPr lang="nb-NO" smtClean="0"/>
              <a:t>, erstatning </a:t>
            </a:r>
            <a:r>
              <a:rPr lang="nb-NO" smtClean="0"/>
              <a:t>mv</a:t>
            </a:r>
            <a:endParaRPr lang="nb-NO" smtClean="0"/>
          </a:p>
          <a:p>
            <a:pPr lvl="1"/>
            <a:r>
              <a:rPr lang="nb-NO" smtClean="0"/>
              <a:t>Endringer i andre </a:t>
            </a:r>
            <a:r>
              <a:rPr lang="nb-NO" smtClean="0"/>
              <a:t>lover</a:t>
            </a:r>
            <a:endParaRPr lang="nb-NO" smtClean="0"/>
          </a:p>
          <a:p>
            <a:pPr lvl="1"/>
            <a:r>
              <a:rPr lang="nb-NO" smtClean="0"/>
              <a:t>Ikrafttredelse</a:t>
            </a:r>
            <a:endParaRPr lang="nb-NO" smtClean="0"/>
          </a:p>
          <a:p>
            <a:endParaRPr lang="nb-N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forholdet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mellom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</a:t>
            </a:r>
            <a:r>
              <a:rPr lang="en-GB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forskrift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857232"/>
            <a:ext cx="8229600" cy="5715040"/>
          </a:xfrm>
        </p:spPr>
        <p:txBody>
          <a:bodyPr>
            <a:normAutofit fontScale="55000" lnSpcReduction="20000"/>
          </a:bodyPr>
          <a:lstStyle/>
          <a:p>
            <a:r>
              <a:rPr lang="en-GB" dirty="0" err="1" smtClean="0"/>
              <a:t>Definisjon</a:t>
            </a:r>
            <a:endParaRPr lang="en-GB" dirty="0" smtClean="0"/>
          </a:p>
          <a:p>
            <a:pPr lvl="1"/>
            <a:r>
              <a:rPr lang="en-GB" dirty="0" err="1" smtClean="0"/>
              <a:t>Forskrift</a:t>
            </a:r>
            <a:r>
              <a:rPr lang="en-GB" dirty="0" smtClean="0"/>
              <a:t>: “</a:t>
            </a:r>
            <a:r>
              <a:rPr lang="nb-NO" dirty="0" smtClean="0">
                <a:solidFill>
                  <a:srgbClr val="C00000"/>
                </a:solidFill>
              </a:rPr>
              <a:t>avgjørelse som treffes </a:t>
            </a:r>
            <a:r>
              <a:rPr lang="nb-NO" i="1" dirty="0" smtClean="0">
                <a:solidFill>
                  <a:srgbClr val="C00000"/>
                </a:solidFill>
              </a:rPr>
              <a:t>under utøving av offentlig myndighet</a:t>
            </a:r>
            <a:r>
              <a:rPr lang="nb-NO" dirty="0" smtClean="0">
                <a:solidFill>
                  <a:srgbClr val="C00000"/>
                </a:solidFill>
              </a:rPr>
              <a:t> og som generelt eller konkret er </a:t>
            </a:r>
            <a:r>
              <a:rPr lang="nb-NO" i="1" dirty="0" smtClean="0">
                <a:solidFill>
                  <a:srgbClr val="C00000"/>
                </a:solidFill>
              </a:rPr>
              <a:t>bestemmende</a:t>
            </a:r>
            <a:r>
              <a:rPr lang="nb-NO" dirty="0" smtClean="0">
                <a:solidFill>
                  <a:srgbClr val="C00000"/>
                </a:solidFill>
              </a:rPr>
              <a:t> for rettigheter eller plikter til </a:t>
            </a:r>
            <a:r>
              <a:rPr lang="nb-NO" i="1" dirty="0" smtClean="0">
                <a:solidFill>
                  <a:srgbClr val="C00000"/>
                </a:solidFill>
              </a:rPr>
              <a:t>private personer </a:t>
            </a:r>
            <a:r>
              <a:rPr lang="nb-NO" dirty="0" smtClean="0">
                <a:solidFill>
                  <a:srgbClr val="C00000"/>
                </a:solidFill>
              </a:rPr>
              <a:t>(enkeltpersoner eller andre private rettssubjekter) </a:t>
            </a:r>
            <a:r>
              <a:rPr lang="nb-NO" dirty="0" smtClean="0">
                <a:solidFill>
                  <a:srgbClr val="0070C0"/>
                </a:solidFill>
              </a:rPr>
              <a:t>og som gjelder rettigheter eller plikter til et </a:t>
            </a:r>
            <a:r>
              <a:rPr lang="nb-NO" i="1" dirty="0" smtClean="0">
                <a:solidFill>
                  <a:srgbClr val="0070C0"/>
                </a:solidFill>
              </a:rPr>
              <a:t>ubestemt</a:t>
            </a:r>
            <a:r>
              <a:rPr lang="nb-NO" dirty="0" smtClean="0">
                <a:solidFill>
                  <a:srgbClr val="0070C0"/>
                </a:solidFill>
              </a:rPr>
              <a:t> antall eller en ubestemt krets av personer (jf </a:t>
            </a:r>
            <a:r>
              <a:rPr lang="nb-NO" dirty="0" err="1" smtClean="0">
                <a:solidFill>
                  <a:srgbClr val="0070C0"/>
                </a:solidFill>
              </a:rPr>
              <a:t>fvl</a:t>
            </a:r>
            <a:r>
              <a:rPr lang="nb-NO" dirty="0" smtClean="0">
                <a:solidFill>
                  <a:srgbClr val="0070C0"/>
                </a:solidFill>
              </a:rPr>
              <a:t> § 2 bokstav c jf bokstav a)</a:t>
            </a:r>
          </a:p>
          <a:p>
            <a:pPr lvl="1"/>
            <a:r>
              <a:rPr lang="nb-NO" dirty="0" smtClean="0"/>
              <a:t>Forskriftsdefinisjonen er </a:t>
            </a:r>
            <a:r>
              <a:rPr lang="nb-NO" i="1" dirty="0" smtClean="0"/>
              <a:t>materiell</a:t>
            </a:r>
            <a:r>
              <a:rPr lang="nb-NO" dirty="0" smtClean="0"/>
              <a:t>, dvs. den kommer an på innholdet og ikke for eksempel hva regelverket er kalt</a:t>
            </a:r>
          </a:p>
          <a:p>
            <a:r>
              <a:rPr lang="nb-NO" dirty="0" smtClean="0"/>
              <a:t>Forskriftskompetanse</a:t>
            </a:r>
          </a:p>
          <a:p>
            <a:pPr lvl="1"/>
            <a:r>
              <a:rPr lang="nb-NO" dirty="0" smtClean="0"/>
              <a:t>Blir til i samsvar med </a:t>
            </a:r>
            <a:r>
              <a:rPr lang="nb-NO" dirty="0" err="1" smtClean="0"/>
              <a:t>fvl</a:t>
            </a:r>
            <a:r>
              <a:rPr lang="nb-NO" dirty="0" smtClean="0"/>
              <a:t> kapittel VII</a:t>
            </a:r>
          </a:p>
          <a:p>
            <a:pPr lvl="1"/>
            <a:r>
              <a:rPr lang="nb-NO" dirty="0" smtClean="0"/>
              <a:t>Kompetansen til å utøve offentlig myndighet følger vanligvis av lov (delegert lovgivning)</a:t>
            </a:r>
          </a:p>
          <a:p>
            <a:pPr lvl="1"/>
            <a:r>
              <a:rPr lang="nb-NO" dirty="0" smtClean="0"/>
              <a:t>Bør være forsiktig med å bruke forskrifter for å fastsette inngripende innhold, jf legalitetsprinsippet</a:t>
            </a:r>
          </a:p>
          <a:p>
            <a:pPr lvl="1"/>
            <a:r>
              <a:rPr lang="nb-NO" dirty="0" smtClean="0"/>
              <a:t>Med mindre legalitetsprinsippet krever lovhjemmel kan</a:t>
            </a:r>
            <a:r>
              <a:rPr lang="nb-NO" dirty="0" smtClean="0"/>
              <a:t> forskrifter også gis med utgangspunkt i plenarvedtak i Stortinget</a:t>
            </a:r>
          </a:p>
          <a:p>
            <a:pPr lvl="1"/>
            <a:r>
              <a:rPr lang="nb-NO" dirty="0" smtClean="0"/>
              <a:t>Forskrift kan være å foretrekke dersom innholdet er spesialisert og dersom en forventer hyppige endringer</a:t>
            </a:r>
          </a:p>
          <a:p>
            <a:pPr lvl="1"/>
            <a:r>
              <a:rPr lang="nb-NO" dirty="0" smtClean="0"/>
              <a:t>En forskrift må alltid holde seg innen forskriftshjemmelen og kan ikke stå i motstrid med bestemmelser i loven</a:t>
            </a:r>
          </a:p>
          <a:p>
            <a:pPr lvl="1"/>
            <a:r>
              <a:rPr lang="nb-NO" dirty="0" smtClean="0"/>
              <a:t>Lovgiver angir om det er Kongen eller vedkommende departement som skal være forskriftsmyndighet (men ikke hvilket departement) </a:t>
            </a:r>
            <a:r>
              <a:rPr lang="nb-NO" u="sng" dirty="0" smtClean="0"/>
              <a:t>Delegasjon?</a:t>
            </a:r>
          </a:p>
          <a:p>
            <a:r>
              <a:rPr lang="nb-NO" dirty="0" smtClean="0"/>
              <a:t>Struktur</a:t>
            </a:r>
          </a:p>
          <a:p>
            <a:pPr lvl="1"/>
            <a:r>
              <a:rPr lang="nb-NO" dirty="0" smtClean="0"/>
              <a:t>Skal alltid vise til hjemmelen</a:t>
            </a:r>
          </a:p>
          <a:p>
            <a:pPr lvl="1"/>
            <a:r>
              <a:rPr lang="nb-NO" dirty="0" smtClean="0"/>
              <a:t>Alle forskriftshjemler i en lov blir gjerne samlet i én forskrift</a:t>
            </a:r>
          </a:p>
          <a:p>
            <a:pPr lvl="1"/>
            <a:r>
              <a:rPr lang="nb-NO" dirty="0" smtClean="0"/>
              <a:t>Forskrifter (eller deler av forskrifter) kan være felles for flere lover</a:t>
            </a:r>
          </a:p>
          <a:p>
            <a:r>
              <a:rPr lang="nb-NO" dirty="0" smtClean="0"/>
              <a:t>Eksempelet personopplysningsforskriften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Lovspråk</a:t>
            </a:r>
            <a:endParaRPr lang="en-GB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400" smtClean="0"/>
              <a:t>Korte</a:t>
            </a:r>
            <a:r>
              <a:rPr lang="nb-NO" sz="2400" smtClean="0"/>
              <a:t> setninger og bruk av dagligspråk </a:t>
            </a:r>
            <a:r>
              <a:rPr lang="nb-NO" sz="2400" smtClean="0"/>
              <a:t>(</a:t>
            </a:r>
            <a:r>
              <a:rPr lang="nb-NO" sz="2400" smtClean="0"/>
              <a:t>eller </a:t>
            </a:r>
            <a:r>
              <a:rPr lang="nb-NO" sz="2400" smtClean="0"/>
              <a:t>ekspertspråk?)</a:t>
            </a:r>
            <a:endParaRPr lang="nb-NO" sz="2400" smtClean="0"/>
          </a:p>
          <a:p>
            <a:r>
              <a:rPr lang="nb-NO" sz="2400" smtClean="0"/>
              <a:t>Unngå konstruerte begreper </a:t>
            </a:r>
            <a:r>
              <a:rPr lang="nb-NO" sz="2400" smtClean="0"/>
              <a:t>(</a:t>
            </a:r>
            <a:r>
              <a:rPr lang="nb-NO" sz="2400" smtClean="0"/>
              <a:t>men </a:t>
            </a:r>
            <a:r>
              <a:rPr lang="nb-NO" sz="2400" smtClean="0"/>
              <a:t>vanlige)</a:t>
            </a:r>
            <a:endParaRPr lang="nb-NO" sz="2400" smtClean="0"/>
          </a:p>
          <a:p>
            <a:r>
              <a:rPr lang="nb-NO" sz="2400" smtClean="0"/>
              <a:t>Presise begreper men ikke </a:t>
            </a:r>
            <a:r>
              <a:rPr lang="nb-NO" sz="2400" smtClean="0"/>
              <a:t>definisjonssyke</a:t>
            </a:r>
            <a:endParaRPr lang="nb-NO" sz="2400" smtClean="0"/>
          </a:p>
          <a:p>
            <a:r>
              <a:rPr lang="nb-NO" sz="2400" smtClean="0"/>
              <a:t>Kansellilisten</a:t>
            </a:r>
            <a:endParaRPr lang="nb-NO" sz="2400" smtClean="0"/>
          </a:p>
          <a:p>
            <a:pPr lvl="1"/>
            <a:r>
              <a:rPr lang="nb-NO" sz="2400" smtClean="0"/>
              <a:t>Unngå </a:t>
            </a:r>
            <a:r>
              <a:rPr lang="nb-NO" sz="2400" smtClean="0"/>
              <a:t>“danske</a:t>
            </a:r>
            <a:r>
              <a:rPr lang="nb-NO" sz="2400" smtClean="0"/>
              <a:t>” ord </a:t>
            </a:r>
            <a:r>
              <a:rPr lang="nb-NO" sz="2400" smtClean="0"/>
              <a:t>(</a:t>
            </a:r>
            <a:r>
              <a:rPr lang="nb-NO" sz="2400" smtClean="0"/>
              <a:t>anbringe – </a:t>
            </a:r>
            <a:r>
              <a:rPr lang="nb-NO" sz="2400" smtClean="0"/>
              <a:t>plassere</a:t>
            </a:r>
            <a:r>
              <a:rPr lang="nb-NO" sz="2400" smtClean="0"/>
              <a:t>, befordre - </a:t>
            </a:r>
            <a:r>
              <a:rPr lang="nb-NO" sz="2400" smtClean="0"/>
              <a:t>frakte</a:t>
            </a:r>
            <a:r>
              <a:rPr lang="nb-NO" sz="2400" smtClean="0"/>
              <a:t>, begjære – be </a:t>
            </a:r>
            <a:r>
              <a:rPr lang="nb-NO" sz="2400" smtClean="0"/>
              <a:t>om</a:t>
            </a:r>
            <a:r>
              <a:rPr lang="nb-NO" sz="2400" smtClean="0"/>
              <a:t>, erlegge – </a:t>
            </a:r>
            <a:r>
              <a:rPr lang="nb-NO" sz="2400" smtClean="0"/>
              <a:t>betale</a:t>
            </a:r>
            <a:r>
              <a:rPr lang="nb-NO" sz="2400" smtClean="0"/>
              <a:t>, herværende – her </a:t>
            </a:r>
            <a:r>
              <a:rPr lang="nb-NO" sz="2400" smtClean="0"/>
              <a:t>[osv]</a:t>
            </a:r>
            <a:endParaRPr lang="nb-NO" sz="2400" smtClean="0"/>
          </a:p>
          <a:p>
            <a:r>
              <a:rPr lang="nb-NO" sz="2400" smtClean="0"/>
              <a:t>Konsekvent ordbruk </a:t>
            </a:r>
            <a:r>
              <a:rPr lang="nb-NO" sz="2400" smtClean="0"/>
              <a:t>(</a:t>
            </a:r>
            <a:r>
              <a:rPr lang="nb-NO" sz="2400" smtClean="0"/>
              <a:t>ikke variere av </a:t>
            </a:r>
            <a:r>
              <a:rPr lang="nb-NO" sz="2400" smtClean="0"/>
              <a:t>“</a:t>
            </a:r>
            <a:r>
              <a:rPr lang="nb-NO" sz="2400" smtClean="0"/>
              <a:t>litterære </a:t>
            </a:r>
            <a:r>
              <a:rPr lang="nb-NO" sz="2400" smtClean="0"/>
              <a:t>grunner”)</a:t>
            </a:r>
            <a:endParaRPr lang="nb-NO" sz="2400" smtClean="0"/>
          </a:p>
          <a:p>
            <a:endParaRPr lang="nb-NO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nb-NO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Vaghet og skjønn</a:t>
            </a:r>
            <a:endParaRPr lang="nb-NO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715040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nb-NO" sz="2200" smtClean="0"/>
              <a:t>Naturlig</a:t>
            </a:r>
            <a:r>
              <a:rPr lang="nb-NO" sz="2200" smtClean="0"/>
              <a:t> norsk er i utgangspunktet </a:t>
            </a:r>
            <a:r>
              <a:rPr lang="nb-NO" sz="2200" smtClean="0"/>
              <a:t>vagt</a:t>
            </a:r>
            <a:r>
              <a:rPr lang="nb-NO" sz="2200" smtClean="0"/>
              <a:t>, men lovgiver kan bruke vage ord og uttrykk og skjønn </a:t>
            </a:r>
            <a:r>
              <a:rPr lang="nb-NO" sz="2200" smtClean="0"/>
              <a:t>bevisst</a:t>
            </a:r>
            <a:endParaRPr lang="nb-NO" sz="2200" smtClean="0"/>
          </a:p>
          <a:p>
            <a:pPr lvl="1"/>
            <a:r>
              <a:rPr lang="nb-NO" sz="2200" smtClean="0"/>
              <a:t>Eksempler fra </a:t>
            </a:r>
            <a:r>
              <a:rPr lang="nb-NO" sz="2200" smtClean="0"/>
              <a:t>personopplysningsloven:</a:t>
            </a:r>
            <a:endParaRPr lang="nb-NO" sz="2200" smtClean="0"/>
          </a:p>
          <a:p>
            <a:pPr lvl="1"/>
            <a:endParaRPr lang="nb-NO" smtClean="0"/>
          </a:p>
          <a:p>
            <a:pPr lvl="1"/>
            <a:endParaRPr lang="nb-NO" smtClean="0"/>
          </a:p>
          <a:p>
            <a:pPr lvl="1"/>
            <a:endParaRPr lang="nb-NO" smtClean="0"/>
          </a:p>
          <a:p>
            <a:pPr lvl="1"/>
            <a:endParaRPr lang="nb-NO" smtClean="0"/>
          </a:p>
          <a:p>
            <a:pPr lvl="1"/>
            <a:endParaRPr lang="nb-NO" sz="2200" smtClean="0"/>
          </a:p>
          <a:p>
            <a:pPr lvl="1"/>
            <a:endParaRPr lang="nb-NO" sz="2200" smtClean="0"/>
          </a:p>
          <a:p>
            <a:pPr lvl="1"/>
            <a:endParaRPr lang="nb-NO" sz="2200" smtClean="0"/>
          </a:p>
          <a:p>
            <a:pPr lvl="1"/>
            <a:endParaRPr lang="nb-NO" sz="2200" smtClean="0"/>
          </a:p>
          <a:p>
            <a:pPr lvl="1"/>
            <a:r>
              <a:rPr lang="nb-NO" sz="2200" smtClean="0"/>
              <a:t>Brukes </a:t>
            </a:r>
            <a:r>
              <a:rPr lang="nb-NO" sz="2200" smtClean="0"/>
              <a:t>f.eks</a:t>
            </a:r>
            <a:r>
              <a:rPr lang="nb-NO" sz="2200" smtClean="0"/>
              <a:t>. når lovgiver ikke vet nok om virkeligheten eller forholdene er for komplekse og vanskelige å ha dekkende oppfatning </a:t>
            </a:r>
            <a:r>
              <a:rPr lang="nb-NO" sz="2200" smtClean="0"/>
              <a:t>om</a:t>
            </a:r>
            <a:endParaRPr lang="nb-NO" sz="2200" smtClean="0"/>
          </a:p>
          <a:p>
            <a:pPr lvl="1"/>
            <a:r>
              <a:rPr lang="nb-NO" sz="2200" smtClean="0"/>
              <a:t>Kan gi rom for konkret vurdering og dermed fleksibilitet og </a:t>
            </a:r>
            <a:r>
              <a:rPr lang="nb-NO" sz="2200" smtClean="0"/>
              <a:t>rettferdigh</a:t>
            </a:r>
            <a:r>
              <a:rPr lang="nb-NO" sz="2200" smtClean="0"/>
              <a:t>e</a:t>
            </a:r>
            <a:r>
              <a:rPr lang="nb-NO" sz="2200" smtClean="0"/>
              <a:t>t</a:t>
            </a:r>
            <a:endParaRPr lang="nb-NO" sz="2200" smtClean="0"/>
          </a:p>
          <a:p>
            <a:pPr lvl="1"/>
            <a:r>
              <a:rPr lang="nb-NO" sz="2200" smtClean="0"/>
              <a:t>Gir imidlertid veldig lite forutberegnelighet og setter andre enn eksperter på </a:t>
            </a:r>
            <a:r>
              <a:rPr lang="nb-NO" sz="2200" smtClean="0"/>
              <a:t>sidelinjen</a:t>
            </a:r>
            <a:endParaRPr lang="nb-NO" sz="2200" smtClean="0"/>
          </a:p>
          <a:p>
            <a:pPr lvl="1"/>
            <a:r>
              <a:rPr lang="nb-NO" sz="2200" smtClean="0"/>
              <a:t>I noen tilfelle kan forskriftsregulering være </a:t>
            </a:r>
            <a:r>
              <a:rPr lang="nb-NO" sz="2200" smtClean="0"/>
              <a:t>alternativ</a:t>
            </a:r>
            <a:endParaRPr lang="nb-NO" sz="2200" smtClean="0"/>
          </a:p>
          <a:p>
            <a:pPr lvl="1"/>
            <a:endParaRPr lang="nb-NO" smtClean="0"/>
          </a:p>
          <a:p>
            <a:pPr lvl="1"/>
            <a:endParaRPr lang="nb-NO" smtClean="0"/>
          </a:p>
          <a:p>
            <a:endParaRPr lang="nb-NO"/>
          </a:p>
        </p:txBody>
      </p:sp>
      <p:sp>
        <p:nvSpPr>
          <p:cNvPr id="6" name="TekstSylinder 1"/>
          <p:cNvSpPr txBox="1"/>
          <p:nvPr/>
        </p:nvSpPr>
        <p:spPr>
          <a:xfrm>
            <a:off x="1285852" y="2143116"/>
            <a:ext cx="592935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nb-NO" sz="1600" dirty="0" smtClean="0"/>
              <a:t>  berettiget </a:t>
            </a:r>
            <a:r>
              <a:rPr lang="nb-NO" sz="1600" dirty="0" smtClean="0"/>
              <a:t>interesse (pol § 8 bokstav f)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saklig begrunnet (pol § 11)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uforholdsmessig vanskelig (pol § 22)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anses utilrådelig (pol § 23)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vesentlig betydning (pol §§ 22 og 37)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forsvarlig behandling (pol § 29)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</a:t>
            </a:r>
            <a:r>
              <a:rPr lang="nb-NO" sz="1600" dirty="0" smtClean="0"/>
              <a:t>særskilt behov for overvåkingen (pol § 38)</a:t>
            </a:r>
          </a:p>
          <a:p>
            <a:pPr>
              <a:buFont typeface="Arial" pitchFamily="34" charset="0"/>
              <a:buChar char="•"/>
            </a:pPr>
            <a:r>
              <a:rPr lang="nb-NO" sz="1600" dirty="0" smtClean="0"/>
              <a:t>  behovet for overvåking klart overstiger den enkeltes interesse (pol § 38a)</a:t>
            </a:r>
            <a:endParaRPr lang="nb-NO" sz="16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966</Words>
  <Application>Microsoft Office PowerPoint</Application>
  <PresentationFormat>Skjermfremvisning (4:3)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Office-tema</vt:lpstr>
      <vt:lpstr>Lover: struktur, anatomi og språk  </vt:lpstr>
      <vt:lpstr>Hva ønsker vi å oppnå med lovgivningen?</vt:lpstr>
      <vt:lpstr>Hva kan uklarhet føre til?</vt:lpstr>
      <vt:lpstr>Hva gjør en lov brukervennlig?</vt:lpstr>
      <vt:lpstr>Ekstern lovstruktur</vt:lpstr>
      <vt:lpstr>Lovers anatomi</vt:lpstr>
      <vt:lpstr>Om forholdet mellom lov og forskrift</vt:lpstr>
      <vt:lpstr>Lovspråk</vt:lpstr>
      <vt:lpstr>Vaghet og skjønn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Lover: struktur, anatomi og språk  </dc:title>
  <dc:creator>eier</dc:creator>
  <cp:lastModifiedBy>eier</cp:lastModifiedBy>
  <cp:revision>2</cp:revision>
  <dcterms:created xsi:type="dcterms:W3CDTF">2013-09-10T15:56:36Z</dcterms:created>
  <dcterms:modified xsi:type="dcterms:W3CDTF">2013-09-10T22:29:47Z</dcterms:modified>
</cp:coreProperties>
</file>