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1"/>
  </p:sldMasterIdLst>
  <p:sldIdLst>
    <p:sldId id="256" r:id="rId2"/>
    <p:sldId id="307" r:id="rId3"/>
    <p:sldId id="308" r:id="rId4"/>
    <p:sldId id="343" r:id="rId5"/>
    <p:sldId id="335" r:id="rId6"/>
    <p:sldId id="338" r:id="rId7"/>
    <p:sldId id="342" r:id="rId8"/>
    <p:sldId id="344" r:id="rId9"/>
    <p:sldId id="345" r:id="rId10"/>
    <p:sldId id="339" r:id="rId11"/>
    <p:sldId id="340" r:id="rId12"/>
    <p:sldId id="341" r:id="rId13"/>
    <p:sldId id="346" r:id="rId14"/>
    <p:sldId id="348" r:id="rId15"/>
    <p:sldId id="349" r:id="rId16"/>
    <p:sldId id="350" r:id="rId17"/>
    <p:sldId id="351" r:id="rId18"/>
    <p:sldId id="354" r:id="rId19"/>
    <p:sldId id="356" r:id="rId20"/>
    <p:sldId id="352" r:id="rId21"/>
    <p:sldId id="353" r:id="rId22"/>
    <p:sldId id="357" r:id="rId23"/>
    <p:sldId id="359" r:id="rId24"/>
    <p:sldId id="309" r:id="rId25"/>
    <p:sldId id="337" r:id="rId26"/>
    <p:sldId id="360" r:id="rId27"/>
    <p:sldId id="361" r:id="rId28"/>
    <p:sldId id="362" r:id="rId29"/>
    <p:sldId id="363" r:id="rId30"/>
    <p:sldId id="364" r:id="rId31"/>
    <p:sldId id="365" r:id="rId32"/>
    <p:sldId id="366" r:id="rId33"/>
    <p:sldId id="367" r:id="rId34"/>
    <p:sldId id="310" r:id="rId35"/>
    <p:sldId id="258" r:id="rId36"/>
    <p:sldId id="259" r:id="rId37"/>
    <p:sldId id="260" r:id="rId38"/>
    <p:sldId id="261" r:id="rId39"/>
    <p:sldId id="315" r:id="rId40"/>
    <p:sldId id="312" r:id="rId41"/>
    <p:sldId id="314" r:id="rId42"/>
    <p:sldId id="316" r:id="rId43"/>
    <p:sldId id="317" r:id="rId44"/>
    <p:sldId id="318" r:id="rId45"/>
    <p:sldId id="323" r:id="rId46"/>
    <p:sldId id="320" r:id="rId47"/>
    <p:sldId id="322" r:id="rId48"/>
    <p:sldId id="328" r:id="rId49"/>
    <p:sldId id="325" r:id="rId50"/>
    <p:sldId id="327" r:id="rId51"/>
    <p:sldId id="329" r:id="rId52"/>
    <p:sldId id="330" r:id="rId53"/>
    <p:sldId id="331" r:id="rId54"/>
    <p:sldId id="332" r:id="rId55"/>
    <p:sldId id="333" r:id="rId56"/>
    <p:sldId id="264" r:id="rId57"/>
    <p:sldId id="334" r:id="rId58"/>
    <p:sldId id="305" r:id="rId59"/>
    <p:sldId id="368"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82" autoAdjust="0"/>
    <p:restoredTop sz="94660"/>
  </p:normalViewPr>
  <p:slideViewPr>
    <p:cSldViewPr snapToGrid="0">
      <p:cViewPr varScale="1">
        <p:scale>
          <a:sx n="105" d="100"/>
          <a:sy n="105" d="100"/>
        </p:scale>
        <p:origin x="4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nb-NO"/>
              <a:t>Klikk for å redigere tittelstil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B29ABD9-DB13-4AC5-957A-19CA9F07A2EF}" type="datetimeFigureOut">
              <a:rPr lang="nb-NO" smtClean="0"/>
              <a:t>29.08.2018</a:t>
            </a:fld>
            <a:endParaRPr lang="nb-NO"/>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nb-NO"/>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9E6B068-C41C-4E5D-97B3-CC82BE4EBD52}" type="slidenum">
              <a:rPr lang="nb-NO" smtClean="0"/>
              <a:t>‹#›</a:t>
            </a:fld>
            <a:endParaRPr lang="nb-NO"/>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1151384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1B29ABD9-DB13-4AC5-957A-19CA9F07A2EF}" type="datetimeFigureOut">
              <a:rPr lang="nb-NO" smtClean="0"/>
              <a:t>29.08.2018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49E6B068-C41C-4E5D-97B3-CC82BE4EBD52}" type="slidenum">
              <a:rPr lang="nb-NO" smtClean="0"/>
              <a:t>‹#›</a:t>
            </a:fld>
            <a:endParaRPr lang="nb-NO"/>
          </a:p>
        </p:txBody>
      </p:sp>
    </p:spTree>
    <p:extLst>
      <p:ext uri="{BB962C8B-B14F-4D97-AF65-F5344CB8AC3E}">
        <p14:creationId xmlns:p14="http://schemas.microsoft.com/office/powerpoint/2010/main" val="211059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1B29ABD9-DB13-4AC5-957A-19CA9F07A2EF}" type="datetimeFigureOut">
              <a:rPr lang="nb-NO" smtClean="0"/>
              <a:t>29.08.2018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49E6B068-C41C-4E5D-97B3-CC82BE4EBD52}" type="slidenum">
              <a:rPr lang="nb-NO" smtClean="0"/>
              <a:t>‹#›</a:t>
            </a:fld>
            <a:endParaRPr lang="nb-NO"/>
          </a:p>
        </p:txBody>
      </p:sp>
    </p:spTree>
    <p:extLst>
      <p:ext uri="{BB962C8B-B14F-4D97-AF65-F5344CB8AC3E}">
        <p14:creationId xmlns:p14="http://schemas.microsoft.com/office/powerpoint/2010/main" val="4269644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1B29ABD9-DB13-4AC5-957A-19CA9F07A2EF}" type="datetimeFigureOut">
              <a:rPr lang="nb-NO" smtClean="0"/>
              <a:t>29.08.2018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49E6B068-C41C-4E5D-97B3-CC82BE4EBD52}" type="slidenum">
              <a:rPr lang="nb-NO" smtClean="0"/>
              <a:t>‹#›</a:t>
            </a:fld>
            <a:endParaRPr lang="nb-NO"/>
          </a:p>
        </p:txBody>
      </p:sp>
    </p:spTree>
    <p:extLst>
      <p:ext uri="{BB962C8B-B14F-4D97-AF65-F5344CB8AC3E}">
        <p14:creationId xmlns:p14="http://schemas.microsoft.com/office/powerpoint/2010/main" val="143863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nb-NO"/>
              <a:t>Klikk for å redigere tittelstil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B29ABD9-DB13-4AC5-957A-19CA9F07A2EF}" type="datetimeFigureOut">
              <a:rPr lang="nb-NO" smtClean="0"/>
              <a:t>29.08.2018</a:t>
            </a:fld>
            <a:endParaRPr lang="nb-NO"/>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nb-NO"/>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9E6B068-C41C-4E5D-97B3-CC82BE4EBD52}" type="slidenum">
              <a:rPr lang="nb-NO" smtClean="0"/>
              <a:t>‹#›</a:t>
            </a:fld>
            <a:endParaRPr lang="nb-NO"/>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77948168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nb-NO"/>
              <a:t>Klikk for å redigere tittelstil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1B29ABD9-DB13-4AC5-957A-19CA9F07A2EF}" type="datetimeFigureOut">
              <a:rPr lang="nb-NO" smtClean="0"/>
              <a:t>29.08.2018</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49E6B068-C41C-4E5D-97B3-CC82BE4EBD52}" type="slidenum">
              <a:rPr lang="nb-NO" smtClean="0"/>
              <a:t>‹#›</a:t>
            </a:fld>
            <a:endParaRPr lang="nb-NO"/>
          </a:p>
        </p:txBody>
      </p:sp>
    </p:spTree>
    <p:extLst>
      <p:ext uri="{BB962C8B-B14F-4D97-AF65-F5344CB8AC3E}">
        <p14:creationId xmlns:p14="http://schemas.microsoft.com/office/powerpoint/2010/main" val="187379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nb-NO"/>
              <a:t>Klikk for å redigere tittelstil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1B29ABD9-DB13-4AC5-957A-19CA9F07A2EF}" type="datetimeFigureOut">
              <a:rPr lang="nb-NO" smtClean="0"/>
              <a:t>29.08.2018</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49E6B068-C41C-4E5D-97B3-CC82BE4EBD52}" type="slidenum">
              <a:rPr lang="nb-NO" smtClean="0"/>
              <a:t>‹#›</a:t>
            </a:fld>
            <a:endParaRPr lang="nb-NO"/>
          </a:p>
        </p:txBody>
      </p:sp>
    </p:spTree>
    <p:extLst>
      <p:ext uri="{BB962C8B-B14F-4D97-AF65-F5344CB8AC3E}">
        <p14:creationId xmlns:p14="http://schemas.microsoft.com/office/powerpoint/2010/main" val="3360375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1B29ABD9-DB13-4AC5-957A-19CA9F07A2EF}" type="datetimeFigureOut">
              <a:rPr lang="nb-NO" smtClean="0"/>
              <a:t>29.08.2018</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49E6B068-C41C-4E5D-97B3-CC82BE4EBD52}" type="slidenum">
              <a:rPr lang="nb-NO" smtClean="0"/>
              <a:t>‹#›</a:t>
            </a:fld>
            <a:endParaRPr lang="nb-NO"/>
          </a:p>
        </p:txBody>
      </p:sp>
    </p:spTree>
    <p:extLst>
      <p:ext uri="{BB962C8B-B14F-4D97-AF65-F5344CB8AC3E}">
        <p14:creationId xmlns:p14="http://schemas.microsoft.com/office/powerpoint/2010/main" val="1920117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9ABD9-DB13-4AC5-957A-19CA9F07A2EF}" type="datetimeFigureOut">
              <a:rPr lang="nb-NO" smtClean="0"/>
              <a:t>29.08.2018</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49E6B068-C41C-4E5D-97B3-CC82BE4EBD52}" type="slidenum">
              <a:rPr lang="nb-NO" smtClean="0"/>
              <a:t>‹#›</a:t>
            </a:fld>
            <a:endParaRPr lang="nb-NO"/>
          </a:p>
        </p:txBody>
      </p:sp>
    </p:spTree>
    <p:extLst>
      <p:ext uri="{BB962C8B-B14F-4D97-AF65-F5344CB8AC3E}">
        <p14:creationId xmlns:p14="http://schemas.microsoft.com/office/powerpoint/2010/main" val="2519044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nb-NO"/>
              <a:t>Klikk for å redigere tittelstil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B29ABD9-DB13-4AC5-957A-19CA9F07A2EF}" type="datetimeFigureOut">
              <a:rPr lang="nb-NO" smtClean="0"/>
              <a:t>29.08.2018</a:t>
            </a:fld>
            <a:endParaRPr lang="nb-NO"/>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nb-NO"/>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9E6B068-C41C-4E5D-97B3-CC82BE4EBD52}" type="slidenum">
              <a:rPr lang="nb-NO" smtClean="0"/>
              <a:t>‹#›</a:t>
            </a:fld>
            <a:endParaRPr lang="nb-NO"/>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3204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nb-NO"/>
              <a:t>Klikk for å redigere tittelstil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B29ABD9-DB13-4AC5-957A-19CA9F07A2EF}" type="datetimeFigureOut">
              <a:rPr lang="nb-NO" smtClean="0"/>
              <a:t>29.08.2018</a:t>
            </a:fld>
            <a:endParaRPr lang="nb-NO"/>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nb-NO"/>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9E6B068-C41C-4E5D-97B3-CC82BE4EBD52}" type="slidenum">
              <a:rPr lang="nb-NO" smtClean="0"/>
              <a:t>‹#›</a:t>
            </a:fld>
            <a:endParaRPr lang="nb-NO"/>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49706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nb-NO"/>
              <a:t>Klikk for å redigere tittelstil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B29ABD9-DB13-4AC5-957A-19CA9F07A2EF}" type="datetimeFigureOut">
              <a:rPr lang="nb-NO" smtClean="0"/>
              <a:t>29.08.2018</a:t>
            </a:fld>
            <a:endParaRPr lang="nb-NO"/>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nb-NO"/>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9E6B068-C41C-4E5D-97B3-CC82BE4EBD52}" type="slidenum">
              <a:rPr lang="nb-NO" smtClean="0"/>
              <a:t>‹#›</a:t>
            </a:fld>
            <a:endParaRPr lang="nb-NO"/>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80914868"/>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6A9EA6A-5DA3-4E1C-85DB-D00F151867E3}"/>
              </a:ext>
            </a:extLst>
          </p:cNvPr>
          <p:cNvSpPr>
            <a:spLocks noGrp="1"/>
          </p:cNvSpPr>
          <p:nvPr>
            <p:ph type="ctrTitle"/>
          </p:nvPr>
        </p:nvSpPr>
        <p:spPr>
          <a:xfrm>
            <a:off x="1915385" y="1987321"/>
            <a:ext cx="8361229" cy="2098226"/>
          </a:xfrm>
        </p:spPr>
        <p:txBody>
          <a:bodyPr/>
          <a:lstStyle/>
          <a:p>
            <a:r>
              <a:rPr lang="nb-NO" sz="8800" dirty="0">
                <a:solidFill>
                  <a:srgbClr val="C00000"/>
                </a:solidFill>
              </a:rPr>
              <a:t>Om Lovkvalitet</a:t>
            </a:r>
          </a:p>
        </p:txBody>
      </p:sp>
      <p:sp>
        <p:nvSpPr>
          <p:cNvPr id="3" name="Undertittel 2">
            <a:extLst>
              <a:ext uri="{FF2B5EF4-FFF2-40B4-BE49-F238E27FC236}">
                <a16:creationId xmlns:a16="http://schemas.microsoft.com/office/drawing/2014/main" id="{8B2D61CF-3600-4E0F-919C-E982B8487B7B}"/>
              </a:ext>
            </a:extLst>
          </p:cNvPr>
          <p:cNvSpPr>
            <a:spLocks noGrp="1"/>
          </p:cNvSpPr>
          <p:nvPr>
            <p:ph type="subTitle" idx="1"/>
          </p:nvPr>
        </p:nvSpPr>
        <p:spPr>
          <a:xfrm>
            <a:off x="2785923" y="4870679"/>
            <a:ext cx="6831673" cy="1086237"/>
          </a:xfrm>
        </p:spPr>
        <p:txBody>
          <a:bodyPr/>
          <a:lstStyle/>
          <a:p>
            <a:r>
              <a:rPr lang="nb-NO" dirty="0"/>
              <a:t>Ida Marie Vangen </a:t>
            </a:r>
          </a:p>
        </p:txBody>
      </p:sp>
    </p:spTree>
    <p:extLst>
      <p:ext uri="{BB962C8B-B14F-4D97-AF65-F5344CB8AC3E}">
        <p14:creationId xmlns:p14="http://schemas.microsoft.com/office/powerpoint/2010/main" val="3360905574"/>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B0594D-C7F5-47F0-B4CB-431869262A7E}"/>
              </a:ext>
            </a:extLst>
          </p:cNvPr>
          <p:cNvSpPr>
            <a:spLocks noGrp="1"/>
          </p:cNvSpPr>
          <p:nvPr>
            <p:ph type="title"/>
          </p:nvPr>
        </p:nvSpPr>
        <p:spPr/>
        <p:txBody>
          <a:bodyPr/>
          <a:lstStyle/>
          <a:p>
            <a:r>
              <a:rPr lang="nb-NO" dirty="0">
                <a:solidFill>
                  <a:srgbClr val="C00000"/>
                </a:solidFill>
              </a:rPr>
              <a:t>Behandling i Stortinget</a:t>
            </a:r>
          </a:p>
        </p:txBody>
      </p:sp>
      <p:sp>
        <p:nvSpPr>
          <p:cNvPr id="3" name="Plassholder for innhold 2">
            <a:extLst>
              <a:ext uri="{FF2B5EF4-FFF2-40B4-BE49-F238E27FC236}">
                <a16:creationId xmlns:a16="http://schemas.microsoft.com/office/drawing/2014/main" id="{242F533D-E9C6-45EF-9E7C-94398AB2DF9C}"/>
              </a:ext>
            </a:extLst>
          </p:cNvPr>
          <p:cNvSpPr>
            <a:spLocks noGrp="1"/>
          </p:cNvSpPr>
          <p:nvPr>
            <p:ph idx="1"/>
          </p:nvPr>
        </p:nvSpPr>
        <p:spPr>
          <a:xfrm>
            <a:off x="1371600" y="1638300"/>
            <a:ext cx="9601200" cy="3581400"/>
          </a:xfrm>
        </p:spPr>
        <p:txBody>
          <a:bodyPr>
            <a:normAutofit/>
          </a:bodyPr>
          <a:lstStyle/>
          <a:p>
            <a:r>
              <a:rPr lang="nb-NO" sz="3600" dirty="0"/>
              <a:t>Grunnloven</a:t>
            </a:r>
          </a:p>
          <a:p>
            <a:pPr lvl="1"/>
            <a:r>
              <a:rPr lang="nb-NO" sz="2800" i="0" dirty="0"/>
              <a:t>Stortinget gis den lovgivende makt, jf. §§ 49 og 75 bokstav a.</a:t>
            </a:r>
          </a:p>
          <a:p>
            <a:pPr lvl="1"/>
            <a:r>
              <a:rPr lang="nb-NO" sz="2800" i="0" dirty="0"/>
              <a:t>§ 76 flg. </a:t>
            </a:r>
            <a:r>
              <a:rPr lang="nb-NO" sz="2800" i="0" dirty="0">
                <a:sym typeface="Wingdings" panose="05000000000000000000" pitchFamily="2" charset="2"/>
              </a:rPr>
              <a:t> krav til hvordan lovforslag skal vedtas</a:t>
            </a:r>
            <a:endParaRPr lang="nb-NO" sz="2800" dirty="0"/>
          </a:p>
          <a:p>
            <a:r>
              <a:rPr lang="nb-NO" sz="3600" dirty="0"/>
              <a:t>Stortingets forretningsorden</a:t>
            </a:r>
          </a:p>
          <a:p>
            <a:pPr lvl="1"/>
            <a:r>
              <a:rPr lang="nb-NO" sz="2800" dirty="0"/>
              <a:t>Supplerer Grunnlovens regler, med hjemmel i grl. § 66. </a:t>
            </a:r>
          </a:p>
        </p:txBody>
      </p:sp>
    </p:spTree>
    <p:extLst>
      <p:ext uri="{BB962C8B-B14F-4D97-AF65-F5344CB8AC3E}">
        <p14:creationId xmlns:p14="http://schemas.microsoft.com/office/powerpoint/2010/main" val="692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B0594D-C7F5-47F0-B4CB-431869262A7E}"/>
              </a:ext>
            </a:extLst>
          </p:cNvPr>
          <p:cNvSpPr>
            <a:spLocks noGrp="1"/>
          </p:cNvSpPr>
          <p:nvPr>
            <p:ph type="title"/>
          </p:nvPr>
        </p:nvSpPr>
        <p:spPr/>
        <p:txBody>
          <a:bodyPr/>
          <a:lstStyle/>
          <a:p>
            <a:r>
              <a:rPr lang="nb-NO" dirty="0">
                <a:solidFill>
                  <a:srgbClr val="C00000"/>
                </a:solidFill>
              </a:rPr>
              <a:t>Sanksjonering av Kongen i statsråd</a:t>
            </a:r>
          </a:p>
        </p:txBody>
      </p:sp>
      <p:sp>
        <p:nvSpPr>
          <p:cNvPr id="3" name="Plassholder for innhold 2">
            <a:extLst>
              <a:ext uri="{FF2B5EF4-FFF2-40B4-BE49-F238E27FC236}">
                <a16:creationId xmlns:a16="http://schemas.microsoft.com/office/drawing/2014/main" id="{242F533D-E9C6-45EF-9E7C-94398AB2DF9C}"/>
              </a:ext>
            </a:extLst>
          </p:cNvPr>
          <p:cNvSpPr>
            <a:spLocks noGrp="1"/>
          </p:cNvSpPr>
          <p:nvPr>
            <p:ph idx="1"/>
          </p:nvPr>
        </p:nvSpPr>
        <p:spPr>
          <a:xfrm>
            <a:off x="1371599" y="2286000"/>
            <a:ext cx="9727809" cy="2400301"/>
          </a:xfrm>
        </p:spPr>
        <p:txBody>
          <a:bodyPr>
            <a:normAutofit/>
          </a:bodyPr>
          <a:lstStyle/>
          <a:p>
            <a:r>
              <a:rPr lang="nb-NO" sz="3600" dirty="0"/>
              <a:t>Grunnloven §§ 77 og 78</a:t>
            </a:r>
          </a:p>
          <a:p>
            <a:r>
              <a:rPr lang="nb-NO" sz="3600" i="1" dirty="0"/>
              <a:t>Om statsråd</a:t>
            </a:r>
          </a:p>
          <a:p>
            <a:pPr lvl="1"/>
            <a:r>
              <a:rPr lang="nb-NO" sz="3600" dirty="0"/>
              <a:t>Utdyper og presiserer Grunnlovens regler</a:t>
            </a:r>
          </a:p>
        </p:txBody>
      </p:sp>
    </p:spTree>
    <p:extLst>
      <p:ext uri="{BB962C8B-B14F-4D97-AF65-F5344CB8AC3E}">
        <p14:creationId xmlns:p14="http://schemas.microsoft.com/office/powerpoint/2010/main" val="136597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B0594D-C7F5-47F0-B4CB-431869262A7E}"/>
              </a:ext>
            </a:extLst>
          </p:cNvPr>
          <p:cNvSpPr>
            <a:spLocks noGrp="1"/>
          </p:cNvSpPr>
          <p:nvPr>
            <p:ph type="title"/>
          </p:nvPr>
        </p:nvSpPr>
        <p:spPr/>
        <p:txBody>
          <a:bodyPr/>
          <a:lstStyle/>
          <a:p>
            <a:r>
              <a:rPr lang="nb-NO" dirty="0">
                <a:solidFill>
                  <a:srgbClr val="C00000"/>
                </a:solidFill>
              </a:rPr>
              <a:t>Kunngjøring og ikrafttredelse</a:t>
            </a:r>
          </a:p>
        </p:txBody>
      </p:sp>
      <p:sp>
        <p:nvSpPr>
          <p:cNvPr id="3" name="Plassholder for innhold 2">
            <a:extLst>
              <a:ext uri="{FF2B5EF4-FFF2-40B4-BE49-F238E27FC236}">
                <a16:creationId xmlns:a16="http://schemas.microsoft.com/office/drawing/2014/main" id="{242F533D-E9C6-45EF-9E7C-94398AB2DF9C}"/>
              </a:ext>
            </a:extLst>
          </p:cNvPr>
          <p:cNvSpPr>
            <a:spLocks noGrp="1"/>
          </p:cNvSpPr>
          <p:nvPr>
            <p:ph idx="1"/>
          </p:nvPr>
        </p:nvSpPr>
        <p:spPr>
          <a:xfrm>
            <a:off x="1371600" y="1916723"/>
            <a:ext cx="9601200" cy="4255477"/>
          </a:xfrm>
        </p:spPr>
        <p:txBody>
          <a:bodyPr>
            <a:normAutofit lnSpcReduction="10000"/>
          </a:bodyPr>
          <a:lstStyle/>
          <a:p>
            <a:r>
              <a:rPr lang="nb-NO" sz="2800" dirty="0"/>
              <a:t>Lov om Norsk Lovtidend</a:t>
            </a:r>
          </a:p>
          <a:p>
            <a:pPr lvl="1"/>
            <a:r>
              <a:rPr lang="nb-NO" sz="2600" dirty="0"/>
              <a:t>Bestemmelser om utgivelse og drift av Norsk Lovtidend og om ikrafttredelse av lover</a:t>
            </a:r>
          </a:p>
          <a:p>
            <a:pPr lvl="1"/>
            <a:r>
              <a:rPr lang="nb-NO" sz="2600" i="0" dirty="0"/>
              <a:t>Elektronisk publikasjon som står for den offisielle kunngjøringen av lover og vedtak om lovers ikrafttredelse, oppheving og virksomhetsområde </a:t>
            </a:r>
            <a:endParaRPr lang="nb-NO" sz="2600" dirty="0"/>
          </a:p>
          <a:p>
            <a:r>
              <a:rPr lang="nb-NO" sz="2800" dirty="0"/>
              <a:t>Utredningsinstruksen punkt 4-7</a:t>
            </a:r>
          </a:p>
          <a:p>
            <a:pPr lvl="1"/>
            <a:r>
              <a:rPr lang="nb-NO" sz="2600" i="0" dirty="0"/>
              <a:t>Beslutninger om ikrafttredelse av lover og sanksjoner av lovvedtak skal samme dag sendes Norsk Lovtidend v/Lovdata for kunngjøring</a:t>
            </a:r>
            <a:br>
              <a:rPr lang="nb-NO" i="0" dirty="0"/>
            </a:br>
            <a:endParaRPr lang="nb-NO" dirty="0"/>
          </a:p>
        </p:txBody>
      </p:sp>
    </p:spTree>
    <p:extLst>
      <p:ext uri="{BB962C8B-B14F-4D97-AF65-F5344CB8AC3E}">
        <p14:creationId xmlns:p14="http://schemas.microsoft.com/office/powerpoint/2010/main" val="380662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1BFE099-6B5C-466D-9224-DD21E0A798D9}"/>
              </a:ext>
            </a:extLst>
          </p:cNvPr>
          <p:cNvSpPr>
            <a:spLocks noGrp="1"/>
          </p:cNvSpPr>
          <p:nvPr>
            <p:ph type="title"/>
          </p:nvPr>
        </p:nvSpPr>
        <p:spPr/>
        <p:txBody>
          <a:bodyPr/>
          <a:lstStyle/>
          <a:p>
            <a:r>
              <a:rPr lang="nb-NO" dirty="0">
                <a:solidFill>
                  <a:srgbClr val="C00000"/>
                </a:solidFill>
              </a:rPr>
              <a:t>Kort om internasjonale forpliktelser</a:t>
            </a:r>
          </a:p>
        </p:txBody>
      </p:sp>
      <p:sp>
        <p:nvSpPr>
          <p:cNvPr id="3" name="Plassholder for innhold 2">
            <a:extLst>
              <a:ext uri="{FF2B5EF4-FFF2-40B4-BE49-F238E27FC236}">
                <a16:creationId xmlns:a16="http://schemas.microsoft.com/office/drawing/2014/main" id="{5113A722-DF53-45A4-87C6-D9AD9DFE87CE}"/>
              </a:ext>
            </a:extLst>
          </p:cNvPr>
          <p:cNvSpPr>
            <a:spLocks noGrp="1"/>
          </p:cNvSpPr>
          <p:nvPr>
            <p:ph idx="1"/>
          </p:nvPr>
        </p:nvSpPr>
        <p:spPr>
          <a:xfrm>
            <a:off x="1371600" y="2285999"/>
            <a:ext cx="9601200" cy="3706837"/>
          </a:xfrm>
        </p:spPr>
        <p:txBody>
          <a:bodyPr>
            <a:normAutofit fontScale="92500" lnSpcReduction="10000"/>
          </a:bodyPr>
          <a:lstStyle/>
          <a:p>
            <a:r>
              <a:rPr lang="nb-NO" sz="2800" dirty="0">
                <a:solidFill>
                  <a:schemeClr val="tx1"/>
                </a:solidFill>
              </a:rPr>
              <a:t>Begrenser myndigheten til departementene og Stortinget</a:t>
            </a:r>
          </a:p>
          <a:p>
            <a:r>
              <a:rPr lang="nb-NO" sz="2800" dirty="0">
                <a:solidFill>
                  <a:schemeClr val="tx1"/>
                </a:solidFill>
              </a:rPr>
              <a:t>Dualistisk tilnærming til lovgivningen: folkerettslige forpliktelser må gjennomføres i nasjonal rett før de blir gjeldende </a:t>
            </a:r>
          </a:p>
          <a:p>
            <a:r>
              <a:rPr lang="nb-NO" sz="2800" dirty="0">
                <a:solidFill>
                  <a:schemeClr val="tx1"/>
                </a:solidFill>
              </a:rPr>
              <a:t>Gjennomføring: Inkorporasjon eller transformasjon</a:t>
            </a:r>
          </a:p>
          <a:p>
            <a:pPr lvl="1"/>
            <a:r>
              <a:rPr lang="nb-NO" sz="2800" dirty="0">
                <a:solidFill>
                  <a:schemeClr val="tx1"/>
                </a:solidFill>
              </a:rPr>
              <a:t>Inkorporasjon: </a:t>
            </a:r>
            <a:r>
              <a:rPr lang="nb-NO" sz="2800" i="0" dirty="0">
                <a:solidFill>
                  <a:schemeClr val="tx1"/>
                </a:solidFill>
              </a:rPr>
              <a:t>den folkerettslige forpliktelsen blir </a:t>
            </a:r>
            <a:r>
              <a:rPr lang="nb-NO" sz="2800" i="0" dirty="0"/>
              <a:t>direkte gjeldende som nasjonal rett med hjemmel i nasjonal lov eller forskrift </a:t>
            </a:r>
            <a:r>
              <a:rPr lang="nb-NO" sz="2800" i="0" dirty="0">
                <a:sym typeface="Wingdings" panose="05000000000000000000" pitchFamily="2" charset="2"/>
              </a:rPr>
              <a:t> f.eks. EØS-loven</a:t>
            </a:r>
            <a:endParaRPr lang="nb-NO" sz="2800" i="0" dirty="0"/>
          </a:p>
          <a:p>
            <a:pPr lvl="1"/>
            <a:r>
              <a:rPr lang="nb-NO" sz="2800" dirty="0"/>
              <a:t>Transformasjon</a:t>
            </a:r>
            <a:r>
              <a:rPr lang="nb-NO" sz="2800" i="0" dirty="0"/>
              <a:t>: utarbeides og innføres en tilsvarende regel i den nasjonale lovgivningen</a:t>
            </a:r>
            <a:endParaRPr lang="nb-NO" sz="2800" dirty="0">
              <a:solidFill>
                <a:schemeClr val="tx1"/>
              </a:solidFill>
            </a:endParaRPr>
          </a:p>
        </p:txBody>
      </p:sp>
    </p:spTree>
    <p:extLst>
      <p:ext uri="{BB962C8B-B14F-4D97-AF65-F5344CB8AC3E}">
        <p14:creationId xmlns:p14="http://schemas.microsoft.com/office/powerpoint/2010/main" val="97246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E9B2762-355A-4F2E-A739-65EF6D46DF5C}"/>
              </a:ext>
            </a:extLst>
          </p:cNvPr>
          <p:cNvSpPr>
            <a:spLocks noGrp="1"/>
          </p:cNvSpPr>
          <p:nvPr>
            <p:ph type="title"/>
          </p:nvPr>
        </p:nvSpPr>
        <p:spPr/>
        <p:txBody>
          <a:bodyPr>
            <a:normAutofit/>
          </a:bodyPr>
          <a:lstStyle/>
          <a:p>
            <a:r>
              <a:rPr lang="nb-NO" sz="5400" dirty="0">
                <a:solidFill>
                  <a:srgbClr val="C00000"/>
                </a:solidFill>
              </a:rPr>
              <a:t>Hva er lovkvalitet? </a:t>
            </a:r>
          </a:p>
        </p:txBody>
      </p:sp>
      <p:sp>
        <p:nvSpPr>
          <p:cNvPr id="3" name="Plassholder for innhold 2">
            <a:extLst>
              <a:ext uri="{FF2B5EF4-FFF2-40B4-BE49-F238E27FC236}">
                <a16:creationId xmlns:a16="http://schemas.microsoft.com/office/drawing/2014/main" id="{0CD641D8-0398-444A-A2BF-F0493D89AA4B}"/>
              </a:ext>
            </a:extLst>
          </p:cNvPr>
          <p:cNvSpPr>
            <a:spLocks noGrp="1"/>
          </p:cNvSpPr>
          <p:nvPr>
            <p:ph idx="1"/>
          </p:nvPr>
        </p:nvSpPr>
        <p:spPr>
          <a:xfrm>
            <a:off x="1371600" y="1962443"/>
            <a:ext cx="9601200" cy="4466492"/>
          </a:xfrm>
        </p:spPr>
        <p:txBody>
          <a:bodyPr>
            <a:normAutofit fontScale="92500" lnSpcReduction="20000"/>
          </a:bodyPr>
          <a:lstStyle/>
          <a:p>
            <a:r>
              <a:rPr lang="nb-NO" sz="3200" dirty="0"/>
              <a:t>Ingen enhetlig forståelse av begrepet</a:t>
            </a:r>
          </a:p>
          <a:p>
            <a:r>
              <a:rPr lang="nb-NO" sz="3200" dirty="0"/>
              <a:t>Hva er en god lov? Kirsti Coward</a:t>
            </a:r>
          </a:p>
          <a:p>
            <a:pPr lvl="1"/>
            <a:r>
              <a:rPr lang="nb-NO" sz="2400" dirty="0"/>
              <a:t>«En god lov er en lov som lett og klart forteller alle den har interesse for, hva som skal gjelde, og som oppfattes rettferdig og rimelig av alle den angår, med den virkning at de følger loven.»</a:t>
            </a:r>
          </a:p>
          <a:p>
            <a:pPr lvl="1"/>
            <a:r>
              <a:rPr lang="nb-NO" sz="2600" i="0" dirty="0"/>
              <a:t>Krever politiske og prinsipielle vurderinger</a:t>
            </a:r>
          </a:p>
          <a:p>
            <a:r>
              <a:rPr lang="nb-NO" sz="3200" dirty="0"/>
              <a:t>Backer: </a:t>
            </a:r>
            <a:r>
              <a:rPr lang="nb-NO" sz="3000" dirty="0"/>
              <a:t>spørsmål om lovkvalitet er forskjellig fra et spørsmål om man er enig i lovens innhold.</a:t>
            </a:r>
          </a:p>
          <a:p>
            <a:r>
              <a:rPr lang="nb-NO" sz="3200" dirty="0"/>
              <a:t>T</a:t>
            </a:r>
            <a:r>
              <a:rPr lang="nb-NO" sz="3200" i="0" dirty="0"/>
              <a:t>eknisk kvalitet i lovgivningen (JD) </a:t>
            </a:r>
            <a:r>
              <a:rPr lang="nb-NO" sz="3200" i="0" dirty="0">
                <a:sym typeface="Wingdings" panose="05000000000000000000" pitchFamily="2" charset="2"/>
              </a:rPr>
              <a:t> lovens språkdrakt og dens tekniske utforming og struktur</a:t>
            </a:r>
          </a:p>
          <a:p>
            <a:r>
              <a:rPr lang="nb-NO" sz="3200" i="0" dirty="0">
                <a:sym typeface="Wingdings" panose="05000000000000000000" pitchFamily="2" charset="2"/>
              </a:rPr>
              <a:t>Krav som stilles i regelverk og dokumenter  </a:t>
            </a:r>
            <a:endParaRPr lang="nb-NO" sz="3200" i="0" dirty="0"/>
          </a:p>
        </p:txBody>
      </p:sp>
    </p:spTree>
    <p:extLst>
      <p:ext uri="{BB962C8B-B14F-4D97-AF65-F5344CB8AC3E}">
        <p14:creationId xmlns:p14="http://schemas.microsoft.com/office/powerpoint/2010/main" val="10591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8F9336-5D8E-480B-AE48-BC108AA8C464}"/>
              </a:ext>
            </a:extLst>
          </p:cNvPr>
          <p:cNvSpPr>
            <a:spLocks noGrp="1"/>
          </p:cNvSpPr>
          <p:nvPr>
            <p:ph type="title"/>
          </p:nvPr>
        </p:nvSpPr>
        <p:spPr/>
        <p:txBody>
          <a:bodyPr/>
          <a:lstStyle/>
          <a:p>
            <a:r>
              <a:rPr lang="nb-NO" dirty="0">
                <a:solidFill>
                  <a:srgbClr val="C00000"/>
                </a:solidFill>
              </a:rPr>
              <a:t>Teknisk og språklig lovkvalitet</a:t>
            </a:r>
          </a:p>
        </p:txBody>
      </p:sp>
      <p:sp>
        <p:nvSpPr>
          <p:cNvPr id="3" name="Plassholder for innhold 2">
            <a:extLst>
              <a:ext uri="{FF2B5EF4-FFF2-40B4-BE49-F238E27FC236}">
                <a16:creationId xmlns:a16="http://schemas.microsoft.com/office/drawing/2014/main" id="{E6A79FCE-4C2C-4E39-8330-930043420E79}"/>
              </a:ext>
            </a:extLst>
          </p:cNvPr>
          <p:cNvSpPr>
            <a:spLocks noGrp="1"/>
          </p:cNvSpPr>
          <p:nvPr>
            <p:ph idx="1"/>
          </p:nvPr>
        </p:nvSpPr>
        <p:spPr/>
        <p:txBody>
          <a:bodyPr>
            <a:normAutofit fontScale="92500" lnSpcReduction="10000"/>
          </a:bodyPr>
          <a:lstStyle/>
          <a:p>
            <a:r>
              <a:rPr lang="nb-NO" sz="4000" dirty="0"/>
              <a:t>Lovers struktur</a:t>
            </a:r>
          </a:p>
          <a:p>
            <a:r>
              <a:rPr lang="nb-NO" sz="4000" dirty="0"/>
              <a:t>Lovers oppbygging</a:t>
            </a:r>
          </a:p>
          <a:p>
            <a:r>
              <a:rPr lang="nb-NO" sz="4000" dirty="0"/>
              <a:t>Lovspråk</a:t>
            </a:r>
          </a:p>
          <a:p>
            <a:endParaRPr lang="nb-NO" sz="4000" dirty="0"/>
          </a:p>
          <a:p>
            <a:r>
              <a:rPr lang="nb-NO" sz="4000" dirty="0"/>
              <a:t>Bør være et kvalitativt godt nivå innenfor alle de tre temaene </a:t>
            </a:r>
          </a:p>
        </p:txBody>
      </p:sp>
    </p:spTree>
    <p:extLst>
      <p:ext uri="{BB962C8B-B14F-4D97-AF65-F5344CB8AC3E}">
        <p14:creationId xmlns:p14="http://schemas.microsoft.com/office/powerpoint/2010/main" val="343529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A6EC888-B85F-410F-B430-06583E94B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9485DA84-CB73-4E5E-9864-2460CE2805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49185E-361A-421B-8F2D-11C7FFC686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4B85BAA-C37F-44B4-B427-B4F10EBB41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26240" y="-4668"/>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DC4EE06-D7B4-4FAC-A561-38A1C3802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94325"/>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018D83B-903C-4782-B1BB-A45164A71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26240" y="6494325"/>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785589A-A5AC-409A-B2A2-24D871B4C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867" y="158782"/>
            <a:ext cx="11870265" cy="65378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lassholder for innhold 3">
            <a:extLst>
              <a:ext uri="{FF2B5EF4-FFF2-40B4-BE49-F238E27FC236}">
                <a16:creationId xmlns:a16="http://schemas.microsoft.com/office/drawing/2014/main" id="{521009F1-B05D-4771-80E3-F3F9F8AA9B30}"/>
              </a:ext>
            </a:extLst>
          </p:cNvPr>
          <p:cNvPicPr>
            <a:picLocks noGrp="1" noChangeAspect="1"/>
          </p:cNvPicPr>
          <p:nvPr>
            <p:ph idx="1"/>
          </p:nvPr>
        </p:nvPicPr>
        <p:blipFill>
          <a:blip r:embed="rId2"/>
          <a:stretch>
            <a:fillRect/>
          </a:stretch>
        </p:blipFill>
        <p:spPr>
          <a:xfrm>
            <a:off x="1185747" y="480515"/>
            <a:ext cx="9820504" cy="5892302"/>
          </a:xfrm>
          <a:prstGeom prst="rect">
            <a:avLst/>
          </a:prstGeom>
        </p:spPr>
      </p:pic>
    </p:spTree>
    <p:extLst>
      <p:ext uri="{BB962C8B-B14F-4D97-AF65-F5344CB8AC3E}">
        <p14:creationId xmlns:p14="http://schemas.microsoft.com/office/powerpoint/2010/main" val="700582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8F9336-5D8E-480B-AE48-BC108AA8C464}"/>
              </a:ext>
            </a:extLst>
          </p:cNvPr>
          <p:cNvSpPr>
            <a:spLocks noGrp="1"/>
          </p:cNvSpPr>
          <p:nvPr>
            <p:ph type="title"/>
          </p:nvPr>
        </p:nvSpPr>
        <p:spPr/>
        <p:txBody>
          <a:bodyPr>
            <a:normAutofit/>
          </a:bodyPr>
          <a:lstStyle/>
          <a:p>
            <a:r>
              <a:rPr lang="nb-NO" sz="6000" dirty="0">
                <a:solidFill>
                  <a:srgbClr val="C00000"/>
                </a:solidFill>
              </a:rPr>
              <a:t>Lovers struktur </a:t>
            </a:r>
          </a:p>
        </p:txBody>
      </p:sp>
      <p:sp>
        <p:nvSpPr>
          <p:cNvPr id="3" name="Plassholder for innhold 2">
            <a:extLst>
              <a:ext uri="{FF2B5EF4-FFF2-40B4-BE49-F238E27FC236}">
                <a16:creationId xmlns:a16="http://schemas.microsoft.com/office/drawing/2014/main" id="{E6A79FCE-4C2C-4E39-8330-930043420E79}"/>
              </a:ext>
            </a:extLst>
          </p:cNvPr>
          <p:cNvSpPr>
            <a:spLocks noGrp="1"/>
          </p:cNvSpPr>
          <p:nvPr>
            <p:ph idx="1"/>
          </p:nvPr>
        </p:nvSpPr>
        <p:spPr>
          <a:xfrm>
            <a:off x="1413803" y="1807697"/>
            <a:ext cx="9305779" cy="4649373"/>
          </a:xfrm>
        </p:spPr>
        <p:txBody>
          <a:bodyPr>
            <a:normAutofit fontScale="85000" lnSpcReduction="20000"/>
          </a:bodyPr>
          <a:lstStyle/>
          <a:p>
            <a:r>
              <a:rPr lang="nb-NO" sz="3300" dirty="0"/>
              <a:t>Henvisninger</a:t>
            </a:r>
          </a:p>
          <a:p>
            <a:pPr lvl="1"/>
            <a:r>
              <a:rPr lang="nb-NO" sz="2800" i="0" dirty="0"/>
              <a:t>Fragmentarisk lov- og forskriftsverk</a:t>
            </a:r>
          </a:p>
          <a:p>
            <a:pPr lvl="1"/>
            <a:r>
              <a:rPr lang="nb-NO" sz="2800" i="0" dirty="0"/>
              <a:t>Interne og eksterne henvisninger</a:t>
            </a:r>
          </a:p>
          <a:p>
            <a:r>
              <a:rPr lang="nb-NO" sz="3300" dirty="0"/>
              <a:t>Forholdet mellom ulike lover: Hva skal stå i hvilken lov?</a:t>
            </a:r>
          </a:p>
          <a:p>
            <a:r>
              <a:rPr lang="nb-NO" sz="3300" dirty="0"/>
              <a:t>Forholdet mellom loven og dens forskrifter og forarbeider</a:t>
            </a:r>
          </a:p>
          <a:p>
            <a:pPr lvl="1"/>
            <a:r>
              <a:rPr lang="nb-NO" sz="2800" i="0" dirty="0"/>
              <a:t>Sentrale og praktisk viktige regler i lov</a:t>
            </a:r>
          </a:p>
          <a:p>
            <a:pPr lvl="1"/>
            <a:r>
              <a:rPr lang="nb-NO" sz="2800" i="0" dirty="0"/>
              <a:t>Bør ikke regne med at folk flest leser forarbeider</a:t>
            </a:r>
          </a:p>
          <a:p>
            <a:pPr lvl="1"/>
            <a:r>
              <a:rPr lang="nb-NO" sz="2800" i="0" dirty="0"/>
              <a:t>Ingen materielle regler i forarbeider, men forklaringer, presiseringer og eksempler </a:t>
            </a:r>
          </a:p>
          <a:p>
            <a:r>
              <a:rPr lang="nb-NO" sz="3300" dirty="0"/>
              <a:t>Ikrafttredelser og opphevinger </a:t>
            </a:r>
          </a:p>
          <a:p>
            <a:pPr lvl="1"/>
            <a:r>
              <a:rPr lang="nb-NO" sz="2800" i="0" dirty="0"/>
              <a:t>Skal ikke være tvil om hvilke lover som er gjeldende </a:t>
            </a:r>
            <a:br>
              <a:rPr lang="nb-NO" sz="2600" i="0" dirty="0"/>
            </a:br>
            <a:br>
              <a:rPr lang="nb-NO" dirty="0"/>
            </a:br>
            <a:endParaRPr lang="nb-NO" dirty="0"/>
          </a:p>
        </p:txBody>
      </p:sp>
    </p:spTree>
    <p:extLst>
      <p:ext uri="{BB962C8B-B14F-4D97-AF65-F5344CB8AC3E}">
        <p14:creationId xmlns:p14="http://schemas.microsoft.com/office/powerpoint/2010/main" val="337356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8F9336-5D8E-480B-AE48-BC108AA8C464}"/>
              </a:ext>
            </a:extLst>
          </p:cNvPr>
          <p:cNvSpPr>
            <a:spLocks noGrp="1"/>
          </p:cNvSpPr>
          <p:nvPr>
            <p:ph type="title"/>
          </p:nvPr>
        </p:nvSpPr>
        <p:spPr/>
        <p:txBody>
          <a:bodyPr>
            <a:normAutofit fontScale="90000"/>
          </a:bodyPr>
          <a:lstStyle/>
          <a:p>
            <a:r>
              <a:rPr lang="nb-NO" sz="5400" dirty="0">
                <a:solidFill>
                  <a:srgbClr val="C00000"/>
                </a:solidFill>
              </a:rPr>
              <a:t>Lovers oppbygging: Formell inndeling av loven </a:t>
            </a:r>
          </a:p>
        </p:txBody>
      </p:sp>
      <p:sp>
        <p:nvSpPr>
          <p:cNvPr id="3" name="Plassholder for innhold 2">
            <a:extLst>
              <a:ext uri="{FF2B5EF4-FFF2-40B4-BE49-F238E27FC236}">
                <a16:creationId xmlns:a16="http://schemas.microsoft.com/office/drawing/2014/main" id="{E6A79FCE-4C2C-4E39-8330-930043420E79}"/>
              </a:ext>
            </a:extLst>
          </p:cNvPr>
          <p:cNvSpPr>
            <a:spLocks noGrp="1"/>
          </p:cNvSpPr>
          <p:nvPr>
            <p:ph idx="1"/>
          </p:nvPr>
        </p:nvSpPr>
        <p:spPr>
          <a:xfrm>
            <a:off x="1371600" y="2285999"/>
            <a:ext cx="9702800" cy="4259943"/>
          </a:xfrm>
        </p:spPr>
        <p:txBody>
          <a:bodyPr>
            <a:normAutofit/>
          </a:bodyPr>
          <a:lstStyle/>
          <a:p>
            <a:r>
              <a:rPr lang="nb-NO" sz="2800" dirty="0"/>
              <a:t>Lovteknikkheftets «oppskrift» for oppbygging av selvstendige lover</a:t>
            </a:r>
          </a:p>
          <a:p>
            <a:r>
              <a:rPr lang="nb-NO" sz="2800" dirty="0"/>
              <a:t>Seks mulige nivåer for inndeling:</a:t>
            </a:r>
          </a:p>
          <a:p>
            <a:pPr lvl="1"/>
            <a:r>
              <a:rPr lang="nb-NO" sz="2400" dirty="0"/>
              <a:t>Deler (Kun svært store lover)</a:t>
            </a:r>
          </a:p>
          <a:p>
            <a:pPr lvl="1"/>
            <a:r>
              <a:rPr lang="nb-NO" sz="2400" dirty="0"/>
              <a:t>Kapitler</a:t>
            </a:r>
          </a:p>
          <a:p>
            <a:pPr lvl="1"/>
            <a:r>
              <a:rPr lang="nb-NO" sz="2400" dirty="0"/>
              <a:t>Avsnitt (sjeldent brukt)</a:t>
            </a:r>
          </a:p>
          <a:p>
            <a:pPr lvl="1"/>
            <a:r>
              <a:rPr lang="nb-NO" sz="2400" dirty="0"/>
              <a:t>Paragrafer (grunnenheten i loven)</a:t>
            </a:r>
          </a:p>
          <a:p>
            <a:pPr lvl="1"/>
            <a:r>
              <a:rPr lang="nb-NO" sz="2400" dirty="0"/>
              <a:t>Ledd </a:t>
            </a:r>
          </a:p>
          <a:p>
            <a:pPr lvl="1"/>
            <a:r>
              <a:rPr lang="nb-NO" sz="2400" dirty="0"/>
              <a:t>Punktum, bokstaver/nummerering, opplistinger </a:t>
            </a:r>
          </a:p>
          <a:p>
            <a:endParaRPr lang="nb-NO" sz="2400" dirty="0"/>
          </a:p>
          <a:p>
            <a:pPr lvl="1"/>
            <a:endParaRPr lang="nb-NO" sz="2400" dirty="0"/>
          </a:p>
        </p:txBody>
      </p:sp>
    </p:spTree>
    <p:extLst>
      <p:ext uri="{BB962C8B-B14F-4D97-AF65-F5344CB8AC3E}">
        <p14:creationId xmlns:p14="http://schemas.microsoft.com/office/powerpoint/2010/main" val="302330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8F9336-5D8E-480B-AE48-BC108AA8C464}"/>
              </a:ext>
            </a:extLst>
          </p:cNvPr>
          <p:cNvSpPr>
            <a:spLocks noGrp="1"/>
          </p:cNvSpPr>
          <p:nvPr>
            <p:ph type="title"/>
          </p:nvPr>
        </p:nvSpPr>
        <p:spPr/>
        <p:txBody>
          <a:bodyPr>
            <a:normAutofit/>
          </a:bodyPr>
          <a:lstStyle/>
          <a:p>
            <a:r>
              <a:rPr lang="nb-NO" sz="4800" dirty="0">
                <a:solidFill>
                  <a:srgbClr val="C00000"/>
                </a:solidFill>
              </a:rPr>
              <a:t>Lovers oppbygging: plassering av ulike typer bestemmelser</a:t>
            </a:r>
          </a:p>
        </p:txBody>
      </p:sp>
      <p:sp>
        <p:nvSpPr>
          <p:cNvPr id="3" name="Plassholder for innhold 2">
            <a:extLst>
              <a:ext uri="{FF2B5EF4-FFF2-40B4-BE49-F238E27FC236}">
                <a16:creationId xmlns:a16="http://schemas.microsoft.com/office/drawing/2014/main" id="{E6A79FCE-4C2C-4E39-8330-930043420E79}"/>
              </a:ext>
            </a:extLst>
          </p:cNvPr>
          <p:cNvSpPr>
            <a:spLocks noGrp="1"/>
          </p:cNvSpPr>
          <p:nvPr>
            <p:ph idx="1"/>
          </p:nvPr>
        </p:nvSpPr>
        <p:spPr/>
        <p:txBody>
          <a:bodyPr>
            <a:normAutofit fontScale="92500" lnSpcReduction="20000"/>
          </a:bodyPr>
          <a:lstStyle/>
          <a:p>
            <a:r>
              <a:rPr lang="nb-NO" sz="3600" dirty="0"/>
              <a:t>Felles kjøreregler også her!</a:t>
            </a:r>
          </a:p>
          <a:p>
            <a:r>
              <a:rPr lang="nb-NO" sz="3600" dirty="0"/>
              <a:t>Alle lover må ikke inneholde alle typer bestemmelser</a:t>
            </a:r>
          </a:p>
          <a:p>
            <a:r>
              <a:rPr lang="nb-NO" sz="3600" dirty="0"/>
              <a:t>Dersom en annen oppbygging gjør loven mer systematisk, klar og oversiktlig, vil trolig den være å foretrekke</a:t>
            </a:r>
            <a:br>
              <a:rPr lang="nb-NO" dirty="0"/>
            </a:br>
            <a:br>
              <a:rPr lang="nb-NO" dirty="0"/>
            </a:br>
            <a:endParaRPr lang="nb-NO" sz="3600" dirty="0"/>
          </a:p>
        </p:txBody>
      </p:sp>
    </p:spTree>
    <p:extLst>
      <p:ext uri="{BB962C8B-B14F-4D97-AF65-F5344CB8AC3E}">
        <p14:creationId xmlns:p14="http://schemas.microsoft.com/office/powerpoint/2010/main" val="247583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C63A7A-3E52-4CEA-B097-968C8AD160EA}"/>
              </a:ext>
            </a:extLst>
          </p:cNvPr>
          <p:cNvSpPr>
            <a:spLocks noGrp="1"/>
          </p:cNvSpPr>
          <p:nvPr>
            <p:ph type="title"/>
          </p:nvPr>
        </p:nvSpPr>
        <p:spPr/>
        <p:txBody>
          <a:bodyPr>
            <a:normAutofit/>
          </a:bodyPr>
          <a:lstStyle/>
          <a:p>
            <a:r>
              <a:rPr lang="nb-NO" sz="4800" dirty="0">
                <a:solidFill>
                  <a:srgbClr val="C00000"/>
                </a:solidFill>
              </a:rPr>
              <a:t>Inndeling av forelesningen</a:t>
            </a:r>
          </a:p>
        </p:txBody>
      </p:sp>
      <p:sp>
        <p:nvSpPr>
          <p:cNvPr id="3" name="Plassholder for innhold 2">
            <a:extLst>
              <a:ext uri="{FF2B5EF4-FFF2-40B4-BE49-F238E27FC236}">
                <a16:creationId xmlns:a16="http://schemas.microsoft.com/office/drawing/2014/main" id="{CCCF104B-29AE-49B8-B5AD-A38B9FBFBC7C}"/>
              </a:ext>
            </a:extLst>
          </p:cNvPr>
          <p:cNvSpPr>
            <a:spLocks noGrp="1"/>
          </p:cNvSpPr>
          <p:nvPr>
            <p:ph idx="1"/>
          </p:nvPr>
        </p:nvSpPr>
        <p:spPr/>
        <p:txBody>
          <a:bodyPr>
            <a:normAutofit/>
          </a:bodyPr>
          <a:lstStyle/>
          <a:p>
            <a:r>
              <a:rPr lang="nb-NO" sz="3200" dirty="0"/>
              <a:t>Del 1: Lovkvalitet og krav til lovgivningsprosessen </a:t>
            </a:r>
          </a:p>
          <a:p>
            <a:r>
              <a:rPr lang="nb-NO" sz="3200" dirty="0"/>
              <a:t>Del 2: Lovteknisk gjennomgåelse</a:t>
            </a:r>
          </a:p>
          <a:p>
            <a:r>
              <a:rPr lang="nb-NO" sz="3200" dirty="0"/>
              <a:t>Del 3: Lovdatas regelrapporter </a:t>
            </a:r>
          </a:p>
        </p:txBody>
      </p:sp>
    </p:spTree>
    <p:extLst>
      <p:ext uri="{BB962C8B-B14F-4D97-AF65-F5344CB8AC3E}">
        <p14:creationId xmlns:p14="http://schemas.microsoft.com/office/powerpoint/2010/main" val="4205015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A6EC888-B85F-410F-B430-06583E94B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9485DA84-CB73-4E5E-9864-2460CE2805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49185E-361A-421B-8F2D-11C7FFC686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4B85BAA-C37F-44B4-B427-B4F10EBB41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26240" y="-4668"/>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DC4EE06-D7B4-4FAC-A561-38A1C3802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94325"/>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018D83B-903C-4782-B1BB-A45164A71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26240" y="6494325"/>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8785589A-A5AC-409A-B2A2-24D871B4C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867" y="158782"/>
            <a:ext cx="11870265" cy="65378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Bilde 3">
            <a:extLst>
              <a:ext uri="{FF2B5EF4-FFF2-40B4-BE49-F238E27FC236}">
                <a16:creationId xmlns:a16="http://schemas.microsoft.com/office/drawing/2014/main" id="{EC3C35CC-2E9E-43A2-9606-7ABA3732E0A4}"/>
              </a:ext>
            </a:extLst>
          </p:cNvPr>
          <p:cNvPicPr>
            <a:picLocks noGrp="1" noChangeAspect="1"/>
          </p:cNvPicPr>
          <p:nvPr>
            <p:ph idx="1"/>
          </p:nvPr>
        </p:nvPicPr>
        <p:blipFill>
          <a:blip r:embed="rId2"/>
          <a:stretch>
            <a:fillRect/>
          </a:stretch>
        </p:blipFill>
        <p:spPr>
          <a:xfrm>
            <a:off x="1528323" y="480515"/>
            <a:ext cx="9135352" cy="5892302"/>
          </a:xfrm>
          <a:prstGeom prst="rect">
            <a:avLst/>
          </a:prstGeom>
        </p:spPr>
      </p:pic>
    </p:spTree>
    <p:extLst>
      <p:ext uri="{BB962C8B-B14F-4D97-AF65-F5344CB8AC3E}">
        <p14:creationId xmlns:p14="http://schemas.microsoft.com/office/powerpoint/2010/main" val="1707902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8F9336-5D8E-480B-AE48-BC108AA8C464}"/>
              </a:ext>
            </a:extLst>
          </p:cNvPr>
          <p:cNvSpPr>
            <a:spLocks noGrp="1"/>
          </p:cNvSpPr>
          <p:nvPr>
            <p:ph type="title"/>
          </p:nvPr>
        </p:nvSpPr>
        <p:spPr/>
        <p:txBody>
          <a:bodyPr>
            <a:normAutofit/>
          </a:bodyPr>
          <a:lstStyle/>
          <a:p>
            <a:r>
              <a:rPr lang="nb-NO" sz="6000" dirty="0">
                <a:solidFill>
                  <a:srgbClr val="C00000"/>
                </a:solidFill>
              </a:rPr>
              <a:t>Lovspråk</a:t>
            </a:r>
          </a:p>
        </p:txBody>
      </p:sp>
      <p:sp>
        <p:nvSpPr>
          <p:cNvPr id="3" name="Plassholder for innhold 2">
            <a:extLst>
              <a:ext uri="{FF2B5EF4-FFF2-40B4-BE49-F238E27FC236}">
                <a16:creationId xmlns:a16="http://schemas.microsoft.com/office/drawing/2014/main" id="{E6A79FCE-4C2C-4E39-8330-930043420E79}"/>
              </a:ext>
            </a:extLst>
          </p:cNvPr>
          <p:cNvSpPr>
            <a:spLocks noGrp="1"/>
          </p:cNvSpPr>
          <p:nvPr>
            <p:ph idx="1"/>
          </p:nvPr>
        </p:nvSpPr>
        <p:spPr/>
        <p:txBody>
          <a:bodyPr/>
          <a:lstStyle/>
          <a:p>
            <a:r>
              <a:rPr lang="nb-NO" sz="3200" dirty="0"/>
              <a:t>Økende fokus</a:t>
            </a:r>
            <a:r>
              <a:rPr lang="nb-NO" sz="3200" dirty="0">
                <a:sym typeface="Wingdings" panose="05000000000000000000" pitchFamily="2" charset="2"/>
              </a:rPr>
              <a:t> flere klarspråk-prosjekter</a:t>
            </a:r>
          </a:p>
          <a:p>
            <a:r>
              <a:rPr lang="nb-NO" sz="3200" i="1" dirty="0">
                <a:sym typeface="Wingdings" panose="05000000000000000000" pitchFamily="2" charset="2"/>
              </a:rPr>
              <a:t>Lovteknikkheftet kap.6 </a:t>
            </a:r>
            <a:r>
              <a:rPr lang="nb-NO" sz="3200" dirty="0">
                <a:sym typeface="Wingdings" panose="05000000000000000000" pitchFamily="2" charset="2"/>
              </a:rPr>
              <a:t>og </a:t>
            </a:r>
            <a:r>
              <a:rPr lang="nb-NO" sz="3200" i="1" dirty="0">
                <a:sym typeface="Wingdings" panose="05000000000000000000" pitchFamily="2" charset="2"/>
              </a:rPr>
              <a:t>Et klarere lovspråk – kom i gang!</a:t>
            </a:r>
          </a:p>
          <a:p>
            <a:endParaRPr lang="nb-NO" dirty="0"/>
          </a:p>
        </p:txBody>
      </p:sp>
    </p:spTree>
    <p:extLst>
      <p:ext uri="{BB962C8B-B14F-4D97-AF65-F5344CB8AC3E}">
        <p14:creationId xmlns:p14="http://schemas.microsoft.com/office/powerpoint/2010/main" val="2940932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A6EC888-B85F-410F-B430-06583E94B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485DA84-CB73-4E5E-9864-2460CE2805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49185E-361A-421B-8F2D-11C7FFC686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4B85BAA-C37F-44B4-B427-B4F10EBB41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26240" y="-4668"/>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DC4EE06-D7B4-4FAC-A561-38A1C3802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94325"/>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018D83B-903C-4782-B1BB-A45164A71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26240" y="6494325"/>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785589A-A5AC-409A-B2A2-24D871B4C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867" y="158782"/>
            <a:ext cx="11870265" cy="65378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Bilde 3">
            <a:extLst>
              <a:ext uri="{FF2B5EF4-FFF2-40B4-BE49-F238E27FC236}">
                <a16:creationId xmlns:a16="http://schemas.microsoft.com/office/drawing/2014/main" id="{A5835D0C-18E7-4B88-9E6E-91BEC478771C}"/>
              </a:ext>
            </a:extLst>
          </p:cNvPr>
          <p:cNvPicPr>
            <a:picLocks noGrp="1" noChangeAspect="1"/>
          </p:cNvPicPr>
          <p:nvPr>
            <p:ph idx="1"/>
          </p:nvPr>
        </p:nvPicPr>
        <p:blipFill>
          <a:blip r:embed="rId2"/>
          <a:stretch>
            <a:fillRect/>
          </a:stretch>
        </p:blipFill>
        <p:spPr>
          <a:xfrm>
            <a:off x="1632134" y="480515"/>
            <a:ext cx="8927730" cy="5892302"/>
          </a:xfrm>
          <a:prstGeom prst="rect">
            <a:avLst/>
          </a:prstGeom>
        </p:spPr>
      </p:pic>
    </p:spTree>
    <p:extLst>
      <p:ext uri="{BB962C8B-B14F-4D97-AF65-F5344CB8AC3E}">
        <p14:creationId xmlns:p14="http://schemas.microsoft.com/office/powerpoint/2010/main" val="2986796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4D88AE0-CDAF-4935-BC6A-32B04092FAC9}"/>
              </a:ext>
            </a:extLst>
          </p:cNvPr>
          <p:cNvSpPr>
            <a:spLocks noGrp="1"/>
          </p:cNvSpPr>
          <p:nvPr>
            <p:ph type="title"/>
          </p:nvPr>
        </p:nvSpPr>
        <p:spPr/>
        <p:txBody>
          <a:bodyPr>
            <a:normAutofit fontScale="90000"/>
          </a:bodyPr>
          <a:lstStyle/>
          <a:p>
            <a:r>
              <a:rPr lang="nb-NO" sz="5400" dirty="0">
                <a:solidFill>
                  <a:srgbClr val="C00000"/>
                </a:solidFill>
              </a:rPr>
              <a:t>Kort om særlige utfordringer knyttet til endringslover</a:t>
            </a:r>
          </a:p>
        </p:txBody>
      </p:sp>
      <p:sp>
        <p:nvSpPr>
          <p:cNvPr id="3" name="Plassholder for innhold 2">
            <a:extLst>
              <a:ext uri="{FF2B5EF4-FFF2-40B4-BE49-F238E27FC236}">
                <a16:creationId xmlns:a16="http://schemas.microsoft.com/office/drawing/2014/main" id="{5B56BC8B-CFD5-499A-B84D-902760E8CE53}"/>
              </a:ext>
            </a:extLst>
          </p:cNvPr>
          <p:cNvSpPr>
            <a:spLocks noGrp="1"/>
          </p:cNvSpPr>
          <p:nvPr>
            <p:ph idx="1"/>
          </p:nvPr>
        </p:nvSpPr>
        <p:spPr/>
        <p:txBody>
          <a:bodyPr>
            <a:normAutofit lnSpcReduction="10000"/>
          </a:bodyPr>
          <a:lstStyle/>
          <a:p>
            <a:r>
              <a:rPr lang="nb-NO" sz="2800" dirty="0"/>
              <a:t>Hyppig kilde til feil</a:t>
            </a:r>
          </a:p>
          <a:p>
            <a:pPr lvl="1"/>
            <a:r>
              <a:rPr lang="nb-NO" sz="2800" dirty="0"/>
              <a:t>Lovspråket</a:t>
            </a:r>
          </a:p>
          <a:p>
            <a:pPr lvl="1"/>
            <a:r>
              <a:rPr lang="nb-NO" sz="2800" dirty="0"/>
              <a:t>Ajourføring av henvisninger</a:t>
            </a:r>
          </a:p>
          <a:p>
            <a:r>
              <a:rPr lang="nb-NO" sz="2800" i="1" dirty="0"/>
              <a:t>«Forskrift om endring i forskrift om endring i forskrift om fastsetting av endringer i inndeling i lensmanns - og politistasjonsdistrikter og tjenestesteder i politi - og lensmannsetaten»</a:t>
            </a:r>
            <a:br>
              <a:rPr lang="nb-NO" dirty="0"/>
            </a:br>
            <a:br>
              <a:rPr lang="nb-NO" dirty="0"/>
            </a:br>
            <a:endParaRPr lang="nb-NO" dirty="0"/>
          </a:p>
        </p:txBody>
      </p:sp>
    </p:spTree>
    <p:extLst>
      <p:ext uri="{BB962C8B-B14F-4D97-AF65-F5344CB8AC3E}">
        <p14:creationId xmlns:p14="http://schemas.microsoft.com/office/powerpoint/2010/main" val="4724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6A9EA6A-5DA3-4E1C-85DB-D00F151867E3}"/>
              </a:ext>
            </a:extLst>
          </p:cNvPr>
          <p:cNvSpPr>
            <a:spLocks noGrp="1"/>
          </p:cNvSpPr>
          <p:nvPr>
            <p:ph type="ctrTitle"/>
          </p:nvPr>
        </p:nvSpPr>
        <p:spPr>
          <a:xfrm>
            <a:off x="1915385" y="1987321"/>
            <a:ext cx="8361229" cy="2098226"/>
          </a:xfrm>
        </p:spPr>
        <p:txBody>
          <a:bodyPr/>
          <a:lstStyle/>
          <a:p>
            <a:r>
              <a:rPr lang="nb-NO" sz="6600" dirty="0">
                <a:solidFill>
                  <a:srgbClr val="C00000"/>
                </a:solidFill>
              </a:rPr>
              <a:t>Del 2: Lovteknisk gjennomgåelse</a:t>
            </a:r>
          </a:p>
        </p:txBody>
      </p:sp>
      <p:sp>
        <p:nvSpPr>
          <p:cNvPr id="5" name="Undertittel 4">
            <a:extLst>
              <a:ext uri="{FF2B5EF4-FFF2-40B4-BE49-F238E27FC236}">
                <a16:creationId xmlns:a16="http://schemas.microsoft.com/office/drawing/2014/main" id="{55F3D623-4491-415E-8BA7-57E309E88677}"/>
              </a:ext>
            </a:extLst>
          </p:cNvPr>
          <p:cNvSpPr>
            <a:spLocks noGrp="1"/>
          </p:cNvSpPr>
          <p:nvPr>
            <p:ph type="subTitle" idx="1"/>
          </p:nvPr>
        </p:nvSpPr>
        <p:spPr/>
        <p:txBody>
          <a:bodyPr/>
          <a:lstStyle/>
          <a:p>
            <a:endParaRPr lang="nb-NO" dirty="0"/>
          </a:p>
        </p:txBody>
      </p:sp>
    </p:spTree>
    <p:extLst>
      <p:ext uri="{BB962C8B-B14F-4D97-AF65-F5344CB8AC3E}">
        <p14:creationId xmlns:p14="http://schemas.microsoft.com/office/powerpoint/2010/main" val="1691228036"/>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067D5EA-DB22-4DE3-8E50-8A0D52E1FD43}"/>
              </a:ext>
            </a:extLst>
          </p:cNvPr>
          <p:cNvSpPr>
            <a:spLocks noGrp="1"/>
          </p:cNvSpPr>
          <p:nvPr>
            <p:ph type="title"/>
          </p:nvPr>
        </p:nvSpPr>
        <p:spPr/>
        <p:txBody>
          <a:bodyPr>
            <a:normAutofit/>
          </a:bodyPr>
          <a:lstStyle/>
          <a:p>
            <a:r>
              <a:rPr lang="nb-NO" sz="4800" dirty="0">
                <a:solidFill>
                  <a:srgbClr val="C00000"/>
                </a:solidFill>
              </a:rPr>
              <a:t>Justisdepartementets lovavdeling</a:t>
            </a:r>
          </a:p>
        </p:txBody>
      </p:sp>
      <p:sp>
        <p:nvSpPr>
          <p:cNvPr id="3" name="Plassholder for innhold 2">
            <a:extLst>
              <a:ext uri="{FF2B5EF4-FFF2-40B4-BE49-F238E27FC236}">
                <a16:creationId xmlns:a16="http://schemas.microsoft.com/office/drawing/2014/main" id="{7FDADCBA-93EB-4471-82A5-DE9A6068D6B4}"/>
              </a:ext>
            </a:extLst>
          </p:cNvPr>
          <p:cNvSpPr>
            <a:spLocks noGrp="1"/>
          </p:cNvSpPr>
          <p:nvPr>
            <p:ph idx="1"/>
          </p:nvPr>
        </p:nvSpPr>
        <p:spPr>
          <a:xfrm>
            <a:off x="1371600" y="2286000"/>
            <a:ext cx="9601200" cy="4114800"/>
          </a:xfrm>
        </p:spPr>
        <p:txBody>
          <a:bodyPr>
            <a:normAutofit lnSpcReduction="10000"/>
          </a:bodyPr>
          <a:lstStyle/>
          <a:p>
            <a:r>
              <a:rPr lang="nb-NO" sz="2800" dirty="0"/>
              <a:t>35-40 jurister, fordelt på tre enheter:</a:t>
            </a:r>
          </a:p>
          <a:p>
            <a:pPr lvl="1"/>
            <a:r>
              <a:rPr lang="nb-NO" sz="2800" i="0" dirty="0"/>
              <a:t>enhet for offentlig rett,</a:t>
            </a:r>
          </a:p>
          <a:p>
            <a:pPr lvl="1"/>
            <a:r>
              <a:rPr lang="nb-NO" sz="2800" i="0" dirty="0"/>
              <a:t>enhet for privat rett og</a:t>
            </a:r>
          </a:p>
          <a:p>
            <a:pPr lvl="1"/>
            <a:r>
              <a:rPr lang="nb-NO" sz="2800" i="0" dirty="0"/>
              <a:t>enhet for strafferett og prosess (og personvern)</a:t>
            </a:r>
            <a:endParaRPr lang="nb-NO" sz="2800" dirty="0"/>
          </a:p>
          <a:p>
            <a:r>
              <a:rPr lang="nb-NO" sz="2800" dirty="0"/>
              <a:t>Utfører lovtekniske gjennomgåelser for det området de er ansvarlige for</a:t>
            </a:r>
          </a:p>
          <a:p>
            <a:pPr lvl="1"/>
            <a:r>
              <a:rPr lang="nb-NO" sz="2800" i="0" dirty="0"/>
              <a:t>Innenfor enhetene: rettsområder fordelt på lovrådgiverne </a:t>
            </a:r>
          </a:p>
          <a:p>
            <a:r>
              <a:rPr lang="nb-NO" sz="2800" dirty="0"/>
              <a:t>Linjebehandling gjennom 4 ledd</a:t>
            </a:r>
          </a:p>
        </p:txBody>
      </p:sp>
    </p:spTree>
    <p:extLst>
      <p:ext uri="{BB962C8B-B14F-4D97-AF65-F5344CB8AC3E}">
        <p14:creationId xmlns:p14="http://schemas.microsoft.com/office/powerpoint/2010/main" val="418696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15B8F1A-9F5B-4154-A6C8-6B5DB78892E2}"/>
              </a:ext>
            </a:extLst>
          </p:cNvPr>
          <p:cNvSpPr>
            <a:spLocks noGrp="1"/>
          </p:cNvSpPr>
          <p:nvPr>
            <p:ph type="title"/>
          </p:nvPr>
        </p:nvSpPr>
        <p:spPr/>
        <p:txBody>
          <a:bodyPr/>
          <a:lstStyle/>
          <a:p>
            <a:r>
              <a:rPr lang="nb-NO" dirty="0"/>
              <a:t>Linjebehandling ved lovtekniske gjennomgåelser</a:t>
            </a:r>
          </a:p>
        </p:txBody>
      </p:sp>
      <p:sp>
        <p:nvSpPr>
          <p:cNvPr id="3" name="Plassholder for innhold 2">
            <a:extLst>
              <a:ext uri="{FF2B5EF4-FFF2-40B4-BE49-F238E27FC236}">
                <a16:creationId xmlns:a16="http://schemas.microsoft.com/office/drawing/2014/main" id="{4971A074-273E-4D68-812E-FB32BCB93F1E}"/>
              </a:ext>
            </a:extLst>
          </p:cNvPr>
          <p:cNvSpPr>
            <a:spLocks noGrp="1"/>
          </p:cNvSpPr>
          <p:nvPr>
            <p:ph idx="1"/>
          </p:nvPr>
        </p:nvSpPr>
        <p:spPr/>
        <p:txBody>
          <a:bodyPr/>
          <a:lstStyle/>
          <a:p>
            <a:endParaRPr lang="nb-NO"/>
          </a:p>
        </p:txBody>
      </p:sp>
      <p:pic>
        <p:nvPicPr>
          <p:cNvPr id="4" name="Bilde 3">
            <a:extLst>
              <a:ext uri="{FF2B5EF4-FFF2-40B4-BE49-F238E27FC236}">
                <a16:creationId xmlns:a16="http://schemas.microsoft.com/office/drawing/2014/main" id="{20F0C507-88B1-44F4-B86F-BAB810010797}"/>
              </a:ext>
            </a:extLst>
          </p:cNvPr>
          <p:cNvPicPr>
            <a:picLocks noChangeAspect="1"/>
          </p:cNvPicPr>
          <p:nvPr/>
        </p:nvPicPr>
        <p:blipFill>
          <a:blip r:embed="rId2"/>
          <a:stretch>
            <a:fillRect/>
          </a:stretch>
        </p:blipFill>
        <p:spPr>
          <a:xfrm>
            <a:off x="1498169" y="2066136"/>
            <a:ext cx="9348061" cy="4434337"/>
          </a:xfrm>
          <a:prstGeom prst="rect">
            <a:avLst/>
          </a:prstGeom>
        </p:spPr>
      </p:pic>
    </p:spTree>
    <p:extLst>
      <p:ext uri="{BB962C8B-B14F-4D97-AF65-F5344CB8AC3E}">
        <p14:creationId xmlns:p14="http://schemas.microsoft.com/office/powerpoint/2010/main" val="3016180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265635-191A-4405-859B-9DB0D4A07B78}"/>
              </a:ext>
            </a:extLst>
          </p:cNvPr>
          <p:cNvSpPr>
            <a:spLocks noGrp="1"/>
          </p:cNvSpPr>
          <p:nvPr>
            <p:ph type="title"/>
          </p:nvPr>
        </p:nvSpPr>
        <p:spPr/>
        <p:txBody>
          <a:bodyPr/>
          <a:lstStyle/>
          <a:p>
            <a:r>
              <a:rPr lang="nb-NO" dirty="0">
                <a:solidFill>
                  <a:srgbClr val="C00000"/>
                </a:solidFill>
              </a:rPr>
              <a:t>Lovavdelingens kriterier for teknisk og språklig lovkvalitet </a:t>
            </a:r>
          </a:p>
        </p:txBody>
      </p:sp>
      <p:sp>
        <p:nvSpPr>
          <p:cNvPr id="3" name="Plassholder for innhold 2">
            <a:extLst>
              <a:ext uri="{FF2B5EF4-FFF2-40B4-BE49-F238E27FC236}">
                <a16:creationId xmlns:a16="http://schemas.microsoft.com/office/drawing/2014/main" id="{757BE5BA-888A-4205-A7E3-DA19255D8CAB}"/>
              </a:ext>
            </a:extLst>
          </p:cNvPr>
          <p:cNvSpPr>
            <a:spLocks noGrp="1"/>
          </p:cNvSpPr>
          <p:nvPr>
            <p:ph idx="1"/>
          </p:nvPr>
        </p:nvSpPr>
        <p:spPr>
          <a:xfrm>
            <a:off x="1371600" y="2286000"/>
            <a:ext cx="9601200" cy="4114800"/>
          </a:xfrm>
        </p:spPr>
        <p:txBody>
          <a:bodyPr>
            <a:normAutofit fontScale="92500" lnSpcReduction="20000"/>
          </a:bodyPr>
          <a:lstStyle/>
          <a:p>
            <a:r>
              <a:rPr lang="nb-NO" sz="3000" dirty="0"/>
              <a:t>Lover og forskrifter skal utformes med utgangspunkt i veilederen </a:t>
            </a:r>
            <a:r>
              <a:rPr lang="nb-NO" sz="3000" i="1" dirty="0"/>
              <a:t>Lovteknikk og lovforberedelse </a:t>
            </a:r>
            <a:r>
              <a:rPr lang="nb-NO" sz="3000" dirty="0"/>
              <a:t>(jf. Utredningsinstruksen punkt 4-1)</a:t>
            </a:r>
          </a:p>
          <a:p>
            <a:pPr lvl="1"/>
            <a:r>
              <a:rPr lang="nb-NO" sz="2400" i="0" dirty="0"/>
              <a:t>Utarbeidet i år 2000 </a:t>
            </a:r>
            <a:r>
              <a:rPr lang="nb-NO" sz="2400" i="0" dirty="0">
                <a:sym typeface="Wingdings" panose="05000000000000000000" pitchFamily="2" charset="2"/>
              </a:rPr>
              <a:t> påbegynt oppdatering, skjer parallelt med andre oppgaver </a:t>
            </a:r>
            <a:endParaRPr lang="nb-NO" sz="2400" dirty="0"/>
          </a:p>
          <a:p>
            <a:r>
              <a:rPr lang="nb-NO" sz="3000" dirty="0"/>
              <a:t>Årsaker til revidering av veilederen: </a:t>
            </a:r>
          </a:p>
          <a:p>
            <a:pPr lvl="1"/>
            <a:r>
              <a:rPr lang="nb-NO" sz="2400" dirty="0"/>
              <a:t>Opparbeidet ny intern praksis etter 18 år</a:t>
            </a:r>
            <a:r>
              <a:rPr lang="nb-NO" sz="2400" dirty="0">
                <a:sym typeface="Wingdings" panose="05000000000000000000" pitchFamily="2" charset="2"/>
              </a:rPr>
              <a:t> bør komme til uttrykk</a:t>
            </a:r>
          </a:p>
          <a:p>
            <a:pPr lvl="1"/>
            <a:r>
              <a:rPr lang="nb-NO" sz="2400" dirty="0">
                <a:sym typeface="Wingdings" panose="05000000000000000000" pitchFamily="2" charset="2"/>
              </a:rPr>
              <a:t>Gamle begreper, f.eks. «ot.prp.»</a:t>
            </a:r>
          </a:p>
          <a:p>
            <a:pPr lvl="1"/>
            <a:r>
              <a:rPr lang="nb-NO" sz="2400" dirty="0"/>
              <a:t>Utvikling på EØS-feltet og økende internasjonalisering </a:t>
            </a:r>
          </a:p>
          <a:p>
            <a:pPr lvl="1"/>
            <a:r>
              <a:rPr lang="nb-NO" sz="2400" dirty="0"/>
              <a:t>Nye prosjekter om lovspråk</a:t>
            </a:r>
            <a:r>
              <a:rPr lang="nb-NO" sz="2400" dirty="0">
                <a:sym typeface="Wingdings" panose="05000000000000000000" pitchFamily="2" charset="2"/>
              </a:rPr>
              <a:t> vise til disse i heftet?</a:t>
            </a:r>
          </a:p>
          <a:p>
            <a:pPr lvl="1"/>
            <a:r>
              <a:rPr lang="nb-NO" sz="2400" dirty="0"/>
              <a:t>Vurdere vedlegg til heftet med flere konkrete eksempler og anbefalte standardoppsett </a:t>
            </a:r>
          </a:p>
        </p:txBody>
      </p:sp>
    </p:spTree>
    <p:extLst>
      <p:ext uri="{BB962C8B-B14F-4D97-AF65-F5344CB8AC3E}">
        <p14:creationId xmlns:p14="http://schemas.microsoft.com/office/powerpoint/2010/main" val="257729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51644FB-8B8E-4C14-8F2F-EFF3A67CA445}"/>
              </a:ext>
            </a:extLst>
          </p:cNvPr>
          <p:cNvSpPr>
            <a:spLocks noGrp="1"/>
          </p:cNvSpPr>
          <p:nvPr>
            <p:ph type="title"/>
          </p:nvPr>
        </p:nvSpPr>
        <p:spPr/>
        <p:txBody>
          <a:bodyPr/>
          <a:lstStyle/>
          <a:p>
            <a:r>
              <a:rPr lang="nb-NO" dirty="0">
                <a:solidFill>
                  <a:srgbClr val="C00000"/>
                </a:solidFill>
              </a:rPr>
              <a:t>Lovavdelingens kriterier for teknisk og språklig lovkvalitet forts. </a:t>
            </a:r>
            <a:endParaRPr lang="nb-NO" dirty="0"/>
          </a:p>
        </p:txBody>
      </p:sp>
      <p:sp>
        <p:nvSpPr>
          <p:cNvPr id="3" name="Plassholder for innhold 2">
            <a:extLst>
              <a:ext uri="{FF2B5EF4-FFF2-40B4-BE49-F238E27FC236}">
                <a16:creationId xmlns:a16="http://schemas.microsoft.com/office/drawing/2014/main" id="{74A7C449-12FF-4B9A-9096-D2F2C55C5D8C}"/>
              </a:ext>
            </a:extLst>
          </p:cNvPr>
          <p:cNvSpPr>
            <a:spLocks noGrp="1"/>
          </p:cNvSpPr>
          <p:nvPr>
            <p:ph idx="1"/>
          </p:nvPr>
        </p:nvSpPr>
        <p:spPr>
          <a:xfrm>
            <a:off x="1371600" y="1920240"/>
            <a:ext cx="9601200" cy="4368018"/>
          </a:xfrm>
        </p:spPr>
        <p:txBody>
          <a:bodyPr>
            <a:normAutofit/>
          </a:bodyPr>
          <a:lstStyle/>
          <a:p>
            <a:r>
              <a:rPr lang="nb-NO" sz="2800" dirty="0"/>
              <a:t>Utforming av lovtekst krever juridisk skjønn</a:t>
            </a:r>
            <a:r>
              <a:rPr lang="nb-NO" sz="2800" dirty="0">
                <a:sym typeface="Wingdings" panose="05000000000000000000" pitchFamily="2" charset="2"/>
              </a:rPr>
              <a:t> kan ikke gis noen universell mal </a:t>
            </a:r>
          </a:p>
          <a:p>
            <a:r>
              <a:rPr lang="nb-NO" sz="2800" dirty="0">
                <a:sym typeface="Wingdings" panose="05000000000000000000" pitchFamily="2" charset="2"/>
              </a:rPr>
              <a:t>Må gjøre konkrete vurderinger, særlig der det kun gis overordnede føringer</a:t>
            </a:r>
          </a:p>
          <a:p>
            <a:r>
              <a:rPr lang="nb-NO" sz="2800" dirty="0">
                <a:sym typeface="Wingdings" panose="05000000000000000000" pitchFamily="2" charset="2"/>
              </a:rPr>
              <a:t>Heftet «om statsråd»: maler utarbeidet av SMK</a:t>
            </a:r>
          </a:p>
          <a:p>
            <a:pPr lvl="1"/>
            <a:r>
              <a:rPr lang="nb-NO" sz="2800" dirty="0">
                <a:sym typeface="Wingdings" panose="05000000000000000000" pitchFamily="2" charset="2"/>
              </a:rPr>
              <a:t>F.eks. om hvordan proposisjonstitler skal utformes</a:t>
            </a:r>
          </a:p>
          <a:p>
            <a:r>
              <a:rPr lang="nb-NO" sz="2800" dirty="0">
                <a:sym typeface="Wingdings" panose="05000000000000000000" pitchFamily="2" charset="2"/>
              </a:rPr>
              <a:t>Opparbeidet seg praksis for hva de skal se på utover det som står i veiledere ofte konkretiseringer av overordnede anbefalinger</a:t>
            </a:r>
          </a:p>
          <a:p>
            <a:endParaRPr lang="nb-NO" sz="2800" dirty="0">
              <a:sym typeface="Wingdings" panose="05000000000000000000" pitchFamily="2" charset="2"/>
            </a:endParaRPr>
          </a:p>
          <a:p>
            <a:pPr lvl="1"/>
            <a:endParaRPr lang="nb-NO" sz="2800" dirty="0"/>
          </a:p>
        </p:txBody>
      </p:sp>
    </p:spTree>
    <p:extLst>
      <p:ext uri="{BB962C8B-B14F-4D97-AF65-F5344CB8AC3E}">
        <p14:creationId xmlns:p14="http://schemas.microsoft.com/office/powerpoint/2010/main" val="289136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A5B8F2-E5D5-43C0-9D9F-5D37B71287DC}"/>
              </a:ext>
            </a:extLst>
          </p:cNvPr>
          <p:cNvSpPr>
            <a:spLocks noGrp="1"/>
          </p:cNvSpPr>
          <p:nvPr>
            <p:ph type="title"/>
          </p:nvPr>
        </p:nvSpPr>
        <p:spPr/>
        <p:txBody>
          <a:bodyPr/>
          <a:lstStyle/>
          <a:p>
            <a:r>
              <a:rPr lang="nb-NO" dirty="0">
                <a:solidFill>
                  <a:srgbClr val="C00000"/>
                </a:solidFill>
              </a:rPr>
              <a:t>Lovtekniske innspill tidligere i lovgivningsprosessen </a:t>
            </a:r>
          </a:p>
        </p:txBody>
      </p:sp>
      <p:sp>
        <p:nvSpPr>
          <p:cNvPr id="3" name="Plassholder for innhold 2">
            <a:extLst>
              <a:ext uri="{FF2B5EF4-FFF2-40B4-BE49-F238E27FC236}">
                <a16:creationId xmlns:a16="http://schemas.microsoft.com/office/drawing/2014/main" id="{23D48C39-AF03-44CB-8F69-0D042B95AADD}"/>
              </a:ext>
            </a:extLst>
          </p:cNvPr>
          <p:cNvSpPr>
            <a:spLocks noGrp="1"/>
          </p:cNvSpPr>
          <p:nvPr>
            <p:ph idx="1"/>
          </p:nvPr>
        </p:nvSpPr>
        <p:spPr/>
        <p:txBody>
          <a:bodyPr/>
          <a:lstStyle/>
          <a:p>
            <a:r>
              <a:rPr lang="nb-NO" sz="2400" dirty="0"/>
              <a:t>Utredningsinstruksen punkt 4-2: «Før det blir satt i gang større lovarbeider eller andre lovarbeider som kan reise lovstrukturspørsmål, skal saken forelegges Justis - og beredskapsdepartementet»</a:t>
            </a:r>
          </a:p>
          <a:p>
            <a:pPr lvl="1"/>
            <a:r>
              <a:rPr lang="nb-NO" sz="2400" dirty="0"/>
              <a:t>Gjøres ikke ofte</a:t>
            </a:r>
          </a:p>
          <a:p>
            <a:r>
              <a:rPr lang="nb-NO" sz="2400" dirty="0"/>
              <a:t>Departementsrunden før høring: innspill til svaret fra JD</a:t>
            </a:r>
          </a:p>
          <a:p>
            <a:r>
              <a:rPr lang="nb-NO" sz="2400" dirty="0"/>
              <a:t>Høringsrunden </a:t>
            </a:r>
          </a:p>
          <a:p>
            <a:r>
              <a:rPr lang="nb-NO" sz="2400" dirty="0"/>
              <a:t>Foreleggelse av lovproposisjon til berørte departementer</a:t>
            </a:r>
          </a:p>
          <a:p>
            <a:endParaRPr lang="nb-NO" dirty="0"/>
          </a:p>
        </p:txBody>
      </p:sp>
    </p:spTree>
    <p:extLst>
      <p:ext uri="{BB962C8B-B14F-4D97-AF65-F5344CB8AC3E}">
        <p14:creationId xmlns:p14="http://schemas.microsoft.com/office/powerpoint/2010/main" val="1336144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6A9EA6A-5DA3-4E1C-85DB-D00F151867E3}"/>
              </a:ext>
            </a:extLst>
          </p:cNvPr>
          <p:cNvSpPr>
            <a:spLocks noGrp="1"/>
          </p:cNvSpPr>
          <p:nvPr>
            <p:ph type="ctrTitle"/>
          </p:nvPr>
        </p:nvSpPr>
        <p:spPr>
          <a:xfrm>
            <a:off x="1915385" y="1987321"/>
            <a:ext cx="8361229" cy="2098226"/>
          </a:xfrm>
        </p:spPr>
        <p:txBody>
          <a:bodyPr/>
          <a:lstStyle/>
          <a:p>
            <a:r>
              <a:rPr lang="nb-NO" sz="5400" dirty="0">
                <a:solidFill>
                  <a:srgbClr val="C00000"/>
                </a:solidFill>
              </a:rPr>
              <a:t>Del 1: lovkvalitet og krav til lovgivningsprosessen</a:t>
            </a:r>
          </a:p>
        </p:txBody>
      </p:sp>
      <p:sp>
        <p:nvSpPr>
          <p:cNvPr id="5" name="Undertittel 4">
            <a:extLst>
              <a:ext uri="{FF2B5EF4-FFF2-40B4-BE49-F238E27FC236}">
                <a16:creationId xmlns:a16="http://schemas.microsoft.com/office/drawing/2014/main" id="{55F3D623-4491-415E-8BA7-57E309E88677}"/>
              </a:ext>
            </a:extLst>
          </p:cNvPr>
          <p:cNvSpPr>
            <a:spLocks noGrp="1"/>
          </p:cNvSpPr>
          <p:nvPr>
            <p:ph type="subTitle" idx="1"/>
          </p:nvPr>
        </p:nvSpPr>
        <p:spPr/>
        <p:txBody>
          <a:bodyPr/>
          <a:lstStyle/>
          <a:p>
            <a:endParaRPr lang="nb-NO" dirty="0"/>
          </a:p>
        </p:txBody>
      </p:sp>
    </p:spTree>
    <p:extLst>
      <p:ext uri="{BB962C8B-B14F-4D97-AF65-F5344CB8AC3E}">
        <p14:creationId xmlns:p14="http://schemas.microsoft.com/office/powerpoint/2010/main" val="1322278817"/>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D96B21F-E408-4D5B-A07D-B6D6B63CDA5A}"/>
              </a:ext>
            </a:extLst>
          </p:cNvPr>
          <p:cNvSpPr>
            <a:spLocks noGrp="1"/>
          </p:cNvSpPr>
          <p:nvPr>
            <p:ph type="title"/>
          </p:nvPr>
        </p:nvSpPr>
        <p:spPr/>
        <p:txBody>
          <a:bodyPr>
            <a:normAutofit/>
          </a:bodyPr>
          <a:lstStyle/>
          <a:p>
            <a:r>
              <a:rPr lang="nb-NO" sz="4800" dirty="0">
                <a:solidFill>
                  <a:srgbClr val="C00000"/>
                </a:solidFill>
              </a:rPr>
              <a:t>Gjennomføring av lovtekniske gjennomgåelser</a:t>
            </a:r>
          </a:p>
        </p:txBody>
      </p:sp>
      <p:sp>
        <p:nvSpPr>
          <p:cNvPr id="3" name="Plassholder for innhold 2">
            <a:extLst>
              <a:ext uri="{FF2B5EF4-FFF2-40B4-BE49-F238E27FC236}">
                <a16:creationId xmlns:a16="http://schemas.microsoft.com/office/drawing/2014/main" id="{6D38D5D0-7078-4BCF-A3C7-E60D4C24CD91}"/>
              </a:ext>
            </a:extLst>
          </p:cNvPr>
          <p:cNvSpPr>
            <a:spLocks noGrp="1"/>
          </p:cNvSpPr>
          <p:nvPr>
            <p:ph idx="1"/>
          </p:nvPr>
        </p:nvSpPr>
        <p:spPr>
          <a:xfrm>
            <a:off x="1371600" y="2286000"/>
            <a:ext cx="9601200" cy="4002258"/>
          </a:xfrm>
        </p:spPr>
        <p:txBody>
          <a:bodyPr>
            <a:normAutofit lnSpcReduction="10000"/>
          </a:bodyPr>
          <a:lstStyle/>
          <a:p>
            <a:r>
              <a:rPr lang="nb-NO" sz="3000" dirty="0"/>
              <a:t>Departementene skal forelegge </a:t>
            </a:r>
            <a:r>
              <a:rPr lang="nb-NO" sz="3000" u="sng" dirty="0"/>
              <a:t>ferdig</a:t>
            </a:r>
            <a:r>
              <a:rPr lang="nb-NO" sz="3000" dirty="0"/>
              <a:t> utkast til lovproposisjon</a:t>
            </a:r>
          </a:p>
          <a:p>
            <a:pPr lvl="1"/>
            <a:r>
              <a:rPr lang="nb-NO" sz="3000" dirty="0"/>
              <a:t>Uferdige utkast påvirker graden av kvalitetssjekk</a:t>
            </a:r>
          </a:p>
          <a:p>
            <a:r>
              <a:rPr lang="nb-NO" sz="3000" dirty="0"/>
              <a:t>3 ukers behandlingsfrist</a:t>
            </a:r>
          </a:p>
          <a:p>
            <a:r>
              <a:rPr lang="nb-NO" sz="3000" dirty="0"/>
              <a:t>Tar som regel ikke stilling til om innholdet i lovforslaget er </a:t>
            </a:r>
            <a:r>
              <a:rPr lang="nb-NO" sz="3000" dirty="0">
                <a:solidFill>
                  <a:schemeClr val="tx1"/>
                </a:solidFill>
              </a:rPr>
              <a:t>rettferdig og rimelig </a:t>
            </a:r>
          </a:p>
          <a:p>
            <a:pPr lvl="1"/>
            <a:r>
              <a:rPr lang="nb-NO" sz="3000" dirty="0">
                <a:solidFill>
                  <a:schemeClr val="tx1"/>
                </a:solidFill>
              </a:rPr>
              <a:t>Bør gjøres tidligere</a:t>
            </a:r>
          </a:p>
          <a:p>
            <a:r>
              <a:rPr lang="nb-NO" sz="3000" dirty="0"/>
              <a:t>Fokuserer på tekniske aspekter</a:t>
            </a:r>
          </a:p>
          <a:p>
            <a:pPr marL="0" indent="0">
              <a:buNone/>
            </a:pPr>
            <a:endParaRPr lang="nb-NO" sz="2800" dirty="0"/>
          </a:p>
        </p:txBody>
      </p:sp>
    </p:spTree>
    <p:extLst>
      <p:ext uri="{BB962C8B-B14F-4D97-AF65-F5344CB8AC3E}">
        <p14:creationId xmlns:p14="http://schemas.microsoft.com/office/powerpoint/2010/main" val="424289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FB217C7-C2A6-4DD2-B473-176516560428}"/>
              </a:ext>
            </a:extLst>
          </p:cNvPr>
          <p:cNvSpPr>
            <a:spLocks noGrp="1"/>
          </p:cNvSpPr>
          <p:nvPr>
            <p:ph type="title"/>
          </p:nvPr>
        </p:nvSpPr>
        <p:spPr/>
        <p:txBody>
          <a:bodyPr/>
          <a:lstStyle/>
          <a:p>
            <a:r>
              <a:rPr lang="nb-NO" dirty="0">
                <a:solidFill>
                  <a:srgbClr val="C00000"/>
                </a:solidFill>
              </a:rPr>
              <a:t>Gjennomføring av lovtekniske gjennomgåelser forts. </a:t>
            </a:r>
            <a:endParaRPr lang="nb-NO" dirty="0"/>
          </a:p>
        </p:txBody>
      </p:sp>
      <p:sp>
        <p:nvSpPr>
          <p:cNvPr id="3" name="Plassholder for innhold 2">
            <a:extLst>
              <a:ext uri="{FF2B5EF4-FFF2-40B4-BE49-F238E27FC236}">
                <a16:creationId xmlns:a16="http://schemas.microsoft.com/office/drawing/2014/main" id="{4A60FDB5-D9DD-43D3-99DB-2CBCF37004AE}"/>
              </a:ext>
            </a:extLst>
          </p:cNvPr>
          <p:cNvSpPr>
            <a:spLocks noGrp="1"/>
          </p:cNvSpPr>
          <p:nvPr>
            <p:ph idx="1"/>
          </p:nvPr>
        </p:nvSpPr>
        <p:spPr>
          <a:xfrm>
            <a:off x="1388012" y="2120705"/>
            <a:ext cx="9432388" cy="4572000"/>
          </a:xfrm>
        </p:spPr>
        <p:txBody>
          <a:bodyPr>
            <a:normAutofit/>
          </a:bodyPr>
          <a:lstStyle/>
          <a:p>
            <a:r>
              <a:rPr lang="nb-NO" sz="2400" dirty="0"/>
              <a:t>Utarbeider to dokumenter til departementet:</a:t>
            </a:r>
          </a:p>
          <a:p>
            <a:pPr lvl="1"/>
            <a:r>
              <a:rPr lang="nb-NO" sz="2400" dirty="0"/>
              <a:t>Oversendelsesbrev (generelle og overordnede innspill til lovproposisjonen)</a:t>
            </a:r>
          </a:p>
          <a:p>
            <a:pPr lvl="1"/>
            <a:r>
              <a:rPr lang="nb-NO" sz="2400" dirty="0"/>
              <a:t>Korrektur av lovforslag med kommentarer og innspill (tekniske merknader om stiling og språk)</a:t>
            </a:r>
          </a:p>
          <a:p>
            <a:r>
              <a:rPr lang="nb-NO" sz="2400" dirty="0"/>
              <a:t>Forskjellige fremgangsmåter mellom lovrådgivere</a:t>
            </a:r>
          </a:p>
          <a:p>
            <a:pPr lvl="1"/>
            <a:r>
              <a:rPr lang="nb-NO" sz="2400" dirty="0"/>
              <a:t>Kan jobbe seg bakover i lovforslaget: lese lovteksten </a:t>
            </a:r>
            <a:r>
              <a:rPr lang="nb-NO" sz="2400" dirty="0">
                <a:sym typeface="Wingdings" panose="05000000000000000000" pitchFamily="2" charset="2"/>
              </a:rPr>
              <a:t> spesialmerknader  generelle merknader</a:t>
            </a:r>
            <a:endParaRPr lang="nb-NO" sz="2400" dirty="0"/>
          </a:p>
          <a:p>
            <a:r>
              <a:rPr lang="nb-NO" sz="2400" dirty="0"/>
              <a:t>Gir innspill med ulike grader og nyanser av klarhet</a:t>
            </a:r>
          </a:p>
          <a:p>
            <a:r>
              <a:rPr lang="nb-NO" sz="2400" dirty="0"/>
              <a:t>Interne lovtekniske gjennomgåelser </a:t>
            </a:r>
          </a:p>
        </p:txBody>
      </p:sp>
    </p:spTree>
    <p:extLst>
      <p:ext uri="{BB962C8B-B14F-4D97-AF65-F5344CB8AC3E}">
        <p14:creationId xmlns:p14="http://schemas.microsoft.com/office/powerpoint/2010/main" val="3922418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9FD985F-D85E-4C42-82FC-73DDE8194CFC}"/>
              </a:ext>
            </a:extLst>
          </p:cNvPr>
          <p:cNvSpPr>
            <a:spLocks noGrp="1"/>
          </p:cNvSpPr>
          <p:nvPr>
            <p:ph type="title"/>
          </p:nvPr>
        </p:nvSpPr>
        <p:spPr/>
        <p:txBody>
          <a:bodyPr/>
          <a:lstStyle/>
          <a:p>
            <a:r>
              <a:rPr lang="nb-NO" dirty="0">
                <a:solidFill>
                  <a:srgbClr val="C00000"/>
                </a:solidFill>
              </a:rPr>
              <a:t>Oppfølging og dialog med «mottakerdepartementet»</a:t>
            </a:r>
          </a:p>
        </p:txBody>
      </p:sp>
      <p:sp>
        <p:nvSpPr>
          <p:cNvPr id="3" name="Plassholder for innhold 2">
            <a:extLst>
              <a:ext uri="{FF2B5EF4-FFF2-40B4-BE49-F238E27FC236}">
                <a16:creationId xmlns:a16="http://schemas.microsoft.com/office/drawing/2014/main" id="{1B82183B-120D-4095-890B-657EDD2F5F9D}"/>
              </a:ext>
            </a:extLst>
          </p:cNvPr>
          <p:cNvSpPr>
            <a:spLocks noGrp="1"/>
          </p:cNvSpPr>
          <p:nvPr>
            <p:ph idx="1"/>
          </p:nvPr>
        </p:nvSpPr>
        <p:spPr>
          <a:xfrm>
            <a:off x="1371600" y="2171700"/>
            <a:ext cx="9601200" cy="4482318"/>
          </a:xfrm>
        </p:spPr>
        <p:txBody>
          <a:bodyPr>
            <a:normAutofit fontScale="92500" lnSpcReduction="20000"/>
          </a:bodyPr>
          <a:lstStyle/>
          <a:p>
            <a:r>
              <a:rPr lang="nb-NO" sz="2400" dirty="0"/>
              <a:t>Møter, telefonsamtaler, e-postutveksling </a:t>
            </a:r>
          </a:p>
          <a:p>
            <a:r>
              <a:rPr lang="nb-NO" sz="2400" dirty="0"/>
              <a:t>Årsaker til kontakt i ettertid:</a:t>
            </a:r>
          </a:p>
          <a:p>
            <a:pPr lvl="1"/>
            <a:r>
              <a:rPr lang="nb-NO" sz="2400" dirty="0"/>
              <a:t>Departementet ønsker at Lovavdelingen skal se på justeringer</a:t>
            </a:r>
          </a:p>
          <a:p>
            <a:pPr lvl="1"/>
            <a:r>
              <a:rPr lang="nb-NO" sz="2400" dirty="0"/>
              <a:t>Spørsmål til innspill</a:t>
            </a:r>
          </a:p>
          <a:p>
            <a:pPr lvl="1"/>
            <a:r>
              <a:rPr lang="nb-NO" sz="2400" dirty="0"/>
              <a:t>Forklaring på lovtekniske valg</a:t>
            </a:r>
          </a:p>
          <a:p>
            <a:r>
              <a:rPr lang="nb-NO" sz="2400" dirty="0"/>
              <a:t>Ikke sjeldent at Lovavdelingen og mottakerdepartementet har ulike syn på ting</a:t>
            </a:r>
          </a:p>
          <a:p>
            <a:pPr lvl="1"/>
            <a:r>
              <a:rPr lang="nb-NO" sz="2400" dirty="0"/>
              <a:t>Departementet: ønsker ofte å inkludere alle tekniske nyanser</a:t>
            </a:r>
          </a:p>
          <a:p>
            <a:pPr lvl="1"/>
            <a:r>
              <a:rPr lang="nb-NO" sz="2400" dirty="0"/>
              <a:t>Lovavdelingen: tydelig og forståelig lovtekst</a:t>
            </a:r>
          </a:p>
          <a:p>
            <a:r>
              <a:rPr lang="nb-NO" sz="2400" dirty="0"/>
              <a:t>Departementer bør ikke ukritisk gjennomføre forslag til endringer</a:t>
            </a:r>
          </a:p>
          <a:p>
            <a:r>
              <a:rPr lang="nb-NO" sz="2400" dirty="0"/>
              <a:t>Lovavdelingen stempler ikke lovforslag som «godkjente» eller «ikke godkjente»</a:t>
            </a:r>
          </a:p>
          <a:p>
            <a:endParaRPr lang="nb-NO" dirty="0"/>
          </a:p>
          <a:p>
            <a:endParaRPr lang="nb-NO" dirty="0"/>
          </a:p>
        </p:txBody>
      </p:sp>
    </p:spTree>
    <p:extLst>
      <p:ext uri="{BB962C8B-B14F-4D97-AF65-F5344CB8AC3E}">
        <p14:creationId xmlns:p14="http://schemas.microsoft.com/office/powerpoint/2010/main" val="141844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6F1D4D-A6D3-4F29-BA8D-43A51E4D64CE}"/>
              </a:ext>
            </a:extLst>
          </p:cNvPr>
          <p:cNvSpPr>
            <a:spLocks noGrp="1"/>
          </p:cNvSpPr>
          <p:nvPr>
            <p:ph type="title"/>
          </p:nvPr>
        </p:nvSpPr>
        <p:spPr/>
        <p:txBody>
          <a:bodyPr>
            <a:normAutofit/>
          </a:bodyPr>
          <a:lstStyle/>
          <a:p>
            <a:r>
              <a:rPr lang="nb-NO" sz="4800" dirty="0">
                <a:solidFill>
                  <a:srgbClr val="C00000"/>
                </a:solidFill>
              </a:rPr>
              <a:t>Viktige og «vanlige» feil som påpekes ved lovtekniske gjennomgåelser </a:t>
            </a:r>
          </a:p>
        </p:txBody>
      </p:sp>
      <p:sp>
        <p:nvSpPr>
          <p:cNvPr id="3" name="Plassholder for innhold 2">
            <a:extLst>
              <a:ext uri="{FF2B5EF4-FFF2-40B4-BE49-F238E27FC236}">
                <a16:creationId xmlns:a16="http://schemas.microsoft.com/office/drawing/2014/main" id="{9C957EC2-5AB1-4C42-8FE9-E6F48921CF95}"/>
              </a:ext>
            </a:extLst>
          </p:cNvPr>
          <p:cNvSpPr>
            <a:spLocks noGrp="1"/>
          </p:cNvSpPr>
          <p:nvPr>
            <p:ph idx="1"/>
          </p:nvPr>
        </p:nvSpPr>
        <p:spPr>
          <a:xfrm>
            <a:off x="1371600" y="2285999"/>
            <a:ext cx="9713742" cy="4142935"/>
          </a:xfrm>
        </p:spPr>
        <p:txBody>
          <a:bodyPr>
            <a:normAutofit lnSpcReduction="10000"/>
          </a:bodyPr>
          <a:lstStyle/>
          <a:p>
            <a:r>
              <a:rPr lang="nb-NO" sz="2400" dirty="0"/>
              <a:t>Ulike alvorlighetsgrader om krav til teknisk og språklig kvalitet ikke blir fulgt</a:t>
            </a:r>
          </a:p>
          <a:p>
            <a:r>
              <a:rPr lang="nb-NO" sz="2400" dirty="0"/>
              <a:t>Mangel på overgangsbestemmelser eller ikrafttredelsesbestemmelser </a:t>
            </a:r>
          </a:p>
          <a:p>
            <a:r>
              <a:rPr lang="nb-NO" sz="2400" dirty="0"/>
              <a:t>Utilsiktede opphevinger (f.eks. paragrafoverskrifter, ledd) </a:t>
            </a:r>
          </a:p>
          <a:p>
            <a:r>
              <a:rPr lang="nb-NO" sz="2400" dirty="0"/>
              <a:t>Hyppige feil:</a:t>
            </a:r>
          </a:p>
          <a:p>
            <a:pPr lvl="1"/>
            <a:r>
              <a:rPr lang="nb-NO" sz="2400" dirty="0"/>
              <a:t>Store lover som endres ofte</a:t>
            </a:r>
          </a:p>
          <a:p>
            <a:pPr lvl="1"/>
            <a:r>
              <a:rPr lang="nb-NO" sz="2400" dirty="0"/>
              <a:t>Opplisting av høringsinstanser </a:t>
            </a:r>
          </a:p>
          <a:p>
            <a:pPr lvl="1"/>
            <a:r>
              <a:rPr lang="nb-NO" sz="2400" dirty="0"/>
              <a:t>Manglende spesialmerknader </a:t>
            </a:r>
          </a:p>
          <a:p>
            <a:r>
              <a:rPr lang="nb-NO" sz="2400" dirty="0"/>
              <a:t>Egenverdi at lovgivningen er i stil og orden og har et </a:t>
            </a:r>
            <a:r>
              <a:rPr lang="nb-NO" sz="2400" dirty="0" err="1"/>
              <a:t>standardmessig</a:t>
            </a:r>
            <a:r>
              <a:rPr lang="nb-NO" sz="2400" dirty="0"/>
              <a:t> uttrykk </a:t>
            </a:r>
          </a:p>
          <a:p>
            <a:endParaRPr lang="nb-NO" dirty="0"/>
          </a:p>
          <a:p>
            <a:pPr lvl="1"/>
            <a:endParaRPr lang="nb-NO" dirty="0"/>
          </a:p>
          <a:p>
            <a:pPr lvl="1"/>
            <a:endParaRPr lang="nb-NO" dirty="0"/>
          </a:p>
        </p:txBody>
      </p:sp>
    </p:spTree>
    <p:extLst>
      <p:ext uri="{BB962C8B-B14F-4D97-AF65-F5344CB8AC3E}">
        <p14:creationId xmlns:p14="http://schemas.microsoft.com/office/powerpoint/2010/main" val="2416090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6A9EA6A-5DA3-4E1C-85DB-D00F151867E3}"/>
              </a:ext>
            </a:extLst>
          </p:cNvPr>
          <p:cNvSpPr>
            <a:spLocks noGrp="1"/>
          </p:cNvSpPr>
          <p:nvPr>
            <p:ph type="ctrTitle"/>
          </p:nvPr>
        </p:nvSpPr>
        <p:spPr>
          <a:xfrm>
            <a:off x="1915385" y="1987321"/>
            <a:ext cx="8361229" cy="2098226"/>
          </a:xfrm>
        </p:spPr>
        <p:txBody>
          <a:bodyPr/>
          <a:lstStyle/>
          <a:p>
            <a:r>
              <a:rPr lang="nb-NO" sz="6600" dirty="0">
                <a:solidFill>
                  <a:srgbClr val="C00000"/>
                </a:solidFill>
              </a:rPr>
              <a:t>Del 3: lovdatas regelrapporter</a:t>
            </a:r>
          </a:p>
        </p:txBody>
      </p:sp>
      <p:sp>
        <p:nvSpPr>
          <p:cNvPr id="5" name="Undertittel 4">
            <a:extLst>
              <a:ext uri="{FF2B5EF4-FFF2-40B4-BE49-F238E27FC236}">
                <a16:creationId xmlns:a16="http://schemas.microsoft.com/office/drawing/2014/main" id="{55F3D623-4491-415E-8BA7-57E309E88677}"/>
              </a:ext>
            </a:extLst>
          </p:cNvPr>
          <p:cNvSpPr>
            <a:spLocks noGrp="1"/>
          </p:cNvSpPr>
          <p:nvPr>
            <p:ph type="subTitle" idx="1"/>
          </p:nvPr>
        </p:nvSpPr>
        <p:spPr/>
        <p:txBody>
          <a:bodyPr/>
          <a:lstStyle/>
          <a:p>
            <a:endParaRPr lang="nb-NO" dirty="0"/>
          </a:p>
        </p:txBody>
      </p:sp>
    </p:spTree>
    <p:extLst>
      <p:ext uri="{BB962C8B-B14F-4D97-AF65-F5344CB8AC3E}">
        <p14:creationId xmlns:p14="http://schemas.microsoft.com/office/powerpoint/2010/main" val="1486927575"/>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D32D1E-F64B-4936-8DE1-E3D3F7AFA45D}"/>
              </a:ext>
            </a:extLst>
          </p:cNvPr>
          <p:cNvSpPr>
            <a:spLocks noGrp="1"/>
          </p:cNvSpPr>
          <p:nvPr>
            <p:ph type="title"/>
          </p:nvPr>
        </p:nvSpPr>
        <p:spPr/>
        <p:txBody>
          <a:bodyPr/>
          <a:lstStyle/>
          <a:p>
            <a:r>
              <a:rPr lang="nb-NO" dirty="0">
                <a:solidFill>
                  <a:srgbClr val="C00000"/>
                </a:solidFill>
              </a:rPr>
              <a:t>Stiftelsen Lovdata </a:t>
            </a:r>
          </a:p>
        </p:txBody>
      </p:sp>
      <p:sp>
        <p:nvSpPr>
          <p:cNvPr id="3" name="Plassholder for innhold 2">
            <a:extLst>
              <a:ext uri="{FF2B5EF4-FFF2-40B4-BE49-F238E27FC236}">
                <a16:creationId xmlns:a16="http://schemas.microsoft.com/office/drawing/2014/main" id="{7A2CE955-9DD2-4F63-8AFD-F30CB4E9858A}"/>
              </a:ext>
            </a:extLst>
          </p:cNvPr>
          <p:cNvSpPr>
            <a:spLocks noGrp="1"/>
          </p:cNvSpPr>
          <p:nvPr>
            <p:ph idx="1"/>
          </p:nvPr>
        </p:nvSpPr>
        <p:spPr>
          <a:xfrm>
            <a:off x="1138451" y="1428750"/>
            <a:ext cx="8919949" cy="4486275"/>
          </a:xfrm>
        </p:spPr>
        <p:txBody>
          <a:bodyPr>
            <a:normAutofit/>
          </a:bodyPr>
          <a:lstStyle/>
          <a:p>
            <a:r>
              <a:rPr lang="nb-NO" sz="3200" dirty="0"/>
              <a:t>Privat stiftelse </a:t>
            </a:r>
          </a:p>
          <a:p>
            <a:r>
              <a:rPr lang="nb-NO" sz="3200" dirty="0"/>
              <a:t>Formål: Opprette, vedlikeholde og drive systemer for rettslig informasjon</a:t>
            </a:r>
          </a:p>
          <a:p>
            <a:r>
              <a:rPr lang="nb-NO" sz="3200" dirty="0"/>
              <a:t>Kontinuerlig konsolidering av regelverket</a:t>
            </a:r>
          </a:p>
          <a:p>
            <a:r>
              <a:rPr lang="nb-NO" sz="3200" dirty="0"/>
              <a:t>Regeltilsyn</a:t>
            </a:r>
            <a:endParaRPr lang="nb-NO" sz="3200" dirty="0">
              <a:sym typeface="Wingdings" panose="05000000000000000000" pitchFamily="2" charset="2"/>
            </a:endParaRPr>
          </a:p>
          <a:p>
            <a:pPr lvl="1"/>
            <a:r>
              <a:rPr lang="nb-NO" sz="2800" dirty="0">
                <a:sym typeface="Wingdings" panose="05000000000000000000" pitchFamily="2" charset="2"/>
              </a:rPr>
              <a:t> </a:t>
            </a:r>
            <a:r>
              <a:rPr lang="nb-NO" sz="2800" dirty="0"/>
              <a:t>Utarbeidelse av regelrapporter</a:t>
            </a:r>
          </a:p>
        </p:txBody>
      </p:sp>
      <p:pic>
        <p:nvPicPr>
          <p:cNvPr id="2050" name="Picture 2" descr="Bilderesultat for lovdata logo">
            <a:extLst>
              <a:ext uri="{FF2B5EF4-FFF2-40B4-BE49-F238E27FC236}">
                <a16:creationId xmlns:a16="http://schemas.microsoft.com/office/drawing/2014/main" id="{5B9FA0F1-91BB-46B0-A959-1D9FC1AD99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2119" y="4528839"/>
            <a:ext cx="5469340" cy="2129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07630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5F26418-4184-4613-A411-B4625CC1E084}"/>
              </a:ext>
            </a:extLst>
          </p:cNvPr>
          <p:cNvSpPr>
            <a:spLocks noGrp="1"/>
          </p:cNvSpPr>
          <p:nvPr>
            <p:ph type="title"/>
          </p:nvPr>
        </p:nvSpPr>
        <p:spPr/>
        <p:txBody>
          <a:bodyPr/>
          <a:lstStyle/>
          <a:p>
            <a:r>
              <a:rPr lang="nb-NO" dirty="0">
                <a:solidFill>
                  <a:srgbClr val="C00000"/>
                </a:solidFill>
              </a:rPr>
              <a:t>Regelrapporter</a:t>
            </a:r>
          </a:p>
        </p:txBody>
      </p:sp>
      <p:sp>
        <p:nvSpPr>
          <p:cNvPr id="3" name="Plassholder for innhold 2">
            <a:extLst>
              <a:ext uri="{FF2B5EF4-FFF2-40B4-BE49-F238E27FC236}">
                <a16:creationId xmlns:a16="http://schemas.microsoft.com/office/drawing/2014/main" id="{5773D2C2-F45F-40BE-BF53-B50D85FB38CC}"/>
              </a:ext>
            </a:extLst>
          </p:cNvPr>
          <p:cNvSpPr>
            <a:spLocks noGrp="1"/>
          </p:cNvSpPr>
          <p:nvPr>
            <p:ph idx="1"/>
          </p:nvPr>
        </p:nvSpPr>
        <p:spPr>
          <a:xfrm>
            <a:off x="1371600" y="1543878"/>
            <a:ext cx="6437086" cy="3581400"/>
          </a:xfrm>
        </p:spPr>
        <p:txBody>
          <a:bodyPr>
            <a:noAutofit/>
          </a:bodyPr>
          <a:lstStyle/>
          <a:p>
            <a:r>
              <a:rPr lang="nb-NO" sz="3200" dirty="0"/>
              <a:t>Sammenstilling av feil og mangler i lovgivningen</a:t>
            </a:r>
          </a:p>
          <a:p>
            <a:r>
              <a:rPr lang="nb-NO" sz="3200" dirty="0"/>
              <a:t>Henning Ve og Knut Davidsen</a:t>
            </a:r>
          </a:p>
          <a:p>
            <a:r>
              <a:rPr lang="nb-NO" sz="3200" dirty="0"/>
              <a:t>Metoden for utarbeidelse</a:t>
            </a:r>
          </a:p>
          <a:p>
            <a:pPr lvl="1"/>
            <a:r>
              <a:rPr lang="nb-NO" sz="2800" dirty="0"/>
              <a:t>Ikke vitenskapelig eller tilstrekkelig systematisert</a:t>
            </a:r>
          </a:p>
          <a:p>
            <a:r>
              <a:rPr lang="nb-NO" sz="3200" dirty="0"/>
              <a:t>Tips fra studenter og andre ansatte </a:t>
            </a:r>
          </a:p>
        </p:txBody>
      </p:sp>
      <p:pic>
        <p:nvPicPr>
          <p:cNvPr id="1026" name="Picture 2" descr="Bilderesultat for regler">
            <a:extLst>
              <a:ext uri="{FF2B5EF4-FFF2-40B4-BE49-F238E27FC236}">
                <a16:creationId xmlns:a16="http://schemas.microsoft.com/office/drawing/2014/main" id="{83E008FE-D618-4AD3-99FE-8688C31B85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9877" y="2171700"/>
            <a:ext cx="3764346" cy="3605760"/>
          </a:xfrm>
          <a:prstGeom prst="rect">
            <a:avLst/>
          </a:prstGeom>
          <a:noFill/>
          <a:extLst>
            <a:ext uri="{909E8E84-426E-40DD-AFC4-6F175D3DCCD1}">
              <a14:hiddenFill xmlns:a14="http://schemas.microsoft.com/office/drawing/2010/main">
                <a:solidFill>
                  <a:srgbClr val="FFFFFF"/>
                </a:solidFill>
              </a14:hiddenFill>
            </a:ext>
          </a:extLst>
        </p:spPr>
      </p:pic>
      <p:sp>
        <p:nvSpPr>
          <p:cNvPr id="4" name="TekstSylinder 3">
            <a:extLst>
              <a:ext uri="{FF2B5EF4-FFF2-40B4-BE49-F238E27FC236}">
                <a16:creationId xmlns:a16="http://schemas.microsoft.com/office/drawing/2014/main" id="{E30E081F-B664-4622-8EEC-16B4A715CAFB}"/>
              </a:ext>
            </a:extLst>
          </p:cNvPr>
          <p:cNvSpPr txBox="1"/>
          <p:nvPr/>
        </p:nvSpPr>
        <p:spPr>
          <a:xfrm>
            <a:off x="9021171" y="5777460"/>
            <a:ext cx="2403052" cy="307777"/>
          </a:xfrm>
          <a:prstGeom prst="rect">
            <a:avLst/>
          </a:prstGeom>
          <a:noFill/>
        </p:spPr>
        <p:txBody>
          <a:bodyPr wrap="square" rtlCol="0">
            <a:spAutoFit/>
          </a:bodyPr>
          <a:lstStyle/>
          <a:p>
            <a:r>
              <a:rPr lang="nb-NO" sz="1400" dirty="0"/>
              <a:t>www.datatilsynet.no </a:t>
            </a:r>
          </a:p>
        </p:txBody>
      </p:sp>
    </p:spTree>
    <p:extLst>
      <p:ext uri="{BB962C8B-B14F-4D97-AF65-F5344CB8AC3E}">
        <p14:creationId xmlns:p14="http://schemas.microsoft.com/office/powerpoint/2010/main" val="23580266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1D4AD16-AC29-4570-BF73-CE6DA73A53D1}"/>
              </a:ext>
            </a:extLst>
          </p:cNvPr>
          <p:cNvSpPr>
            <a:spLocks noGrp="1"/>
          </p:cNvSpPr>
          <p:nvPr>
            <p:ph type="title"/>
          </p:nvPr>
        </p:nvSpPr>
        <p:spPr/>
        <p:txBody>
          <a:bodyPr/>
          <a:lstStyle/>
          <a:p>
            <a:r>
              <a:rPr lang="nb-NO" dirty="0">
                <a:solidFill>
                  <a:srgbClr val="C00000"/>
                </a:solidFill>
              </a:rPr>
              <a:t>Regelrapporter forts. </a:t>
            </a:r>
          </a:p>
        </p:txBody>
      </p:sp>
      <p:sp>
        <p:nvSpPr>
          <p:cNvPr id="3" name="Plassholder for innhold 2">
            <a:extLst>
              <a:ext uri="{FF2B5EF4-FFF2-40B4-BE49-F238E27FC236}">
                <a16:creationId xmlns:a16="http://schemas.microsoft.com/office/drawing/2014/main" id="{CADE9E92-B538-43BA-A499-56C91E5F5A17}"/>
              </a:ext>
            </a:extLst>
          </p:cNvPr>
          <p:cNvSpPr>
            <a:spLocks noGrp="1"/>
          </p:cNvSpPr>
          <p:nvPr>
            <p:ph idx="1"/>
          </p:nvPr>
        </p:nvSpPr>
        <p:spPr>
          <a:xfrm>
            <a:off x="1371599" y="1972101"/>
            <a:ext cx="10010633" cy="3581400"/>
          </a:xfrm>
        </p:spPr>
        <p:txBody>
          <a:bodyPr>
            <a:normAutofit fontScale="92500" lnSpcReduction="20000"/>
          </a:bodyPr>
          <a:lstStyle/>
          <a:p>
            <a:r>
              <a:rPr lang="nb-NO" sz="3200" dirty="0"/>
              <a:t>Presenteres på Lovdatas styremøter</a:t>
            </a:r>
            <a:r>
              <a:rPr lang="nb-NO" sz="3200" dirty="0">
                <a:sym typeface="Wingdings" panose="05000000000000000000" pitchFamily="2" charset="2"/>
              </a:rPr>
              <a:t> fire i året </a:t>
            </a:r>
          </a:p>
          <a:p>
            <a:r>
              <a:rPr lang="nb-NO" sz="3200" dirty="0">
                <a:sym typeface="Wingdings" panose="05000000000000000000" pitchFamily="2" charset="2"/>
              </a:rPr>
              <a:t>Videreformidles til: </a:t>
            </a:r>
          </a:p>
          <a:p>
            <a:pPr lvl="1"/>
            <a:r>
              <a:rPr lang="nb-NO" sz="3000" dirty="0">
                <a:sym typeface="Wingdings" panose="05000000000000000000" pitchFamily="2" charset="2"/>
              </a:rPr>
              <a:t>Justisdepartementets lovavdeling</a:t>
            </a:r>
          </a:p>
          <a:p>
            <a:pPr lvl="1"/>
            <a:r>
              <a:rPr lang="nb-NO" sz="3000" dirty="0">
                <a:sym typeface="Wingdings" panose="05000000000000000000" pitchFamily="2" charset="2"/>
              </a:rPr>
              <a:t>Stortinget</a:t>
            </a:r>
          </a:p>
          <a:p>
            <a:pPr lvl="1"/>
            <a:r>
              <a:rPr lang="nb-NO" sz="3000" dirty="0">
                <a:sym typeface="Wingdings" panose="05000000000000000000" pitchFamily="2" charset="2"/>
              </a:rPr>
              <a:t>Statsministerens kontor</a:t>
            </a:r>
          </a:p>
          <a:p>
            <a:pPr lvl="1"/>
            <a:r>
              <a:rPr lang="nb-NO" sz="3000" dirty="0">
                <a:sym typeface="Wingdings" panose="05000000000000000000" pitchFamily="2" charset="2"/>
              </a:rPr>
              <a:t>Noen enkeltpersoner </a:t>
            </a:r>
          </a:p>
          <a:p>
            <a:r>
              <a:rPr lang="nb-NO" sz="3200" dirty="0">
                <a:sym typeface="Wingdings" panose="05000000000000000000" pitchFamily="2" charset="2"/>
              </a:rPr>
              <a:t>38 regelrapporter 2004-2017</a:t>
            </a:r>
          </a:p>
          <a:p>
            <a:pPr lvl="1"/>
            <a:r>
              <a:rPr lang="nb-NO" sz="3000" dirty="0">
                <a:sym typeface="Wingdings" panose="05000000000000000000" pitchFamily="2" charset="2"/>
              </a:rPr>
              <a:t>435 påpekte feil og mangler</a:t>
            </a:r>
          </a:p>
          <a:p>
            <a:pPr lvl="1"/>
            <a:endParaRPr lang="nb-NO" dirty="0"/>
          </a:p>
        </p:txBody>
      </p:sp>
      <p:pic>
        <p:nvPicPr>
          <p:cNvPr id="3074" name="Picture 2" descr="Relatert bilde">
            <a:extLst>
              <a:ext uri="{FF2B5EF4-FFF2-40B4-BE49-F238E27FC236}">
                <a16:creationId xmlns:a16="http://schemas.microsoft.com/office/drawing/2014/main" id="{5EE60BCC-695D-43D6-81CB-EB534F473E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7100" y="2930288"/>
            <a:ext cx="3695700" cy="36957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Sylinder 3">
            <a:extLst>
              <a:ext uri="{FF2B5EF4-FFF2-40B4-BE49-F238E27FC236}">
                <a16:creationId xmlns:a16="http://schemas.microsoft.com/office/drawing/2014/main" id="{AA408CAA-2DC9-4FF1-8810-1C47F62EE94E}"/>
              </a:ext>
            </a:extLst>
          </p:cNvPr>
          <p:cNvSpPr txBox="1"/>
          <p:nvPr/>
        </p:nvSpPr>
        <p:spPr>
          <a:xfrm>
            <a:off x="8120418" y="5935856"/>
            <a:ext cx="3057098" cy="307777"/>
          </a:xfrm>
          <a:prstGeom prst="rect">
            <a:avLst/>
          </a:prstGeom>
          <a:noFill/>
        </p:spPr>
        <p:txBody>
          <a:bodyPr wrap="square" rtlCol="0">
            <a:spAutoFit/>
          </a:bodyPr>
          <a:lstStyle/>
          <a:p>
            <a:r>
              <a:rPr lang="nb-NO" sz="1400" dirty="0"/>
              <a:t>www.iconfinder.com</a:t>
            </a:r>
          </a:p>
        </p:txBody>
      </p:sp>
    </p:spTree>
    <p:extLst>
      <p:ext uri="{BB962C8B-B14F-4D97-AF65-F5344CB8AC3E}">
        <p14:creationId xmlns:p14="http://schemas.microsoft.com/office/powerpoint/2010/main" val="41890374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CC30F94-90EA-4620-95D2-3D8125DF3538}"/>
              </a:ext>
            </a:extLst>
          </p:cNvPr>
          <p:cNvSpPr>
            <a:spLocks noGrp="1"/>
          </p:cNvSpPr>
          <p:nvPr>
            <p:ph type="title"/>
          </p:nvPr>
        </p:nvSpPr>
        <p:spPr/>
        <p:txBody>
          <a:bodyPr/>
          <a:lstStyle/>
          <a:p>
            <a:r>
              <a:rPr lang="nb-NO" dirty="0">
                <a:solidFill>
                  <a:srgbClr val="C00000"/>
                </a:solidFill>
              </a:rPr>
              <a:t>Kategoriseringssystemet </a:t>
            </a:r>
            <a:r>
              <a:rPr lang="nb-NO" dirty="0"/>
              <a:t> </a:t>
            </a:r>
            <a:br>
              <a:rPr lang="nb-NO" dirty="0"/>
            </a:br>
            <a:r>
              <a:rPr lang="nb-NO" dirty="0"/>
              <a:t>Formulering av feilkategorier </a:t>
            </a:r>
          </a:p>
        </p:txBody>
      </p:sp>
      <p:sp>
        <p:nvSpPr>
          <p:cNvPr id="3" name="Plassholder for innhold 2">
            <a:extLst>
              <a:ext uri="{FF2B5EF4-FFF2-40B4-BE49-F238E27FC236}">
                <a16:creationId xmlns:a16="http://schemas.microsoft.com/office/drawing/2014/main" id="{492BF63A-2826-452E-88A6-6186FB2956CB}"/>
              </a:ext>
            </a:extLst>
          </p:cNvPr>
          <p:cNvSpPr>
            <a:spLocks noGrp="1"/>
          </p:cNvSpPr>
          <p:nvPr>
            <p:ph idx="1"/>
          </p:nvPr>
        </p:nvSpPr>
        <p:spPr>
          <a:xfrm>
            <a:off x="1371600" y="1428750"/>
            <a:ext cx="9369188" cy="742950"/>
          </a:xfrm>
        </p:spPr>
        <p:txBody>
          <a:bodyPr>
            <a:noAutofit/>
          </a:bodyPr>
          <a:lstStyle/>
          <a:p>
            <a:pPr marL="0" indent="0">
              <a:buNone/>
            </a:pPr>
            <a:endParaRPr lang="nb-NO" sz="2800" dirty="0"/>
          </a:p>
          <a:p>
            <a:endParaRPr lang="nb-NO" sz="2800" dirty="0"/>
          </a:p>
          <a:p>
            <a:pPr marL="0" indent="0">
              <a:buNone/>
            </a:pPr>
            <a:endParaRPr lang="nb-NO" sz="2800" dirty="0"/>
          </a:p>
          <a:p>
            <a:pPr marL="0" indent="0">
              <a:buNone/>
            </a:pPr>
            <a:endParaRPr lang="nb-NO" sz="2800" dirty="0"/>
          </a:p>
        </p:txBody>
      </p:sp>
      <p:sp>
        <p:nvSpPr>
          <p:cNvPr id="4" name="Rektangel 3">
            <a:extLst>
              <a:ext uri="{FF2B5EF4-FFF2-40B4-BE49-F238E27FC236}">
                <a16:creationId xmlns:a16="http://schemas.microsoft.com/office/drawing/2014/main" id="{61AFD570-2E05-4404-8B4B-5A972DD2E806}"/>
              </a:ext>
            </a:extLst>
          </p:cNvPr>
          <p:cNvSpPr/>
          <p:nvPr/>
        </p:nvSpPr>
        <p:spPr>
          <a:xfrm>
            <a:off x="1881968" y="2479963"/>
            <a:ext cx="2306472" cy="777923"/>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000" dirty="0">
                <a:solidFill>
                  <a:schemeClr val="tx1"/>
                </a:solidFill>
              </a:rPr>
              <a:t>Uriktige henvisninger</a:t>
            </a:r>
          </a:p>
        </p:txBody>
      </p:sp>
      <p:sp>
        <p:nvSpPr>
          <p:cNvPr id="5" name="Rektangel 4">
            <a:extLst>
              <a:ext uri="{FF2B5EF4-FFF2-40B4-BE49-F238E27FC236}">
                <a16:creationId xmlns:a16="http://schemas.microsoft.com/office/drawing/2014/main" id="{8A153AEA-AAAB-4ECC-9075-4C0286F96191}"/>
              </a:ext>
            </a:extLst>
          </p:cNvPr>
          <p:cNvSpPr/>
          <p:nvPr/>
        </p:nvSpPr>
        <p:spPr>
          <a:xfrm>
            <a:off x="4757807" y="2487995"/>
            <a:ext cx="2306472" cy="777923"/>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000" dirty="0">
                <a:solidFill>
                  <a:schemeClr val="tx1"/>
                </a:solidFill>
              </a:rPr>
              <a:t>Feil ved oppheving og ikrafttredelse</a:t>
            </a:r>
          </a:p>
        </p:txBody>
      </p:sp>
      <p:sp>
        <p:nvSpPr>
          <p:cNvPr id="6" name="Rektangel 5">
            <a:extLst>
              <a:ext uri="{FF2B5EF4-FFF2-40B4-BE49-F238E27FC236}">
                <a16:creationId xmlns:a16="http://schemas.microsoft.com/office/drawing/2014/main" id="{0A55C572-36DF-4278-93BB-67ACC05A978B}"/>
              </a:ext>
            </a:extLst>
          </p:cNvPr>
          <p:cNvSpPr/>
          <p:nvPr/>
        </p:nvSpPr>
        <p:spPr>
          <a:xfrm>
            <a:off x="7633646" y="2479963"/>
            <a:ext cx="2306472" cy="777923"/>
          </a:xfrm>
          <a:prstGeom prst="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000" dirty="0">
                <a:solidFill>
                  <a:schemeClr val="tx1"/>
                </a:solidFill>
              </a:rPr>
              <a:t>Uriktig begrepsbruk og skrivefeil</a:t>
            </a:r>
          </a:p>
        </p:txBody>
      </p:sp>
      <p:sp>
        <p:nvSpPr>
          <p:cNvPr id="7" name="Rektangel 6">
            <a:extLst>
              <a:ext uri="{FF2B5EF4-FFF2-40B4-BE49-F238E27FC236}">
                <a16:creationId xmlns:a16="http://schemas.microsoft.com/office/drawing/2014/main" id="{F497C8D2-5BB9-4023-809C-65F6B951283F}"/>
              </a:ext>
            </a:extLst>
          </p:cNvPr>
          <p:cNvSpPr/>
          <p:nvPr/>
        </p:nvSpPr>
        <p:spPr>
          <a:xfrm>
            <a:off x="1881968" y="4004543"/>
            <a:ext cx="2306472" cy="777923"/>
          </a:xfrm>
          <a:prstGeom prst="rect">
            <a:avLst/>
          </a:prstGeom>
          <a:solidFill>
            <a:schemeClr val="bg1"/>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000" dirty="0">
                <a:solidFill>
                  <a:schemeClr val="tx1"/>
                </a:solidFill>
              </a:rPr>
              <a:t>Uriktig oppbygging og utforming</a:t>
            </a:r>
          </a:p>
        </p:txBody>
      </p:sp>
      <p:sp>
        <p:nvSpPr>
          <p:cNvPr id="8" name="Rektangel 7">
            <a:extLst>
              <a:ext uri="{FF2B5EF4-FFF2-40B4-BE49-F238E27FC236}">
                <a16:creationId xmlns:a16="http://schemas.microsoft.com/office/drawing/2014/main" id="{648E65EC-541D-4F33-8209-1536F2B79D28}"/>
              </a:ext>
            </a:extLst>
          </p:cNvPr>
          <p:cNvSpPr/>
          <p:nvPr/>
        </p:nvSpPr>
        <p:spPr>
          <a:xfrm>
            <a:off x="4757807" y="3969835"/>
            <a:ext cx="2306472" cy="777923"/>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000" dirty="0">
                <a:solidFill>
                  <a:schemeClr val="tx1"/>
                </a:solidFill>
              </a:rPr>
              <a:t>Uriktige benevnelser</a:t>
            </a:r>
          </a:p>
        </p:txBody>
      </p:sp>
      <p:sp>
        <p:nvSpPr>
          <p:cNvPr id="9" name="Rektangel 8">
            <a:extLst>
              <a:ext uri="{FF2B5EF4-FFF2-40B4-BE49-F238E27FC236}">
                <a16:creationId xmlns:a16="http://schemas.microsoft.com/office/drawing/2014/main" id="{F7CF89EB-78A6-4FA0-8BB8-9B91BD298324}"/>
              </a:ext>
            </a:extLst>
          </p:cNvPr>
          <p:cNvSpPr/>
          <p:nvPr/>
        </p:nvSpPr>
        <p:spPr>
          <a:xfrm>
            <a:off x="7633646" y="3969835"/>
            <a:ext cx="2306472" cy="777923"/>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000" dirty="0">
                <a:solidFill>
                  <a:schemeClr val="tx1"/>
                </a:solidFill>
              </a:rPr>
              <a:t>Uriktig innhold og delegering</a:t>
            </a:r>
          </a:p>
        </p:txBody>
      </p:sp>
      <p:sp>
        <p:nvSpPr>
          <p:cNvPr id="11" name="Rektangel 10">
            <a:extLst>
              <a:ext uri="{FF2B5EF4-FFF2-40B4-BE49-F238E27FC236}">
                <a16:creationId xmlns:a16="http://schemas.microsoft.com/office/drawing/2014/main" id="{928FF254-5A22-48F8-B251-9E364048D797}"/>
              </a:ext>
            </a:extLst>
          </p:cNvPr>
          <p:cNvSpPr/>
          <p:nvPr/>
        </p:nvSpPr>
        <p:spPr>
          <a:xfrm>
            <a:off x="3312423" y="5426153"/>
            <a:ext cx="2306472" cy="777923"/>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000" dirty="0">
                <a:solidFill>
                  <a:schemeClr val="tx1"/>
                </a:solidFill>
              </a:rPr>
              <a:t>Diverse</a:t>
            </a:r>
          </a:p>
        </p:txBody>
      </p:sp>
      <p:sp>
        <p:nvSpPr>
          <p:cNvPr id="12" name="Rektangel 11">
            <a:extLst>
              <a:ext uri="{FF2B5EF4-FFF2-40B4-BE49-F238E27FC236}">
                <a16:creationId xmlns:a16="http://schemas.microsoft.com/office/drawing/2014/main" id="{44AB7429-63B1-4BB6-B026-C84EF3B8AF34}"/>
              </a:ext>
            </a:extLst>
          </p:cNvPr>
          <p:cNvSpPr/>
          <p:nvPr/>
        </p:nvSpPr>
        <p:spPr>
          <a:xfrm>
            <a:off x="6308678" y="5431431"/>
            <a:ext cx="2306472" cy="777923"/>
          </a:xfrm>
          <a:prstGeom prst="rect">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000" dirty="0">
                <a:solidFill>
                  <a:schemeClr val="tx1"/>
                </a:solidFill>
              </a:rPr>
              <a:t>Generelle kommentarer</a:t>
            </a:r>
          </a:p>
        </p:txBody>
      </p:sp>
    </p:spTree>
    <p:extLst>
      <p:ext uri="{BB962C8B-B14F-4D97-AF65-F5344CB8AC3E}">
        <p14:creationId xmlns:p14="http://schemas.microsoft.com/office/powerpoint/2010/main" val="19354127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1" grpId="0" animBg="1"/>
      <p:bldP spid="1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B33C441-77F9-45A9-AF75-9C3246130FE6}"/>
              </a:ext>
            </a:extLst>
          </p:cNvPr>
          <p:cNvSpPr>
            <a:spLocks noGrp="1"/>
          </p:cNvSpPr>
          <p:nvPr>
            <p:ph type="title"/>
          </p:nvPr>
        </p:nvSpPr>
        <p:spPr>
          <a:xfrm>
            <a:off x="1371599" y="685800"/>
            <a:ext cx="9792269" cy="1129352"/>
          </a:xfrm>
        </p:spPr>
        <p:txBody>
          <a:bodyPr/>
          <a:lstStyle/>
          <a:p>
            <a:r>
              <a:rPr lang="nb-NO" dirty="0">
                <a:solidFill>
                  <a:srgbClr val="0070C0"/>
                </a:solidFill>
              </a:rPr>
              <a:t>Uriktige henvisninger</a:t>
            </a:r>
          </a:p>
        </p:txBody>
      </p:sp>
      <p:sp>
        <p:nvSpPr>
          <p:cNvPr id="3" name="Plassholder for innhold 2">
            <a:extLst>
              <a:ext uri="{FF2B5EF4-FFF2-40B4-BE49-F238E27FC236}">
                <a16:creationId xmlns:a16="http://schemas.microsoft.com/office/drawing/2014/main" id="{5D3B56AA-73EB-4928-840E-91077E442759}"/>
              </a:ext>
            </a:extLst>
          </p:cNvPr>
          <p:cNvSpPr>
            <a:spLocks noGrp="1"/>
          </p:cNvSpPr>
          <p:nvPr>
            <p:ph idx="1"/>
          </p:nvPr>
        </p:nvSpPr>
        <p:spPr>
          <a:xfrm>
            <a:off x="1371599" y="1508915"/>
            <a:ext cx="10215351" cy="4742597"/>
          </a:xfrm>
        </p:spPr>
        <p:txBody>
          <a:bodyPr>
            <a:normAutofit/>
          </a:bodyPr>
          <a:lstStyle/>
          <a:p>
            <a:pPr lvl="0"/>
            <a:r>
              <a:rPr lang="nb-NO" sz="3600" dirty="0"/>
              <a:t>Henvisning til opphevet lov eller forskrift</a:t>
            </a:r>
          </a:p>
          <a:p>
            <a:pPr lvl="0"/>
            <a:r>
              <a:rPr lang="nb-NO" sz="3600" dirty="0"/>
              <a:t>Henvisning til feil sted eller sted som ikke finnes</a:t>
            </a:r>
          </a:p>
          <a:p>
            <a:pPr lvl="0"/>
            <a:r>
              <a:rPr lang="nb-NO" sz="3600" dirty="0"/>
              <a:t>Misvisende og inkonsekvent ordbruk i ledetekster til henvisninger</a:t>
            </a:r>
          </a:p>
          <a:p>
            <a:r>
              <a:rPr lang="nb-NO" sz="3600" dirty="0"/>
              <a:t>Uheldig henvisningsteknikk</a:t>
            </a:r>
          </a:p>
          <a:p>
            <a:pPr lvl="1"/>
            <a:r>
              <a:rPr lang="nb-NO" sz="3600" dirty="0"/>
              <a:t>F.eks. Interne henvisninger: </a:t>
            </a:r>
          </a:p>
          <a:p>
            <a:pPr marL="530352" lvl="1" indent="0">
              <a:buNone/>
            </a:pPr>
            <a:r>
              <a:rPr lang="nb-NO" sz="3600" dirty="0"/>
              <a:t>bruk «denne lov»</a:t>
            </a:r>
          </a:p>
        </p:txBody>
      </p:sp>
      <p:pic>
        <p:nvPicPr>
          <p:cNvPr id="4098" name="Picture 2" descr="Bilderesultat for paragraf">
            <a:extLst>
              <a:ext uri="{FF2B5EF4-FFF2-40B4-BE49-F238E27FC236}">
                <a16:creationId xmlns:a16="http://schemas.microsoft.com/office/drawing/2014/main" id="{7DB9B0EF-76B6-45D3-AAE6-5B0FDA5ED7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8676" y="3880213"/>
            <a:ext cx="2916860" cy="2061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01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B0594D-C7F5-47F0-B4CB-431869262A7E}"/>
              </a:ext>
            </a:extLst>
          </p:cNvPr>
          <p:cNvSpPr>
            <a:spLocks noGrp="1"/>
          </p:cNvSpPr>
          <p:nvPr>
            <p:ph type="title"/>
          </p:nvPr>
        </p:nvSpPr>
        <p:spPr/>
        <p:txBody>
          <a:bodyPr/>
          <a:lstStyle/>
          <a:p>
            <a:r>
              <a:rPr lang="nb-NO" dirty="0"/>
              <a:t>Regulering av lovgivningsprosessen</a:t>
            </a:r>
          </a:p>
        </p:txBody>
      </p:sp>
      <p:sp>
        <p:nvSpPr>
          <p:cNvPr id="3" name="Plassholder for innhold 2">
            <a:extLst>
              <a:ext uri="{FF2B5EF4-FFF2-40B4-BE49-F238E27FC236}">
                <a16:creationId xmlns:a16="http://schemas.microsoft.com/office/drawing/2014/main" id="{242F533D-E9C6-45EF-9E7C-94398AB2DF9C}"/>
              </a:ext>
            </a:extLst>
          </p:cNvPr>
          <p:cNvSpPr>
            <a:spLocks noGrp="1"/>
          </p:cNvSpPr>
          <p:nvPr>
            <p:ph idx="1"/>
          </p:nvPr>
        </p:nvSpPr>
        <p:spPr>
          <a:xfrm>
            <a:off x="1371600" y="2286000"/>
            <a:ext cx="9966960" cy="4002258"/>
          </a:xfrm>
        </p:spPr>
        <p:txBody>
          <a:bodyPr>
            <a:normAutofit/>
          </a:bodyPr>
          <a:lstStyle/>
          <a:p>
            <a:r>
              <a:rPr lang="nb-NO" sz="2800" dirty="0"/>
              <a:t>Lover= resultatet etter en lovgivningsprosess </a:t>
            </a:r>
          </a:p>
          <a:p>
            <a:r>
              <a:rPr lang="nb-NO" sz="2800" dirty="0"/>
              <a:t>Forholdet mellom regelverkene som er styrende for prosessen: </a:t>
            </a:r>
          </a:p>
          <a:p>
            <a:pPr lvl="1"/>
            <a:r>
              <a:rPr lang="nb-NO" sz="2800" dirty="0"/>
              <a:t>Grunnloven </a:t>
            </a:r>
          </a:p>
          <a:p>
            <a:pPr lvl="1"/>
            <a:r>
              <a:rPr lang="nb-NO" sz="2800" dirty="0"/>
              <a:t>Formelle lover</a:t>
            </a:r>
          </a:p>
          <a:p>
            <a:pPr lvl="1"/>
            <a:r>
              <a:rPr lang="nb-NO" sz="2800" dirty="0"/>
              <a:t>Andre stortingsvedtak</a:t>
            </a:r>
          </a:p>
          <a:p>
            <a:pPr lvl="1"/>
            <a:r>
              <a:rPr lang="nb-NO" sz="2800" dirty="0"/>
              <a:t>Kongelige resolusjoner</a:t>
            </a:r>
          </a:p>
          <a:p>
            <a:pPr lvl="1"/>
            <a:r>
              <a:rPr lang="nb-NO" sz="2800" dirty="0"/>
              <a:t>Administrative instrukser og veiledere </a:t>
            </a:r>
          </a:p>
        </p:txBody>
      </p:sp>
    </p:spTree>
    <p:extLst>
      <p:ext uri="{BB962C8B-B14F-4D97-AF65-F5344CB8AC3E}">
        <p14:creationId xmlns:p14="http://schemas.microsoft.com/office/powerpoint/2010/main" val="82774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630CC3-2681-4ADD-ABE6-FA6381FB3C0B}"/>
              </a:ext>
            </a:extLst>
          </p:cNvPr>
          <p:cNvSpPr>
            <a:spLocks noGrp="1"/>
          </p:cNvSpPr>
          <p:nvPr>
            <p:ph type="title"/>
          </p:nvPr>
        </p:nvSpPr>
        <p:spPr/>
        <p:txBody>
          <a:bodyPr/>
          <a:lstStyle/>
          <a:p>
            <a:r>
              <a:rPr lang="nb-NO" dirty="0">
                <a:solidFill>
                  <a:srgbClr val="0070C0"/>
                </a:solidFill>
              </a:rPr>
              <a:t>Regelrapport mai 2011: Henvisning til opphevet lov</a:t>
            </a:r>
          </a:p>
        </p:txBody>
      </p:sp>
      <p:sp>
        <p:nvSpPr>
          <p:cNvPr id="3" name="Plassholder for innhold 2">
            <a:extLst>
              <a:ext uri="{FF2B5EF4-FFF2-40B4-BE49-F238E27FC236}">
                <a16:creationId xmlns:a16="http://schemas.microsoft.com/office/drawing/2014/main" id="{701D1C20-4A42-4467-B5F8-71A13D842708}"/>
              </a:ext>
            </a:extLst>
          </p:cNvPr>
          <p:cNvSpPr>
            <a:spLocks noGrp="1"/>
          </p:cNvSpPr>
          <p:nvPr>
            <p:ph idx="1"/>
          </p:nvPr>
        </p:nvSpPr>
        <p:spPr/>
        <p:txBody>
          <a:bodyPr/>
          <a:lstStyle/>
          <a:p>
            <a:pPr marL="0" indent="0">
              <a:buNone/>
            </a:pPr>
            <a:r>
              <a:rPr lang="nb-NO" sz="3600" i="1" dirty="0"/>
              <a:t>«Lov 4. juli 2003 nr. 74 om hundehold (</a:t>
            </a:r>
            <a:r>
              <a:rPr lang="nb-NO" sz="3600" b="1" i="1" dirty="0"/>
              <a:t>hundeloven</a:t>
            </a:r>
            <a:r>
              <a:rPr lang="nb-NO" sz="3600" i="1" dirty="0"/>
              <a:t>) </a:t>
            </a:r>
            <a:r>
              <a:rPr lang="nb-NO" sz="3600" dirty="0"/>
              <a:t>§ 10, § 16 og § 25 viser til </a:t>
            </a:r>
            <a:r>
              <a:rPr lang="nb-NO" sz="3600" i="1" dirty="0"/>
              <a:t>lov 20. desember 1974 nr. 73 om dyrevern</a:t>
            </a:r>
            <a:r>
              <a:rPr lang="nb-NO" sz="3600" dirty="0"/>
              <a:t>, denne loven er </a:t>
            </a:r>
            <a:r>
              <a:rPr lang="nb-NO" sz="3600" b="1" dirty="0"/>
              <a:t>opphevet</a:t>
            </a:r>
            <a:r>
              <a:rPr lang="nb-NO" sz="3600" dirty="0"/>
              <a:t> ved </a:t>
            </a:r>
            <a:r>
              <a:rPr lang="nb-NO" sz="3600" i="1" dirty="0"/>
              <a:t>lov 19. juni 2009 nr. 97 om dyrevelferd</a:t>
            </a:r>
            <a:r>
              <a:rPr lang="nb-NO" sz="3600" dirty="0"/>
              <a:t> fra 1. januar 2010.»</a:t>
            </a:r>
          </a:p>
          <a:p>
            <a:pPr marL="0" indent="0">
              <a:buNone/>
            </a:pPr>
            <a:endParaRPr lang="nb-NO" dirty="0"/>
          </a:p>
        </p:txBody>
      </p:sp>
    </p:spTree>
    <p:extLst>
      <p:ext uri="{BB962C8B-B14F-4D97-AF65-F5344CB8AC3E}">
        <p14:creationId xmlns:p14="http://schemas.microsoft.com/office/powerpoint/2010/main" val="32089132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0982BCE-A62F-47C3-AD84-7AE1F1C7ED7D}"/>
              </a:ext>
            </a:extLst>
          </p:cNvPr>
          <p:cNvSpPr>
            <a:spLocks noGrp="1"/>
          </p:cNvSpPr>
          <p:nvPr>
            <p:ph type="title"/>
          </p:nvPr>
        </p:nvSpPr>
        <p:spPr/>
        <p:txBody>
          <a:bodyPr/>
          <a:lstStyle/>
          <a:p>
            <a:r>
              <a:rPr lang="nb-NO" dirty="0">
                <a:solidFill>
                  <a:srgbClr val="0070C0"/>
                </a:solidFill>
              </a:rPr>
              <a:t>Regelrapport august 2010: Misvisende ledetekst til (endrings) henvisning </a:t>
            </a:r>
          </a:p>
        </p:txBody>
      </p:sp>
      <p:sp>
        <p:nvSpPr>
          <p:cNvPr id="3" name="Plassholder for innhold 2">
            <a:extLst>
              <a:ext uri="{FF2B5EF4-FFF2-40B4-BE49-F238E27FC236}">
                <a16:creationId xmlns:a16="http://schemas.microsoft.com/office/drawing/2014/main" id="{E1B66EC2-7378-4749-B9AC-1E2A212667BF}"/>
              </a:ext>
            </a:extLst>
          </p:cNvPr>
          <p:cNvSpPr>
            <a:spLocks noGrp="1"/>
          </p:cNvSpPr>
          <p:nvPr>
            <p:ph idx="1"/>
          </p:nvPr>
        </p:nvSpPr>
        <p:spPr/>
        <p:txBody>
          <a:bodyPr/>
          <a:lstStyle/>
          <a:p>
            <a:pPr marL="0" indent="0">
              <a:buNone/>
            </a:pPr>
            <a:r>
              <a:rPr lang="nb-NO" sz="4400" i="1" dirty="0"/>
              <a:t>«Lov 18. juni 2010 nr. 24 om endring i legemiddelloven</a:t>
            </a:r>
            <a:r>
              <a:rPr lang="nb-NO" sz="4400" dirty="0"/>
              <a:t> endret </a:t>
            </a:r>
            <a:r>
              <a:rPr lang="nb-NO" sz="4400" i="1" dirty="0"/>
              <a:t>legemiddelloven</a:t>
            </a:r>
            <a:r>
              <a:rPr lang="nb-NO" sz="4400" dirty="0"/>
              <a:t> § 28 ved å gi et </a:t>
            </a:r>
            <a:r>
              <a:rPr lang="nb-NO" sz="4400" b="1" dirty="0"/>
              <a:t>”nytt” </a:t>
            </a:r>
            <a:r>
              <a:rPr lang="nb-NO" sz="4400" dirty="0"/>
              <a:t>femte ledd. Leddet er ikke nytt.»  </a:t>
            </a:r>
          </a:p>
          <a:p>
            <a:endParaRPr lang="nb-NO" dirty="0"/>
          </a:p>
        </p:txBody>
      </p:sp>
    </p:spTree>
    <p:extLst>
      <p:ext uri="{BB962C8B-B14F-4D97-AF65-F5344CB8AC3E}">
        <p14:creationId xmlns:p14="http://schemas.microsoft.com/office/powerpoint/2010/main" val="26319140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CA5E38-A147-4364-94D2-03CE2D3C820D}"/>
              </a:ext>
            </a:extLst>
          </p:cNvPr>
          <p:cNvSpPr>
            <a:spLocks noGrp="1"/>
          </p:cNvSpPr>
          <p:nvPr>
            <p:ph type="title"/>
          </p:nvPr>
        </p:nvSpPr>
        <p:spPr>
          <a:xfrm>
            <a:off x="1371600" y="685800"/>
            <a:ext cx="9601200" cy="965579"/>
          </a:xfrm>
        </p:spPr>
        <p:txBody>
          <a:bodyPr>
            <a:normAutofit/>
          </a:bodyPr>
          <a:lstStyle/>
          <a:p>
            <a:r>
              <a:rPr lang="nb-NO" dirty="0">
                <a:solidFill>
                  <a:srgbClr val="00B050"/>
                </a:solidFill>
              </a:rPr>
              <a:t>Feil ved oppheving og ikrafttredelse</a:t>
            </a:r>
          </a:p>
        </p:txBody>
      </p:sp>
      <p:sp>
        <p:nvSpPr>
          <p:cNvPr id="3" name="Plassholder for innhold 2">
            <a:extLst>
              <a:ext uri="{FF2B5EF4-FFF2-40B4-BE49-F238E27FC236}">
                <a16:creationId xmlns:a16="http://schemas.microsoft.com/office/drawing/2014/main" id="{19DDFCC4-7642-4221-A502-3F5B5BAA4625}"/>
              </a:ext>
            </a:extLst>
          </p:cNvPr>
          <p:cNvSpPr>
            <a:spLocks noGrp="1"/>
          </p:cNvSpPr>
          <p:nvPr>
            <p:ph idx="1"/>
          </p:nvPr>
        </p:nvSpPr>
        <p:spPr>
          <a:xfrm>
            <a:off x="1371599" y="1433015"/>
            <a:ext cx="10092519" cy="4993944"/>
          </a:xfrm>
        </p:spPr>
        <p:txBody>
          <a:bodyPr>
            <a:normAutofit/>
          </a:bodyPr>
          <a:lstStyle/>
          <a:p>
            <a:pPr lvl="0"/>
            <a:r>
              <a:rPr lang="nb-NO" sz="3200" dirty="0"/>
              <a:t>Bestemmelser som er opphevet/trådt i kraft…</a:t>
            </a:r>
          </a:p>
          <a:p>
            <a:pPr lvl="1"/>
            <a:r>
              <a:rPr lang="nb-NO" sz="3200" dirty="0"/>
              <a:t>men skulle ikke ha vært det</a:t>
            </a:r>
          </a:p>
          <a:p>
            <a:pPr lvl="1"/>
            <a:r>
              <a:rPr lang="nb-NO" sz="3200" dirty="0"/>
              <a:t>til feil tid</a:t>
            </a:r>
          </a:p>
          <a:p>
            <a:pPr lvl="1"/>
            <a:r>
              <a:rPr lang="nb-NO" sz="3200" dirty="0"/>
              <a:t>på feil måte </a:t>
            </a:r>
          </a:p>
          <a:p>
            <a:pPr lvl="1"/>
            <a:r>
              <a:rPr lang="nb-NO" sz="3200" dirty="0"/>
              <a:t>i feil rekkefølge</a:t>
            </a:r>
          </a:p>
          <a:p>
            <a:r>
              <a:rPr lang="nb-NO" sz="3200" dirty="0"/>
              <a:t>Bestemmelser som skulle vært opphevet/trådt i kraft, men er det ikke</a:t>
            </a:r>
          </a:p>
        </p:txBody>
      </p:sp>
    </p:spTree>
    <p:extLst>
      <p:ext uri="{BB962C8B-B14F-4D97-AF65-F5344CB8AC3E}">
        <p14:creationId xmlns:p14="http://schemas.microsoft.com/office/powerpoint/2010/main" val="1691622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259D5DF-AADF-4A47-9F33-BC84C5D91609}"/>
              </a:ext>
            </a:extLst>
          </p:cNvPr>
          <p:cNvSpPr>
            <a:spLocks noGrp="1"/>
          </p:cNvSpPr>
          <p:nvPr>
            <p:ph type="title"/>
          </p:nvPr>
        </p:nvSpPr>
        <p:spPr>
          <a:xfrm>
            <a:off x="1371600" y="685800"/>
            <a:ext cx="9601200" cy="1143000"/>
          </a:xfrm>
        </p:spPr>
        <p:txBody>
          <a:bodyPr>
            <a:normAutofit fontScale="90000"/>
          </a:bodyPr>
          <a:lstStyle/>
          <a:p>
            <a:r>
              <a:rPr lang="nb-NO" dirty="0">
                <a:solidFill>
                  <a:srgbClr val="00B050"/>
                </a:solidFill>
              </a:rPr>
              <a:t>Regelrapport august 2006: manglende oppheving av gammel lov i ny lov</a:t>
            </a:r>
          </a:p>
        </p:txBody>
      </p:sp>
      <p:sp>
        <p:nvSpPr>
          <p:cNvPr id="3" name="Plassholder for innhold 2">
            <a:extLst>
              <a:ext uri="{FF2B5EF4-FFF2-40B4-BE49-F238E27FC236}">
                <a16:creationId xmlns:a16="http://schemas.microsoft.com/office/drawing/2014/main" id="{7875F7C3-9374-4A73-BE85-B6C3E9F1345F}"/>
              </a:ext>
            </a:extLst>
          </p:cNvPr>
          <p:cNvSpPr>
            <a:spLocks noGrp="1"/>
          </p:cNvSpPr>
          <p:nvPr>
            <p:ph idx="1"/>
          </p:nvPr>
        </p:nvSpPr>
        <p:spPr>
          <a:xfrm>
            <a:off x="1371600" y="2522317"/>
            <a:ext cx="9601200" cy="4251277"/>
          </a:xfrm>
        </p:spPr>
        <p:txBody>
          <a:bodyPr>
            <a:normAutofit/>
          </a:bodyPr>
          <a:lstStyle/>
          <a:p>
            <a:pPr marL="0" indent="0">
              <a:buNone/>
            </a:pPr>
            <a:r>
              <a:rPr lang="nb-NO" sz="3200" dirty="0"/>
              <a:t>«Lov 19. mai 2006 nr. 16 om rett til innsyn i dokument i </a:t>
            </a:r>
            <a:r>
              <a:rPr lang="nb-NO" sz="3200" dirty="0" err="1"/>
              <a:t>offentleg</a:t>
            </a:r>
            <a:r>
              <a:rPr lang="nb-NO" sz="3200" dirty="0"/>
              <a:t> </a:t>
            </a:r>
            <a:r>
              <a:rPr lang="nb-NO" sz="3200" dirty="0" err="1"/>
              <a:t>verksemd</a:t>
            </a:r>
            <a:r>
              <a:rPr lang="nb-NO" sz="3200" dirty="0"/>
              <a:t> (</a:t>
            </a:r>
            <a:r>
              <a:rPr lang="nb-NO" sz="3200" b="1" dirty="0" err="1"/>
              <a:t>offentleglova</a:t>
            </a:r>
            <a:r>
              <a:rPr lang="nb-NO" sz="3200" dirty="0"/>
              <a:t>) ble </a:t>
            </a:r>
            <a:r>
              <a:rPr lang="nb-NO" sz="3200" b="1" dirty="0"/>
              <a:t>vedtatt uten at </a:t>
            </a:r>
            <a:r>
              <a:rPr lang="nb-NO" sz="3200" dirty="0"/>
              <a:t>lov 19. juni 1970 nr. 69 om offentlighet i forvaltningen ble </a:t>
            </a:r>
            <a:r>
              <a:rPr lang="nb-NO" sz="3200" b="1" dirty="0"/>
              <a:t>opphevet</a:t>
            </a:r>
            <a:r>
              <a:rPr lang="nb-NO" sz="3200" dirty="0"/>
              <a:t>. Dette ble rettet opp ved lov 30. juni 2006 nr. 52.»</a:t>
            </a:r>
          </a:p>
          <a:p>
            <a:pPr marL="0" indent="0">
              <a:buNone/>
            </a:pPr>
            <a:endParaRPr lang="nb-NO" dirty="0"/>
          </a:p>
        </p:txBody>
      </p:sp>
    </p:spTree>
    <p:extLst>
      <p:ext uri="{BB962C8B-B14F-4D97-AF65-F5344CB8AC3E}">
        <p14:creationId xmlns:p14="http://schemas.microsoft.com/office/powerpoint/2010/main" val="28643891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CA5E38-A147-4364-94D2-03CE2D3C820D}"/>
              </a:ext>
            </a:extLst>
          </p:cNvPr>
          <p:cNvSpPr>
            <a:spLocks noGrp="1"/>
          </p:cNvSpPr>
          <p:nvPr>
            <p:ph type="title"/>
          </p:nvPr>
        </p:nvSpPr>
        <p:spPr>
          <a:xfrm>
            <a:off x="1371600" y="685800"/>
            <a:ext cx="10092518" cy="965579"/>
          </a:xfrm>
        </p:spPr>
        <p:txBody>
          <a:bodyPr>
            <a:normAutofit/>
          </a:bodyPr>
          <a:lstStyle/>
          <a:p>
            <a:r>
              <a:rPr lang="nb-NO" dirty="0">
                <a:solidFill>
                  <a:srgbClr val="00B050"/>
                </a:solidFill>
              </a:rPr>
              <a:t>Feil ved oppheving og ikrafttredelse forts. </a:t>
            </a:r>
          </a:p>
        </p:txBody>
      </p:sp>
      <p:sp>
        <p:nvSpPr>
          <p:cNvPr id="3" name="Plassholder for innhold 2">
            <a:extLst>
              <a:ext uri="{FF2B5EF4-FFF2-40B4-BE49-F238E27FC236}">
                <a16:creationId xmlns:a16="http://schemas.microsoft.com/office/drawing/2014/main" id="{19DDFCC4-7642-4221-A502-3F5B5BAA4625}"/>
              </a:ext>
            </a:extLst>
          </p:cNvPr>
          <p:cNvSpPr>
            <a:spLocks noGrp="1"/>
          </p:cNvSpPr>
          <p:nvPr>
            <p:ph idx="1"/>
          </p:nvPr>
        </p:nvSpPr>
        <p:spPr>
          <a:xfrm>
            <a:off x="1371599" y="1433015"/>
            <a:ext cx="10092519" cy="4993944"/>
          </a:xfrm>
        </p:spPr>
        <p:txBody>
          <a:bodyPr>
            <a:normAutofit/>
          </a:bodyPr>
          <a:lstStyle/>
          <a:p>
            <a:pPr lvl="0"/>
            <a:r>
              <a:rPr lang="nb-NO" sz="3200" dirty="0"/>
              <a:t>Opphevelse/ikrafttredelse av bestemmelser som allerede er opphevet/trådt i kraft</a:t>
            </a:r>
          </a:p>
          <a:p>
            <a:pPr lvl="0"/>
            <a:r>
              <a:rPr lang="nb-NO" sz="3200" dirty="0"/>
              <a:t>Bestemmelser det er usikkerhet rundt oppheving/ikrafttredelsen av</a:t>
            </a:r>
          </a:p>
          <a:p>
            <a:pPr lvl="1"/>
            <a:r>
              <a:rPr lang="nb-NO" sz="3200" dirty="0"/>
              <a:t>Manglende informasjon, spesifisering</a:t>
            </a:r>
          </a:p>
          <a:p>
            <a:pPr lvl="0"/>
            <a:r>
              <a:rPr lang="nb-NO" sz="3200" dirty="0"/>
              <a:t>Uklare overgangsbestemmelser</a:t>
            </a:r>
          </a:p>
          <a:p>
            <a:pPr lvl="0"/>
            <a:r>
              <a:rPr lang="nb-NO" sz="3200" dirty="0"/>
              <a:t>Uriktig, manglende eller sen sanksjonering og kunngjøring av bestemmelser</a:t>
            </a:r>
          </a:p>
        </p:txBody>
      </p:sp>
    </p:spTree>
    <p:extLst>
      <p:ext uri="{BB962C8B-B14F-4D97-AF65-F5344CB8AC3E}">
        <p14:creationId xmlns:p14="http://schemas.microsoft.com/office/powerpoint/2010/main" val="178828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484A7C-7CB3-4549-9D81-8800F16B65C1}"/>
              </a:ext>
            </a:extLst>
          </p:cNvPr>
          <p:cNvSpPr>
            <a:spLocks noGrp="1"/>
          </p:cNvSpPr>
          <p:nvPr>
            <p:ph type="title"/>
          </p:nvPr>
        </p:nvSpPr>
        <p:spPr>
          <a:xfrm>
            <a:off x="1371600" y="685800"/>
            <a:ext cx="9601200" cy="1061113"/>
          </a:xfrm>
        </p:spPr>
        <p:txBody>
          <a:bodyPr/>
          <a:lstStyle/>
          <a:p>
            <a:r>
              <a:rPr lang="nb-NO" dirty="0">
                <a:solidFill>
                  <a:srgbClr val="7030A0"/>
                </a:solidFill>
              </a:rPr>
              <a:t>Uriktig begrepsbruk og skrivefeil </a:t>
            </a:r>
          </a:p>
        </p:txBody>
      </p:sp>
      <p:sp>
        <p:nvSpPr>
          <p:cNvPr id="3" name="Plassholder for innhold 2">
            <a:extLst>
              <a:ext uri="{FF2B5EF4-FFF2-40B4-BE49-F238E27FC236}">
                <a16:creationId xmlns:a16="http://schemas.microsoft.com/office/drawing/2014/main" id="{B5A3B67D-61D4-4FA3-9090-24C6D3C7BC63}"/>
              </a:ext>
            </a:extLst>
          </p:cNvPr>
          <p:cNvSpPr>
            <a:spLocks noGrp="1"/>
          </p:cNvSpPr>
          <p:nvPr>
            <p:ph idx="1"/>
          </p:nvPr>
        </p:nvSpPr>
        <p:spPr>
          <a:xfrm>
            <a:off x="1371600" y="1487605"/>
            <a:ext cx="9969691" cy="4967786"/>
          </a:xfrm>
        </p:spPr>
        <p:txBody>
          <a:bodyPr>
            <a:normAutofit/>
          </a:bodyPr>
          <a:lstStyle/>
          <a:p>
            <a:pPr lvl="0"/>
            <a:r>
              <a:rPr lang="nb-NO" sz="3000" dirty="0"/>
              <a:t>Bruk av utdaterte eller gammeldagse ord og uttrykksmåter (kansellistil)</a:t>
            </a:r>
          </a:p>
          <a:p>
            <a:pPr lvl="0"/>
            <a:r>
              <a:rPr lang="nb-NO" sz="3000" dirty="0"/>
              <a:t>Bruk av (vanskelige) faguttrykk i lover og forskrifter som er rettet mot allmennheten</a:t>
            </a:r>
          </a:p>
          <a:p>
            <a:pPr lvl="0"/>
            <a:r>
              <a:rPr lang="nb-NO" sz="3000" dirty="0"/>
              <a:t>Rettskrivingsfeil</a:t>
            </a:r>
          </a:p>
          <a:p>
            <a:pPr lvl="0"/>
            <a:r>
              <a:rPr lang="nb-NO" sz="3000" dirty="0"/>
              <a:t>Uriktig setningsoppbygging</a:t>
            </a:r>
          </a:p>
          <a:p>
            <a:pPr lvl="0"/>
            <a:r>
              <a:rPr lang="nb-NO" sz="3000" dirty="0"/>
              <a:t>Inkonsekvent begrepsbruk</a:t>
            </a:r>
          </a:p>
          <a:p>
            <a:pPr lvl="0"/>
            <a:r>
              <a:rPr lang="nb-NO" sz="3000" dirty="0"/>
              <a:t>Bruk av feil målform</a:t>
            </a:r>
          </a:p>
        </p:txBody>
      </p:sp>
    </p:spTree>
    <p:extLst>
      <p:ext uri="{BB962C8B-B14F-4D97-AF65-F5344CB8AC3E}">
        <p14:creationId xmlns:p14="http://schemas.microsoft.com/office/powerpoint/2010/main" val="61467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86B848-B5A5-4A57-A776-3E66F5504817}"/>
              </a:ext>
            </a:extLst>
          </p:cNvPr>
          <p:cNvSpPr>
            <a:spLocks noGrp="1"/>
          </p:cNvSpPr>
          <p:nvPr>
            <p:ph type="title"/>
          </p:nvPr>
        </p:nvSpPr>
        <p:spPr/>
        <p:txBody>
          <a:bodyPr/>
          <a:lstStyle/>
          <a:p>
            <a:r>
              <a:rPr lang="nb-NO" dirty="0">
                <a:solidFill>
                  <a:srgbClr val="7030A0"/>
                </a:solidFill>
              </a:rPr>
              <a:t>Regelrapport mai 2011: skrivefeil</a:t>
            </a:r>
          </a:p>
        </p:txBody>
      </p:sp>
      <p:sp>
        <p:nvSpPr>
          <p:cNvPr id="3" name="Plassholder for innhold 2">
            <a:extLst>
              <a:ext uri="{FF2B5EF4-FFF2-40B4-BE49-F238E27FC236}">
                <a16:creationId xmlns:a16="http://schemas.microsoft.com/office/drawing/2014/main" id="{F7B43FDD-6A00-4A73-AA73-B026D2709785}"/>
              </a:ext>
            </a:extLst>
          </p:cNvPr>
          <p:cNvSpPr>
            <a:spLocks noGrp="1"/>
          </p:cNvSpPr>
          <p:nvPr>
            <p:ph idx="1"/>
          </p:nvPr>
        </p:nvSpPr>
        <p:spPr/>
        <p:txBody>
          <a:bodyPr/>
          <a:lstStyle/>
          <a:p>
            <a:pPr marL="0" indent="0">
              <a:buNone/>
            </a:pPr>
            <a:r>
              <a:rPr lang="nb-NO" sz="3600" i="1" dirty="0"/>
              <a:t>«Lov 28. mai 2010 nr. 16 om behandling av opplysninger i politiet og påtalemyndigheten (</a:t>
            </a:r>
            <a:r>
              <a:rPr lang="nb-NO" sz="3600" b="1" i="1" dirty="0"/>
              <a:t>politiregisterloven</a:t>
            </a:r>
            <a:r>
              <a:rPr lang="nb-NO" sz="3600" i="1" dirty="0"/>
              <a:t>)</a:t>
            </a:r>
            <a:r>
              <a:rPr lang="nb-NO" sz="3600" dirty="0"/>
              <a:t> § 10 brukes formen ”</a:t>
            </a:r>
            <a:r>
              <a:rPr lang="nb-NO" sz="3600" b="1" dirty="0" err="1"/>
              <a:t>opplyninger</a:t>
            </a:r>
            <a:r>
              <a:rPr lang="nb-NO" sz="3600" dirty="0"/>
              <a:t>”, dette er en feil som også går igjen i hele rekken av forarbeider. Departementet er varslet om feilen.»</a:t>
            </a:r>
          </a:p>
          <a:p>
            <a:endParaRPr lang="nb-NO" dirty="0"/>
          </a:p>
        </p:txBody>
      </p:sp>
    </p:spTree>
    <p:extLst>
      <p:ext uri="{BB962C8B-B14F-4D97-AF65-F5344CB8AC3E}">
        <p14:creationId xmlns:p14="http://schemas.microsoft.com/office/powerpoint/2010/main" val="2493339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FAB950-0DB8-43AF-8414-CC60F312716E}"/>
              </a:ext>
            </a:extLst>
          </p:cNvPr>
          <p:cNvSpPr>
            <a:spLocks noGrp="1"/>
          </p:cNvSpPr>
          <p:nvPr>
            <p:ph type="title"/>
          </p:nvPr>
        </p:nvSpPr>
        <p:spPr/>
        <p:txBody>
          <a:bodyPr/>
          <a:lstStyle/>
          <a:p>
            <a:r>
              <a:rPr lang="nb-NO" dirty="0">
                <a:solidFill>
                  <a:srgbClr val="7030A0"/>
                </a:solidFill>
              </a:rPr>
              <a:t>Regelrapport mars 2009: inkonsekvent begrepsbruk </a:t>
            </a:r>
          </a:p>
        </p:txBody>
      </p:sp>
      <p:sp>
        <p:nvSpPr>
          <p:cNvPr id="3" name="Plassholder for innhold 2">
            <a:extLst>
              <a:ext uri="{FF2B5EF4-FFF2-40B4-BE49-F238E27FC236}">
                <a16:creationId xmlns:a16="http://schemas.microsoft.com/office/drawing/2014/main" id="{C3D435AB-2487-42CF-B6DF-E0A41303D55F}"/>
              </a:ext>
            </a:extLst>
          </p:cNvPr>
          <p:cNvSpPr>
            <a:spLocks noGrp="1"/>
          </p:cNvSpPr>
          <p:nvPr>
            <p:ph idx="1"/>
          </p:nvPr>
        </p:nvSpPr>
        <p:spPr/>
        <p:txBody>
          <a:bodyPr/>
          <a:lstStyle/>
          <a:p>
            <a:pPr marL="0" indent="0">
              <a:buNone/>
            </a:pPr>
            <a:r>
              <a:rPr lang="nb-NO" sz="2800" i="1" dirty="0"/>
              <a:t>«Lov 29. april 1988 nr. 21 om ferie</a:t>
            </a:r>
            <a:r>
              <a:rPr lang="nb-NO" sz="2800" dirty="0"/>
              <a:t> § 9 og § 10 bruker begrepet ”</a:t>
            </a:r>
            <a:r>
              <a:rPr lang="nb-NO" sz="2800" b="1" dirty="0"/>
              <a:t>sivil tjeneste</a:t>
            </a:r>
            <a:r>
              <a:rPr lang="nb-NO" sz="2800" dirty="0"/>
              <a:t>”. Ved </a:t>
            </a:r>
            <a:r>
              <a:rPr lang="nb-NO" sz="2800" i="1" dirty="0"/>
              <a:t>lov 18. februar 1999 nr. 7 om endringer i lov av 19. mars 1965 nr. 3 om fritaking for militærtjeneste av overbevisningsgrunner</a:t>
            </a:r>
            <a:r>
              <a:rPr lang="nb-NO" sz="2800" dirty="0"/>
              <a:t> ble begrepet endret til ”</a:t>
            </a:r>
            <a:r>
              <a:rPr lang="nb-NO" sz="2800" b="1" dirty="0"/>
              <a:t>sivil verneplikt</a:t>
            </a:r>
            <a:r>
              <a:rPr lang="nb-NO" sz="2800" dirty="0"/>
              <a:t>”, uten at det ble gjort endringer i ferieloven. § 9 i ferieloven er endret to ganger etter 1999, § 10 tre ganger etter 1999.»</a:t>
            </a:r>
          </a:p>
          <a:p>
            <a:endParaRPr lang="nb-NO" dirty="0"/>
          </a:p>
          <a:p>
            <a:endParaRPr lang="nb-NO" dirty="0"/>
          </a:p>
        </p:txBody>
      </p:sp>
    </p:spTree>
    <p:extLst>
      <p:ext uri="{BB962C8B-B14F-4D97-AF65-F5344CB8AC3E}">
        <p14:creationId xmlns:p14="http://schemas.microsoft.com/office/powerpoint/2010/main" val="14643991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6892A04-AF58-4B85-9A59-2BFB707B0C2C}"/>
              </a:ext>
            </a:extLst>
          </p:cNvPr>
          <p:cNvSpPr>
            <a:spLocks noGrp="1"/>
          </p:cNvSpPr>
          <p:nvPr>
            <p:ph type="title"/>
          </p:nvPr>
        </p:nvSpPr>
        <p:spPr>
          <a:xfrm>
            <a:off x="1371600" y="685800"/>
            <a:ext cx="9601200" cy="1061113"/>
          </a:xfrm>
        </p:spPr>
        <p:txBody>
          <a:bodyPr/>
          <a:lstStyle/>
          <a:p>
            <a:r>
              <a:rPr lang="nb-NO" dirty="0">
                <a:solidFill>
                  <a:srgbClr val="FF0066"/>
                </a:solidFill>
              </a:rPr>
              <a:t>Uriktig oppbygging og utforming </a:t>
            </a:r>
          </a:p>
        </p:txBody>
      </p:sp>
      <p:sp>
        <p:nvSpPr>
          <p:cNvPr id="3" name="Plassholder for innhold 2">
            <a:extLst>
              <a:ext uri="{FF2B5EF4-FFF2-40B4-BE49-F238E27FC236}">
                <a16:creationId xmlns:a16="http://schemas.microsoft.com/office/drawing/2014/main" id="{53D28427-CF6D-44CC-908E-6DFFFA0F79B9}"/>
              </a:ext>
            </a:extLst>
          </p:cNvPr>
          <p:cNvSpPr>
            <a:spLocks noGrp="1"/>
          </p:cNvSpPr>
          <p:nvPr>
            <p:ph idx="1"/>
          </p:nvPr>
        </p:nvSpPr>
        <p:spPr>
          <a:xfrm>
            <a:off x="1371600" y="1514901"/>
            <a:ext cx="10024281" cy="4940490"/>
          </a:xfrm>
        </p:spPr>
        <p:txBody>
          <a:bodyPr>
            <a:normAutofit fontScale="92500" lnSpcReduction="20000"/>
          </a:bodyPr>
          <a:lstStyle/>
          <a:p>
            <a:pPr lvl="0"/>
            <a:r>
              <a:rPr lang="nb-NO" sz="3300" dirty="0"/>
              <a:t>Uriktig/inkonsekvent:</a:t>
            </a:r>
          </a:p>
          <a:p>
            <a:pPr lvl="1"/>
            <a:r>
              <a:rPr lang="nb-NO" sz="3300" dirty="0"/>
              <a:t>nummerering, bokstavpunkter, strekpunkter, ledd og innrykk</a:t>
            </a:r>
          </a:p>
          <a:p>
            <a:pPr lvl="1"/>
            <a:r>
              <a:rPr lang="nb-NO" sz="3300" dirty="0"/>
              <a:t>paragrafnummer og/eller paragrafbokstav</a:t>
            </a:r>
          </a:p>
          <a:p>
            <a:pPr lvl="1"/>
            <a:r>
              <a:rPr lang="nb-NO" sz="3300" dirty="0"/>
              <a:t>tegnsetting: punktum, komma, parentes</a:t>
            </a:r>
          </a:p>
          <a:p>
            <a:pPr lvl="1"/>
            <a:r>
              <a:rPr lang="nb-NO" sz="3300" dirty="0"/>
              <a:t>kursivering og fet skrift</a:t>
            </a:r>
          </a:p>
          <a:p>
            <a:pPr lvl="0"/>
            <a:r>
              <a:rPr lang="nb-NO" sz="3300" dirty="0"/>
              <a:t>Uriktig eller uhensiktsmessig rekkefølge på bestemmelser, kapitler mv.</a:t>
            </a:r>
          </a:p>
          <a:p>
            <a:pPr lvl="0"/>
            <a:r>
              <a:rPr lang="nb-NO" sz="3300" dirty="0"/>
              <a:t>Manglende bestemmelser eller snever lovgivning</a:t>
            </a:r>
          </a:p>
          <a:p>
            <a:pPr lvl="0"/>
            <a:r>
              <a:rPr lang="nb-NO" sz="3300" dirty="0"/>
              <a:t>Endringslover som er for omfattende: hadde vært mer hensiktsmessig med ny lov</a:t>
            </a:r>
          </a:p>
          <a:p>
            <a:endParaRPr lang="nb-NO" dirty="0"/>
          </a:p>
        </p:txBody>
      </p:sp>
    </p:spTree>
    <p:extLst>
      <p:ext uri="{BB962C8B-B14F-4D97-AF65-F5344CB8AC3E}">
        <p14:creationId xmlns:p14="http://schemas.microsoft.com/office/powerpoint/2010/main" val="18093650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EA5F7B1-097D-4D52-94B9-D1E760E90AB0}"/>
              </a:ext>
            </a:extLst>
          </p:cNvPr>
          <p:cNvSpPr>
            <a:spLocks noGrp="1"/>
          </p:cNvSpPr>
          <p:nvPr>
            <p:ph type="title"/>
          </p:nvPr>
        </p:nvSpPr>
        <p:spPr/>
        <p:txBody>
          <a:bodyPr/>
          <a:lstStyle/>
          <a:p>
            <a:r>
              <a:rPr lang="nb-NO" dirty="0">
                <a:solidFill>
                  <a:srgbClr val="FF0066"/>
                </a:solidFill>
              </a:rPr>
              <a:t>Regelrapport august 2010: inkonsekvent tegnsetting</a:t>
            </a:r>
          </a:p>
        </p:txBody>
      </p:sp>
      <p:sp>
        <p:nvSpPr>
          <p:cNvPr id="3" name="Plassholder for innhold 2">
            <a:extLst>
              <a:ext uri="{FF2B5EF4-FFF2-40B4-BE49-F238E27FC236}">
                <a16:creationId xmlns:a16="http://schemas.microsoft.com/office/drawing/2014/main" id="{2E05066A-1C5F-492B-AFC4-A8A072F199B9}"/>
              </a:ext>
            </a:extLst>
          </p:cNvPr>
          <p:cNvSpPr>
            <a:spLocks noGrp="1"/>
          </p:cNvSpPr>
          <p:nvPr>
            <p:ph idx="1"/>
          </p:nvPr>
        </p:nvSpPr>
        <p:spPr/>
        <p:txBody>
          <a:bodyPr/>
          <a:lstStyle/>
          <a:p>
            <a:pPr marL="0" indent="0">
              <a:buNone/>
            </a:pPr>
            <a:r>
              <a:rPr lang="nb-NO" sz="3600" i="1" dirty="0"/>
              <a:t>«Lov 25. juni 2010 nr. 48 om endringer i </a:t>
            </a:r>
            <a:r>
              <a:rPr lang="nb-NO" sz="3600" b="1" i="1" dirty="0"/>
              <a:t>plan- og bygningsloven</a:t>
            </a:r>
            <a:r>
              <a:rPr lang="nb-NO" sz="3600" i="1" dirty="0"/>
              <a:t> (byggesaksdelen)</a:t>
            </a:r>
            <a:r>
              <a:rPr lang="nb-NO" sz="3600" dirty="0"/>
              <a:t> endret lovens § 21-4 sjette ledd ved å innføre ny bokstav c. Bokstav a avsluttes med </a:t>
            </a:r>
            <a:r>
              <a:rPr lang="nb-NO" sz="3600" b="1" dirty="0"/>
              <a:t>komma</a:t>
            </a:r>
            <a:r>
              <a:rPr lang="nb-NO" sz="3600" dirty="0"/>
              <a:t>, bokstav b med </a:t>
            </a:r>
            <a:r>
              <a:rPr lang="nb-NO" sz="3600" b="1" dirty="0"/>
              <a:t>punktum</a:t>
            </a:r>
            <a:r>
              <a:rPr lang="nb-NO" sz="3600" dirty="0"/>
              <a:t> og bokstav c </a:t>
            </a:r>
            <a:r>
              <a:rPr lang="nb-NO" sz="3600" b="1" dirty="0"/>
              <a:t>uten</a:t>
            </a:r>
            <a:r>
              <a:rPr lang="nb-NO" sz="3600" dirty="0"/>
              <a:t> </a:t>
            </a:r>
            <a:r>
              <a:rPr lang="nb-NO" sz="3600" b="1" dirty="0"/>
              <a:t>noe tegn</a:t>
            </a:r>
            <a:r>
              <a:rPr lang="nb-NO" sz="3600" dirty="0"/>
              <a:t>.» </a:t>
            </a:r>
          </a:p>
          <a:p>
            <a:endParaRPr lang="nb-NO" dirty="0"/>
          </a:p>
        </p:txBody>
      </p:sp>
    </p:spTree>
    <p:extLst>
      <p:ext uri="{BB962C8B-B14F-4D97-AF65-F5344CB8AC3E}">
        <p14:creationId xmlns:p14="http://schemas.microsoft.com/office/powerpoint/2010/main" val="1344215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115CC5-B9FE-43A7-8F0F-1B77D00BCBDC}"/>
              </a:ext>
            </a:extLst>
          </p:cNvPr>
          <p:cNvSpPr>
            <a:spLocks noGrp="1"/>
          </p:cNvSpPr>
          <p:nvPr>
            <p:ph type="title"/>
          </p:nvPr>
        </p:nvSpPr>
        <p:spPr>
          <a:xfrm>
            <a:off x="1739704" y="460717"/>
            <a:ext cx="10625797" cy="1485900"/>
          </a:xfrm>
        </p:spPr>
        <p:txBody>
          <a:bodyPr/>
          <a:lstStyle/>
          <a:p>
            <a:r>
              <a:rPr lang="nb-NO" dirty="0"/>
              <a:t>Forenklet modell av lovgivningsprosessen</a:t>
            </a:r>
          </a:p>
        </p:txBody>
      </p:sp>
      <p:sp>
        <p:nvSpPr>
          <p:cNvPr id="3" name="Plassholder for innhold 2">
            <a:extLst>
              <a:ext uri="{FF2B5EF4-FFF2-40B4-BE49-F238E27FC236}">
                <a16:creationId xmlns:a16="http://schemas.microsoft.com/office/drawing/2014/main" id="{ACA5C53B-9BE0-4871-B57F-03EF9472959B}"/>
              </a:ext>
            </a:extLst>
          </p:cNvPr>
          <p:cNvSpPr>
            <a:spLocks noGrp="1"/>
          </p:cNvSpPr>
          <p:nvPr>
            <p:ph idx="1"/>
          </p:nvPr>
        </p:nvSpPr>
        <p:spPr>
          <a:xfrm>
            <a:off x="1371600" y="2286000"/>
            <a:ext cx="9601200" cy="3581400"/>
          </a:xfrm>
        </p:spPr>
        <p:txBody>
          <a:bodyPr/>
          <a:lstStyle/>
          <a:p>
            <a:endParaRPr lang="nb-NO"/>
          </a:p>
        </p:txBody>
      </p:sp>
      <p:pic>
        <p:nvPicPr>
          <p:cNvPr id="4" name="Bilde 3">
            <a:extLst>
              <a:ext uri="{FF2B5EF4-FFF2-40B4-BE49-F238E27FC236}">
                <a16:creationId xmlns:a16="http://schemas.microsoft.com/office/drawing/2014/main" id="{92EA294C-0A15-43C1-9567-9F273AC647F3}"/>
              </a:ext>
            </a:extLst>
          </p:cNvPr>
          <p:cNvPicPr>
            <a:picLocks noChangeAspect="1"/>
          </p:cNvPicPr>
          <p:nvPr/>
        </p:nvPicPr>
        <p:blipFill>
          <a:blip r:embed="rId2"/>
          <a:stretch>
            <a:fillRect/>
          </a:stretch>
        </p:blipFill>
        <p:spPr>
          <a:xfrm>
            <a:off x="2241085" y="1203667"/>
            <a:ext cx="8075589" cy="5429662"/>
          </a:xfrm>
          <a:prstGeom prst="rect">
            <a:avLst/>
          </a:prstGeom>
        </p:spPr>
      </p:pic>
    </p:spTree>
    <p:extLst>
      <p:ext uri="{BB962C8B-B14F-4D97-AF65-F5344CB8AC3E}">
        <p14:creationId xmlns:p14="http://schemas.microsoft.com/office/powerpoint/2010/main" val="32500073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A1BD8DC-D3CB-4558-ADD8-5E3F35564164}"/>
              </a:ext>
            </a:extLst>
          </p:cNvPr>
          <p:cNvSpPr>
            <a:spLocks noGrp="1"/>
          </p:cNvSpPr>
          <p:nvPr>
            <p:ph type="title"/>
          </p:nvPr>
        </p:nvSpPr>
        <p:spPr>
          <a:xfrm>
            <a:off x="1371600" y="685800"/>
            <a:ext cx="9601200" cy="938284"/>
          </a:xfrm>
        </p:spPr>
        <p:txBody>
          <a:bodyPr>
            <a:normAutofit fontScale="90000"/>
          </a:bodyPr>
          <a:lstStyle/>
          <a:p>
            <a:r>
              <a:rPr lang="nb-NO" dirty="0">
                <a:solidFill>
                  <a:srgbClr val="FF0066"/>
                </a:solidFill>
              </a:rPr>
              <a:t>Regelrapport februar 2004: manglende bestemmelser</a:t>
            </a:r>
          </a:p>
        </p:txBody>
      </p:sp>
      <p:sp>
        <p:nvSpPr>
          <p:cNvPr id="3" name="Plassholder for innhold 2">
            <a:extLst>
              <a:ext uri="{FF2B5EF4-FFF2-40B4-BE49-F238E27FC236}">
                <a16:creationId xmlns:a16="http://schemas.microsoft.com/office/drawing/2014/main" id="{09D4673A-52FB-47B7-B167-7E37AA38A960}"/>
              </a:ext>
            </a:extLst>
          </p:cNvPr>
          <p:cNvSpPr>
            <a:spLocks noGrp="1"/>
          </p:cNvSpPr>
          <p:nvPr>
            <p:ph idx="1"/>
          </p:nvPr>
        </p:nvSpPr>
        <p:spPr>
          <a:xfrm>
            <a:off x="1371600" y="2081283"/>
            <a:ext cx="9601200" cy="3581400"/>
          </a:xfrm>
        </p:spPr>
        <p:txBody>
          <a:bodyPr/>
          <a:lstStyle/>
          <a:p>
            <a:pPr marL="0" indent="0">
              <a:buNone/>
            </a:pPr>
            <a:r>
              <a:rPr lang="nb-NO" sz="2800" dirty="0"/>
              <a:t>«Lov 12. desember 2003 nr. 109 om heleide dattersamvirkeforetak. </a:t>
            </a:r>
          </a:p>
          <a:p>
            <a:pPr marL="0" indent="0">
              <a:buNone/>
            </a:pPr>
            <a:r>
              <a:rPr lang="nb-NO" sz="2800" dirty="0"/>
              <a:t>§ 1. Et samvirkeforetak må ha minst to medlemmer. Departementet kan godkjenne at et samvirkeforetak skal være heleid av annen sammenslutning. </a:t>
            </a:r>
          </a:p>
          <a:p>
            <a:pPr marL="0" indent="0">
              <a:buNone/>
            </a:pPr>
            <a:r>
              <a:rPr lang="nb-NO" sz="2800" dirty="0"/>
              <a:t>§ 2. Loven trer i kraft fra den tid Kongen bestemmer.</a:t>
            </a:r>
          </a:p>
          <a:p>
            <a:pPr marL="0" indent="0">
              <a:buNone/>
            </a:pPr>
            <a:r>
              <a:rPr lang="nb-NO" sz="2800" b="1" dirty="0"/>
              <a:t>Formål, definisjoner, sanksjoner?»</a:t>
            </a:r>
          </a:p>
          <a:p>
            <a:endParaRPr lang="nb-NO" dirty="0"/>
          </a:p>
        </p:txBody>
      </p:sp>
    </p:spTree>
    <p:extLst>
      <p:ext uri="{BB962C8B-B14F-4D97-AF65-F5344CB8AC3E}">
        <p14:creationId xmlns:p14="http://schemas.microsoft.com/office/powerpoint/2010/main" val="2680434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09E07CA-DBD3-4872-8654-332A46113C85}"/>
              </a:ext>
            </a:extLst>
          </p:cNvPr>
          <p:cNvSpPr>
            <a:spLocks noGrp="1"/>
          </p:cNvSpPr>
          <p:nvPr>
            <p:ph type="title"/>
          </p:nvPr>
        </p:nvSpPr>
        <p:spPr/>
        <p:txBody>
          <a:bodyPr/>
          <a:lstStyle/>
          <a:p>
            <a:r>
              <a:rPr lang="nb-NO" dirty="0">
                <a:solidFill>
                  <a:srgbClr val="FF0066"/>
                </a:solidFill>
              </a:rPr>
              <a:t>Regelrapport august 2015: mer hensiktsmessig med ny lov?</a:t>
            </a:r>
          </a:p>
        </p:txBody>
      </p:sp>
      <p:sp>
        <p:nvSpPr>
          <p:cNvPr id="3" name="Plassholder for innhold 2">
            <a:extLst>
              <a:ext uri="{FF2B5EF4-FFF2-40B4-BE49-F238E27FC236}">
                <a16:creationId xmlns:a16="http://schemas.microsoft.com/office/drawing/2014/main" id="{BDDA4CC7-5FB4-4B69-A784-82C663C7D05F}"/>
              </a:ext>
            </a:extLst>
          </p:cNvPr>
          <p:cNvSpPr>
            <a:spLocks noGrp="1"/>
          </p:cNvSpPr>
          <p:nvPr>
            <p:ph idx="1"/>
          </p:nvPr>
        </p:nvSpPr>
        <p:spPr>
          <a:xfrm>
            <a:off x="1371600" y="2006221"/>
            <a:ext cx="9601200" cy="3861179"/>
          </a:xfrm>
        </p:spPr>
        <p:txBody>
          <a:bodyPr>
            <a:normAutofit/>
          </a:bodyPr>
          <a:lstStyle/>
          <a:p>
            <a:pPr marL="0" indent="0">
              <a:buNone/>
            </a:pPr>
            <a:r>
              <a:rPr lang="nb-NO" sz="3200" i="1" dirty="0"/>
              <a:t>«Lov 10. april 2015 nr. 17 om finansforetak og finanskonsern (</a:t>
            </a:r>
            <a:r>
              <a:rPr lang="nb-NO" sz="3200" b="1" i="1" dirty="0"/>
              <a:t>finansforetaksloven</a:t>
            </a:r>
            <a:r>
              <a:rPr lang="nb-NO" sz="3200" i="1" dirty="0"/>
              <a:t>) </a:t>
            </a:r>
            <a:r>
              <a:rPr lang="nb-NO" sz="3200" dirty="0"/>
              <a:t>opphever og endrer flere lover.  I </a:t>
            </a:r>
            <a:r>
              <a:rPr lang="nb-NO" sz="3200" i="1" dirty="0"/>
              <a:t>lov 7. desember 1956 nr. 1 om tilsynet med finansinstitusjoner mv. (</a:t>
            </a:r>
            <a:r>
              <a:rPr lang="nb-NO" sz="3200" b="1" i="1" dirty="0"/>
              <a:t>finanstilsynsloven</a:t>
            </a:r>
            <a:r>
              <a:rPr lang="nb-NO" sz="3200" i="1" dirty="0"/>
              <a:t>)</a:t>
            </a:r>
            <a:r>
              <a:rPr lang="nb-NO" sz="3200" dirty="0"/>
              <a:t> endres </a:t>
            </a:r>
            <a:r>
              <a:rPr lang="nb-NO" sz="3200" b="1" dirty="0"/>
              <a:t>tittelen</a:t>
            </a:r>
            <a:r>
              <a:rPr lang="nb-NO" sz="3200" dirty="0"/>
              <a:t> og </a:t>
            </a:r>
            <a:r>
              <a:rPr lang="nb-NO" sz="3200" b="1" dirty="0"/>
              <a:t>11 av 15 paragrafer</a:t>
            </a:r>
            <a:r>
              <a:rPr lang="nb-NO" sz="3200" dirty="0"/>
              <a:t>. Lovens tittel er endret fire ganger, § 1 i loven er endret 31 ganger og § 7 er endret 15 ganger, kanskje en ny lov hadde vært mer oversiktlig?»</a:t>
            </a:r>
          </a:p>
          <a:p>
            <a:pPr marL="0" indent="0">
              <a:buNone/>
            </a:pPr>
            <a:endParaRPr lang="nb-NO" dirty="0"/>
          </a:p>
        </p:txBody>
      </p:sp>
    </p:spTree>
    <p:extLst>
      <p:ext uri="{BB962C8B-B14F-4D97-AF65-F5344CB8AC3E}">
        <p14:creationId xmlns:p14="http://schemas.microsoft.com/office/powerpoint/2010/main" val="27517120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CAFF885-777F-453E-B67A-323147B93CDF}"/>
              </a:ext>
            </a:extLst>
          </p:cNvPr>
          <p:cNvSpPr>
            <a:spLocks noGrp="1"/>
          </p:cNvSpPr>
          <p:nvPr>
            <p:ph type="title"/>
          </p:nvPr>
        </p:nvSpPr>
        <p:spPr>
          <a:xfrm>
            <a:off x="1371600" y="685800"/>
            <a:ext cx="9601200" cy="979227"/>
          </a:xfrm>
        </p:spPr>
        <p:txBody>
          <a:bodyPr/>
          <a:lstStyle/>
          <a:p>
            <a:r>
              <a:rPr lang="nb-NO" dirty="0">
                <a:solidFill>
                  <a:schemeClr val="accent2">
                    <a:lumMod val="50000"/>
                  </a:schemeClr>
                </a:solidFill>
              </a:rPr>
              <a:t>Uriktige benevnelser </a:t>
            </a:r>
          </a:p>
        </p:txBody>
      </p:sp>
      <p:sp>
        <p:nvSpPr>
          <p:cNvPr id="3" name="Plassholder for innhold 2">
            <a:extLst>
              <a:ext uri="{FF2B5EF4-FFF2-40B4-BE49-F238E27FC236}">
                <a16:creationId xmlns:a16="http://schemas.microsoft.com/office/drawing/2014/main" id="{F967D653-4588-4AD9-8971-721D0EE6E017}"/>
              </a:ext>
            </a:extLst>
          </p:cNvPr>
          <p:cNvSpPr>
            <a:spLocks noGrp="1"/>
          </p:cNvSpPr>
          <p:nvPr>
            <p:ph idx="1"/>
          </p:nvPr>
        </p:nvSpPr>
        <p:spPr>
          <a:xfrm>
            <a:off x="1371600" y="2040341"/>
            <a:ext cx="9601200" cy="3581400"/>
          </a:xfrm>
        </p:spPr>
        <p:txBody>
          <a:bodyPr>
            <a:normAutofit/>
          </a:bodyPr>
          <a:lstStyle/>
          <a:p>
            <a:pPr lvl="0"/>
            <a:r>
              <a:rPr lang="nb-NO" sz="3200" dirty="0"/>
              <a:t>Bruk av feil navn på forvaltningsorganer</a:t>
            </a:r>
          </a:p>
          <a:p>
            <a:pPr lvl="1"/>
            <a:r>
              <a:rPr lang="nb-NO" sz="3200" dirty="0"/>
              <a:t>f.eks. departementer, direktorater, etater, nemnder og utvalg.</a:t>
            </a:r>
          </a:p>
          <a:p>
            <a:pPr lvl="0"/>
            <a:r>
              <a:rPr lang="nb-NO" sz="3200" dirty="0"/>
              <a:t>Feil, uheldig eller ufullstendig formulering og bruk av tittel på lov og forskrift. </a:t>
            </a:r>
          </a:p>
          <a:p>
            <a:pPr lvl="1"/>
            <a:r>
              <a:rPr lang="nb-NO" sz="3200" dirty="0"/>
              <a:t>offisielt navn, kortnavn og forkortelse </a:t>
            </a:r>
          </a:p>
        </p:txBody>
      </p:sp>
    </p:spTree>
    <p:extLst>
      <p:ext uri="{BB962C8B-B14F-4D97-AF65-F5344CB8AC3E}">
        <p14:creationId xmlns:p14="http://schemas.microsoft.com/office/powerpoint/2010/main" val="17299392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B68F2B-D8A0-4D96-8E03-F9A2D4B983B7}"/>
              </a:ext>
            </a:extLst>
          </p:cNvPr>
          <p:cNvSpPr>
            <a:spLocks noGrp="1"/>
          </p:cNvSpPr>
          <p:nvPr>
            <p:ph type="title"/>
          </p:nvPr>
        </p:nvSpPr>
        <p:spPr/>
        <p:txBody>
          <a:bodyPr/>
          <a:lstStyle/>
          <a:p>
            <a:r>
              <a:rPr lang="nb-NO" dirty="0">
                <a:solidFill>
                  <a:schemeClr val="accent2">
                    <a:lumMod val="50000"/>
                  </a:schemeClr>
                </a:solidFill>
              </a:rPr>
              <a:t>Regelrapport mars 2009</a:t>
            </a:r>
          </a:p>
        </p:txBody>
      </p:sp>
      <p:sp>
        <p:nvSpPr>
          <p:cNvPr id="3" name="Plassholder for innhold 2">
            <a:extLst>
              <a:ext uri="{FF2B5EF4-FFF2-40B4-BE49-F238E27FC236}">
                <a16:creationId xmlns:a16="http://schemas.microsoft.com/office/drawing/2014/main" id="{EF623C6E-47AA-49E2-8490-10D5FC7AF864}"/>
              </a:ext>
            </a:extLst>
          </p:cNvPr>
          <p:cNvSpPr>
            <a:spLocks noGrp="1"/>
          </p:cNvSpPr>
          <p:nvPr>
            <p:ph idx="1"/>
          </p:nvPr>
        </p:nvSpPr>
        <p:spPr/>
        <p:txBody>
          <a:bodyPr>
            <a:normAutofit/>
          </a:bodyPr>
          <a:lstStyle/>
          <a:p>
            <a:pPr marL="0" indent="0">
              <a:buNone/>
            </a:pPr>
            <a:r>
              <a:rPr lang="nb-NO" sz="3200" i="1" dirty="0"/>
              <a:t>«Lov 9. mai 2008 nr. 33 om endringer i helsepersonelloven og alternativ behandlingsloven</a:t>
            </a:r>
            <a:r>
              <a:rPr lang="nb-NO" sz="3200" dirty="0"/>
              <a:t> endrer som tittelen antyder nevnte lover, men i tillegg endres også pasientskadeloven. I slike tilfelle blir det som regel tilføyd </a:t>
            </a:r>
            <a:r>
              <a:rPr lang="nb-NO" sz="3200" b="1" dirty="0" err="1"/>
              <a:t>m.v</a:t>
            </a:r>
            <a:r>
              <a:rPr lang="nb-NO" sz="3200" b="1" dirty="0"/>
              <a:t>. eller m.m.</a:t>
            </a:r>
            <a:r>
              <a:rPr lang="nb-NO" sz="3200" dirty="0"/>
              <a:t> i tittelen for å presisere at flere lover endres.»</a:t>
            </a:r>
          </a:p>
        </p:txBody>
      </p:sp>
    </p:spTree>
    <p:extLst>
      <p:ext uri="{BB962C8B-B14F-4D97-AF65-F5344CB8AC3E}">
        <p14:creationId xmlns:p14="http://schemas.microsoft.com/office/powerpoint/2010/main" val="4710254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832E39D-2E86-4C00-BBA0-B52E7C0F951F}"/>
              </a:ext>
            </a:extLst>
          </p:cNvPr>
          <p:cNvSpPr>
            <a:spLocks noGrp="1"/>
          </p:cNvSpPr>
          <p:nvPr>
            <p:ph type="title"/>
          </p:nvPr>
        </p:nvSpPr>
        <p:spPr/>
        <p:txBody>
          <a:bodyPr/>
          <a:lstStyle/>
          <a:p>
            <a:r>
              <a:rPr lang="nb-NO" dirty="0">
                <a:solidFill>
                  <a:schemeClr val="accent2">
                    <a:lumMod val="75000"/>
                  </a:schemeClr>
                </a:solidFill>
              </a:rPr>
              <a:t>Uriktig innhold og delegeringsfeil </a:t>
            </a:r>
          </a:p>
        </p:txBody>
      </p:sp>
      <p:sp>
        <p:nvSpPr>
          <p:cNvPr id="7" name="Plassholder for innhold 6">
            <a:extLst>
              <a:ext uri="{FF2B5EF4-FFF2-40B4-BE49-F238E27FC236}">
                <a16:creationId xmlns:a16="http://schemas.microsoft.com/office/drawing/2014/main" id="{314D3150-4BEC-498E-BC62-8BD5BD0C310C}"/>
              </a:ext>
            </a:extLst>
          </p:cNvPr>
          <p:cNvSpPr>
            <a:spLocks noGrp="1"/>
          </p:cNvSpPr>
          <p:nvPr>
            <p:ph idx="1"/>
          </p:nvPr>
        </p:nvSpPr>
        <p:spPr/>
        <p:txBody>
          <a:bodyPr>
            <a:normAutofit/>
          </a:bodyPr>
          <a:lstStyle/>
          <a:p>
            <a:r>
              <a:rPr lang="nb-NO" sz="2800" dirty="0"/>
              <a:t>Feil, uklar eller unødvendig delegering av myndighet </a:t>
            </a:r>
          </a:p>
          <a:p>
            <a:pPr lvl="0"/>
            <a:r>
              <a:rPr lang="nb-NO" sz="2800" dirty="0"/>
              <a:t>Bestemmelser som gir «uriktige» rettigheter og plikter</a:t>
            </a:r>
            <a:endParaRPr lang="nb-NO" sz="2800" dirty="0">
              <a:sym typeface="Wingdings" panose="05000000000000000000" pitchFamily="2" charset="2"/>
            </a:endParaRPr>
          </a:p>
          <a:p>
            <a:pPr lvl="1"/>
            <a:r>
              <a:rPr lang="nb-NO" sz="2800" dirty="0"/>
              <a:t>Krever vurdering av lovens innhold</a:t>
            </a:r>
          </a:p>
          <a:p>
            <a:endParaRPr lang="nb-NO" dirty="0"/>
          </a:p>
          <a:p>
            <a:r>
              <a:rPr lang="nb-NO" sz="2800" dirty="0"/>
              <a:t>Ikke slike feil Davidsen ser etter</a:t>
            </a:r>
            <a:endParaRPr lang="nb-NO" sz="2800" dirty="0">
              <a:sym typeface="Wingdings" panose="05000000000000000000" pitchFamily="2" charset="2"/>
            </a:endParaRPr>
          </a:p>
          <a:p>
            <a:pPr lvl="1"/>
            <a:r>
              <a:rPr lang="nb-NO" sz="2800" dirty="0">
                <a:sym typeface="Wingdings" panose="05000000000000000000" pitchFamily="2" charset="2"/>
              </a:rPr>
              <a:t>Men: viktige å oppdage</a:t>
            </a:r>
            <a:endParaRPr lang="nb-NO" sz="2800" dirty="0"/>
          </a:p>
        </p:txBody>
      </p:sp>
    </p:spTree>
    <p:extLst>
      <p:ext uri="{BB962C8B-B14F-4D97-AF65-F5344CB8AC3E}">
        <p14:creationId xmlns:p14="http://schemas.microsoft.com/office/powerpoint/2010/main" val="40858860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DF2D20D-DA85-4332-B840-F98EAC0DDBD9}"/>
              </a:ext>
            </a:extLst>
          </p:cNvPr>
          <p:cNvSpPr>
            <a:spLocks noGrp="1"/>
          </p:cNvSpPr>
          <p:nvPr>
            <p:ph type="title"/>
          </p:nvPr>
        </p:nvSpPr>
        <p:spPr>
          <a:xfrm>
            <a:off x="1740089" y="390525"/>
            <a:ext cx="9601200" cy="1485900"/>
          </a:xfrm>
        </p:spPr>
        <p:txBody>
          <a:bodyPr/>
          <a:lstStyle/>
          <a:p>
            <a:r>
              <a:rPr lang="nb-NO" dirty="0">
                <a:solidFill>
                  <a:srgbClr val="C00000"/>
                </a:solidFill>
              </a:rPr>
              <a:t>Systematisering i feilkategorier: Funn</a:t>
            </a:r>
          </a:p>
        </p:txBody>
      </p:sp>
      <p:pic>
        <p:nvPicPr>
          <p:cNvPr id="4" name="Bilde 3">
            <a:extLst>
              <a:ext uri="{FF2B5EF4-FFF2-40B4-BE49-F238E27FC236}">
                <a16:creationId xmlns:a16="http://schemas.microsoft.com/office/drawing/2014/main" id="{83ECD2F6-F15A-4024-995D-70103E46D8EF}"/>
              </a:ext>
            </a:extLst>
          </p:cNvPr>
          <p:cNvPicPr>
            <a:picLocks noChangeAspect="1"/>
          </p:cNvPicPr>
          <p:nvPr/>
        </p:nvPicPr>
        <p:blipFill rotWithShape="1">
          <a:blip r:embed="rId2"/>
          <a:srcRect l="15337" t="16569" r="44596" b="4493"/>
          <a:stretch/>
        </p:blipFill>
        <p:spPr>
          <a:xfrm>
            <a:off x="3708000" y="1506837"/>
            <a:ext cx="4860000" cy="4860000"/>
          </a:xfrm>
          <a:prstGeom prst="rect">
            <a:avLst/>
          </a:prstGeom>
        </p:spPr>
      </p:pic>
      <p:sp>
        <p:nvSpPr>
          <p:cNvPr id="5" name="TekstSylinder 4">
            <a:extLst>
              <a:ext uri="{FF2B5EF4-FFF2-40B4-BE49-F238E27FC236}">
                <a16:creationId xmlns:a16="http://schemas.microsoft.com/office/drawing/2014/main" id="{E659DB41-D582-4B7F-83CD-3A451332CD29}"/>
              </a:ext>
            </a:extLst>
          </p:cNvPr>
          <p:cNvSpPr txBox="1"/>
          <p:nvPr/>
        </p:nvSpPr>
        <p:spPr>
          <a:xfrm>
            <a:off x="8358156" y="3354287"/>
            <a:ext cx="3765130" cy="646331"/>
          </a:xfrm>
          <a:prstGeom prst="rect">
            <a:avLst/>
          </a:prstGeom>
          <a:noFill/>
        </p:spPr>
        <p:txBody>
          <a:bodyPr wrap="square" rtlCol="0">
            <a:spAutoFit/>
          </a:bodyPr>
          <a:lstStyle/>
          <a:p>
            <a:r>
              <a:rPr lang="nb-NO" sz="3600" dirty="0">
                <a:solidFill>
                  <a:srgbClr val="0070C0"/>
                </a:solidFill>
              </a:rPr>
              <a:t>Henvisninger 40%</a:t>
            </a:r>
          </a:p>
        </p:txBody>
      </p:sp>
      <p:sp>
        <p:nvSpPr>
          <p:cNvPr id="6" name="TekstSylinder 5">
            <a:extLst>
              <a:ext uri="{FF2B5EF4-FFF2-40B4-BE49-F238E27FC236}">
                <a16:creationId xmlns:a16="http://schemas.microsoft.com/office/drawing/2014/main" id="{512F5195-2DEA-416D-887F-6A45C512E881}"/>
              </a:ext>
            </a:extLst>
          </p:cNvPr>
          <p:cNvSpPr txBox="1"/>
          <p:nvPr/>
        </p:nvSpPr>
        <p:spPr>
          <a:xfrm>
            <a:off x="3886028" y="6219454"/>
            <a:ext cx="5677426" cy="523220"/>
          </a:xfrm>
          <a:prstGeom prst="rect">
            <a:avLst/>
          </a:prstGeom>
          <a:noFill/>
        </p:spPr>
        <p:txBody>
          <a:bodyPr wrap="square" rtlCol="0">
            <a:spAutoFit/>
          </a:bodyPr>
          <a:lstStyle/>
          <a:p>
            <a:r>
              <a:rPr lang="nb-NO" sz="2800" dirty="0">
                <a:solidFill>
                  <a:srgbClr val="00B050"/>
                </a:solidFill>
              </a:rPr>
              <a:t>Oppheving og ikrafttredelser 27%</a:t>
            </a:r>
          </a:p>
        </p:txBody>
      </p:sp>
      <p:sp>
        <p:nvSpPr>
          <p:cNvPr id="7" name="TekstSylinder 6">
            <a:extLst>
              <a:ext uri="{FF2B5EF4-FFF2-40B4-BE49-F238E27FC236}">
                <a16:creationId xmlns:a16="http://schemas.microsoft.com/office/drawing/2014/main" id="{42C90DD1-75D2-44F2-9EE8-AB0C94924E5A}"/>
              </a:ext>
            </a:extLst>
          </p:cNvPr>
          <p:cNvSpPr txBox="1"/>
          <p:nvPr/>
        </p:nvSpPr>
        <p:spPr>
          <a:xfrm>
            <a:off x="1434568" y="4219788"/>
            <a:ext cx="2912012" cy="954107"/>
          </a:xfrm>
          <a:prstGeom prst="rect">
            <a:avLst/>
          </a:prstGeom>
          <a:noFill/>
        </p:spPr>
        <p:txBody>
          <a:bodyPr wrap="square" rtlCol="0">
            <a:spAutoFit/>
          </a:bodyPr>
          <a:lstStyle/>
          <a:p>
            <a:r>
              <a:rPr lang="nb-NO" sz="2800" dirty="0">
                <a:solidFill>
                  <a:srgbClr val="7030A0"/>
                </a:solidFill>
              </a:rPr>
              <a:t>Begrepsbruk og rettskriving 11%</a:t>
            </a:r>
          </a:p>
        </p:txBody>
      </p:sp>
      <p:sp>
        <p:nvSpPr>
          <p:cNvPr id="8" name="TekstSylinder 7">
            <a:extLst>
              <a:ext uri="{FF2B5EF4-FFF2-40B4-BE49-F238E27FC236}">
                <a16:creationId xmlns:a16="http://schemas.microsoft.com/office/drawing/2014/main" id="{3B09A2A9-DD4F-4BA9-A977-4015812D547A}"/>
              </a:ext>
            </a:extLst>
          </p:cNvPr>
          <p:cNvSpPr txBox="1"/>
          <p:nvPr/>
        </p:nvSpPr>
        <p:spPr>
          <a:xfrm>
            <a:off x="1480465" y="2573077"/>
            <a:ext cx="2595489" cy="954107"/>
          </a:xfrm>
          <a:prstGeom prst="rect">
            <a:avLst/>
          </a:prstGeom>
          <a:noFill/>
        </p:spPr>
        <p:txBody>
          <a:bodyPr wrap="square" rtlCol="0">
            <a:spAutoFit/>
          </a:bodyPr>
          <a:lstStyle/>
          <a:p>
            <a:r>
              <a:rPr lang="nb-NO" sz="2800" dirty="0">
                <a:solidFill>
                  <a:srgbClr val="FF0066"/>
                </a:solidFill>
              </a:rPr>
              <a:t>Oppbygging og utforming 11%</a:t>
            </a:r>
          </a:p>
        </p:txBody>
      </p:sp>
      <p:sp>
        <p:nvSpPr>
          <p:cNvPr id="9" name="TekstSylinder 8">
            <a:extLst>
              <a:ext uri="{FF2B5EF4-FFF2-40B4-BE49-F238E27FC236}">
                <a16:creationId xmlns:a16="http://schemas.microsoft.com/office/drawing/2014/main" id="{0021AD89-0871-4A83-962F-97BD01537D55}"/>
              </a:ext>
            </a:extLst>
          </p:cNvPr>
          <p:cNvSpPr txBox="1"/>
          <p:nvPr/>
        </p:nvSpPr>
        <p:spPr>
          <a:xfrm>
            <a:off x="2207616" y="1647296"/>
            <a:ext cx="2612351" cy="523220"/>
          </a:xfrm>
          <a:prstGeom prst="rect">
            <a:avLst/>
          </a:prstGeom>
          <a:noFill/>
        </p:spPr>
        <p:txBody>
          <a:bodyPr wrap="square" rtlCol="0">
            <a:spAutoFit/>
          </a:bodyPr>
          <a:lstStyle/>
          <a:p>
            <a:r>
              <a:rPr lang="nb-NO" sz="2800" dirty="0">
                <a:solidFill>
                  <a:schemeClr val="accent2">
                    <a:lumMod val="50000"/>
                  </a:schemeClr>
                </a:solidFill>
              </a:rPr>
              <a:t>Benevnelser 9%</a:t>
            </a:r>
          </a:p>
        </p:txBody>
      </p:sp>
      <p:sp>
        <p:nvSpPr>
          <p:cNvPr id="10" name="TekstSylinder 9">
            <a:extLst>
              <a:ext uri="{FF2B5EF4-FFF2-40B4-BE49-F238E27FC236}">
                <a16:creationId xmlns:a16="http://schemas.microsoft.com/office/drawing/2014/main" id="{2E0C65F6-345D-495F-9B53-9C97A0002253}"/>
              </a:ext>
            </a:extLst>
          </p:cNvPr>
          <p:cNvSpPr txBox="1"/>
          <p:nvPr/>
        </p:nvSpPr>
        <p:spPr>
          <a:xfrm>
            <a:off x="4075954" y="994191"/>
            <a:ext cx="4734217" cy="584775"/>
          </a:xfrm>
          <a:prstGeom prst="rect">
            <a:avLst/>
          </a:prstGeom>
          <a:noFill/>
        </p:spPr>
        <p:txBody>
          <a:bodyPr wrap="square" rtlCol="0">
            <a:spAutoFit/>
          </a:bodyPr>
          <a:lstStyle/>
          <a:p>
            <a:r>
              <a:rPr lang="nb-NO" sz="3200" dirty="0">
                <a:solidFill>
                  <a:srgbClr val="FFC000"/>
                </a:solidFill>
              </a:rPr>
              <a:t>Innhold og delegering 2%</a:t>
            </a:r>
          </a:p>
        </p:txBody>
      </p:sp>
      <p:sp>
        <p:nvSpPr>
          <p:cNvPr id="11" name="TekstSylinder 10">
            <a:extLst>
              <a:ext uri="{FF2B5EF4-FFF2-40B4-BE49-F238E27FC236}">
                <a16:creationId xmlns:a16="http://schemas.microsoft.com/office/drawing/2014/main" id="{9FA05C6F-DA88-4047-9953-EC068E7965A5}"/>
              </a:ext>
            </a:extLst>
          </p:cNvPr>
          <p:cNvSpPr txBox="1"/>
          <p:nvPr/>
        </p:nvSpPr>
        <p:spPr>
          <a:xfrm>
            <a:off x="6940061" y="1455856"/>
            <a:ext cx="2125666" cy="523220"/>
          </a:xfrm>
          <a:prstGeom prst="rect">
            <a:avLst/>
          </a:prstGeom>
          <a:noFill/>
        </p:spPr>
        <p:txBody>
          <a:bodyPr wrap="square" rtlCol="0">
            <a:spAutoFit/>
          </a:bodyPr>
          <a:lstStyle/>
          <a:p>
            <a:r>
              <a:rPr lang="nb-NO" sz="2800" dirty="0">
                <a:solidFill>
                  <a:srgbClr val="FF0000"/>
                </a:solidFill>
              </a:rPr>
              <a:t>Diverse 1%</a:t>
            </a:r>
          </a:p>
        </p:txBody>
      </p:sp>
    </p:spTree>
    <p:extLst>
      <p:ext uri="{BB962C8B-B14F-4D97-AF65-F5344CB8AC3E}">
        <p14:creationId xmlns:p14="http://schemas.microsoft.com/office/powerpoint/2010/main" val="34770633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8F2FE95-2127-48D0-8F6A-BAE5F57303B9}"/>
              </a:ext>
            </a:extLst>
          </p:cNvPr>
          <p:cNvSpPr>
            <a:spLocks noGrp="1"/>
          </p:cNvSpPr>
          <p:nvPr>
            <p:ph type="title"/>
          </p:nvPr>
        </p:nvSpPr>
        <p:spPr/>
        <p:txBody>
          <a:bodyPr/>
          <a:lstStyle/>
          <a:p>
            <a:r>
              <a:rPr lang="nb-NO" dirty="0">
                <a:solidFill>
                  <a:srgbClr val="C00000"/>
                </a:solidFill>
              </a:rPr>
              <a:t>Systematisering etter departementer</a:t>
            </a:r>
          </a:p>
        </p:txBody>
      </p:sp>
      <p:sp>
        <p:nvSpPr>
          <p:cNvPr id="3" name="Plassholder for innhold 2">
            <a:extLst>
              <a:ext uri="{FF2B5EF4-FFF2-40B4-BE49-F238E27FC236}">
                <a16:creationId xmlns:a16="http://schemas.microsoft.com/office/drawing/2014/main" id="{07FE15BD-78A5-47DC-97B0-011092DA4171}"/>
              </a:ext>
            </a:extLst>
          </p:cNvPr>
          <p:cNvSpPr>
            <a:spLocks noGrp="1"/>
          </p:cNvSpPr>
          <p:nvPr>
            <p:ph idx="1"/>
          </p:nvPr>
        </p:nvSpPr>
        <p:spPr>
          <a:xfrm>
            <a:off x="1371599" y="2286000"/>
            <a:ext cx="9996985" cy="3473355"/>
          </a:xfrm>
        </p:spPr>
        <p:txBody>
          <a:bodyPr>
            <a:normAutofit fontScale="92500" lnSpcReduction="10000"/>
          </a:bodyPr>
          <a:lstStyle/>
          <a:p>
            <a:r>
              <a:rPr lang="nb-NO" sz="4100" dirty="0"/>
              <a:t>Undersøkelse av hvilke departementer som virker å være kilder til de påpekte feil og mangler</a:t>
            </a:r>
          </a:p>
          <a:p>
            <a:pPr lvl="1"/>
            <a:r>
              <a:rPr lang="nb-NO" sz="3500" dirty="0"/>
              <a:t>Mønstre og sammenhenger i og på tvers av feilkategoriene</a:t>
            </a:r>
          </a:p>
          <a:p>
            <a:pPr lvl="1"/>
            <a:r>
              <a:rPr lang="nb-NO" sz="3500" dirty="0"/>
              <a:t>Se i sammenheng med mengden lovsaker departementene har hatt</a:t>
            </a:r>
            <a:r>
              <a:rPr lang="nb-NO" i="1" dirty="0"/>
              <a:t>	</a:t>
            </a:r>
            <a:endParaRPr lang="nb-NO" sz="2000" i="1" dirty="0"/>
          </a:p>
        </p:txBody>
      </p:sp>
    </p:spTree>
    <p:extLst>
      <p:ext uri="{BB962C8B-B14F-4D97-AF65-F5344CB8AC3E}">
        <p14:creationId xmlns:p14="http://schemas.microsoft.com/office/powerpoint/2010/main" val="9788019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27CAE8C-6653-4AB6-AB1A-ED3560EC0400}"/>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2B832B48-C6BD-4ABA-BF42-E71E49C47E7A}"/>
              </a:ext>
            </a:extLst>
          </p:cNvPr>
          <p:cNvSpPr>
            <a:spLocks noGrp="1"/>
          </p:cNvSpPr>
          <p:nvPr>
            <p:ph idx="1"/>
          </p:nvPr>
        </p:nvSpPr>
        <p:spPr/>
        <p:txBody>
          <a:bodyPr/>
          <a:lstStyle/>
          <a:p>
            <a:endParaRPr lang="nb-NO"/>
          </a:p>
        </p:txBody>
      </p:sp>
      <p:pic>
        <p:nvPicPr>
          <p:cNvPr id="6" name="Bilde 5">
            <a:extLst>
              <a:ext uri="{FF2B5EF4-FFF2-40B4-BE49-F238E27FC236}">
                <a16:creationId xmlns:a16="http://schemas.microsoft.com/office/drawing/2014/main" id="{42C0842B-5691-4C47-A772-8D14D500A608}"/>
              </a:ext>
            </a:extLst>
          </p:cNvPr>
          <p:cNvPicPr>
            <a:picLocks noChangeAspect="1"/>
          </p:cNvPicPr>
          <p:nvPr/>
        </p:nvPicPr>
        <p:blipFill>
          <a:blip r:embed="rId2"/>
          <a:stretch>
            <a:fillRect/>
          </a:stretch>
        </p:blipFill>
        <p:spPr>
          <a:xfrm>
            <a:off x="1371600" y="302063"/>
            <a:ext cx="9601200" cy="6134883"/>
          </a:xfrm>
          <a:prstGeom prst="rect">
            <a:avLst/>
          </a:prstGeom>
        </p:spPr>
      </p:pic>
    </p:spTree>
    <p:extLst>
      <p:ext uri="{BB962C8B-B14F-4D97-AF65-F5344CB8AC3E}">
        <p14:creationId xmlns:p14="http://schemas.microsoft.com/office/powerpoint/2010/main" val="21823520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F55055C-EF0B-4D5E-871E-03A5AE518EC8}"/>
              </a:ext>
            </a:extLst>
          </p:cNvPr>
          <p:cNvSpPr>
            <a:spLocks noGrp="1"/>
          </p:cNvSpPr>
          <p:nvPr>
            <p:ph type="title"/>
          </p:nvPr>
        </p:nvSpPr>
        <p:spPr>
          <a:xfrm>
            <a:off x="1371600" y="685800"/>
            <a:ext cx="9737678" cy="1074761"/>
          </a:xfrm>
        </p:spPr>
        <p:txBody>
          <a:bodyPr/>
          <a:lstStyle/>
          <a:p>
            <a:r>
              <a:rPr lang="nb-NO" dirty="0">
                <a:solidFill>
                  <a:srgbClr val="C00000"/>
                </a:solidFill>
              </a:rPr>
              <a:t>Diskusjon/kommentarer</a:t>
            </a:r>
          </a:p>
        </p:txBody>
      </p:sp>
      <p:sp>
        <p:nvSpPr>
          <p:cNvPr id="3" name="Plassholder for innhold 2">
            <a:extLst>
              <a:ext uri="{FF2B5EF4-FFF2-40B4-BE49-F238E27FC236}">
                <a16:creationId xmlns:a16="http://schemas.microsoft.com/office/drawing/2014/main" id="{D1926A34-15C0-4567-BB0C-4082DB2A2DBD}"/>
              </a:ext>
            </a:extLst>
          </p:cNvPr>
          <p:cNvSpPr>
            <a:spLocks noGrp="1"/>
          </p:cNvSpPr>
          <p:nvPr>
            <p:ph idx="1"/>
          </p:nvPr>
        </p:nvSpPr>
        <p:spPr/>
        <p:txBody>
          <a:bodyPr>
            <a:normAutofit/>
          </a:bodyPr>
          <a:lstStyle/>
          <a:p>
            <a:r>
              <a:rPr lang="nb-NO" sz="3200" dirty="0"/>
              <a:t>Endringslover og endringsdelen til lover</a:t>
            </a:r>
          </a:p>
          <a:p>
            <a:r>
              <a:rPr lang="nb-NO" sz="3200" dirty="0"/>
              <a:t>Effekten av regelrapportene avhenger av at:</a:t>
            </a:r>
          </a:p>
          <a:p>
            <a:pPr lvl="1"/>
            <a:r>
              <a:rPr lang="nb-NO" sz="3200" dirty="0"/>
              <a:t>departementene blir gjort oppmerksomme på feil i deres lover,</a:t>
            </a:r>
          </a:p>
          <a:p>
            <a:pPr lvl="1"/>
            <a:r>
              <a:rPr lang="nb-NO" sz="3200" dirty="0"/>
              <a:t>At de tar stilling til påpekte feil og mangler og </a:t>
            </a:r>
          </a:p>
          <a:p>
            <a:pPr lvl="1"/>
            <a:r>
              <a:rPr lang="nb-NO" sz="3200" dirty="0"/>
              <a:t>Retter opp påpekte feil og mangler </a:t>
            </a:r>
          </a:p>
        </p:txBody>
      </p:sp>
    </p:spTree>
    <p:extLst>
      <p:ext uri="{BB962C8B-B14F-4D97-AF65-F5344CB8AC3E}">
        <p14:creationId xmlns:p14="http://schemas.microsoft.com/office/powerpoint/2010/main" val="5539439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25C843-080F-4BFB-9004-AB281A490384}"/>
              </a:ext>
            </a:extLst>
          </p:cNvPr>
          <p:cNvSpPr>
            <a:spLocks noGrp="1"/>
          </p:cNvSpPr>
          <p:nvPr>
            <p:ph type="title"/>
          </p:nvPr>
        </p:nvSpPr>
        <p:spPr>
          <a:xfrm>
            <a:off x="3355145" y="2795955"/>
            <a:ext cx="9601200" cy="1485900"/>
          </a:xfrm>
        </p:spPr>
        <p:txBody>
          <a:bodyPr>
            <a:normAutofit/>
          </a:bodyPr>
          <a:lstStyle/>
          <a:p>
            <a:r>
              <a:rPr lang="nb-NO" sz="7200" dirty="0">
                <a:solidFill>
                  <a:srgbClr val="C00000"/>
                </a:solidFill>
              </a:rPr>
              <a:t>Takk for meg! </a:t>
            </a:r>
          </a:p>
        </p:txBody>
      </p:sp>
      <p:sp>
        <p:nvSpPr>
          <p:cNvPr id="3" name="Plassholder for innhold 2">
            <a:extLst>
              <a:ext uri="{FF2B5EF4-FFF2-40B4-BE49-F238E27FC236}">
                <a16:creationId xmlns:a16="http://schemas.microsoft.com/office/drawing/2014/main" id="{0C4F217B-9672-47E9-97F1-F3032C703F58}"/>
              </a:ext>
            </a:extLst>
          </p:cNvPr>
          <p:cNvSpPr>
            <a:spLocks noGrp="1"/>
          </p:cNvSpPr>
          <p:nvPr>
            <p:ph idx="1"/>
          </p:nvPr>
        </p:nvSpPr>
        <p:spPr/>
        <p:txBody>
          <a:bodyPr/>
          <a:lstStyle/>
          <a:p>
            <a:pPr marL="0" indent="0">
              <a:buNone/>
            </a:pPr>
            <a:endParaRPr lang="nb-NO" dirty="0"/>
          </a:p>
        </p:txBody>
      </p:sp>
    </p:spTree>
    <p:extLst>
      <p:ext uri="{BB962C8B-B14F-4D97-AF65-F5344CB8AC3E}">
        <p14:creationId xmlns:p14="http://schemas.microsoft.com/office/powerpoint/2010/main" val="1038082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B0594D-C7F5-47F0-B4CB-431869262A7E}"/>
              </a:ext>
            </a:extLst>
          </p:cNvPr>
          <p:cNvSpPr>
            <a:spLocks noGrp="1"/>
          </p:cNvSpPr>
          <p:nvPr>
            <p:ph type="title"/>
          </p:nvPr>
        </p:nvSpPr>
        <p:spPr/>
        <p:txBody>
          <a:bodyPr>
            <a:normAutofit/>
          </a:bodyPr>
          <a:lstStyle/>
          <a:p>
            <a:r>
              <a:rPr lang="nb-NO" dirty="0">
                <a:solidFill>
                  <a:srgbClr val="C00000"/>
                </a:solidFill>
              </a:rPr>
              <a:t>Utredning og utarbeidelse av lovforslag i fagdepartementet</a:t>
            </a:r>
          </a:p>
        </p:txBody>
      </p:sp>
      <p:sp>
        <p:nvSpPr>
          <p:cNvPr id="3" name="Plassholder for innhold 2">
            <a:extLst>
              <a:ext uri="{FF2B5EF4-FFF2-40B4-BE49-F238E27FC236}">
                <a16:creationId xmlns:a16="http://schemas.microsoft.com/office/drawing/2014/main" id="{242F533D-E9C6-45EF-9E7C-94398AB2DF9C}"/>
              </a:ext>
            </a:extLst>
          </p:cNvPr>
          <p:cNvSpPr>
            <a:spLocks noGrp="1"/>
          </p:cNvSpPr>
          <p:nvPr>
            <p:ph idx="1"/>
          </p:nvPr>
        </p:nvSpPr>
        <p:spPr/>
        <p:txBody>
          <a:bodyPr>
            <a:normAutofit fontScale="62500" lnSpcReduction="20000"/>
          </a:bodyPr>
          <a:lstStyle/>
          <a:p>
            <a:r>
              <a:rPr lang="nb-NO" sz="5100" dirty="0"/>
              <a:t>R</a:t>
            </a:r>
            <a:r>
              <a:rPr lang="nb-NO" sz="5100" i="0" dirty="0"/>
              <a:t>egjeringens opplysningsplikt ovenfor Stortinget, jf. grl. § 82</a:t>
            </a:r>
          </a:p>
          <a:p>
            <a:r>
              <a:rPr lang="nb-NO" sz="5100" i="0" dirty="0"/>
              <a:t>Utredningsinstruksen</a:t>
            </a:r>
          </a:p>
          <a:p>
            <a:pPr lvl="1"/>
            <a:r>
              <a:rPr lang="nb-NO" sz="5100" i="0" dirty="0"/>
              <a:t>Formål: legge et godt grunnlag for statlige tiltak </a:t>
            </a:r>
            <a:r>
              <a:rPr lang="nb-NO" sz="5100" i="0" dirty="0">
                <a:sym typeface="Wingdings" panose="05000000000000000000" pitchFamily="2" charset="2"/>
              </a:rPr>
              <a:t> F.eks. regelendringer</a:t>
            </a:r>
          </a:p>
          <a:p>
            <a:pPr lvl="1"/>
            <a:r>
              <a:rPr lang="nb-NO" sz="5100" i="0" dirty="0">
                <a:sym typeface="Wingdings" panose="05000000000000000000" pitchFamily="2" charset="2"/>
              </a:rPr>
              <a:t>Stiller krav til departementenes utredningsarbeid og til arbeid som utføres på oppdrag av statlige forvaltningsorganer</a:t>
            </a:r>
            <a:endParaRPr lang="nb-NO" sz="2400" dirty="0"/>
          </a:p>
        </p:txBody>
      </p:sp>
    </p:spTree>
    <p:extLst>
      <p:ext uri="{BB962C8B-B14F-4D97-AF65-F5344CB8AC3E}">
        <p14:creationId xmlns:p14="http://schemas.microsoft.com/office/powerpoint/2010/main" val="18006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B0594D-C7F5-47F0-B4CB-431869262A7E}"/>
              </a:ext>
            </a:extLst>
          </p:cNvPr>
          <p:cNvSpPr>
            <a:spLocks noGrp="1"/>
          </p:cNvSpPr>
          <p:nvPr>
            <p:ph type="title"/>
          </p:nvPr>
        </p:nvSpPr>
        <p:spPr>
          <a:xfrm>
            <a:off x="1371599" y="685800"/>
            <a:ext cx="10009164" cy="749105"/>
          </a:xfrm>
        </p:spPr>
        <p:txBody>
          <a:bodyPr>
            <a:noAutofit/>
          </a:bodyPr>
          <a:lstStyle/>
          <a:p>
            <a:r>
              <a:rPr lang="nb-NO" sz="4000" dirty="0">
                <a:solidFill>
                  <a:srgbClr val="C00000"/>
                </a:solidFill>
              </a:rPr>
              <a:t>Veiledere til utredningsinstruksen </a:t>
            </a:r>
          </a:p>
        </p:txBody>
      </p:sp>
      <p:sp>
        <p:nvSpPr>
          <p:cNvPr id="3" name="Plassholder for innhold 2">
            <a:extLst>
              <a:ext uri="{FF2B5EF4-FFF2-40B4-BE49-F238E27FC236}">
                <a16:creationId xmlns:a16="http://schemas.microsoft.com/office/drawing/2014/main" id="{242F533D-E9C6-45EF-9E7C-94398AB2DF9C}"/>
              </a:ext>
            </a:extLst>
          </p:cNvPr>
          <p:cNvSpPr>
            <a:spLocks noGrp="1"/>
          </p:cNvSpPr>
          <p:nvPr>
            <p:ph idx="1"/>
          </p:nvPr>
        </p:nvSpPr>
        <p:spPr>
          <a:xfrm>
            <a:off x="1371599" y="1659988"/>
            <a:ext cx="9629335" cy="3813517"/>
          </a:xfrm>
        </p:spPr>
        <p:txBody>
          <a:bodyPr>
            <a:normAutofit fontScale="62500" lnSpcReduction="20000"/>
          </a:bodyPr>
          <a:lstStyle/>
          <a:p>
            <a:r>
              <a:rPr lang="nb-NO" sz="4500" dirty="0"/>
              <a:t>Finansdepartementet, Direktoratet for økonomistyring</a:t>
            </a:r>
          </a:p>
          <a:p>
            <a:pPr lvl="1"/>
            <a:r>
              <a:rPr lang="nb-NO" sz="3200" dirty="0"/>
              <a:t>Veileder til utredningsinstruksen – instruks om utredning av statlige tiltak, 2018 </a:t>
            </a:r>
          </a:p>
          <a:p>
            <a:r>
              <a:rPr lang="nb-NO" sz="4500" dirty="0"/>
              <a:t>Fornyings- og administrasjonsdepartementet</a:t>
            </a:r>
          </a:p>
          <a:p>
            <a:pPr lvl="1"/>
            <a:r>
              <a:rPr lang="nb-NO" sz="3200" dirty="0"/>
              <a:t>Veileder for utvalgsarbeid i Staten</a:t>
            </a:r>
            <a:r>
              <a:rPr lang="nb-NO" sz="3200" i="0" dirty="0"/>
              <a:t>, 2008 </a:t>
            </a:r>
          </a:p>
          <a:p>
            <a:r>
              <a:rPr lang="nb-NO" sz="4500" dirty="0"/>
              <a:t>Justis- og beredskapsdepartementet</a:t>
            </a:r>
          </a:p>
          <a:p>
            <a:pPr lvl="1"/>
            <a:r>
              <a:rPr lang="nb-NO" sz="3200" i="0" dirty="0"/>
              <a:t>Instruksens bestemmelser om lover og forskrifter</a:t>
            </a:r>
          </a:p>
          <a:p>
            <a:pPr lvl="1"/>
            <a:r>
              <a:rPr lang="nb-NO" sz="3200" i="0" dirty="0"/>
              <a:t>Punkt 4-1: Alle lovforslag skal utformes med </a:t>
            </a:r>
            <a:r>
              <a:rPr lang="nb-NO" sz="3200" i="0" dirty="0" err="1"/>
              <a:t>utg.p</a:t>
            </a:r>
            <a:r>
              <a:rPr lang="nb-NO" sz="3200" i="0" dirty="0"/>
              <a:t>. i veilederen </a:t>
            </a:r>
            <a:r>
              <a:rPr lang="nb-NO" sz="3200" dirty="0"/>
              <a:t>Lovteknikk og lovforberedelse, </a:t>
            </a:r>
            <a:r>
              <a:rPr lang="nb-NO" sz="3200" i="0" dirty="0"/>
              <a:t>2000</a:t>
            </a:r>
          </a:p>
          <a:p>
            <a:pPr lvl="1"/>
            <a:r>
              <a:rPr lang="nb-NO" sz="3200" i="0" dirty="0"/>
              <a:t>Lovteknikkheftet skal bidra til at lover og forskrifter får god kvalitet og enhetlig utforming </a:t>
            </a:r>
            <a:br>
              <a:rPr lang="nb-NO" sz="2200" i="0" dirty="0"/>
            </a:br>
            <a:endParaRPr lang="nb-NO" dirty="0"/>
          </a:p>
        </p:txBody>
      </p:sp>
    </p:spTree>
    <p:extLst>
      <p:ext uri="{BB962C8B-B14F-4D97-AF65-F5344CB8AC3E}">
        <p14:creationId xmlns:p14="http://schemas.microsoft.com/office/powerpoint/2010/main" val="300108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B0594D-C7F5-47F0-B4CB-431869262A7E}"/>
              </a:ext>
            </a:extLst>
          </p:cNvPr>
          <p:cNvSpPr>
            <a:spLocks noGrp="1"/>
          </p:cNvSpPr>
          <p:nvPr>
            <p:ph type="title"/>
          </p:nvPr>
        </p:nvSpPr>
        <p:spPr/>
        <p:txBody>
          <a:bodyPr>
            <a:normAutofit/>
          </a:bodyPr>
          <a:lstStyle/>
          <a:p>
            <a:r>
              <a:rPr lang="nb-NO" dirty="0">
                <a:solidFill>
                  <a:srgbClr val="C00000"/>
                </a:solidFill>
              </a:rPr>
              <a:t>Utredning og utarbeidelse av lovforslag i fagdepartementet forts. </a:t>
            </a:r>
          </a:p>
        </p:txBody>
      </p:sp>
      <p:sp>
        <p:nvSpPr>
          <p:cNvPr id="3" name="Plassholder for innhold 2">
            <a:extLst>
              <a:ext uri="{FF2B5EF4-FFF2-40B4-BE49-F238E27FC236}">
                <a16:creationId xmlns:a16="http://schemas.microsoft.com/office/drawing/2014/main" id="{242F533D-E9C6-45EF-9E7C-94398AB2DF9C}"/>
              </a:ext>
            </a:extLst>
          </p:cNvPr>
          <p:cNvSpPr>
            <a:spLocks noGrp="1"/>
          </p:cNvSpPr>
          <p:nvPr>
            <p:ph idx="1"/>
          </p:nvPr>
        </p:nvSpPr>
        <p:spPr>
          <a:xfrm>
            <a:off x="1371599" y="2518116"/>
            <a:ext cx="9601200" cy="3953021"/>
          </a:xfrm>
        </p:spPr>
        <p:txBody>
          <a:bodyPr>
            <a:normAutofit fontScale="40000" lnSpcReduction="20000"/>
          </a:bodyPr>
          <a:lstStyle/>
          <a:p>
            <a:r>
              <a:rPr lang="nb-NO" sz="9600" i="0" dirty="0"/>
              <a:t>Politiske føringer </a:t>
            </a:r>
            <a:r>
              <a:rPr lang="nb-NO" sz="9600" i="0" dirty="0">
                <a:sym typeface="Wingdings" panose="05000000000000000000" pitchFamily="2" charset="2"/>
              </a:rPr>
              <a:t> f.eks. som del av mandatet til utredningsgruppen</a:t>
            </a:r>
          </a:p>
          <a:p>
            <a:pPr lvl="1"/>
            <a:r>
              <a:rPr lang="nb-NO" sz="7000" i="0" dirty="0">
                <a:sym typeface="Wingdings" panose="05000000000000000000" pitchFamily="2" charset="2"/>
              </a:rPr>
              <a:t>Mandatet utformes i fagdepartementet</a:t>
            </a:r>
          </a:p>
          <a:p>
            <a:pPr lvl="1"/>
            <a:r>
              <a:rPr lang="nb-NO" sz="7000" i="0" dirty="0">
                <a:sym typeface="Wingdings" panose="05000000000000000000" pitchFamily="2" charset="2"/>
              </a:rPr>
              <a:t>Gis med delegeringsmyndighet og fastsettes ved kongelig resolusjon: bindende, men kan endres</a:t>
            </a:r>
            <a:endParaRPr lang="nb-NO" sz="7000" i="0" dirty="0"/>
          </a:p>
          <a:p>
            <a:r>
              <a:rPr lang="nb-NO" sz="9600" i="0" dirty="0"/>
              <a:t>Stortingsmeldinger</a:t>
            </a:r>
          </a:p>
          <a:p>
            <a:pPr lvl="1"/>
            <a:r>
              <a:rPr lang="nb-NO" sz="7000" i="0" dirty="0"/>
              <a:t>Stortingsmelding 35 (2007-2008): språket i lover og forskrifter (punkt 8.6.5.5)</a:t>
            </a:r>
            <a:br>
              <a:rPr lang="nn-NO" sz="6000" i="0" dirty="0"/>
            </a:br>
            <a:br>
              <a:rPr lang="nn-NO" sz="2800" i="0" dirty="0"/>
            </a:br>
            <a:br>
              <a:rPr lang="nb-NO" sz="3200" i="0" dirty="0"/>
            </a:br>
            <a:endParaRPr lang="nb-NO" sz="3200" dirty="0"/>
          </a:p>
        </p:txBody>
      </p:sp>
    </p:spTree>
    <p:extLst>
      <p:ext uri="{BB962C8B-B14F-4D97-AF65-F5344CB8AC3E}">
        <p14:creationId xmlns:p14="http://schemas.microsoft.com/office/powerpoint/2010/main" val="280213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B472795-B510-4FF1-9FE4-75F89A833155}"/>
              </a:ext>
            </a:extLst>
          </p:cNvPr>
          <p:cNvSpPr>
            <a:spLocks noGrp="1"/>
          </p:cNvSpPr>
          <p:nvPr>
            <p:ph type="title"/>
          </p:nvPr>
        </p:nvSpPr>
        <p:spPr/>
        <p:txBody>
          <a:bodyPr/>
          <a:lstStyle/>
          <a:p>
            <a:r>
              <a:rPr lang="nb-NO" dirty="0">
                <a:solidFill>
                  <a:srgbClr val="C00000"/>
                </a:solidFill>
              </a:rPr>
              <a:t>Utredning og utarbeidelse av lovforslag i fagdepartementet forts. </a:t>
            </a:r>
            <a:endParaRPr lang="nb-NO" dirty="0"/>
          </a:p>
        </p:txBody>
      </p:sp>
      <p:sp>
        <p:nvSpPr>
          <p:cNvPr id="3" name="Plassholder for innhold 2">
            <a:extLst>
              <a:ext uri="{FF2B5EF4-FFF2-40B4-BE49-F238E27FC236}">
                <a16:creationId xmlns:a16="http://schemas.microsoft.com/office/drawing/2014/main" id="{D15503D2-ED72-4E18-A162-3B7CE52F4825}"/>
              </a:ext>
            </a:extLst>
          </p:cNvPr>
          <p:cNvSpPr>
            <a:spLocks noGrp="1"/>
          </p:cNvSpPr>
          <p:nvPr>
            <p:ph idx="1"/>
          </p:nvPr>
        </p:nvSpPr>
        <p:spPr/>
        <p:txBody>
          <a:bodyPr>
            <a:normAutofit fontScale="32500" lnSpcReduction="20000"/>
          </a:bodyPr>
          <a:lstStyle/>
          <a:p>
            <a:r>
              <a:rPr lang="nb-NO" sz="9600" dirty="0"/>
              <a:t>Retningslinjer</a:t>
            </a:r>
          </a:p>
          <a:p>
            <a:pPr lvl="1"/>
            <a:r>
              <a:rPr lang="nb-NO" sz="8000" dirty="0"/>
              <a:t>Om r-konferanser: </a:t>
            </a:r>
            <a:r>
              <a:rPr lang="nb-NO" sz="8000" i="0" dirty="0"/>
              <a:t>Aktuelt f.eks. ved diskusjon av lovforslag med regjeringen </a:t>
            </a:r>
          </a:p>
          <a:p>
            <a:pPr lvl="1"/>
            <a:r>
              <a:rPr lang="nb-NO" sz="8000" dirty="0"/>
              <a:t>Om statsråd: </a:t>
            </a:r>
            <a:r>
              <a:rPr lang="nb-NO" sz="8000" i="0" dirty="0"/>
              <a:t>Skal bidra til felles praksis og utforming av saker som fremmes i statsråd, f.eks. lovproposisjoner</a:t>
            </a:r>
          </a:p>
          <a:p>
            <a:r>
              <a:rPr lang="nb-NO" sz="9600" dirty="0"/>
              <a:t>Mållova</a:t>
            </a:r>
          </a:p>
          <a:p>
            <a:pPr lvl="1"/>
            <a:r>
              <a:rPr lang="nn-NO" sz="8000" i="0" dirty="0"/>
              <a:t>§ 1: Nynorsk og bokmål skal være likeverdige skriftspråk i alle </a:t>
            </a:r>
            <a:r>
              <a:rPr lang="nn-NO" sz="8000" i="0" dirty="0" err="1"/>
              <a:t>organer</a:t>
            </a:r>
            <a:r>
              <a:rPr lang="nn-NO" sz="8000" i="0" dirty="0"/>
              <a:t> i stat, fylkeskommune og </a:t>
            </a:r>
            <a:r>
              <a:rPr lang="nn-NO" sz="8000" i="0" dirty="0" err="1"/>
              <a:t>kommuner</a:t>
            </a:r>
            <a:endParaRPr lang="nb-NO" sz="8000" i="0" dirty="0"/>
          </a:p>
        </p:txBody>
      </p:sp>
    </p:spTree>
    <p:extLst>
      <p:ext uri="{BB962C8B-B14F-4D97-AF65-F5344CB8AC3E}">
        <p14:creationId xmlns:p14="http://schemas.microsoft.com/office/powerpoint/2010/main" val="117809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TM10001105[[fn=Beskåret]]</Template>
  <TotalTime>0</TotalTime>
  <Words>2505</Words>
  <Application>Microsoft Office PowerPoint</Application>
  <PresentationFormat>Widescreen</PresentationFormat>
  <Paragraphs>300</Paragraphs>
  <Slides>59</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59</vt:i4>
      </vt:variant>
    </vt:vector>
  </HeadingPairs>
  <TitlesOfParts>
    <vt:vector size="62" baseType="lpstr">
      <vt:lpstr>Franklin Gothic Book</vt:lpstr>
      <vt:lpstr>Wingdings</vt:lpstr>
      <vt:lpstr>Crop</vt:lpstr>
      <vt:lpstr>Om Lovkvalitet</vt:lpstr>
      <vt:lpstr>Inndeling av forelesningen</vt:lpstr>
      <vt:lpstr>Del 1: lovkvalitet og krav til lovgivningsprosessen</vt:lpstr>
      <vt:lpstr>Regulering av lovgivningsprosessen</vt:lpstr>
      <vt:lpstr>Forenklet modell av lovgivningsprosessen</vt:lpstr>
      <vt:lpstr>Utredning og utarbeidelse av lovforslag i fagdepartementet</vt:lpstr>
      <vt:lpstr>Veiledere til utredningsinstruksen </vt:lpstr>
      <vt:lpstr>Utredning og utarbeidelse av lovforslag i fagdepartementet forts. </vt:lpstr>
      <vt:lpstr>Utredning og utarbeidelse av lovforslag i fagdepartementet forts. </vt:lpstr>
      <vt:lpstr>Behandling i Stortinget</vt:lpstr>
      <vt:lpstr>Sanksjonering av Kongen i statsråd</vt:lpstr>
      <vt:lpstr>Kunngjøring og ikrafttredelse</vt:lpstr>
      <vt:lpstr>Kort om internasjonale forpliktelser</vt:lpstr>
      <vt:lpstr>Hva er lovkvalitet? </vt:lpstr>
      <vt:lpstr>Teknisk og språklig lovkvalitet</vt:lpstr>
      <vt:lpstr>PowerPoint-presentasjon</vt:lpstr>
      <vt:lpstr>Lovers struktur </vt:lpstr>
      <vt:lpstr>Lovers oppbygging: Formell inndeling av loven </vt:lpstr>
      <vt:lpstr>Lovers oppbygging: plassering av ulike typer bestemmelser</vt:lpstr>
      <vt:lpstr>PowerPoint-presentasjon</vt:lpstr>
      <vt:lpstr>Lovspråk</vt:lpstr>
      <vt:lpstr>PowerPoint-presentasjon</vt:lpstr>
      <vt:lpstr>Kort om særlige utfordringer knyttet til endringslover</vt:lpstr>
      <vt:lpstr>Del 2: Lovteknisk gjennomgåelse</vt:lpstr>
      <vt:lpstr>Justisdepartementets lovavdeling</vt:lpstr>
      <vt:lpstr>Linjebehandling ved lovtekniske gjennomgåelser</vt:lpstr>
      <vt:lpstr>Lovavdelingens kriterier for teknisk og språklig lovkvalitet </vt:lpstr>
      <vt:lpstr>Lovavdelingens kriterier for teknisk og språklig lovkvalitet forts. </vt:lpstr>
      <vt:lpstr>Lovtekniske innspill tidligere i lovgivningsprosessen </vt:lpstr>
      <vt:lpstr>Gjennomføring av lovtekniske gjennomgåelser</vt:lpstr>
      <vt:lpstr>Gjennomføring av lovtekniske gjennomgåelser forts. </vt:lpstr>
      <vt:lpstr>Oppfølging og dialog med «mottakerdepartementet»</vt:lpstr>
      <vt:lpstr>Viktige og «vanlige» feil som påpekes ved lovtekniske gjennomgåelser </vt:lpstr>
      <vt:lpstr>Del 3: lovdatas regelrapporter</vt:lpstr>
      <vt:lpstr>Stiftelsen Lovdata </vt:lpstr>
      <vt:lpstr>Regelrapporter</vt:lpstr>
      <vt:lpstr>Regelrapporter forts. </vt:lpstr>
      <vt:lpstr>Kategoriseringssystemet   Formulering av feilkategorier </vt:lpstr>
      <vt:lpstr>Uriktige henvisninger</vt:lpstr>
      <vt:lpstr>Regelrapport mai 2011: Henvisning til opphevet lov</vt:lpstr>
      <vt:lpstr>Regelrapport august 2010: Misvisende ledetekst til (endrings) henvisning </vt:lpstr>
      <vt:lpstr>Feil ved oppheving og ikrafttredelse</vt:lpstr>
      <vt:lpstr>Regelrapport august 2006: manglende oppheving av gammel lov i ny lov</vt:lpstr>
      <vt:lpstr>Feil ved oppheving og ikrafttredelse forts. </vt:lpstr>
      <vt:lpstr>Uriktig begrepsbruk og skrivefeil </vt:lpstr>
      <vt:lpstr>Regelrapport mai 2011: skrivefeil</vt:lpstr>
      <vt:lpstr>Regelrapport mars 2009: inkonsekvent begrepsbruk </vt:lpstr>
      <vt:lpstr>Uriktig oppbygging og utforming </vt:lpstr>
      <vt:lpstr>Regelrapport august 2010: inkonsekvent tegnsetting</vt:lpstr>
      <vt:lpstr>Regelrapport februar 2004: manglende bestemmelser</vt:lpstr>
      <vt:lpstr>Regelrapport august 2015: mer hensiktsmessig med ny lov?</vt:lpstr>
      <vt:lpstr>Uriktige benevnelser </vt:lpstr>
      <vt:lpstr>Regelrapport mars 2009</vt:lpstr>
      <vt:lpstr>Uriktig innhold og delegeringsfeil </vt:lpstr>
      <vt:lpstr>Systematisering i feilkategorier: Funn</vt:lpstr>
      <vt:lpstr>Systematisering etter departementer</vt:lpstr>
      <vt:lpstr>PowerPoint-presentasjon</vt:lpstr>
      <vt:lpstr>Diskusjon/kommentarer</vt:lpstr>
      <vt:lpstr>Takk for meg!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 feil og mangler i vedtatte lover</dc:title>
  <dc:creator>Ida Marie Vangen</dc:creator>
  <cp:lastModifiedBy>dag wiese schartum</cp:lastModifiedBy>
  <cp:revision>108</cp:revision>
  <dcterms:created xsi:type="dcterms:W3CDTF">2017-09-14T08:28:17Z</dcterms:created>
  <dcterms:modified xsi:type="dcterms:W3CDTF">2018-08-29T19:01:35Z</dcterms:modified>
</cp:coreProperties>
</file>