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3" r:id="rId4"/>
    <p:sldId id="259" r:id="rId5"/>
    <p:sldId id="262" r:id="rId6"/>
    <p:sldId id="264" r:id="rId7"/>
    <p:sldId id="268" r:id="rId8"/>
    <p:sldId id="272" r:id="rId9"/>
    <p:sldId id="265" r:id="rId10"/>
    <p:sldId id="271" r:id="rId11"/>
    <p:sldId id="269" r:id="rId12"/>
    <p:sldId id="270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0066"/>
    <a:srgbClr val="660033"/>
    <a:srgbClr val="0000FF"/>
    <a:srgbClr val="0033CC"/>
    <a:srgbClr val="003300"/>
    <a:srgbClr val="006600"/>
    <a:srgbClr val="FF3300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ACF4-7E18-442A-92DC-7789EB0B3668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9A3A-8EF1-4567-93B1-751388EB38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09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56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9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87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90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58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88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59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2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13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6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92E2-F1EC-4B64-B622-BE0FEA6E6A2D}" type="datetimeFigureOut">
              <a:rPr lang="nb-NO" smtClean="0"/>
              <a:t>23.10.2018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7B30-FFC8-4F1E-9319-7B6F1D3BA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6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7800" y="1185333"/>
            <a:ext cx="9144000" cy="1308630"/>
          </a:xfrm>
        </p:spPr>
        <p:txBody>
          <a:bodyPr>
            <a:noAutofit/>
          </a:bodyPr>
          <a:lstStyle/>
          <a:p>
            <a:r>
              <a:rPr lang="nb-NO" sz="4800" b="1" dirty="0">
                <a:solidFill>
                  <a:srgbClr val="CC0000"/>
                </a:solidFill>
              </a:rPr>
              <a:t>Regelverkshjelpen</a:t>
            </a:r>
            <a:br>
              <a:rPr lang="nb-NO" sz="4000" b="1" dirty="0">
                <a:solidFill>
                  <a:srgbClr val="0000FF"/>
                </a:solidFill>
              </a:rPr>
            </a:br>
            <a:r>
              <a:rPr lang="nb-NO" sz="2400" dirty="0">
                <a:solidFill>
                  <a:srgbClr val="0000FF"/>
                </a:solidFill>
              </a:rPr>
              <a:t>- om mulig bruk av IT-verktøy ved utarbeidelse av lover og forskrifter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800" dirty="0"/>
              <a:t>Dag Wiese Schartum</a:t>
            </a:r>
          </a:p>
          <a:p>
            <a:r>
              <a:rPr lang="nb-NO" dirty="0"/>
              <a:t>Senter for rettsinformatikk</a:t>
            </a:r>
          </a:p>
        </p:txBody>
      </p:sp>
    </p:spTree>
    <p:extLst>
      <p:ext uri="{BB962C8B-B14F-4D97-AF65-F5344CB8AC3E}">
        <p14:creationId xmlns:p14="http://schemas.microsoft.com/office/powerpoint/2010/main" val="394532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9880DCC-F4C7-4E8D-B4E1-F071F62A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90" y="114880"/>
            <a:ext cx="10000785" cy="662824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311AC50-1C62-4A0E-B5EE-2C018084EFB6}"/>
              </a:ext>
            </a:extLst>
          </p:cNvPr>
          <p:cNvSpPr txBox="1"/>
          <p:nvPr/>
        </p:nvSpPr>
        <p:spPr>
          <a:xfrm rot="12533734">
            <a:off x="759409" y="2062103"/>
            <a:ext cx="461665" cy="19262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Definisjonsfunksjon</a:t>
            </a:r>
          </a:p>
        </p:txBody>
      </p:sp>
    </p:spTree>
    <p:extLst>
      <p:ext uri="{BB962C8B-B14F-4D97-AF65-F5344CB8AC3E}">
        <p14:creationId xmlns:p14="http://schemas.microsoft.com/office/powerpoint/2010/main" val="35603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EE5413C-5FF9-444B-827F-54607257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56" y="428222"/>
            <a:ext cx="9372237" cy="621165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C8460C9-2A01-4E41-9686-5F4CF4E1F73D}"/>
              </a:ext>
            </a:extLst>
          </p:cNvPr>
          <p:cNvSpPr txBox="1"/>
          <p:nvPr/>
        </p:nvSpPr>
        <p:spPr>
          <a:xfrm rot="12632937">
            <a:off x="981511" y="1708213"/>
            <a:ext cx="461665" cy="1945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Merknadsfunksjon I</a:t>
            </a:r>
          </a:p>
        </p:txBody>
      </p:sp>
    </p:spTree>
    <p:extLst>
      <p:ext uri="{BB962C8B-B14F-4D97-AF65-F5344CB8AC3E}">
        <p14:creationId xmlns:p14="http://schemas.microsoft.com/office/powerpoint/2010/main" val="12886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4081D06-018E-4D81-823E-5EC563D6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80" y="115910"/>
            <a:ext cx="9210688" cy="610458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2C81E1C-CDC2-447F-88BF-26D424AA027C}"/>
              </a:ext>
            </a:extLst>
          </p:cNvPr>
          <p:cNvSpPr txBox="1"/>
          <p:nvPr/>
        </p:nvSpPr>
        <p:spPr>
          <a:xfrm rot="12398110">
            <a:off x="972925" y="1786684"/>
            <a:ext cx="461665" cy="20036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Merknadsfunksjon II</a:t>
            </a:r>
          </a:p>
        </p:txBody>
      </p:sp>
    </p:spTree>
    <p:extLst>
      <p:ext uri="{BB962C8B-B14F-4D97-AF65-F5344CB8AC3E}">
        <p14:creationId xmlns:p14="http://schemas.microsoft.com/office/powerpoint/2010/main" val="288226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33362"/>
            <a:ext cx="10515600" cy="850371"/>
          </a:xfrm>
        </p:spPr>
        <p:txBody>
          <a:bodyPr>
            <a:normAutofit/>
          </a:bodyPr>
          <a:lstStyle/>
          <a:p>
            <a:pPr>
              <a:tabLst>
                <a:tab pos="8255000" algn="l"/>
              </a:tabLst>
            </a:pPr>
            <a:r>
              <a:rPr lang="nb-NO" sz="3600" dirty="0">
                <a:solidFill>
                  <a:srgbClr val="0000FF"/>
                </a:solidFill>
                <a:latin typeface="+mn-lt"/>
              </a:rPr>
              <a:t>Bakgrunn og ambisjoner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77767" y="1764128"/>
            <a:ext cx="11040533" cy="334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nb-NO" altLang="nb-NO" dirty="0"/>
              <a:t>Fastsettelse av lover og forskrifter er blant de aller viktigste beslutningsprosessene i samfunnet</a:t>
            </a:r>
          </a:p>
          <a:p>
            <a:pPr lvl="1">
              <a:buFontTx/>
              <a:buChar char="•"/>
            </a:pPr>
            <a:r>
              <a:rPr lang="nb-NO" altLang="nb-NO" i="1" dirty="0">
                <a:solidFill>
                  <a:srgbClr val="6600CC"/>
                </a:solidFill>
              </a:rPr>
              <a:t>Likevel finnes det ikke særskilt IT-støtte</a:t>
            </a:r>
          </a:p>
          <a:p>
            <a:pPr lvl="1">
              <a:buFontTx/>
              <a:buChar char="•"/>
            </a:pPr>
            <a:r>
              <a:rPr lang="nb-NO" altLang="nb-NO" dirty="0"/>
              <a:t>Dagens bruk av IT i lovarbeider er beskjeden og elementær, og begrenset til «vanlig bruk»</a:t>
            </a:r>
          </a:p>
          <a:p>
            <a:pPr lvl="1">
              <a:buFontTx/>
              <a:buChar char="•"/>
            </a:pPr>
            <a:r>
              <a:rPr lang="nb-NO" altLang="nb-NO" b="1" dirty="0">
                <a:solidFill>
                  <a:srgbClr val="C00000"/>
                </a:solidFill>
              </a:rPr>
              <a:t>Regelverkshjelpen</a:t>
            </a:r>
            <a:r>
              <a:rPr lang="nb-NO" altLang="nb-NO" dirty="0"/>
              <a:t> er et IT-verktøy som skal gi støtte til skriving av lover og forskrifter</a:t>
            </a:r>
          </a:p>
          <a:p>
            <a:pPr lvl="1">
              <a:buFontTx/>
              <a:buChar char="•"/>
            </a:pPr>
            <a:r>
              <a:rPr lang="nb-NO" altLang="nb-NO" dirty="0"/>
              <a:t>Verktøyet er utviklet etter ideer fra DWS, i nært samarbeid med Lovdata, og</a:t>
            </a:r>
            <a:br>
              <a:rPr lang="nb-NO" altLang="nb-NO" dirty="0"/>
            </a:br>
            <a:r>
              <a:rPr lang="nb-NO" altLang="nb-NO" dirty="0"/>
              <a:t>med økonomisk støtte fra Justis- og beredskapsdepartementet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FDAF480-4FD4-47D4-A40B-D708074DE4B9}"/>
              </a:ext>
            </a:extLst>
          </p:cNvPr>
          <p:cNvSpPr txBox="1"/>
          <p:nvPr/>
        </p:nvSpPr>
        <p:spPr>
          <a:xfrm>
            <a:off x="1044206" y="4289863"/>
            <a:ext cx="957621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FontTx/>
              <a:buChar char="•"/>
            </a:pPr>
            <a:endParaRPr lang="nb-NO" altLang="nb-NO" sz="2400" dirty="0"/>
          </a:p>
          <a:p>
            <a:pPr marL="1346200" lvl="1" indent="-177800">
              <a:buFontTx/>
              <a:buChar char="•"/>
            </a:pPr>
            <a:r>
              <a:rPr lang="nb-NO" altLang="nb-NO" sz="2400" b="1" dirty="0">
                <a:solidFill>
                  <a:srgbClr val="CC0000"/>
                </a:solidFill>
              </a:rPr>
              <a:t>Regelverkshjelpen</a:t>
            </a:r>
            <a:r>
              <a:rPr lang="nb-NO" altLang="nb-NO" sz="2400" dirty="0"/>
              <a:t> har potensial til å</a:t>
            </a:r>
          </a:p>
          <a:p>
            <a:pPr marL="1803400" lvl="3" indent="-177800">
              <a:buFontTx/>
              <a:buChar char="•"/>
            </a:pPr>
            <a:r>
              <a:rPr lang="nb-NO" altLang="nb-NO" sz="2400" dirty="0">
                <a:solidFill>
                  <a:srgbClr val="660066"/>
                </a:solidFill>
              </a:rPr>
              <a:t> høyne lovgivningskvaliteten</a:t>
            </a:r>
            <a:r>
              <a:rPr lang="nb-NO" altLang="nb-NO" sz="2400" dirty="0"/>
              <a:t>,</a:t>
            </a:r>
          </a:p>
          <a:p>
            <a:pPr marL="1803400" lvl="3" indent="-177800">
              <a:buFontTx/>
              <a:buChar char="•"/>
            </a:pPr>
            <a:r>
              <a:rPr lang="nb-NO" altLang="nb-NO" sz="2400" dirty="0">
                <a:solidFill>
                  <a:srgbClr val="0033CC"/>
                </a:solidFill>
              </a:rPr>
              <a:t> øke effektiviteten av lovarbeidet </a:t>
            </a:r>
            <a:r>
              <a:rPr lang="nb-NO" altLang="nb-NO" sz="2400" dirty="0"/>
              <a:t>og</a:t>
            </a:r>
          </a:p>
          <a:p>
            <a:pPr marL="1803400" lvl="3" indent="-177800">
              <a:buFontTx/>
              <a:buChar char="•"/>
            </a:pPr>
            <a:r>
              <a:rPr lang="nb-NO" altLang="nb-NO" sz="2400" dirty="0">
                <a:solidFill>
                  <a:srgbClr val="003300"/>
                </a:solidFill>
              </a:rPr>
              <a:t> øke styringseffekten av loven</a:t>
            </a:r>
          </a:p>
          <a:p>
            <a:pPr lvl="2">
              <a:buFontTx/>
              <a:buChar char="•"/>
            </a:pPr>
            <a:endParaRPr lang="nb-NO" altLang="nb-NO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0000FF"/>
                </a:solidFill>
              </a:rPr>
              <a:t>Bakgrunn og ambisjoner II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0615"/>
          </a:xfrm>
        </p:spPr>
        <p:txBody>
          <a:bodyPr>
            <a:normAutofit/>
          </a:bodyPr>
          <a:lstStyle/>
          <a:p>
            <a:pPr lvl="1">
              <a:buFontTx/>
              <a:buChar char="•"/>
            </a:pPr>
            <a:r>
              <a:rPr lang="nb-NO" altLang="nb-NO" dirty="0"/>
              <a:t>I arbeidet med </a:t>
            </a:r>
            <a:r>
              <a:rPr lang="nb-NO" altLang="nb-NO" b="1" dirty="0">
                <a:solidFill>
                  <a:srgbClr val="CC0000"/>
                </a:solidFill>
              </a:rPr>
              <a:t>Regelverkshjelpen</a:t>
            </a:r>
            <a:r>
              <a:rPr lang="nb-NO" altLang="nb-NO" dirty="0"/>
              <a:t> vil det bli undersøkt hva som kan være virksomme og hensiktsmessige verktøy for utvikling av regelverk</a:t>
            </a:r>
          </a:p>
          <a:p>
            <a:pPr lvl="1">
              <a:buFontTx/>
              <a:buChar char="•"/>
            </a:pPr>
            <a:r>
              <a:rPr lang="nb-NO" altLang="nb-NO" dirty="0"/>
              <a:t>Enhver bruk av IT vil påvirke lov-/forskriftsarbeidet og bruken må være bevisst og begrunnet</a:t>
            </a:r>
            <a:endParaRPr lang="nb-NO" dirty="0"/>
          </a:p>
          <a:p>
            <a:pPr lvl="1">
              <a:buFontTx/>
              <a:buChar char="•"/>
            </a:pPr>
            <a:r>
              <a:rPr lang="nb-NO" altLang="nb-NO" b="1" dirty="0">
                <a:solidFill>
                  <a:srgbClr val="CC0000"/>
                </a:solidFill>
              </a:rPr>
              <a:t>Regelverkshjelpen</a:t>
            </a:r>
            <a:r>
              <a:rPr lang="nb-NO" altLang="nb-NO" dirty="0">
                <a:solidFill>
                  <a:srgbClr val="C00000"/>
                </a:solidFill>
              </a:rPr>
              <a:t> </a:t>
            </a:r>
            <a:r>
              <a:rPr lang="nb-NO" altLang="nb-NO" dirty="0"/>
              <a:t>er en prototyp som undersøker noen basale muligheter for et slik verktøy</a:t>
            </a:r>
          </a:p>
        </p:txBody>
      </p:sp>
    </p:spTree>
    <p:extLst>
      <p:ext uri="{BB962C8B-B14F-4D97-AF65-F5344CB8AC3E}">
        <p14:creationId xmlns:p14="http://schemas.microsoft.com/office/powerpoint/2010/main" val="330583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7133" y="357185"/>
            <a:ext cx="11243734" cy="650875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00FF"/>
                </a:solidFill>
                <a:latin typeface="+mn-lt"/>
              </a:rPr>
              <a:t>Muligheter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25315"/>
              </p:ext>
            </p:extLst>
          </p:nvPr>
        </p:nvGraphicFramePr>
        <p:xfrm>
          <a:off x="2145241" y="1516855"/>
          <a:ext cx="81280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Funksjonalitet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Mandat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Utarbeidelse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Høring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err="1">
                          <a:solidFill>
                            <a:srgbClr val="6600CC"/>
                          </a:solidFill>
                        </a:rPr>
                        <a:t>Kontekstualisering</a:t>
                      </a:r>
                      <a:endParaRPr lang="nb-NO" b="1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C00000"/>
                          </a:solidFill>
                        </a:rPr>
                        <a:t>Politisk bakgrunn og føringer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C00000"/>
                          </a:solidFill>
                        </a:rPr>
                        <a:t>Andre lover  og lovarbeider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C00000"/>
                          </a:solidFill>
                        </a:rPr>
                        <a:t>Høringsnotat/-brev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>
                          <a:solidFill>
                            <a:srgbClr val="6600CC"/>
                          </a:solidFill>
                        </a:rPr>
                        <a:t>Tekststrukturering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6600"/>
                          </a:solidFill>
                        </a:rPr>
                        <a:t>Faste </a:t>
                      </a:r>
                      <a:r>
                        <a:rPr lang="nb-NO" sz="1600" dirty="0" err="1">
                          <a:solidFill>
                            <a:srgbClr val="006600"/>
                          </a:solidFill>
                        </a:rPr>
                        <a:t>innholdspunkter</a:t>
                      </a:r>
                      <a:endParaRPr lang="nb-NO" sz="16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6600"/>
                          </a:solidFill>
                        </a:rPr>
                        <a:t>Faste,</a:t>
                      </a:r>
                      <a:r>
                        <a:rPr lang="nb-NO" sz="1600" baseline="0" dirty="0">
                          <a:solidFill>
                            <a:srgbClr val="006600"/>
                          </a:solidFill>
                        </a:rPr>
                        <a:t> redigerbare lov- og paragrafmaler, maler for særlige merknader mv</a:t>
                      </a:r>
                      <a:endParaRPr lang="nb-NO" sz="16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6600"/>
                          </a:solidFill>
                        </a:rPr>
                        <a:t>Helhet, </a:t>
                      </a:r>
                      <a:r>
                        <a:rPr lang="nb-NO" sz="1600" dirty="0" err="1">
                          <a:solidFill>
                            <a:srgbClr val="006600"/>
                          </a:solidFill>
                        </a:rPr>
                        <a:t>paragrafvis</a:t>
                      </a:r>
                      <a:r>
                        <a:rPr lang="nb-NO" sz="1600" dirty="0">
                          <a:solidFill>
                            <a:srgbClr val="006600"/>
                          </a:solidFill>
                        </a:rPr>
                        <a:t>,</a:t>
                      </a:r>
                      <a:r>
                        <a:rPr lang="nb-NO" sz="1600" baseline="0" dirty="0">
                          <a:solidFill>
                            <a:srgbClr val="006600"/>
                          </a:solidFill>
                        </a:rPr>
                        <a:t> tverrgående spørsmål</a:t>
                      </a:r>
                      <a:endParaRPr lang="nb-NO" sz="16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>
                          <a:solidFill>
                            <a:srgbClr val="6600CC"/>
                          </a:solidFill>
                        </a:rPr>
                        <a:t>Analyser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00FF"/>
                          </a:solidFill>
                        </a:rPr>
                        <a:t>Anvisning på analyseverktøy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00FF"/>
                          </a:solidFill>
                        </a:rPr>
                        <a:t>Språklige-, logiske- og kontekstanalyser</a:t>
                      </a:r>
                    </a:p>
                    <a:p>
                      <a:r>
                        <a:rPr lang="nb-NO" sz="1600" dirty="0">
                          <a:solidFill>
                            <a:srgbClr val="FF3300"/>
                          </a:solidFill>
                        </a:rPr>
                        <a:t>Aktiv </a:t>
                      </a:r>
                      <a:r>
                        <a:rPr lang="nb-NO" sz="1600" dirty="0" err="1">
                          <a:solidFill>
                            <a:srgbClr val="FF3300"/>
                          </a:solidFill>
                        </a:rPr>
                        <a:t>detektering</a:t>
                      </a:r>
                      <a:r>
                        <a:rPr lang="nb-NO" sz="1600" dirty="0">
                          <a:solidFill>
                            <a:srgbClr val="FF3300"/>
                          </a:solidFill>
                        </a:rPr>
                        <a:t> av</a:t>
                      </a:r>
                    </a:p>
                    <a:p>
                      <a:r>
                        <a:rPr lang="nb-NO" sz="1600" dirty="0">
                          <a:solidFill>
                            <a:srgbClr val="FF3300"/>
                          </a:solidFill>
                        </a:rPr>
                        <a:t>oppmerksomhets-punkter; tilpassede, standard </a:t>
                      </a:r>
                      <a:r>
                        <a:rPr lang="nb-NO" sz="1600" baseline="0" dirty="0">
                          <a:solidFill>
                            <a:srgbClr val="FF3300"/>
                          </a:solidFill>
                        </a:rPr>
                        <a:t> redigerings-funksjoner</a:t>
                      </a:r>
                      <a:endParaRPr lang="nb-NO" sz="16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0000FF"/>
                          </a:solidFill>
                        </a:rPr>
                        <a:t>Konflikt-/enighets-nivå, historiske sammenhenger 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>
                          <a:solidFill>
                            <a:srgbClr val="6600CC"/>
                          </a:solidFill>
                        </a:rPr>
                        <a:t>Tekstredigering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FF3300"/>
                          </a:solidFill>
                        </a:rPr>
                        <a:t>Fast, redigerbar mandattekst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rgbClr val="FF3300"/>
                          </a:solidFill>
                        </a:rPr>
                        <a:t>Samarbeids- og sammenfatnings-funksjoner 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>
                          <a:solidFill>
                            <a:srgbClr val="6600CC"/>
                          </a:solidFill>
                        </a:rPr>
                        <a:t>Informasjon</a:t>
                      </a:r>
                    </a:p>
                    <a:p>
                      <a:endParaRPr lang="nb-NO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aseline="0" dirty="0">
                          <a:solidFill>
                            <a:srgbClr val="660033"/>
                          </a:solidFill>
                        </a:rPr>
                        <a:t>Grunnloven § 75 flg., Stortingets forretningsorden, lov om Norsk Lovtidend</a:t>
                      </a:r>
                    </a:p>
                    <a:p>
                      <a:r>
                        <a:rPr lang="nb-NO" sz="1600" dirty="0">
                          <a:solidFill>
                            <a:srgbClr val="660033"/>
                          </a:solidFill>
                        </a:rPr>
                        <a:t>Utredningsinstruksen med veiledere,</a:t>
                      </a:r>
                      <a:r>
                        <a:rPr lang="nb-NO" sz="1600" baseline="0" dirty="0">
                          <a:solidFill>
                            <a:srgbClr val="660033"/>
                          </a:solidFill>
                        </a:rPr>
                        <a:t> </a:t>
                      </a:r>
                      <a:r>
                        <a:rPr lang="nb-NO" sz="1600" baseline="0" dirty="0" err="1">
                          <a:solidFill>
                            <a:srgbClr val="660033"/>
                          </a:solidFill>
                        </a:rPr>
                        <a:t>Lovteknikkheftet</a:t>
                      </a:r>
                      <a:r>
                        <a:rPr lang="nb-NO" sz="1600" baseline="0" dirty="0">
                          <a:solidFill>
                            <a:srgbClr val="660033"/>
                          </a:solidFill>
                        </a:rPr>
                        <a:t>, veiledere for utvalgsarbeid, Om R-konferanser, Om Statsråd</a:t>
                      </a:r>
                      <a:endParaRPr lang="nb-NO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Bildeforklaring formet som et rektangel 6"/>
          <p:cNvSpPr/>
          <p:nvPr/>
        </p:nvSpPr>
        <p:spPr>
          <a:xfrm>
            <a:off x="9112250" y="500852"/>
            <a:ext cx="1905000" cy="800099"/>
          </a:xfrm>
          <a:prstGeom prst="wedgeRectCallout">
            <a:avLst>
              <a:gd name="adj1" fmla="val -53654"/>
              <a:gd name="adj2" fmla="val 923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Egen prototyp, ikke i aktivt arbeid</a:t>
            </a:r>
          </a:p>
        </p:txBody>
      </p:sp>
      <p:sp>
        <p:nvSpPr>
          <p:cNvPr id="8" name="Bildeforklaring formet som et rektangel 7"/>
          <p:cNvSpPr/>
          <p:nvPr/>
        </p:nvSpPr>
        <p:spPr>
          <a:xfrm>
            <a:off x="4064000" y="454023"/>
            <a:ext cx="1905000" cy="800099"/>
          </a:xfrm>
          <a:prstGeom prst="wedgeRectCallout">
            <a:avLst>
              <a:gd name="adj1" fmla="val 1846"/>
              <a:gd name="adj2" fmla="val 104276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Forslag til enkel funksjonalitet i Regelverkshjelpen</a:t>
            </a:r>
          </a:p>
        </p:txBody>
      </p:sp>
      <p:sp>
        <p:nvSpPr>
          <p:cNvPr id="9" name="Bildeforklaring formet som et rektangel 8"/>
          <p:cNvSpPr/>
          <p:nvPr/>
        </p:nvSpPr>
        <p:spPr>
          <a:xfrm>
            <a:off x="6588125" y="454022"/>
            <a:ext cx="1905000" cy="800099"/>
          </a:xfrm>
          <a:prstGeom prst="wedgeRectCallout">
            <a:avLst>
              <a:gd name="adj1" fmla="val 1846"/>
              <a:gd name="adj2" fmla="val 104276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Mest vektlagt i Regelverkshjelpen</a:t>
            </a:r>
          </a:p>
        </p:txBody>
      </p:sp>
    </p:spTree>
    <p:extLst>
      <p:ext uri="{BB962C8B-B14F-4D97-AF65-F5344CB8AC3E}">
        <p14:creationId xmlns:p14="http://schemas.microsoft.com/office/powerpoint/2010/main" val="234380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00FF"/>
                </a:solidFill>
                <a:latin typeface="+mn-lt"/>
              </a:rPr>
              <a:t>Verktøyperspektivet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0333" y="1921933"/>
            <a:ext cx="11260667" cy="2873091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rgbClr val="CC0000"/>
                </a:solidFill>
              </a:rPr>
              <a:t>Regelverkshjelpen</a:t>
            </a:r>
            <a:r>
              <a:rPr lang="nb-NO" sz="2400" dirty="0"/>
              <a:t> er ikke enda en veileder!</a:t>
            </a:r>
          </a:p>
          <a:p>
            <a:r>
              <a:rPr lang="nb-NO" sz="2400" b="1" dirty="0">
                <a:solidFill>
                  <a:srgbClr val="CC0000"/>
                </a:solidFill>
              </a:rPr>
              <a:t>Regelverkshjelpen</a:t>
            </a:r>
            <a:r>
              <a:rPr lang="nb-NO" sz="2400" dirty="0"/>
              <a:t> skal hjelpe til å </a:t>
            </a:r>
            <a:r>
              <a:rPr lang="nb-NO" sz="2400" i="1" dirty="0">
                <a:solidFill>
                  <a:srgbClr val="660066"/>
                </a:solidFill>
              </a:rPr>
              <a:t>gjøre, </a:t>
            </a:r>
            <a:r>
              <a:rPr lang="nb-NO" sz="2400" dirty="0"/>
              <a:t>og samtidig </a:t>
            </a:r>
            <a:r>
              <a:rPr lang="nb-NO" sz="2400" i="1" dirty="0">
                <a:solidFill>
                  <a:srgbClr val="660066"/>
                </a:solidFill>
              </a:rPr>
              <a:t>aktivt styre</a:t>
            </a:r>
          </a:p>
          <a:p>
            <a:r>
              <a:rPr lang="nb-NO" sz="2400" i="1" dirty="0">
                <a:solidFill>
                  <a:srgbClr val="660066"/>
                </a:solidFill>
              </a:rPr>
              <a:t>Dette krever/gjør ønskelig</a:t>
            </a:r>
            <a:endParaRPr lang="nb-NO" sz="2400" dirty="0"/>
          </a:p>
          <a:p>
            <a:pPr lvl="1"/>
            <a:r>
              <a:rPr lang="nb-NO" dirty="0"/>
              <a:t>Modellering av anbefalte/typiske arbeidsprosesser</a:t>
            </a:r>
          </a:p>
          <a:p>
            <a:pPr lvl="1"/>
            <a:r>
              <a:rPr lang="nb-NO" dirty="0"/>
              <a:t>Automatisering av trivielle oppgaver</a:t>
            </a:r>
          </a:p>
          <a:p>
            <a:pPr lvl="1"/>
            <a:r>
              <a:rPr lang="nb-NO" dirty="0"/>
              <a:t>Automatisk varsling og informasjon om oppmerksomhetspunkter</a:t>
            </a:r>
          </a:p>
        </p:txBody>
      </p:sp>
    </p:spTree>
    <p:extLst>
      <p:ext uri="{BB962C8B-B14F-4D97-AF65-F5344CB8AC3E}">
        <p14:creationId xmlns:p14="http://schemas.microsoft.com/office/powerpoint/2010/main" val="144426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133" y="229658"/>
            <a:ext cx="10913534" cy="1175809"/>
          </a:xfrm>
        </p:spPr>
        <p:txBody>
          <a:bodyPr>
            <a:normAutofit/>
          </a:bodyPr>
          <a:lstStyle/>
          <a:p>
            <a:r>
              <a:rPr lang="nb-NO" sz="3500" dirty="0">
                <a:solidFill>
                  <a:srgbClr val="0000FF"/>
                </a:solidFill>
                <a:latin typeface="+mn-lt"/>
              </a:rPr>
              <a:t>Utforskende og dynamisk perspektiv på regelverkskvalitet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881563"/>
          </a:xfrm>
        </p:spPr>
        <p:txBody>
          <a:bodyPr>
            <a:noAutofit/>
          </a:bodyPr>
          <a:lstStyle/>
          <a:p>
            <a:r>
              <a:rPr lang="nb-NO" sz="2500" dirty="0"/>
              <a:t>Funksjonene i </a:t>
            </a:r>
            <a:r>
              <a:rPr lang="nb-NO" sz="2500" b="1" dirty="0">
                <a:solidFill>
                  <a:srgbClr val="CC0000"/>
                </a:solidFill>
              </a:rPr>
              <a:t>Regelverkshjelpen</a:t>
            </a:r>
            <a:r>
              <a:rPr lang="nb-NO" sz="2500" dirty="0"/>
              <a:t> bør være bestemt ut i fra kvalitetskrav til lover og forskrifter</a:t>
            </a:r>
          </a:p>
          <a:p>
            <a:pPr lvl="1"/>
            <a:r>
              <a:rPr lang="nb-NO" sz="2300" dirty="0"/>
              <a:t>Noen kvalitetskrav </a:t>
            </a:r>
            <a:r>
              <a:rPr lang="nb-NO" sz="2300" i="1" dirty="0"/>
              <a:t>er</a:t>
            </a:r>
            <a:r>
              <a:rPr lang="nb-NO" sz="2300" dirty="0"/>
              <a:t> vi enige om, andre kan vi </a:t>
            </a:r>
            <a:r>
              <a:rPr lang="nb-NO" sz="2300" i="1" dirty="0"/>
              <a:t>bli </a:t>
            </a:r>
            <a:r>
              <a:rPr lang="nb-NO" sz="2300" dirty="0"/>
              <a:t>enige om</a:t>
            </a:r>
          </a:p>
          <a:p>
            <a:pPr lvl="1"/>
            <a:r>
              <a:rPr lang="nb-NO" sz="2300" dirty="0"/>
              <a:t>Motor for fortsatt arbeidet med </a:t>
            </a:r>
            <a:r>
              <a:rPr lang="nb-NO" sz="2300" b="1" dirty="0">
                <a:solidFill>
                  <a:srgbClr val="CC0000"/>
                </a:solidFill>
              </a:rPr>
              <a:t>Regelverkshjelpen</a:t>
            </a:r>
            <a:r>
              <a:rPr lang="nb-NO" sz="2300" dirty="0">
                <a:solidFill>
                  <a:srgbClr val="660066"/>
                </a:solidFill>
              </a:rPr>
              <a:t> </a:t>
            </a:r>
            <a:r>
              <a:rPr lang="nb-NO" sz="2300" dirty="0"/>
              <a:t>kan være </a:t>
            </a:r>
            <a:r>
              <a:rPr lang="nb-NO" sz="2300" i="1" dirty="0"/>
              <a:t>faktisk kvalitetsbrister </a:t>
            </a:r>
            <a:r>
              <a:rPr lang="nb-NO" sz="2300" dirty="0"/>
              <a:t>slik de blir bedømt i Lovavdelingen og redaksjonen for Lovtidend</a:t>
            </a:r>
          </a:p>
          <a:p>
            <a:pPr lvl="1"/>
            <a:r>
              <a:rPr lang="nb-NO" sz="2300" i="1" dirty="0">
                <a:solidFill>
                  <a:srgbClr val="660066"/>
                </a:solidFill>
              </a:rPr>
              <a:t>Hva er den beste teknologisk baserte responsen på identifiserte typer kvalitetsbrister?</a:t>
            </a:r>
          </a:p>
          <a:p>
            <a:pPr lvl="1"/>
            <a:r>
              <a:rPr lang="nb-NO" sz="2300" dirty="0"/>
              <a:t>Mulighet for et dynamisk utviklet, behovsstyrt verktøy</a:t>
            </a:r>
          </a:p>
          <a:p>
            <a:pPr lvl="1"/>
            <a:r>
              <a:rPr lang="nb-NO" sz="2300" dirty="0"/>
              <a:t>Den prototypen dere får se deler av etterpå, er en forsiktig start på noe som er gjenstand </a:t>
            </a:r>
            <a:r>
              <a:rPr lang="nb-NO" sz="2300"/>
              <a:t>for fortsatt </a:t>
            </a:r>
            <a:r>
              <a:rPr lang="nb-NO" sz="2300" dirty="0"/>
              <a:t>utviklingsarbeid</a:t>
            </a:r>
          </a:p>
          <a:p>
            <a:pPr marL="457200" lvl="1" indent="0">
              <a:buNone/>
            </a:pPr>
            <a:endParaRPr lang="nb-NO" sz="2500" dirty="0"/>
          </a:p>
        </p:txBody>
      </p:sp>
    </p:spTree>
    <p:extLst>
      <p:ext uri="{BB962C8B-B14F-4D97-AF65-F5344CB8AC3E}">
        <p14:creationId xmlns:p14="http://schemas.microsoft.com/office/powerpoint/2010/main" val="229148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0C6FCF6-980D-41E2-B9B8-73D12DE8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16" y="0"/>
            <a:ext cx="9735347" cy="645231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8D97B56-8451-490E-8494-50A0EB2F47AF}"/>
              </a:ext>
            </a:extLst>
          </p:cNvPr>
          <p:cNvSpPr txBox="1"/>
          <p:nvPr/>
        </p:nvSpPr>
        <p:spPr>
          <a:xfrm rot="12787453">
            <a:off x="805499" y="1881677"/>
            <a:ext cx="461665" cy="16333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Mandatfunksjon</a:t>
            </a:r>
          </a:p>
        </p:txBody>
      </p:sp>
    </p:spTree>
    <p:extLst>
      <p:ext uri="{BB962C8B-B14F-4D97-AF65-F5344CB8AC3E}">
        <p14:creationId xmlns:p14="http://schemas.microsoft.com/office/powerpoint/2010/main" val="165393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7EA97FB-2E64-43DF-B78F-DFB8CB83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63" y="171740"/>
            <a:ext cx="9643614" cy="639151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C822656-9FC7-4537-8FC5-6EFD3974C88F}"/>
              </a:ext>
            </a:extLst>
          </p:cNvPr>
          <p:cNvSpPr txBox="1"/>
          <p:nvPr/>
        </p:nvSpPr>
        <p:spPr>
          <a:xfrm rot="12434256">
            <a:off x="949386" y="1190096"/>
            <a:ext cx="461665" cy="42605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Mandatfunksjon, eksempel på standardtekst</a:t>
            </a:r>
          </a:p>
        </p:txBody>
      </p:sp>
    </p:spTree>
    <p:extLst>
      <p:ext uri="{BB962C8B-B14F-4D97-AF65-F5344CB8AC3E}">
        <p14:creationId xmlns:p14="http://schemas.microsoft.com/office/powerpoint/2010/main" val="226787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6DD4B5D-46E7-4F32-B1C1-ED3B68BC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56" y="0"/>
            <a:ext cx="9902737" cy="656325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8D3FF61-F623-44A3-BB2F-86171551C8E3}"/>
              </a:ext>
            </a:extLst>
          </p:cNvPr>
          <p:cNvSpPr txBox="1"/>
          <p:nvPr/>
        </p:nvSpPr>
        <p:spPr>
          <a:xfrm rot="12398110">
            <a:off x="833348" y="1494603"/>
            <a:ext cx="461665" cy="3437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Klarspråkfunksjon, jf. «Kansellisten»</a:t>
            </a:r>
          </a:p>
        </p:txBody>
      </p:sp>
    </p:spTree>
    <p:extLst>
      <p:ext uri="{BB962C8B-B14F-4D97-AF65-F5344CB8AC3E}">
        <p14:creationId xmlns:p14="http://schemas.microsoft.com/office/powerpoint/2010/main" val="26101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Regelverkshjelpen - om mulig bruk av IT-verktøy ved utarbeidelse av lover og forskrifter</vt:lpstr>
      <vt:lpstr>Bakgrunn og ambisjoner</vt:lpstr>
      <vt:lpstr>Bakgrunn og ambisjoner II</vt:lpstr>
      <vt:lpstr>Muligheter</vt:lpstr>
      <vt:lpstr>Verktøyperspektivet</vt:lpstr>
      <vt:lpstr>Utforskende og dynamisk perspektiv på regelverkskvalitet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Regelverkshjelpen - litt om bakgrunn, begrunnelser og muligheter</dc:title>
  <dc:creator>dag wiese schartum</dc:creator>
  <cp:lastModifiedBy>dag wiese schartum</cp:lastModifiedBy>
  <cp:revision>54</cp:revision>
  <cp:lastPrinted>2015-06-16T22:07:08Z</cp:lastPrinted>
  <dcterms:created xsi:type="dcterms:W3CDTF">2014-11-18T14:37:34Z</dcterms:created>
  <dcterms:modified xsi:type="dcterms:W3CDTF">2018-10-23T20:35:23Z</dcterms:modified>
</cp:coreProperties>
</file>