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1"/>
  </p:sldMasterIdLst>
  <p:notesMasterIdLst>
    <p:notesMasterId r:id="rId19"/>
  </p:notesMasterIdLst>
  <p:handoutMasterIdLst>
    <p:handoutMasterId r:id="rId20"/>
  </p:handoutMasterIdLst>
  <p:sldIdLst>
    <p:sldId id="276" r:id="rId2"/>
    <p:sldId id="256" r:id="rId3"/>
    <p:sldId id="257" r:id="rId4"/>
    <p:sldId id="261" r:id="rId5"/>
    <p:sldId id="264" r:id="rId6"/>
    <p:sldId id="262" r:id="rId7"/>
    <p:sldId id="263" r:id="rId8"/>
    <p:sldId id="277" r:id="rId9"/>
    <p:sldId id="267" r:id="rId10"/>
    <p:sldId id="279" r:id="rId11"/>
    <p:sldId id="268" r:id="rId12"/>
    <p:sldId id="269" r:id="rId13"/>
    <p:sldId id="271" r:id="rId14"/>
    <p:sldId id="270" r:id="rId15"/>
    <p:sldId id="273" r:id="rId16"/>
    <p:sldId id="272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5858" autoAdjust="0"/>
  </p:normalViewPr>
  <p:slideViewPr>
    <p:cSldViewPr snapToGrid="0" snapToObjects="1">
      <p:cViewPr>
        <p:scale>
          <a:sx n="90" d="100"/>
          <a:sy n="90" d="100"/>
        </p:scale>
        <p:origin x="-2120" y="-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C81C7B-602E-A046-89DA-4DC15D33C43A}" type="doc">
      <dgm:prSet loTypeId="urn:microsoft.com/office/officeart/2005/8/layout/arrow2" loCatId="" qsTypeId="urn:microsoft.com/office/officeart/2005/8/quickstyle/3D1" qsCatId="3D" csTypeId="urn:microsoft.com/office/officeart/2005/8/colors/accent1_2" csCatId="accent1" phldr="1"/>
      <dgm:spPr/>
    </dgm:pt>
    <dgm:pt modelId="{10094B84-B99F-404A-9B51-31D9CBF795F6}">
      <dgm:prSet phldrT="[Text]" custT="1"/>
      <dgm:spPr/>
      <dgm:t>
        <a:bodyPr/>
        <a:lstStyle/>
        <a:p>
          <a:r>
            <a:rPr lang="en-US" sz="2100"/>
            <a:t>70-tallet: </a:t>
          </a:r>
        </a:p>
        <a:p>
          <a:r>
            <a:rPr lang="en-US" sz="1800"/>
            <a:t>Bostøtte + Infotrygd</a:t>
          </a:r>
        </a:p>
      </dgm:t>
    </dgm:pt>
    <dgm:pt modelId="{437F285B-9555-D341-9762-7F7C58C66FD9}" type="parTrans" cxnId="{8A8D967F-DB05-AF43-9477-C1297D066184}">
      <dgm:prSet/>
      <dgm:spPr/>
      <dgm:t>
        <a:bodyPr/>
        <a:lstStyle/>
        <a:p>
          <a:endParaRPr lang="en-US"/>
        </a:p>
      </dgm:t>
    </dgm:pt>
    <dgm:pt modelId="{6FEFCE62-70F1-7E4C-B6CA-9CA59A82F95E}" type="sibTrans" cxnId="{8A8D967F-DB05-AF43-9477-C1297D066184}">
      <dgm:prSet/>
      <dgm:spPr/>
      <dgm:t>
        <a:bodyPr/>
        <a:lstStyle/>
        <a:p>
          <a:endParaRPr lang="en-US"/>
        </a:p>
      </dgm:t>
    </dgm:pt>
    <dgm:pt modelId="{541369E8-E0F5-894D-9B6F-39FC1285FD51}">
      <dgm:prSet phldrT="[Text]" custT="1"/>
      <dgm:spPr/>
      <dgm:t>
        <a:bodyPr/>
        <a:lstStyle/>
        <a:p>
          <a:r>
            <a:rPr lang="en-US" sz="2200"/>
            <a:t>80-90-tallet: </a:t>
          </a:r>
        </a:p>
        <a:p>
          <a:r>
            <a:rPr lang="en-US" sz="1800"/>
            <a:t>SO + LIS</a:t>
          </a:r>
        </a:p>
        <a:p>
          <a:endParaRPr lang="en-US" sz="2200"/>
        </a:p>
      </dgm:t>
    </dgm:pt>
    <dgm:pt modelId="{062398CD-5828-5641-AACF-FF36BAD1D760}" type="parTrans" cxnId="{455C7EBB-8345-0B4E-AE12-2CFD4B34C083}">
      <dgm:prSet/>
      <dgm:spPr/>
      <dgm:t>
        <a:bodyPr/>
        <a:lstStyle/>
        <a:p>
          <a:endParaRPr lang="en-US"/>
        </a:p>
      </dgm:t>
    </dgm:pt>
    <dgm:pt modelId="{AFFCB036-1CE1-274A-B096-BE69754924F6}" type="sibTrans" cxnId="{455C7EBB-8345-0B4E-AE12-2CFD4B34C083}">
      <dgm:prSet/>
      <dgm:spPr/>
      <dgm:t>
        <a:bodyPr/>
        <a:lstStyle/>
        <a:p>
          <a:endParaRPr lang="en-US"/>
        </a:p>
      </dgm:t>
    </dgm:pt>
    <dgm:pt modelId="{89997ADF-C98A-5D46-9307-61ECBC327FD8}">
      <dgm:prSet phldrT="[Text]" custT="1"/>
      <dgm:spPr/>
      <dgm:t>
        <a:bodyPr/>
        <a:lstStyle/>
        <a:p>
          <a:r>
            <a:rPr lang="en-US" sz="2200"/>
            <a:t>2000: </a:t>
          </a:r>
        </a:p>
        <a:p>
          <a:r>
            <a:rPr lang="en-US" sz="1800"/>
            <a:t>CS Norge, </a:t>
          </a:r>
        </a:p>
        <a:p>
          <a:r>
            <a:rPr lang="en-US" sz="1800"/>
            <a:t>Arena, Bisys, Pesys, SPK, </a:t>
          </a:r>
        </a:p>
        <a:p>
          <a:r>
            <a:rPr lang="en-US" sz="1800"/>
            <a:t>Skatt + Duf</a:t>
          </a:r>
        </a:p>
      </dgm:t>
    </dgm:pt>
    <dgm:pt modelId="{A17A9BE7-D5E4-B141-ACAB-A77F115BB2DE}" type="parTrans" cxnId="{D1660531-C0A0-FE48-BEDC-2379B7CC4C3D}">
      <dgm:prSet/>
      <dgm:spPr/>
      <dgm:t>
        <a:bodyPr/>
        <a:lstStyle/>
        <a:p>
          <a:endParaRPr lang="en-US"/>
        </a:p>
      </dgm:t>
    </dgm:pt>
    <dgm:pt modelId="{A085474E-CCEB-8A43-91F3-E33CE54EA911}" type="sibTrans" cxnId="{D1660531-C0A0-FE48-BEDC-2379B7CC4C3D}">
      <dgm:prSet/>
      <dgm:spPr/>
      <dgm:t>
        <a:bodyPr/>
        <a:lstStyle/>
        <a:p>
          <a:endParaRPr lang="en-US"/>
        </a:p>
      </dgm:t>
    </dgm:pt>
    <dgm:pt modelId="{49B5BF8A-7B7C-3D41-97EE-110992BA14AB}" type="pres">
      <dgm:prSet presAssocID="{10C81C7B-602E-A046-89DA-4DC15D33C43A}" presName="arrowDiagram" presStyleCnt="0">
        <dgm:presLayoutVars>
          <dgm:chMax val="5"/>
          <dgm:dir/>
          <dgm:resizeHandles val="exact"/>
        </dgm:presLayoutVars>
      </dgm:prSet>
      <dgm:spPr/>
    </dgm:pt>
    <dgm:pt modelId="{C915AD37-CBC9-9B45-A056-30E2D0C13FC9}" type="pres">
      <dgm:prSet presAssocID="{10C81C7B-602E-A046-89DA-4DC15D33C43A}" presName="arrow" presStyleLbl="bgShp" presStyleIdx="0" presStyleCnt="1" custAng="931832"/>
      <dgm:spPr/>
    </dgm:pt>
    <dgm:pt modelId="{3F71DA7C-E42B-DD40-B15D-60DC88CAC843}" type="pres">
      <dgm:prSet presAssocID="{10C81C7B-602E-A046-89DA-4DC15D33C43A}" presName="arrowDiagram3" presStyleCnt="0"/>
      <dgm:spPr/>
    </dgm:pt>
    <dgm:pt modelId="{FB2686C1-8CF5-8043-9F6C-235D91FD6A57}" type="pres">
      <dgm:prSet presAssocID="{10094B84-B99F-404A-9B51-31D9CBF795F6}" presName="bullet3a" presStyleLbl="node1" presStyleIdx="0" presStyleCnt="3" custLinFactX="-100000" custLinFactY="-100000" custLinFactNeighborX="-175997" custLinFactNeighborY="-193804"/>
      <dgm:spPr/>
    </dgm:pt>
    <dgm:pt modelId="{F26A2354-631D-4147-A86B-78EDD8613361}" type="pres">
      <dgm:prSet presAssocID="{10094B84-B99F-404A-9B51-31D9CBF795F6}" presName="textBox3a" presStyleLbl="revTx" presStyleIdx="0" presStyleCnt="3" custLinFactNeighborX="-52654" custLinFactNeighborY="-16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5DCB9-F96F-744F-869F-B65D9D91CEC2}" type="pres">
      <dgm:prSet presAssocID="{541369E8-E0F5-894D-9B6F-39FC1285FD51}" presName="bullet3b" presStyleLbl="node1" presStyleIdx="1" presStyleCnt="3" custLinFactNeighborX="-64027" custLinFactNeighborY="-35067"/>
      <dgm:spPr/>
    </dgm:pt>
    <dgm:pt modelId="{3052D42E-122E-9F4E-AE09-93DB1ECB2C49}" type="pres">
      <dgm:prSet presAssocID="{541369E8-E0F5-894D-9B6F-39FC1285FD51}" presName="textBox3b" presStyleLbl="revTx" presStyleIdx="1" presStyleCnt="3" custScaleX="131462" custLinFactNeighborX="-18326" custLinFactNeighborY="6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C7C29E-5366-8448-8252-F41C4651C0E1}" type="pres">
      <dgm:prSet presAssocID="{89997ADF-C98A-5D46-9307-61ECBC327FD8}" presName="bullet3c" presStyleLbl="node1" presStyleIdx="2" presStyleCnt="3" custLinFactX="91702" custLinFactNeighborX="100000" custLinFactNeighborY="55734"/>
      <dgm:spPr/>
    </dgm:pt>
    <dgm:pt modelId="{B6F13F85-9FE7-674C-8F6F-72C3E15B35B5}" type="pres">
      <dgm:prSet presAssocID="{89997ADF-C98A-5D46-9307-61ECBC327FD8}" presName="textBox3c" presStyleLbl="revTx" presStyleIdx="2" presStyleCnt="3" custScaleX="140800" custScaleY="68026" custLinFactNeighborX="39438" custLinFactNeighborY="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8D967F-DB05-AF43-9477-C1297D066184}" srcId="{10C81C7B-602E-A046-89DA-4DC15D33C43A}" destId="{10094B84-B99F-404A-9B51-31D9CBF795F6}" srcOrd="0" destOrd="0" parTransId="{437F285B-9555-D341-9762-7F7C58C66FD9}" sibTransId="{6FEFCE62-70F1-7E4C-B6CA-9CA59A82F95E}"/>
    <dgm:cxn modelId="{53B63F76-B72F-D54D-9911-FD4980AC4D17}" type="presOf" srcId="{89997ADF-C98A-5D46-9307-61ECBC327FD8}" destId="{B6F13F85-9FE7-674C-8F6F-72C3E15B35B5}" srcOrd="0" destOrd="0" presId="urn:microsoft.com/office/officeart/2005/8/layout/arrow2"/>
    <dgm:cxn modelId="{798A7025-15DF-7B4B-905D-4D73FA35920E}" type="presOf" srcId="{10C81C7B-602E-A046-89DA-4DC15D33C43A}" destId="{49B5BF8A-7B7C-3D41-97EE-110992BA14AB}" srcOrd="0" destOrd="0" presId="urn:microsoft.com/office/officeart/2005/8/layout/arrow2"/>
    <dgm:cxn modelId="{455C7EBB-8345-0B4E-AE12-2CFD4B34C083}" srcId="{10C81C7B-602E-A046-89DA-4DC15D33C43A}" destId="{541369E8-E0F5-894D-9B6F-39FC1285FD51}" srcOrd="1" destOrd="0" parTransId="{062398CD-5828-5641-AACF-FF36BAD1D760}" sibTransId="{AFFCB036-1CE1-274A-B096-BE69754924F6}"/>
    <dgm:cxn modelId="{A0019CBD-74FB-4140-9625-BD69756CA5D6}" type="presOf" srcId="{10094B84-B99F-404A-9B51-31D9CBF795F6}" destId="{F26A2354-631D-4147-A86B-78EDD8613361}" srcOrd="0" destOrd="0" presId="urn:microsoft.com/office/officeart/2005/8/layout/arrow2"/>
    <dgm:cxn modelId="{BF2F63C3-DA0B-9F42-BE37-C52A6E3F49B9}" type="presOf" srcId="{541369E8-E0F5-894D-9B6F-39FC1285FD51}" destId="{3052D42E-122E-9F4E-AE09-93DB1ECB2C49}" srcOrd="0" destOrd="0" presId="urn:microsoft.com/office/officeart/2005/8/layout/arrow2"/>
    <dgm:cxn modelId="{D1660531-C0A0-FE48-BEDC-2379B7CC4C3D}" srcId="{10C81C7B-602E-A046-89DA-4DC15D33C43A}" destId="{89997ADF-C98A-5D46-9307-61ECBC327FD8}" srcOrd="2" destOrd="0" parTransId="{A17A9BE7-D5E4-B141-ACAB-A77F115BB2DE}" sibTransId="{A085474E-CCEB-8A43-91F3-E33CE54EA911}"/>
    <dgm:cxn modelId="{AEAE2855-9273-9840-89D3-E8462C27B44F}" type="presParOf" srcId="{49B5BF8A-7B7C-3D41-97EE-110992BA14AB}" destId="{C915AD37-CBC9-9B45-A056-30E2D0C13FC9}" srcOrd="0" destOrd="0" presId="urn:microsoft.com/office/officeart/2005/8/layout/arrow2"/>
    <dgm:cxn modelId="{858C1046-61E8-5549-9F55-4C6DBCCB6EA4}" type="presParOf" srcId="{49B5BF8A-7B7C-3D41-97EE-110992BA14AB}" destId="{3F71DA7C-E42B-DD40-B15D-60DC88CAC843}" srcOrd="1" destOrd="0" presId="urn:microsoft.com/office/officeart/2005/8/layout/arrow2"/>
    <dgm:cxn modelId="{9A6A3AE0-1EA5-7B40-B657-DE01072E5F86}" type="presParOf" srcId="{3F71DA7C-E42B-DD40-B15D-60DC88CAC843}" destId="{FB2686C1-8CF5-8043-9F6C-235D91FD6A57}" srcOrd="0" destOrd="0" presId="urn:microsoft.com/office/officeart/2005/8/layout/arrow2"/>
    <dgm:cxn modelId="{2B7BC8C2-293D-0848-8305-C9640AB84F8F}" type="presParOf" srcId="{3F71DA7C-E42B-DD40-B15D-60DC88CAC843}" destId="{F26A2354-631D-4147-A86B-78EDD8613361}" srcOrd="1" destOrd="0" presId="urn:microsoft.com/office/officeart/2005/8/layout/arrow2"/>
    <dgm:cxn modelId="{61258A00-C335-5547-ADEC-D395F20F87EC}" type="presParOf" srcId="{3F71DA7C-E42B-DD40-B15D-60DC88CAC843}" destId="{7025DCB9-F96F-744F-869F-B65D9D91CEC2}" srcOrd="2" destOrd="0" presId="urn:microsoft.com/office/officeart/2005/8/layout/arrow2"/>
    <dgm:cxn modelId="{1FE3EEFA-00C6-FD47-9255-D578CB525297}" type="presParOf" srcId="{3F71DA7C-E42B-DD40-B15D-60DC88CAC843}" destId="{3052D42E-122E-9F4E-AE09-93DB1ECB2C49}" srcOrd="3" destOrd="0" presId="urn:microsoft.com/office/officeart/2005/8/layout/arrow2"/>
    <dgm:cxn modelId="{B84432BD-E42F-5F4F-8BC1-80ECD98F43EA}" type="presParOf" srcId="{3F71DA7C-E42B-DD40-B15D-60DC88CAC843}" destId="{2AC7C29E-5366-8448-8252-F41C4651C0E1}" srcOrd="4" destOrd="0" presId="urn:microsoft.com/office/officeart/2005/8/layout/arrow2"/>
    <dgm:cxn modelId="{A5E89284-948F-2E4C-9B64-8F320DE95820}" type="presParOf" srcId="{3F71DA7C-E42B-DD40-B15D-60DC88CAC843}" destId="{B6F13F85-9FE7-674C-8F6F-72C3E15B35B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5AD37-CBC9-9B45-A056-30E2D0C13FC9}">
      <dsp:nvSpPr>
        <dsp:cNvPr id="0" name=""/>
        <dsp:cNvSpPr/>
      </dsp:nvSpPr>
      <dsp:spPr>
        <a:xfrm rot="931832">
          <a:off x="0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4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B2686C1-8CF5-8043-9F6C-235D91FD6A57}">
      <dsp:nvSpPr>
        <dsp:cNvPr id="0" name=""/>
        <dsp:cNvSpPr/>
      </dsp:nvSpPr>
      <dsp:spPr>
        <a:xfrm>
          <a:off x="336747" y="2290994"/>
          <a:ext cx="158496" cy="1584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6A2354-631D-4147-A86B-78EDD8613361}">
      <dsp:nvSpPr>
        <dsp:cNvPr id="0" name=""/>
        <dsp:cNvSpPr/>
      </dsp:nvSpPr>
      <dsp:spPr>
        <a:xfrm>
          <a:off x="105559" y="2652468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70-tallet: 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Bostøtte + Infotrygd</a:t>
          </a:r>
        </a:p>
      </dsp:txBody>
      <dsp:txXfrm>
        <a:off x="105559" y="2652468"/>
        <a:ext cx="1420368" cy="1101090"/>
      </dsp:txXfrm>
    </dsp:sp>
    <dsp:sp modelId="{7025DCB9-F96F-744F-869F-B65D9D91CEC2}">
      <dsp:nvSpPr>
        <dsp:cNvPr id="0" name=""/>
        <dsp:cNvSpPr/>
      </dsp:nvSpPr>
      <dsp:spPr>
        <a:xfrm>
          <a:off x="1989778" y="1620632"/>
          <a:ext cx="286512" cy="2865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52D42E-122E-9F4E-AE09-93DB1ECB2C49}">
      <dsp:nvSpPr>
        <dsp:cNvPr id="0" name=""/>
        <dsp:cNvSpPr/>
      </dsp:nvSpPr>
      <dsp:spPr>
        <a:xfrm>
          <a:off x="1818212" y="1991350"/>
          <a:ext cx="1923341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80-90-tallet: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SO + LIS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1818212" y="1991350"/>
        <a:ext cx="1923341" cy="2072640"/>
      </dsp:txXfrm>
    </dsp:sp>
    <dsp:sp modelId="{2AC7C29E-5366-8448-8252-F41C4651C0E1}">
      <dsp:nvSpPr>
        <dsp:cNvPr id="0" name=""/>
        <dsp:cNvSpPr/>
      </dsp:nvSpPr>
      <dsp:spPr>
        <a:xfrm>
          <a:off x="4615320" y="1311770"/>
          <a:ext cx="396240" cy="3962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F13F85-9FE7-674C-8F6F-72C3E15B35B5}">
      <dsp:nvSpPr>
        <dsp:cNvPr id="0" name=""/>
        <dsp:cNvSpPr/>
      </dsp:nvSpPr>
      <dsp:spPr>
        <a:xfrm>
          <a:off x="4036039" y="1848535"/>
          <a:ext cx="2059960" cy="1801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2000: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CS Norge,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Arena, Bisys, Pesys, SPK,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Skatt + Duf</a:t>
          </a:r>
        </a:p>
      </dsp:txBody>
      <dsp:txXfrm>
        <a:off x="4036039" y="1848535"/>
        <a:ext cx="2059960" cy="1801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FEC9D-103E-354B-B288-9D1DA2E7BA38}" type="datetimeFigureOut">
              <a:t>16.09.12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53A4C-FF0A-9946-8F93-BCBFBA506B3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17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14B05-7BF1-2D4D-8500-985531B262EC}" type="datetimeFigureOut">
              <a:t>16.09.12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608C2-D5A2-2345-B7FE-0723DF43CB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3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SIRI</a:t>
            </a:r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err="1" smtClean="0"/>
              <a:t>Presentere</a:t>
            </a:r>
            <a:r>
              <a:rPr lang="en-US" dirty="0" smtClean="0"/>
              <a:t> </a:t>
            </a:r>
            <a:r>
              <a:rPr lang="en-US" dirty="0" err="1" smtClean="0"/>
              <a:t>rapporten</a:t>
            </a:r>
            <a:r>
              <a:rPr lang="en-US" dirty="0" smtClean="0"/>
              <a:t> vi </a:t>
            </a:r>
            <a:r>
              <a:rPr lang="en-US" dirty="0" err="1" smtClean="0"/>
              <a:t>leverte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før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sommeren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Fornøyd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Nyttig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andre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forvaltningsinformatikere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pensum</a:t>
            </a:r>
            <a:r>
              <a:rPr lang="en-US" baseline="0" dirty="0" smtClean="0"/>
              <a:t> for master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En </a:t>
            </a:r>
            <a:r>
              <a:rPr lang="en-US" baseline="0" dirty="0" err="1" smtClean="0"/>
              <a:t>liten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disposisjon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hvordan</a:t>
            </a:r>
            <a:r>
              <a:rPr lang="en-US" baseline="0" dirty="0" smtClean="0"/>
              <a:t> vi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lagt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hele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De </a:t>
            </a:r>
            <a:r>
              <a:rPr lang="en-US" baseline="0" dirty="0" err="1" smtClean="0"/>
              <a:t>faktiske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tallene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går</a:t>
            </a:r>
            <a:r>
              <a:rPr lang="en-US" baseline="0" dirty="0" smtClean="0"/>
              <a:t> vi </a:t>
            </a:r>
            <a:r>
              <a:rPr lang="en-US" baseline="0" dirty="0" err="1" smtClean="0"/>
              <a:t>ikke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gjennom</a:t>
            </a:r>
            <a:r>
              <a:rPr lang="en-US" baseline="0" dirty="0" smtClean="0"/>
              <a:t> her, da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leses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rapporten</a:t>
            </a:r>
            <a:r>
              <a:rPr lang="en-US" baseline="0" dirty="0" smtClean="0"/>
              <a:t>. En </a:t>
            </a:r>
            <a:r>
              <a:rPr lang="en-US" baseline="0" dirty="0" err="1" smtClean="0"/>
              <a:t>slik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presentasjon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interessant</a:t>
            </a:r>
            <a:r>
              <a:rPr lang="en-US" baseline="0" dirty="0" smtClean="0"/>
              <a:t> med </a:t>
            </a:r>
            <a:r>
              <a:rPr lang="en-US" baseline="0" dirty="0" err="1" smtClean="0"/>
              <a:t>trendene</a:t>
            </a:r>
            <a:r>
              <a:rPr lang="en-US" baseline="0" dirty="0" smtClean="0"/>
              <a:t> vi </a:t>
            </a:r>
            <a:r>
              <a:rPr lang="en-US" baseline="0" dirty="0" err="1" smtClean="0"/>
              <a:t>fant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slutt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vil</a:t>
            </a:r>
            <a:r>
              <a:rPr lang="en-US" baseline="0" dirty="0" smtClean="0"/>
              <a:t> vi </a:t>
            </a:r>
            <a:r>
              <a:rPr lang="en-US" baseline="0" dirty="0" err="1" smtClean="0"/>
              <a:t>kort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fortelle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Benita </a:t>
            </a:r>
            <a:r>
              <a:rPr lang="en-US" baseline="0" dirty="0" err="1" smtClean="0"/>
              <a:t>kommer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jobbe</a:t>
            </a:r>
            <a:r>
              <a:rPr lang="en-US" baseline="0" dirty="0" smtClean="0"/>
              <a:t> med </a:t>
            </a:r>
            <a:r>
              <a:rPr lang="en-US" baseline="0" dirty="0" err="1" smtClean="0"/>
              <a:t>fram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år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Kartleggingen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nyttig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oss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begge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71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BENITA</a:t>
            </a:r>
          </a:p>
          <a:p>
            <a:endParaRPr lang="en-US"/>
          </a:p>
          <a:p>
            <a:r>
              <a:rPr lang="en-US"/>
              <a:t>DOKUMENTASJON</a:t>
            </a:r>
          </a:p>
          <a:p>
            <a:pPr marL="171450" indent="-171450">
              <a:buFont typeface="Arial"/>
              <a:buChar char="•"/>
            </a:pPr>
            <a:r>
              <a:rPr lang="en-US"/>
              <a:t>Om</a:t>
            </a:r>
            <a:r>
              <a:rPr lang="en-US" baseline="0"/>
              <a:t> systemets “gjennomsiktighet”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Det rettslige innholdet skal være tilgjengelig, forståelig – og at det kan forsvares ut fra et rettslig perspektiv. Idelaer: Demokrati, rettssikkerhet, personvern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Gjengi konkrete koblinger mellom rettskildene og datamaskinprogrammet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Tolkningsvalg – transformeringsprosessen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Programkoden i samsvar med gjeldende rett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Videreutvikling av systemet</a:t>
            </a:r>
          </a:p>
          <a:p>
            <a:pPr marL="171450" indent="-171450">
              <a:buFont typeface="Arial"/>
              <a:buChar char="•"/>
            </a:pPr>
            <a:endParaRPr lang="en-US" baseline="0"/>
          </a:p>
          <a:p>
            <a:pPr marL="0" indent="0">
              <a:buFont typeface="Arial"/>
              <a:buNone/>
            </a:pPr>
            <a:r>
              <a:rPr lang="en-US" baseline="0"/>
              <a:t>SYSTEMDOKUMENTASJON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Samtlige systemer er dokumentert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I ulike former: elektroniske kataloger, wikisider, fysisk form – retningslinjer/veiledningsdokumenter</a:t>
            </a:r>
          </a:p>
          <a:p>
            <a:pPr marL="0" indent="0">
              <a:buFont typeface="Arial"/>
              <a:buNone/>
            </a:pPr>
            <a:endParaRPr lang="en-US" baseline="0"/>
          </a:p>
          <a:p>
            <a:pPr marL="0" indent="0">
              <a:buFont typeface="Arial"/>
              <a:buNone/>
            </a:pPr>
            <a:r>
              <a:rPr lang="en-US" baseline="0"/>
              <a:t>RETTSLIG DOKUMENTASJON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Fire systemer har rettslig dokumentasjon – ikke på paragraf nivå. Regelmotorer, pseudokode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Fire av systemene har ingen rettslig dokumentasjon (ARENA, INFOTRYGD og BISYS) + Opptaksprogrammet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Fjellinjen, Skatt og UDI er usikre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3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SIRI</a:t>
            </a:r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etatene</a:t>
            </a:r>
            <a:r>
              <a:rPr lang="en-US" baseline="0" dirty="0" smtClean="0"/>
              <a:t> vi </a:t>
            </a:r>
            <a:r>
              <a:rPr lang="en-US" baseline="0" dirty="0" err="1" smtClean="0"/>
              <a:t>intervjuet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bruker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automatisk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innhenting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opplysninger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grunnlag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enkeltvedtakene</a:t>
            </a:r>
            <a:r>
              <a:rPr lang="en-US" baseline="0" dirty="0" smtClean="0"/>
              <a:t> de fatter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Opplysninger</a:t>
            </a:r>
            <a:r>
              <a:rPr lang="en-US" baseline="0" dirty="0" smtClean="0"/>
              <a:t> I et </a:t>
            </a:r>
            <a:r>
              <a:rPr lang="en-US" baseline="0" dirty="0" err="1" smtClean="0"/>
              <a:t>forvaltningsorgans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systemer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nødvendigvis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korrekt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overenstemmelse</a:t>
            </a:r>
            <a:r>
              <a:rPr lang="en-US" baseline="0" dirty="0" smtClean="0"/>
              <a:t> med </a:t>
            </a:r>
            <a:r>
              <a:rPr lang="en-US" baseline="0" dirty="0" err="1" smtClean="0"/>
              <a:t>loven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derfor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være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nødvendig</a:t>
            </a:r>
            <a:r>
              <a:rPr lang="en-US" baseline="0" dirty="0" smtClean="0"/>
              <a:t> med en </a:t>
            </a:r>
            <a:r>
              <a:rPr lang="en-US" baseline="0" dirty="0" err="1" smtClean="0"/>
              <a:t>klargjøring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definisjoner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hver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enkelt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opplysning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fra</a:t>
            </a:r>
            <a:r>
              <a:rPr lang="en-US" baseline="0" dirty="0" smtClean="0"/>
              <a:t> et </a:t>
            </a:r>
            <a:r>
              <a:rPr lang="en-US" baseline="0" dirty="0" err="1" smtClean="0"/>
              <a:t>forvaltningsorgan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inn I et </a:t>
            </a:r>
            <a:r>
              <a:rPr lang="en-US" baseline="0" dirty="0" err="1" smtClean="0"/>
              <a:t>annet</a:t>
            </a:r>
            <a:r>
              <a:rPr lang="en-US" baseline="0" dirty="0" smtClean="0"/>
              <a:t>.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Et </a:t>
            </a:r>
            <a:r>
              <a:rPr lang="en-US" baseline="0" dirty="0" err="1" smtClean="0"/>
              <a:t>eksempel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være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kriterer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ligger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grunn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være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samboer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viktig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f.eks</a:t>
            </a:r>
            <a:r>
              <a:rPr lang="en-US" baseline="0" dirty="0" smtClean="0"/>
              <a:t> NAV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trenger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opplysning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folkeregisteret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samboer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kriteriene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grunn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avgiver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folkeregisteret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Likestilling</a:t>
            </a:r>
            <a:r>
              <a:rPr lang="en-US" baseline="0" dirty="0" smtClean="0"/>
              <a:t> med </a:t>
            </a:r>
            <a:r>
              <a:rPr lang="en-US" baseline="0" dirty="0" err="1" smtClean="0"/>
              <a:t>metadatakatalog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Andre med </a:t>
            </a:r>
            <a:r>
              <a:rPr lang="en-US" baseline="0" dirty="0" err="1" smtClean="0"/>
              <a:t>systemdokumentasjon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Viktig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kvaliteten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opplysningene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4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SIRI</a:t>
            </a:r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err="1" smtClean="0"/>
              <a:t>Kartleggingen</a:t>
            </a:r>
            <a:r>
              <a:rPr lang="en-US" dirty="0" smtClean="0"/>
              <a:t> </a:t>
            </a:r>
            <a:r>
              <a:rPr lang="en-US" dirty="0" err="1" smtClean="0"/>
              <a:t>viser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samtlige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etater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vært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henvendelser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når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gjelder</a:t>
            </a:r>
            <a:r>
              <a:rPr lang="en-US" baseline="0" dirty="0" smtClean="0"/>
              <a:t> pol §18-22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25. </a:t>
            </a:r>
            <a:r>
              <a:rPr lang="en-US" baseline="0" dirty="0" err="1" smtClean="0"/>
              <a:t>Disse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omhandler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bl.a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innsyn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informasjonsplikt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retten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kreve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manuell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behandling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Etatene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videre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henvendelser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på</a:t>
            </a:r>
            <a:r>
              <a:rPr lang="en-US" baseline="0" dirty="0" smtClean="0"/>
              <a:t> et </a:t>
            </a:r>
            <a:r>
              <a:rPr lang="en-US" baseline="0" dirty="0" err="1" smtClean="0"/>
              <a:t>mye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lavere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nivå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etaten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gjerne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systemeierene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vi </a:t>
            </a:r>
            <a:r>
              <a:rPr lang="en-US" baseline="0" dirty="0" err="1" smtClean="0"/>
              <a:t>intervjuet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Kartleggingen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videre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jevnt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fordelt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finnes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rutiner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behandle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slike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henvendelser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viktig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å</a:t>
            </a:r>
            <a:r>
              <a:rPr lang="en-US" baseline="0" dirty="0" smtClean="0"/>
              <a:t> ta I </a:t>
            </a:r>
            <a:r>
              <a:rPr lang="en-US" baseline="0" dirty="0" err="1" smtClean="0"/>
              <a:t>betaraktning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systemene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statens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pensjonskasses</a:t>
            </a:r>
            <a:r>
              <a:rPr lang="en-US" baseline="0" dirty="0" smtClean="0"/>
              <a:t> PUMA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NAVs </a:t>
            </a:r>
            <a:r>
              <a:rPr lang="en-US" baseline="0" dirty="0" err="1" smtClean="0"/>
              <a:t>Pesys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såpass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systemer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etablert</a:t>
            </a:r>
            <a:r>
              <a:rPr lang="en-US" baseline="0" dirty="0" smtClean="0"/>
              <a:t> I 2011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2012) at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vært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henvendelser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sorten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enda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rutinene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å</a:t>
            </a:r>
            <a:r>
              <a:rPr lang="en-US" baseline="0" dirty="0" smtClean="0"/>
              <a:t> ta I mot </a:t>
            </a:r>
            <a:r>
              <a:rPr lang="en-US" baseline="0" dirty="0" err="1" smtClean="0"/>
              <a:t>slike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utarbeidet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hvis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når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kommer</a:t>
            </a:r>
            <a:r>
              <a:rPr lang="en-US" baseline="0" dirty="0" smtClean="0"/>
              <a:t>. 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Alle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etatene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utenom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forteller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personvernet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lagt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begrensninger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på</a:t>
            </a:r>
            <a:r>
              <a:rPr lang="en-US" baseline="0" dirty="0" smtClean="0"/>
              <a:t> den </a:t>
            </a:r>
            <a:r>
              <a:rPr lang="en-US" baseline="0" dirty="0" err="1" smtClean="0"/>
              <a:t>automatiserte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saksbehandlingen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De </a:t>
            </a:r>
            <a:r>
              <a:rPr lang="en-US" baseline="0" dirty="0" err="1" smtClean="0"/>
              <a:t>andre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tilgangskontroller</a:t>
            </a:r>
            <a:r>
              <a:rPr lang="en-US" baseline="0" dirty="0" smtClean="0"/>
              <a:t>, need to know </a:t>
            </a:r>
            <a:r>
              <a:rPr lang="en-US" baseline="0" dirty="0" err="1" smtClean="0"/>
              <a:t>prinsippet</a:t>
            </a:r>
            <a:r>
              <a:rPr lang="en-US" baseline="0" dirty="0" smtClean="0"/>
              <a:t>, interne </a:t>
            </a:r>
            <a:r>
              <a:rPr lang="en-US" baseline="0" dirty="0" err="1" smtClean="0"/>
              <a:t>rettningslinjer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skjerming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enkelte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brukre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ansatte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verning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enkelte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opplysninger</a:t>
            </a:r>
            <a:r>
              <a:rPr lang="en-US" baseline="0" dirty="0" smtClean="0"/>
              <a:t>. UDI </a:t>
            </a:r>
            <a:r>
              <a:rPr lang="en-US" baseline="0" dirty="0" err="1" smtClean="0"/>
              <a:t>gir</a:t>
            </a:r>
            <a:r>
              <a:rPr lang="en-US" baseline="0" dirty="0" smtClean="0"/>
              <a:t> et </a:t>
            </a:r>
            <a:r>
              <a:rPr lang="en-US" baseline="0" dirty="0" err="1" smtClean="0"/>
              <a:t>konkret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eksmepel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hvor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straffedømt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siktet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søker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opphold</a:t>
            </a:r>
            <a:r>
              <a:rPr lang="en-US" baseline="0" dirty="0" smtClean="0"/>
              <a:t>. Her </a:t>
            </a:r>
            <a:r>
              <a:rPr lang="en-US" baseline="0" dirty="0" err="1" smtClean="0"/>
              <a:t>vil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flere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saken</a:t>
            </a:r>
            <a:r>
              <a:rPr lang="en-US" baseline="0" dirty="0" smtClean="0"/>
              <a:t>, men </a:t>
            </a:r>
            <a:r>
              <a:rPr lang="en-US" baseline="0" dirty="0" err="1" smtClean="0"/>
              <a:t>akkurat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opplysningen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straffedømtt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siktet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begrenset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tilgang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70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SIRI</a:t>
            </a:r>
          </a:p>
          <a:p>
            <a:endParaRPr lang="en-US" dirty="0" smtClean="0"/>
          </a:p>
          <a:p>
            <a:r>
              <a:rPr lang="en-US" dirty="0" smtClean="0"/>
              <a:t>MER AUTOMATISERING. </a:t>
            </a:r>
            <a:r>
              <a:rPr lang="en-US" dirty="0" err="1" smtClean="0"/>
              <a:t>Samtidlige</a:t>
            </a:r>
            <a:r>
              <a:rPr lang="en-US" dirty="0" smtClean="0"/>
              <a:t> </a:t>
            </a:r>
            <a:r>
              <a:rPr lang="en-US" dirty="0" err="1" smtClean="0"/>
              <a:t>etater</a:t>
            </a:r>
            <a:r>
              <a:rPr lang="en-US" dirty="0" smtClean="0"/>
              <a:t> </a:t>
            </a:r>
            <a:r>
              <a:rPr lang="en-US" dirty="0" err="1" smtClean="0"/>
              <a:t>sier</a:t>
            </a:r>
            <a:r>
              <a:rPr lang="en-US" dirty="0" smtClean="0"/>
              <a:t> 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å</a:t>
            </a:r>
            <a:r>
              <a:rPr lang="en-US" baseline="0" dirty="0" smtClean="0"/>
              <a:t> ha </a:t>
            </a:r>
            <a:r>
              <a:rPr lang="en-US" baseline="0" dirty="0" err="1" smtClean="0"/>
              <a:t>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automatisering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framtiden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Utenom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Fjellinjen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allerede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tilnærmet</a:t>
            </a:r>
            <a:r>
              <a:rPr lang="en-US" baseline="0" dirty="0" smtClean="0"/>
              <a:t> 100 % </a:t>
            </a:r>
            <a:r>
              <a:rPr lang="en-US" baseline="0" dirty="0" err="1" smtClean="0"/>
              <a:t>automatisk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- De </a:t>
            </a:r>
            <a:r>
              <a:rPr lang="en-US" baseline="0" dirty="0" err="1" smtClean="0"/>
              <a:t>forteller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videre</a:t>
            </a:r>
            <a:r>
              <a:rPr lang="en-US" baseline="0" dirty="0" smtClean="0"/>
              <a:t> at de </a:t>
            </a:r>
            <a:r>
              <a:rPr lang="en-US" baseline="0" dirty="0" err="1" smtClean="0"/>
              <a:t>vil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veksle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opplysninger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tvers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etater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framtiden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55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SIRI</a:t>
            </a:r>
          </a:p>
          <a:p>
            <a:endParaRPr lang="en-US" dirty="0" smtClean="0"/>
          </a:p>
          <a:p>
            <a:r>
              <a:rPr lang="en-US" dirty="0" err="1" smtClean="0"/>
              <a:t>Som</a:t>
            </a:r>
            <a:r>
              <a:rPr lang="en-US" dirty="0" smtClean="0"/>
              <a:t> en </a:t>
            </a:r>
            <a:r>
              <a:rPr lang="en-US" dirty="0" err="1" smtClean="0"/>
              <a:t>oppsummering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baseline="0" dirty="0" smtClean="0"/>
              <a:t> vi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at vi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fått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erfare</a:t>
            </a:r>
            <a:r>
              <a:rPr lang="en-US" baseline="0" dirty="0" smtClean="0"/>
              <a:t> at e-</a:t>
            </a:r>
            <a:r>
              <a:rPr lang="en-US" baseline="0" dirty="0" err="1" smtClean="0"/>
              <a:t>forvaltningen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kompleks</a:t>
            </a:r>
            <a:r>
              <a:rPr lang="en-US" baseline="0" dirty="0" smtClean="0"/>
              <a:t>. I </a:t>
            </a:r>
            <a:r>
              <a:rPr lang="en-US" baseline="0" dirty="0" err="1" smtClean="0"/>
              <a:t>enkelte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etater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vanskelig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oversikt</a:t>
            </a:r>
            <a:r>
              <a:rPr lang="en-US" baseline="0" dirty="0" smtClean="0"/>
              <a:t> over </a:t>
            </a:r>
            <a:r>
              <a:rPr lang="en-US" baseline="0" dirty="0" err="1" smtClean="0"/>
              <a:t>systemene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faktisk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fantes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svare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oversikt</a:t>
            </a:r>
            <a:r>
              <a:rPr lang="en-US" baseline="0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Når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gjelder</a:t>
            </a:r>
            <a:r>
              <a:rPr lang="en-US" dirty="0" smtClean="0"/>
              <a:t> PV –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Datatilsynet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sentrale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Komme</a:t>
            </a:r>
            <a:r>
              <a:rPr lang="en-US" baseline="0" dirty="0" smtClean="0"/>
              <a:t> med </a:t>
            </a:r>
            <a:r>
              <a:rPr lang="en-US" baseline="0" dirty="0" err="1" smtClean="0"/>
              <a:t>konkrete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løsninger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hvordan</a:t>
            </a:r>
            <a:r>
              <a:rPr lang="en-US" baseline="0" dirty="0" smtClean="0"/>
              <a:t> ting </a:t>
            </a:r>
            <a:r>
              <a:rPr lang="en-US" baseline="0" dirty="0" err="1" smtClean="0"/>
              <a:t>bør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gjøres</a:t>
            </a:r>
            <a:r>
              <a:rPr lang="en-US" baseline="0" dirty="0" smtClean="0"/>
              <a:t> for at PV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Ivaretatt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elektronisk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forvaltning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92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BENITA</a:t>
            </a:r>
          </a:p>
          <a:p>
            <a:endParaRPr lang="nb-NO"/>
          </a:p>
          <a:p>
            <a:r>
              <a:rPr lang="nb-NO"/>
              <a:t>- Begreper</a:t>
            </a:r>
            <a:r>
              <a:rPr lang="nb-NO" baseline="0"/>
              <a:t> som vi er godt kjent med i studiet</a:t>
            </a:r>
            <a:endParaRPr lang="nb-NO"/>
          </a:p>
          <a:p>
            <a:pPr marL="171450" indent="-171450">
              <a:buFontTx/>
              <a:buChar char="-"/>
            </a:pPr>
            <a:r>
              <a:rPr lang="nb-NO"/>
              <a:t>Kjernen av masterstudiet </a:t>
            </a:r>
            <a:r>
              <a:rPr lang="en-US"/>
              <a:t>–</a:t>
            </a:r>
            <a:r>
              <a:rPr lang="nb-NO"/>
              <a:t> eforvaltning</a:t>
            </a:r>
          </a:p>
          <a:p>
            <a:pPr marL="171450" indent="-171450">
              <a:buFontTx/>
              <a:buChar char="-"/>
            </a:pPr>
            <a:r>
              <a:rPr lang="nb-NO"/>
              <a:t>Tatt utgangspunkt i disse begrepene for datainnsamlingen/utforming av spørreskjema og intervjuguiden</a:t>
            </a:r>
          </a:p>
          <a:p>
            <a:pPr marL="171450" indent="-171450">
              <a:buFontTx/>
              <a:buChar char="-"/>
            </a:pPr>
            <a:r>
              <a:rPr lang="nb-NO"/>
              <a:t>-</a:t>
            </a:r>
            <a:r>
              <a:rPr lang="nb-NO" baseline="0"/>
              <a:t> Flyter over i hverandre </a:t>
            </a:r>
            <a:r>
              <a:rPr lang="en-US" baseline="0"/>
              <a:t>–</a:t>
            </a:r>
            <a:r>
              <a:rPr lang="nb-NO" baseline="0"/>
              <a:t> henger sammen på en eller annen måte. A</a:t>
            </a:r>
            <a:r>
              <a:rPr lang="en-US" baseline="0"/>
              <a:t>l</a:t>
            </a:r>
            <a:r>
              <a:rPr lang="nb-NO" baseline="0"/>
              <a:t>le er i relasjon til hverandre</a:t>
            </a:r>
            <a:endParaRPr lang="nb-NO"/>
          </a:p>
          <a:p>
            <a:endParaRPr lang="nb-NO"/>
          </a:p>
          <a:p>
            <a:r>
              <a:rPr lang="nb-NO"/>
              <a:t>Wordle:</a:t>
            </a:r>
          </a:p>
          <a:p>
            <a:endParaRPr lang="nb-NO"/>
          </a:p>
          <a:p>
            <a:r>
              <a:rPr lang="nb-NO"/>
              <a:t>Personvern</a:t>
            </a:r>
          </a:p>
          <a:p>
            <a:r>
              <a:rPr lang="nb-NO"/>
              <a:t>Personvern</a:t>
            </a:r>
          </a:p>
          <a:p>
            <a:r>
              <a:rPr lang="nb-NO"/>
              <a:t>Personvern</a:t>
            </a:r>
          </a:p>
          <a:p>
            <a:r>
              <a:rPr lang="nb-NO"/>
              <a:t>Personvern</a:t>
            </a:r>
          </a:p>
          <a:p>
            <a:r>
              <a:rPr lang="nb-NO"/>
              <a:t>Personvern</a:t>
            </a:r>
          </a:p>
          <a:p>
            <a:r>
              <a:rPr lang="nb-NO"/>
              <a:t>Personvern</a:t>
            </a:r>
          </a:p>
          <a:p>
            <a:r>
              <a:rPr lang="nb-NO"/>
              <a:t>Rettssikkerhet</a:t>
            </a:r>
          </a:p>
          <a:p>
            <a:r>
              <a:rPr lang="nb-NO"/>
              <a:t>Rettssikkerhet</a:t>
            </a:r>
          </a:p>
          <a:p>
            <a:r>
              <a:rPr lang="nb-NO"/>
              <a:t>Automatisering</a:t>
            </a:r>
          </a:p>
          <a:p>
            <a:r>
              <a:rPr lang="nb-NO"/>
              <a:t>Automatisering</a:t>
            </a:r>
          </a:p>
          <a:p>
            <a:r>
              <a:rPr lang="nb-NO"/>
              <a:t>Automatisering</a:t>
            </a:r>
          </a:p>
          <a:p>
            <a:r>
              <a:rPr lang="nb-NO"/>
              <a:t>Beslutningssystemer</a:t>
            </a:r>
          </a:p>
          <a:p>
            <a:r>
              <a:rPr lang="nb-NO"/>
              <a:t>Beslutningssystemer</a:t>
            </a:r>
          </a:p>
          <a:p>
            <a:r>
              <a:rPr lang="nb-NO"/>
              <a:t>Transformering</a:t>
            </a:r>
          </a:p>
          <a:p>
            <a:r>
              <a:rPr lang="nb-NO"/>
              <a:t>Regelverk</a:t>
            </a:r>
          </a:p>
          <a:p>
            <a:r>
              <a:rPr lang="nb-NO"/>
              <a:t>Regelverk</a:t>
            </a:r>
          </a:p>
          <a:p>
            <a:r>
              <a:rPr lang="nb-NO"/>
              <a:t>Outsourcing</a:t>
            </a:r>
          </a:p>
          <a:p>
            <a:r>
              <a:rPr lang="nb-NO"/>
              <a:t>Dokumentasjon</a:t>
            </a:r>
          </a:p>
          <a:p>
            <a:r>
              <a:rPr lang="nb-NO"/>
              <a:t>Dokumentasjon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Dokumentasjon</a:t>
            </a:r>
          </a:p>
          <a:p>
            <a:r>
              <a:rPr lang="nb-NO"/>
              <a:t>Programkode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Programkode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Programkode</a:t>
            </a:r>
          </a:p>
          <a:p>
            <a:r>
              <a:rPr lang="nb-NO"/>
              <a:t>Regelverksutvikling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Regelverksutvikling</a:t>
            </a:r>
          </a:p>
          <a:p>
            <a:endParaRPr lang="nb-NO"/>
          </a:p>
          <a:p>
            <a:r>
              <a:rPr lang="nb-NO"/>
              <a:t>Legaldefinisjoner </a:t>
            </a:r>
          </a:p>
          <a:p>
            <a:r>
              <a:rPr lang="nb-NO"/>
              <a:t>Digitaliseringsprogrammet</a:t>
            </a:r>
          </a:p>
          <a:p>
            <a:r>
              <a:rPr lang="nb-NO"/>
              <a:t>E-forvaltning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E-forvaltning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E-forvaltning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E-forvaltning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E-forvaltning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E-forvaltning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r>
              <a:rPr lang="en-US"/>
              <a:t>BENITA</a:t>
            </a:r>
          </a:p>
          <a:p>
            <a:pPr marL="0" indent="0">
              <a:buFontTx/>
              <a:buNone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Hente</a:t>
            </a:r>
            <a:r>
              <a:rPr lang="en-US" baseline="0"/>
              <a:t> inn data/kunnskap om automatisering I forvaltningen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Status I dag og forventninger I fremtiden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Grunnlag for videre analyser og undersøkelser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3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BENITA</a:t>
            </a:r>
          </a:p>
          <a:p>
            <a:endParaRPr lang="en-US"/>
          </a:p>
          <a:p>
            <a:r>
              <a:rPr lang="en-US"/>
              <a:t>Utvalg</a:t>
            </a:r>
            <a:r>
              <a:rPr lang="en-US" baseline="0"/>
              <a:t> etater:</a:t>
            </a: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Utgangspunkt</a:t>
            </a:r>
            <a:r>
              <a:rPr lang="en-US" baseline="0"/>
              <a:t> i alle departementer og tilknyttede direktorater og etater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Skjønnsmessig avgrensning til etater/forvaltningsområder for enkeltpersoner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Prioritet 1 og prioritet 2 på bakgrunn av omfang – hvor stor del av befolkningen faller inn under det gitte forvaltningsområdet?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Tidsbegrensning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Prioritet 2 ikke undersøkt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 Identifisert fagavdelinger – organisasjonskart – juridisk og teknisk kompetanse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I de store etatene som NAV og Skatt: avgrenset til de mest interessante avdelingene</a:t>
            </a:r>
          </a:p>
          <a:p>
            <a:pPr marL="0" indent="0">
              <a:buFontTx/>
              <a:buNone/>
            </a:pPr>
            <a:endParaRPr lang="en-US" baseline="0"/>
          </a:p>
          <a:p>
            <a:pPr marL="0" indent="0">
              <a:buFontTx/>
              <a:buNone/>
            </a:pPr>
            <a:r>
              <a:rPr lang="en-US" baseline="0"/>
              <a:t>Spørreskjema: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Ledere for fagavdelingene: fylt ut strukturert spørreskjema 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Automatiseringsgrader: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0 = ingen automatiseringgrad, 1 = litt automatisering, 2 = delvis automatisering og 3 = vesentlig automatisering</a:t>
            </a:r>
          </a:p>
          <a:p>
            <a:pPr marL="171450" indent="-171450">
              <a:buFontTx/>
              <a:buChar char="-"/>
            </a:pPr>
            <a:endParaRPr lang="en-US" baseline="0"/>
          </a:p>
          <a:p>
            <a:pPr marL="171450" indent="-171450">
              <a:buFontTx/>
              <a:buChar char="-"/>
            </a:pPr>
            <a:r>
              <a:rPr lang="en-US" baseline="0"/>
              <a:t>Svarene I spørreskjemaet: grunnlag for valg av beslutningsssystem og intervjuobjekter</a:t>
            </a:r>
          </a:p>
          <a:p>
            <a:pPr marL="171450" indent="-171450">
              <a:buFontTx/>
              <a:buChar char="-"/>
            </a:pPr>
            <a:endParaRPr lang="en-US" baseline="0"/>
          </a:p>
          <a:p>
            <a:pPr marL="171450" indent="-171450">
              <a:buFontTx/>
              <a:buChar char="-"/>
            </a:pPr>
            <a:endParaRPr lang="en-US" baseline="0"/>
          </a:p>
          <a:p>
            <a:pPr marL="0" indent="0">
              <a:buFontTx/>
              <a:buNone/>
            </a:pPr>
            <a:endParaRPr lang="en-US" baseline="0"/>
          </a:p>
          <a:p>
            <a:pPr marL="0" indent="0">
              <a:buFontTx/>
              <a:buNone/>
            </a:pPr>
            <a:endParaRPr lang="en-US" baseline="0"/>
          </a:p>
          <a:p>
            <a:pPr marL="171450" indent="-171450">
              <a:buFontTx/>
              <a:buChar char="-"/>
            </a:pPr>
            <a:endParaRPr lang="en-US" baseline="0"/>
          </a:p>
          <a:p>
            <a:pPr marL="628650" lvl="1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91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BENITA/SIRI</a:t>
            </a:r>
          </a:p>
          <a:p>
            <a:endParaRPr lang="en-US" dirty="0" smtClean="0"/>
          </a:p>
          <a:p>
            <a:r>
              <a:rPr lang="en-US" dirty="0" smtClean="0"/>
              <a:t>HUSBANKEN/</a:t>
            </a:r>
            <a:r>
              <a:rPr lang="en-US" dirty="0" err="1" smtClean="0"/>
              <a:t>Bostøttesystemet</a:t>
            </a:r>
            <a:endParaRPr lang="en-US" dirty="0" smtClean="0"/>
          </a:p>
          <a:p>
            <a:r>
              <a:rPr lang="en-US" dirty="0" smtClean="0"/>
              <a:t>- 4 </a:t>
            </a:r>
            <a:r>
              <a:rPr lang="en-US" dirty="0" err="1" smtClean="0"/>
              <a:t>representanter</a:t>
            </a:r>
            <a:endParaRPr lang="en-US" dirty="0" smtClean="0"/>
          </a:p>
          <a:p>
            <a:r>
              <a:rPr lang="en-US" baseline="0" dirty="0" smtClean="0"/>
              <a:t>- En </a:t>
            </a:r>
            <a:r>
              <a:rPr lang="en-US" baseline="0" dirty="0" err="1" smtClean="0"/>
              <a:t>av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første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tok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bruk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maskinell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saksbehandling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Bostøttesystemet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opprettet</a:t>
            </a:r>
            <a:r>
              <a:rPr lang="en-US" baseline="0" dirty="0" smtClean="0"/>
              <a:t> I 1972. 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Husbanken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forvalter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systemet</a:t>
            </a:r>
            <a:r>
              <a:rPr lang="en-US" baseline="0" dirty="0" smtClean="0"/>
              <a:t>, men </a:t>
            </a:r>
            <a:r>
              <a:rPr lang="en-US" baseline="0" dirty="0" err="1" smtClean="0"/>
              <a:t>søknaden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registreres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behandles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kommunen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bydelen</a:t>
            </a:r>
            <a:r>
              <a:rPr lang="en-US" baseline="0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FJELLINJEN</a:t>
            </a:r>
            <a:r>
              <a:rPr lang="en-US" baseline="0" dirty="0"/>
              <a:t> CS </a:t>
            </a:r>
            <a:r>
              <a:rPr lang="en-US" baseline="0" dirty="0" err="1"/>
              <a:t>Norge</a:t>
            </a:r>
            <a:r>
              <a:rPr lang="en-US" baseline="0" dirty="0"/>
              <a:t>: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Sentralsystemet</a:t>
            </a:r>
            <a:r>
              <a:rPr lang="en-US" baseline="0" dirty="0"/>
              <a:t> for </a:t>
            </a:r>
            <a:r>
              <a:rPr lang="en-US" baseline="0" dirty="0" err="1"/>
              <a:t>bompengeinnkreving</a:t>
            </a:r>
            <a:r>
              <a:rPr lang="en-US" baseline="0" dirty="0"/>
              <a:t> – </a:t>
            </a:r>
            <a:r>
              <a:rPr lang="en-US" baseline="0" dirty="0" err="1"/>
              <a:t>benyttes</a:t>
            </a:r>
            <a:r>
              <a:rPr lang="en-US" baseline="0" dirty="0"/>
              <a:t> I </a:t>
            </a:r>
            <a:r>
              <a:rPr lang="en-US" baseline="0" dirty="0" err="1"/>
              <a:t>alle</a:t>
            </a:r>
            <a:r>
              <a:rPr lang="en-US" baseline="0" dirty="0"/>
              <a:t> </a:t>
            </a:r>
            <a:r>
              <a:rPr lang="en-US" baseline="0" dirty="0" err="1"/>
              <a:t>AutoPASS</a:t>
            </a:r>
            <a:r>
              <a:rPr lang="en-US" baseline="0" dirty="0"/>
              <a:t> </a:t>
            </a:r>
            <a:r>
              <a:rPr lang="en-US" baseline="0" dirty="0" err="1"/>
              <a:t>bomstasjoner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 err="1"/>
              <a:t>Svar</a:t>
            </a:r>
            <a:r>
              <a:rPr lang="en-US" baseline="0" dirty="0"/>
              <a:t> </a:t>
            </a:r>
            <a:r>
              <a:rPr lang="en-US" baseline="0" dirty="0" err="1"/>
              <a:t>spørreskjema</a:t>
            </a:r>
            <a:r>
              <a:rPr lang="en-US" baseline="0" dirty="0"/>
              <a:t>: </a:t>
            </a:r>
            <a:r>
              <a:rPr lang="en-US" baseline="0" dirty="0" err="1"/>
              <a:t>Veglovens</a:t>
            </a:r>
            <a:r>
              <a:rPr lang="en-US" baseline="0" dirty="0"/>
              <a:t> § 27: </a:t>
            </a:r>
            <a:r>
              <a:rPr lang="en-US" baseline="0" dirty="0" err="1"/>
              <a:t>Automatisert</a:t>
            </a:r>
            <a:r>
              <a:rPr lang="en-US" baseline="0" dirty="0"/>
              <a:t> </a:t>
            </a:r>
            <a:r>
              <a:rPr lang="en-US" baseline="0" dirty="0" err="1"/>
              <a:t>faktura</a:t>
            </a:r>
            <a:r>
              <a:rPr lang="en-US" baseline="0" dirty="0"/>
              <a:t> – </a:t>
            </a:r>
            <a:r>
              <a:rPr lang="en-US" baseline="0" dirty="0" err="1"/>
              <a:t>aut.grad</a:t>
            </a:r>
            <a:r>
              <a:rPr lang="en-US" baseline="0" dirty="0"/>
              <a:t> 3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Tre</a:t>
            </a:r>
            <a:r>
              <a:rPr lang="en-US" baseline="0" dirty="0"/>
              <a:t> </a:t>
            </a:r>
            <a:r>
              <a:rPr lang="en-US" baseline="0" dirty="0" err="1"/>
              <a:t>representanter</a:t>
            </a:r>
            <a:r>
              <a:rPr lang="en-US" baseline="0" dirty="0"/>
              <a:t> </a:t>
            </a:r>
            <a:r>
              <a:rPr lang="en-US" baseline="0" dirty="0" err="1"/>
              <a:t>på</a:t>
            </a:r>
            <a:r>
              <a:rPr lang="en-US" baseline="0" dirty="0"/>
              <a:t> </a:t>
            </a:r>
            <a:r>
              <a:rPr lang="en-US" baseline="0" dirty="0" err="1"/>
              <a:t>intervjuet</a:t>
            </a:r>
            <a:r>
              <a:rPr lang="en-US" baseline="0" dirty="0"/>
              <a:t> – </a:t>
            </a:r>
            <a:r>
              <a:rPr lang="en-US" baseline="0" dirty="0" err="1"/>
              <a:t>én</a:t>
            </a:r>
            <a:r>
              <a:rPr lang="en-US" baseline="0" dirty="0"/>
              <a:t> </a:t>
            </a:r>
            <a:r>
              <a:rPr lang="en-US" baseline="0" dirty="0" err="1"/>
              <a:t>fra</a:t>
            </a:r>
            <a:r>
              <a:rPr lang="en-US" baseline="0" dirty="0"/>
              <a:t> </a:t>
            </a:r>
            <a:r>
              <a:rPr lang="en-US" baseline="0" dirty="0" err="1"/>
              <a:t>Fjellinjen</a:t>
            </a:r>
            <a:r>
              <a:rPr lang="en-US" baseline="0" dirty="0"/>
              <a:t> </a:t>
            </a:r>
            <a:r>
              <a:rPr lang="en-US" baseline="0" dirty="0" err="1"/>
              <a:t>og</a:t>
            </a:r>
            <a:r>
              <a:rPr lang="en-US" baseline="0" dirty="0"/>
              <a:t> to </a:t>
            </a:r>
            <a:r>
              <a:rPr lang="en-US" baseline="0" dirty="0" err="1"/>
              <a:t>fra</a:t>
            </a:r>
            <a:r>
              <a:rPr lang="en-US" baseline="0" dirty="0"/>
              <a:t> </a:t>
            </a:r>
            <a:r>
              <a:rPr lang="en-US" baseline="0" dirty="0" err="1" smtClean="0"/>
              <a:t>Vegdirektoratet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LÅNEKASSEN LIS/</a:t>
            </a:r>
            <a:r>
              <a:rPr lang="en-US" baseline="0" dirty="0" err="1" smtClean="0"/>
              <a:t>Modulis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6 </a:t>
            </a:r>
            <a:r>
              <a:rPr lang="en-US" baseline="0" dirty="0" err="1" smtClean="0"/>
              <a:t>representanter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infosikkerhet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systemeier</a:t>
            </a:r>
            <a:r>
              <a:rPr lang="en-US" baseline="0" dirty="0" smtClean="0"/>
              <a:t>, PV-</a:t>
            </a:r>
            <a:r>
              <a:rPr lang="en-US" baseline="0" dirty="0" err="1" smtClean="0"/>
              <a:t>ombud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Automatiseringsgrad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3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LIS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saksbehandlingssystmet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tatt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bruk</a:t>
            </a:r>
            <a:r>
              <a:rPr lang="en-US" baseline="0" dirty="0" smtClean="0"/>
              <a:t> I 1985.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 2009 </a:t>
            </a:r>
            <a:r>
              <a:rPr lang="en-US" baseline="0" dirty="0" err="1" smtClean="0"/>
              <a:t>begynte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arbeidet</a:t>
            </a:r>
            <a:r>
              <a:rPr lang="en-US" baseline="0" dirty="0" smtClean="0"/>
              <a:t> med </a:t>
            </a:r>
            <a:r>
              <a:rPr lang="en-US" baseline="0" dirty="0" err="1" smtClean="0"/>
              <a:t>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erstatte</a:t>
            </a:r>
            <a:r>
              <a:rPr lang="en-US" baseline="0" dirty="0" smtClean="0"/>
              <a:t> LIS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over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Modulis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skal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ferdig</a:t>
            </a:r>
            <a:r>
              <a:rPr lang="en-US" baseline="0" dirty="0" smtClean="0"/>
              <a:t> I 2014.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 dag </a:t>
            </a:r>
            <a:r>
              <a:rPr lang="en-US" baseline="0" dirty="0" err="1" smtClean="0"/>
              <a:t>går</a:t>
            </a:r>
            <a:r>
              <a:rPr lang="en-US" baseline="0" dirty="0" smtClean="0"/>
              <a:t> de to </a:t>
            </a:r>
            <a:r>
              <a:rPr lang="en-US" baseline="0" dirty="0" err="1" smtClean="0"/>
              <a:t>systemene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hånd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hånd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LIS-</a:t>
            </a:r>
            <a:r>
              <a:rPr lang="en-US" baseline="0" dirty="0" err="1" smtClean="0"/>
              <a:t>oppgaver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blir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stadig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implementert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Modulis</a:t>
            </a:r>
            <a:r>
              <a:rPr lang="en-US" baseline="0" dirty="0" smtClean="0"/>
              <a:t> </a:t>
            </a:r>
            <a:endParaRPr lang="en-US" baseline="0" dirty="0"/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NAV </a:t>
            </a:r>
            <a:r>
              <a:rPr lang="en-US" baseline="0" dirty="0" err="1"/>
              <a:t>generelt</a:t>
            </a:r>
            <a:r>
              <a:rPr lang="en-US" baseline="0" dirty="0"/>
              <a:t>:</a:t>
            </a:r>
          </a:p>
          <a:p>
            <a:pPr marL="0" indent="0">
              <a:buFontTx/>
              <a:buNone/>
            </a:pPr>
            <a:r>
              <a:rPr lang="en-US" baseline="0" dirty="0" err="1"/>
              <a:t>Valgte</a:t>
            </a:r>
            <a:r>
              <a:rPr lang="en-US" baseline="0" dirty="0"/>
              <a:t> </a:t>
            </a:r>
            <a:r>
              <a:rPr lang="en-US" baseline="0" dirty="0" err="1"/>
              <a:t>Avdeling</a:t>
            </a:r>
            <a:r>
              <a:rPr lang="en-US" baseline="0" dirty="0"/>
              <a:t> for fag </a:t>
            </a:r>
            <a:r>
              <a:rPr lang="en-US" baseline="0" dirty="0" err="1"/>
              <a:t>og</a:t>
            </a:r>
            <a:r>
              <a:rPr lang="en-US" baseline="0" dirty="0"/>
              <a:t> </a:t>
            </a:r>
            <a:r>
              <a:rPr lang="en-US" baseline="0" dirty="0" err="1"/>
              <a:t>regelverksutvikling</a:t>
            </a:r>
            <a:r>
              <a:rPr lang="en-US" baseline="0" dirty="0"/>
              <a:t> med </a:t>
            </a:r>
            <a:r>
              <a:rPr lang="en-US" baseline="0" dirty="0" err="1"/>
              <a:t>underliggende</a:t>
            </a:r>
            <a:r>
              <a:rPr lang="en-US" baseline="0" dirty="0"/>
              <a:t> </a:t>
            </a:r>
            <a:r>
              <a:rPr lang="en-US" baseline="0" dirty="0" err="1"/>
              <a:t>fagområder</a:t>
            </a:r>
            <a:r>
              <a:rPr lang="en-US" baseline="0" dirty="0"/>
              <a:t>: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/>
              <a:t>Familieytelser</a:t>
            </a:r>
            <a:r>
              <a:rPr lang="en-US" baseline="0" dirty="0"/>
              <a:t> (</a:t>
            </a:r>
            <a:r>
              <a:rPr lang="en-US" baseline="0" dirty="0" err="1"/>
              <a:t>bisys</a:t>
            </a:r>
            <a:r>
              <a:rPr lang="en-US" baseline="0" dirty="0"/>
              <a:t>) </a:t>
            </a:r>
            <a:r>
              <a:rPr lang="en-US" baseline="0" dirty="0" err="1"/>
              <a:t>infotrygd</a:t>
            </a:r>
            <a:endParaRPr lang="en-US" baseline="0" dirty="0"/>
          </a:p>
          <a:p>
            <a:pPr marL="171450" indent="-171450">
              <a:buFont typeface="Arial"/>
              <a:buChar char="•"/>
            </a:pPr>
            <a:r>
              <a:rPr lang="en-US" baseline="0" dirty="0" err="1"/>
              <a:t>Pensjoner</a:t>
            </a:r>
            <a:r>
              <a:rPr lang="en-US" baseline="0" dirty="0"/>
              <a:t> (</a:t>
            </a:r>
            <a:r>
              <a:rPr lang="en-US" baseline="0" dirty="0" err="1"/>
              <a:t>pesys</a:t>
            </a:r>
            <a:r>
              <a:rPr lang="en-US" baseline="0" dirty="0"/>
              <a:t>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/>
              <a:t>Inntektssikring</a:t>
            </a:r>
            <a:r>
              <a:rPr lang="en-US" baseline="0" dirty="0"/>
              <a:t> </a:t>
            </a:r>
            <a:r>
              <a:rPr lang="en-US" baseline="0" dirty="0" err="1"/>
              <a:t>ved</a:t>
            </a:r>
            <a:r>
              <a:rPr lang="en-US" baseline="0" dirty="0"/>
              <a:t> </a:t>
            </a:r>
            <a:r>
              <a:rPr lang="en-US" baseline="0" dirty="0" err="1"/>
              <a:t>sykdom</a:t>
            </a:r>
            <a:r>
              <a:rPr lang="en-US" baseline="0" dirty="0"/>
              <a:t> </a:t>
            </a:r>
            <a:r>
              <a:rPr lang="en-US" baseline="0" dirty="0" err="1"/>
              <a:t>og</a:t>
            </a:r>
            <a:r>
              <a:rPr lang="en-US" baseline="0" dirty="0"/>
              <a:t> </a:t>
            </a:r>
            <a:r>
              <a:rPr lang="en-US" baseline="0" dirty="0" err="1"/>
              <a:t>arbeidsledighet</a:t>
            </a:r>
            <a:r>
              <a:rPr lang="en-US" baseline="0" dirty="0"/>
              <a:t> (arena)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Fire </a:t>
            </a:r>
            <a:r>
              <a:rPr lang="en-US" baseline="0" dirty="0" err="1"/>
              <a:t>intervjuer</a:t>
            </a:r>
            <a:r>
              <a:rPr lang="en-US" baseline="0" dirty="0"/>
              <a:t> – </a:t>
            </a:r>
            <a:r>
              <a:rPr lang="en-US" baseline="0" dirty="0" err="1"/>
              <a:t>godt</a:t>
            </a:r>
            <a:r>
              <a:rPr lang="en-US" baseline="0" dirty="0"/>
              <a:t> </a:t>
            </a:r>
            <a:r>
              <a:rPr lang="en-US" baseline="0" dirty="0" err="1"/>
              <a:t>kjent</a:t>
            </a:r>
            <a:r>
              <a:rPr lang="en-US" baseline="0" dirty="0"/>
              <a:t> med NAV ;)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/>
              <a:t>Infotrygd</a:t>
            </a:r>
            <a:r>
              <a:rPr lang="en-US" baseline="0" dirty="0"/>
              <a:t> </a:t>
            </a:r>
            <a:r>
              <a:rPr lang="en-US" baseline="0" dirty="0" err="1"/>
              <a:t>det</a:t>
            </a:r>
            <a:r>
              <a:rPr lang="en-US" baseline="0" dirty="0"/>
              <a:t> </a:t>
            </a:r>
            <a:r>
              <a:rPr lang="en-US" baseline="0" dirty="0" err="1"/>
              <a:t>eldste</a:t>
            </a:r>
            <a:r>
              <a:rPr lang="en-US" baseline="0" dirty="0"/>
              <a:t> </a:t>
            </a:r>
            <a:r>
              <a:rPr lang="en-US" baseline="0" dirty="0" err="1"/>
              <a:t>systemet</a:t>
            </a:r>
            <a:r>
              <a:rPr lang="en-US" baseline="0" dirty="0"/>
              <a:t> – </a:t>
            </a:r>
            <a:r>
              <a:rPr lang="en-US" baseline="0" dirty="0" err="1"/>
              <a:t>fra</a:t>
            </a:r>
            <a:r>
              <a:rPr lang="en-US" baseline="0" dirty="0"/>
              <a:t> 1978. </a:t>
            </a:r>
            <a:r>
              <a:rPr lang="en-US" baseline="0" dirty="0" err="1"/>
              <a:t>Saksbehandlerstøttesystem</a:t>
            </a:r>
            <a:r>
              <a:rPr lang="en-US" baseline="0" dirty="0"/>
              <a:t> – </a:t>
            </a:r>
            <a:r>
              <a:rPr lang="en-US" baseline="0" dirty="0" err="1"/>
              <a:t>ikke</a:t>
            </a:r>
            <a:r>
              <a:rPr lang="en-US" baseline="0" dirty="0"/>
              <a:t> </a:t>
            </a:r>
            <a:r>
              <a:rPr lang="en-US" baseline="0" dirty="0" err="1"/>
              <a:t>beslutningssystem</a:t>
            </a:r>
            <a:endParaRPr lang="en-US" baseline="0" dirty="0"/>
          </a:p>
          <a:p>
            <a:pPr marL="171450" indent="-171450">
              <a:buFont typeface="Arial"/>
              <a:buChar char="•"/>
            </a:pPr>
            <a:r>
              <a:rPr lang="en-US" baseline="0" dirty="0" err="1"/>
              <a:t>Automatiseringsgrad</a:t>
            </a:r>
            <a:r>
              <a:rPr lang="en-US" baseline="0" dirty="0"/>
              <a:t> 2 </a:t>
            </a:r>
            <a:r>
              <a:rPr lang="en-US" baseline="0" dirty="0" err="1"/>
              <a:t>i</a:t>
            </a:r>
            <a:r>
              <a:rPr lang="en-US" baseline="0" dirty="0"/>
              <a:t> </a:t>
            </a:r>
            <a:r>
              <a:rPr lang="en-US" baseline="0" dirty="0" err="1"/>
              <a:t>Bisys</a:t>
            </a:r>
            <a:r>
              <a:rPr lang="en-US" baseline="0" dirty="0"/>
              <a:t>, Arena </a:t>
            </a:r>
            <a:r>
              <a:rPr lang="en-US" baseline="0" dirty="0" err="1"/>
              <a:t>og</a:t>
            </a:r>
            <a:r>
              <a:rPr lang="en-US" baseline="0" dirty="0"/>
              <a:t>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/>
              <a:t>Høyest</a:t>
            </a:r>
            <a:r>
              <a:rPr lang="en-US" baseline="0" dirty="0"/>
              <a:t> </a:t>
            </a:r>
            <a:r>
              <a:rPr lang="en-US" baseline="0" dirty="0" err="1"/>
              <a:t>automatiseringsgrad</a:t>
            </a:r>
            <a:r>
              <a:rPr lang="en-US" baseline="0" dirty="0"/>
              <a:t> </a:t>
            </a:r>
            <a:r>
              <a:rPr lang="en-US" baseline="0" dirty="0" err="1"/>
              <a:t>i</a:t>
            </a:r>
            <a:r>
              <a:rPr lang="en-US" baseline="0" dirty="0"/>
              <a:t> </a:t>
            </a:r>
            <a:r>
              <a:rPr lang="en-US" baseline="0" dirty="0" err="1" smtClean="0"/>
              <a:t>Pesys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UDI/DUFF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systemene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UDI </a:t>
            </a:r>
            <a:r>
              <a:rPr lang="en-US" baseline="0" dirty="0" err="1" smtClean="0"/>
              <a:t>hadde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særlig</a:t>
            </a:r>
            <a:r>
              <a:rPr lang="en-US" baseline="0" dirty="0" smtClean="0"/>
              <a:t> grad </a:t>
            </a:r>
            <a:r>
              <a:rPr lang="en-US" baseline="0" dirty="0" err="1" smtClean="0"/>
              <a:t>av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automatisering</a:t>
            </a:r>
            <a:r>
              <a:rPr lang="en-US" baseline="0" dirty="0" smtClean="0"/>
              <a:t>. Kun </a:t>
            </a:r>
            <a:r>
              <a:rPr lang="en-US" baseline="0" dirty="0" err="1" smtClean="0"/>
              <a:t>aut.grad</a:t>
            </a:r>
            <a:r>
              <a:rPr lang="en-US" baseline="0" dirty="0" smtClean="0"/>
              <a:t> 1.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Vi </a:t>
            </a:r>
            <a:r>
              <a:rPr lang="en-US" baseline="0" dirty="0" err="1" smtClean="0"/>
              <a:t>valgte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allikevel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gjennomføre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intervju</a:t>
            </a:r>
            <a:r>
              <a:rPr lang="en-US" baseline="0" dirty="0" smtClean="0"/>
              <a:t> med de </a:t>
            </a:r>
            <a:r>
              <a:rPr lang="en-US" baseline="0" dirty="0" err="1" smtClean="0"/>
              <a:t>ansvarlige</a:t>
            </a:r>
            <a:r>
              <a:rPr lang="en-US" baseline="0" dirty="0" smtClean="0"/>
              <a:t> I DUF for </a:t>
            </a:r>
            <a:r>
              <a:rPr lang="en-US" baseline="0" dirty="0" err="1" smtClean="0"/>
              <a:t>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få</a:t>
            </a:r>
            <a:r>
              <a:rPr lang="en-US" baseline="0" dirty="0" smtClean="0"/>
              <a:t> de med I </a:t>
            </a:r>
            <a:r>
              <a:rPr lang="en-US" baseline="0" dirty="0" err="1" smtClean="0"/>
              <a:t>kartleggingen</a:t>
            </a:r>
            <a:r>
              <a:rPr lang="en-US" baseline="0" dirty="0" smtClean="0"/>
              <a:t>.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2 </a:t>
            </a:r>
            <a:r>
              <a:rPr lang="en-US" baseline="0" dirty="0" err="1" smtClean="0"/>
              <a:t>representanter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DUF er det sentrale saksbehandlingssystemet og utlendingsdatabasen for utlendingsforvaltningen.</a:t>
            </a:r>
          </a:p>
          <a:p>
            <a:pPr marL="171450" indent="-171450">
              <a:buFontTx/>
              <a:buChar char="-"/>
            </a:pP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Systemet brukes av Utlendingsdirektoratet, Politiet, Utlendingsnemnda, Skattedirektoratet og Arbeids- og inkluderingsdepartementet, og støtter registrering, behandling og rapportering av alle utlendings- og flyktningesaker. Systemet har rundt 4000 brukere og er i bruk hele døgnet, hele uken. 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EFFEKT-</a:t>
            </a:r>
            <a:r>
              <a:rPr lang="en-US" baseline="0" dirty="0" err="1" smtClean="0"/>
              <a:t>programmet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skal</a:t>
            </a:r>
            <a:r>
              <a:rPr lang="en-US" baseline="0" dirty="0" smtClean="0"/>
              <a:t> over </a:t>
            </a:r>
            <a:r>
              <a:rPr lang="en-US" baseline="0" dirty="0" err="1" smtClean="0"/>
              <a:t>tid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erstatte</a:t>
            </a:r>
            <a:r>
              <a:rPr lang="en-US" baseline="0" dirty="0" smtClean="0"/>
              <a:t> DUF. </a:t>
            </a:r>
            <a:r>
              <a:rPr lang="en-US" baseline="0" dirty="0" err="1" smtClean="0"/>
              <a:t>Endelig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satt</a:t>
            </a:r>
            <a:r>
              <a:rPr lang="en-US" baseline="0" dirty="0" smtClean="0"/>
              <a:t>. </a:t>
            </a:r>
          </a:p>
          <a:p>
            <a:pPr marL="0" indent="0">
              <a:buFont typeface="Arial"/>
              <a:buNone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SO </a:t>
            </a:r>
            <a:r>
              <a:rPr lang="en-US" baseline="0" dirty="0" err="1"/>
              <a:t>og</a:t>
            </a:r>
            <a:r>
              <a:rPr lang="en-US" baseline="0" dirty="0"/>
              <a:t> </a:t>
            </a:r>
            <a:r>
              <a:rPr lang="en-US" baseline="0" dirty="0" err="1"/>
              <a:t>Opptaksprogrammet</a:t>
            </a:r>
            <a:endParaRPr lang="en-US" baseline="0" dirty="0"/>
          </a:p>
          <a:p>
            <a:pPr marL="171450" indent="-171450">
              <a:buFont typeface="Arial"/>
              <a:buChar char="•"/>
            </a:pPr>
            <a:r>
              <a:rPr lang="fr-FR" baseline="0" dirty="0" err="1"/>
              <a:t>É</a:t>
            </a:r>
            <a:r>
              <a:rPr lang="en-US" baseline="0" dirty="0"/>
              <a:t>n </a:t>
            </a:r>
            <a:r>
              <a:rPr lang="en-US" baseline="0" dirty="0" err="1"/>
              <a:t>representant</a:t>
            </a:r>
            <a:r>
              <a:rPr lang="en-US" baseline="0" dirty="0"/>
              <a:t> – </a:t>
            </a:r>
            <a:r>
              <a:rPr lang="en-US" baseline="0" dirty="0" err="1"/>
              <a:t>sentralt</a:t>
            </a:r>
            <a:r>
              <a:rPr lang="en-US" baseline="0" dirty="0"/>
              <a:t> </a:t>
            </a:r>
            <a:r>
              <a:rPr lang="en-US" baseline="0" dirty="0" err="1"/>
              <a:t>i</a:t>
            </a:r>
            <a:r>
              <a:rPr lang="en-US" baseline="0" dirty="0"/>
              <a:t> SO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/>
              <a:t>Saksbehandling</a:t>
            </a:r>
            <a:r>
              <a:rPr lang="en-US" baseline="0" dirty="0"/>
              <a:t> </a:t>
            </a:r>
            <a:r>
              <a:rPr lang="en-US" baseline="0" dirty="0" err="1"/>
              <a:t>skjer</a:t>
            </a:r>
            <a:r>
              <a:rPr lang="en-US" baseline="0" dirty="0"/>
              <a:t> </a:t>
            </a:r>
            <a:r>
              <a:rPr lang="en-US" baseline="0" dirty="0" err="1"/>
              <a:t>på</a:t>
            </a:r>
            <a:r>
              <a:rPr lang="en-US" baseline="0" dirty="0"/>
              <a:t> </a:t>
            </a:r>
            <a:r>
              <a:rPr lang="en-US" baseline="0" dirty="0" err="1"/>
              <a:t>lærestedene</a:t>
            </a:r>
            <a:endParaRPr lang="en-US" baseline="0" dirty="0"/>
          </a:p>
          <a:p>
            <a:pPr marL="171450" indent="-171450">
              <a:buFont typeface="Arial"/>
              <a:buChar char="•"/>
            </a:pPr>
            <a:r>
              <a:rPr lang="en-US" baseline="0" dirty="0" err="1"/>
              <a:t>Datene</a:t>
            </a:r>
            <a:r>
              <a:rPr lang="en-US" baseline="0" dirty="0"/>
              <a:t> </a:t>
            </a:r>
            <a:r>
              <a:rPr lang="en-US" baseline="0" dirty="0" err="1"/>
              <a:t>blir</a:t>
            </a:r>
            <a:r>
              <a:rPr lang="en-US" baseline="0" dirty="0"/>
              <a:t> </a:t>
            </a:r>
            <a:r>
              <a:rPr lang="en-US" baseline="0" dirty="0" err="1"/>
              <a:t>sendt</a:t>
            </a:r>
            <a:r>
              <a:rPr lang="en-US" baseline="0" dirty="0"/>
              <a:t> </a:t>
            </a:r>
            <a:r>
              <a:rPr lang="en-US" baseline="0" dirty="0" err="1"/>
              <a:t>til</a:t>
            </a:r>
            <a:r>
              <a:rPr lang="en-US" baseline="0" dirty="0"/>
              <a:t> </a:t>
            </a:r>
            <a:r>
              <a:rPr lang="en-US" baseline="0" dirty="0" err="1"/>
              <a:t>Opptaksprogrammet</a:t>
            </a:r>
            <a:endParaRPr lang="en-US" baseline="0" dirty="0"/>
          </a:p>
          <a:p>
            <a:pPr marL="171450" indent="-171450">
              <a:buFont typeface="Arial"/>
              <a:buChar char="•"/>
            </a:pPr>
            <a:r>
              <a:rPr lang="en-US" baseline="0" dirty="0" err="1"/>
              <a:t>Tilbud</a:t>
            </a:r>
            <a:r>
              <a:rPr lang="en-US" baseline="0" dirty="0"/>
              <a:t>/</a:t>
            </a:r>
            <a:r>
              <a:rPr lang="en-US" baseline="0" dirty="0" err="1"/>
              <a:t>avslag</a:t>
            </a:r>
            <a:r>
              <a:rPr lang="en-US" baseline="0" dirty="0"/>
              <a:t> </a:t>
            </a:r>
            <a:r>
              <a:rPr lang="en-US" baseline="0" dirty="0" err="1"/>
              <a:t>på</a:t>
            </a:r>
            <a:r>
              <a:rPr lang="en-US" baseline="0" dirty="0"/>
              <a:t> </a:t>
            </a:r>
            <a:r>
              <a:rPr lang="en-US" baseline="0" dirty="0" err="1"/>
              <a:t>søknad</a:t>
            </a:r>
            <a:r>
              <a:rPr lang="en-US" baseline="0" dirty="0"/>
              <a:t> </a:t>
            </a:r>
            <a:r>
              <a:rPr lang="en-US" baseline="0" dirty="0" err="1"/>
              <a:t>om</a:t>
            </a:r>
            <a:r>
              <a:rPr lang="en-US" baseline="0" dirty="0"/>
              <a:t> </a:t>
            </a:r>
            <a:r>
              <a:rPr lang="en-US" baseline="0" dirty="0" err="1"/>
              <a:t>studieplass</a:t>
            </a:r>
            <a:r>
              <a:rPr lang="en-US" baseline="0" dirty="0"/>
              <a:t> = </a:t>
            </a:r>
            <a:r>
              <a:rPr lang="en-US" baseline="0" dirty="0" err="1"/>
              <a:t>automatiseringsgrad</a:t>
            </a:r>
            <a:r>
              <a:rPr lang="en-US" baseline="0" dirty="0"/>
              <a:t> 3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  <a:p>
            <a:pPr marL="0" indent="0">
              <a:buFont typeface="Arial"/>
              <a:buNone/>
            </a:pPr>
            <a:r>
              <a:rPr lang="en-US" baseline="0" dirty="0" smtClean="0"/>
              <a:t>SKATTEETATEN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System for </a:t>
            </a:r>
            <a:r>
              <a:rPr lang="en-US" baseline="0" dirty="0" err="1" smtClean="0"/>
              <a:t>ligning</a:t>
            </a: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- </a:t>
            </a:r>
            <a:r>
              <a:rPr lang="en-US" baseline="0" dirty="0" err="1" smtClean="0"/>
              <a:t>Automatiseringsgrad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3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Det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her </a:t>
            </a:r>
            <a:r>
              <a:rPr lang="en-US" baseline="0" dirty="0" err="1" smtClean="0"/>
              <a:t>selvangivelsen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blir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behandlet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Spørreskjema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ville</a:t>
            </a:r>
            <a:r>
              <a:rPr lang="en-US" baseline="0" dirty="0" smtClean="0"/>
              <a:t> ha system for </a:t>
            </a:r>
            <a:r>
              <a:rPr lang="en-US" baseline="0" dirty="0" err="1" smtClean="0"/>
              <a:t>ligning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sentralt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stormaskinmiljø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SS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</a:t>
            </a:r>
            <a:r>
              <a:rPr lang="en-US" baseline="0" dirty="0" smtClean="0"/>
              <a:t> 40 </a:t>
            </a:r>
            <a:r>
              <a:rPr lang="en-US" baseline="0" dirty="0" err="1" smtClean="0"/>
              <a:t>samarbeidende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systemer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fikk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intervju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Skatt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hadde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mulighet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prioritere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kartleggingen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intervju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mulig</a:t>
            </a:r>
            <a:r>
              <a:rPr lang="en-US" baseline="0" dirty="0" smtClean="0"/>
              <a:t>. </a:t>
            </a:r>
          </a:p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err="1" smtClean="0"/>
              <a:t>Statens</a:t>
            </a:r>
            <a:r>
              <a:rPr lang="en-US" baseline="0" dirty="0" smtClean="0"/>
              <a:t> </a:t>
            </a:r>
            <a:r>
              <a:rPr lang="en-US" baseline="0" dirty="0" err="1"/>
              <a:t>pensjonskasse</a:t>
            </a:r>
            <a:r>
              <a:rPr lang="en-US" baseline="0" dirty="0"/>
              <a:t> </a:t>
            </a:r>
            <a:r>
              <a:rPr lang="en-US" baseline="0" dirty="0" err="1"/>
              <a:t>og</a:t>
            </a:r>
            <a:r>
              <a:rPr lang="en-US" baseline="0" dirty="0"/>
              <a:t> PUMA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/>
              <a:t>Tidlig</a:t>
            </a:r>
            <a:r>
              <a:rPr lang="en-US" baseline="0" dirty="0"/>
              <a:t> </a:t>
            </a:r>
            <a:r>
              <a:rPr lang="en-US" baseline="0" dirty="0" err="1"/>
              <a:t>ute</a:t>
            </a:r>
            <a:r>
              <a:rPr lang="en-US" baseline="0" dirty="0"/>
              <a:t> med </a:t>
            </a:r>
            <a:r>
              <a:rPr lang="en-US" baseline="0" dirty="0" err="1"/>
              <a:t>innovativ</a:t>
            </a:r>
            <a:r>
              <a:rPr lang="en-US" baseline="0" dirty="0"/>
              <a:t> IT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/>
              <a:t>Hullkortsentral</a:t>
            </a:r>
            <a:r>
              <a:rPr lang="en-US" baseline="0" dirty="0"/>
              <a:t> I 1957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PERFORM = </a:t>
            </a:r>
            <a:r>
              <a:rPr lang="en-US" baseline="0" dirty="0" err="1"/>
              <a:t>prosjekt</a:t>
            </a:r>
            <a:r>
              <a:rPr lang="en-US" baseline="0" dirty="0"/>
              <a:t> for </a:t>
            </a:r>
            <a:r>
              <a:rPr lang="en-US" baseline="0" dirty="0" err="1"/>
              <a:t>ny</a:t>
            </a:r>
            <a:r>
              <a:rPr lang="en-US" baseline="0" dirty="0"/>
              <a:t> </a:t>
            </a:r>
            <a:r>
              <a:rPr lang="en-US" baseline="0" dirty="0" err="1"/>
              <a:t>pensonsordning</a:t>
            </a:r>
            <a:r>
              <a:rPr lang="en-US" baseline="0" dirty="0"/>
              <a:t>, </a:t>
            </a:r>
            <a:r>
              <a:rPr lang="en-US" baseline="0" dirty="0" err="1"/>
              <a:t>ferdigstilt</a:t>
            </a:r>
            <a:r>
              <a:rPr lang="en-US" baseline="0" dirty="0"/>
              <a:t> </a:t>
            </a:r>
            <a:r>
              <a:rPr lang="en-US" baseline="0" dirty="0" err="1"/>
              <a:t>januar</a:t>
            </a:r>
            <a:r>
              <a:rPr lang="en-US" baseline="0" dirty="0"/>
              <a:t> 2012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PUMA et system </a:t>
            </a:r>
            <a:r>
              <a:rPr lang="en-US" baseline="0" dirty="0" err="1"/>
              <a:t>som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en del </a:t>
            </a:r>
            <a:r>
              <a:rPr lang="en-US" baseline="0" dirty="0" err="1"/>
              <a:t>av</a:t>
            </a:r>
            <a:r>
              <a:rPr lang="en-US" baseline="0" dirty="0"/>
              <a:t> Perform-</a:t>
            </a:r>
            <a:r>
              <a:rPr lang="en-US" baseline="0" dirty="0" err="1"/>
              <a:t>prosjektet</a:t>
            </a:r>
            <a:endParaRPr lang="en-US" baseline="0" dirty="0"/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PUMA: </a:t>
            </a:r>
            <a:r>
              <a:rPr lang="en-US" baseline="0" dirty="0" err="1"/>
              <a:t>automatiserte</a:t>
            </a:r>
            <a:r>
              <a:rPr lang="en-US" baseline="0" dirty="0"/>
              <a:t> </a:t>
            </a:r>
            <a:r>
              <a:rPr lang="en-US" baseline="0" dirty="0" err="1"/>
              <a:t>vedtak</a:t>
            </a:r>
            <a:r>
              <a:rPr lang="en-US" baseline="0" dirty="0"/>
              <a:t> </a:t>
            </a:r>
            <a:r>
              <a:rPr lang="en-US" baseline="0" dirty="0" err="1"/>
              <a:t>om</a:t>
            </a:r>
            <a:r>
              <a:rPr lang="en-US" baseline="0" dirty="0"/>
              <a:t> </a:t>
            </a:r>
            <a:r>
              <a:rPr lang="en-US" baseline="0" dirty="0" err="1"/>
              <a:t>pensjoner</a:t>
            </a:r>
            <a:endParaRPr lang="en-US" baseline="0" dirty="0"/>
          </a:p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75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BENITA</a:t>
            </a:r>
          </a:p>
          <a:p>
            <a:endParaRPr lang="en-US"/>
          </a:p>
          <a:p>
            <a:r>
              <a:rPr lang="en-US"/>
              <a:t>BEHANDLINGSANSVAR</a:t>
            </a:r>
          </a:p>
          <a:p>
            <a:r>
              <a:rPr lang="en-US"/>
              <a:t>Alle</a:t>
            </a:r>
            <a:r>
              <a:rPr lang="en-US" baseline="0"/>
              <a:t> informanter forstod spørsmålet greit – og ga tydelige svar.</a:t>
            </a:r>
            <a:endParaRPr lang="en-US"/>
          </a:p>
          <a:p>
            <a:r>
              <a:rPr lang="en-US"/>
              <a:t>Tre hovedtyper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/>
              <a:t>Virksomhetens ledelse (Husbanken og</a:t>
            </a:r>
            <a:r>
              <a:rPr lang="en-US" baseline="0"/>
              <a:t> Lånekassen – ledelsen som en samlet gruppe. Ikke spesifisert med navn/titler)</a:t>
            </a:r>
            <a:endParaRPr lang="en-US"/>
          </a:p>
          <a:p>
            <a:pPr marL="80645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/>
              <a:t>Delt behandlingsansvar (Fjellinjen</a:t>
            </a:r>
            <a:r>
              <a:rPr lang="en-US" baseline="0"/>
              <a:t> + Vegdirektoratet = CS Norge, Utlendingsdirektoratet + Utlendingsnemnda = DUF)</a:t>
            </a:r>
            <a:endParaRPr lang="en-US"/>
          </a:p>
          <a:p>
            <a:pPr marL="57785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/>
              <a:t>Delegert behandlingsansvar (formelt og utøvende behandlingsansvar (NAV og SPK: delegert</a:t>
            </a:r>
            <a:r>
              <a:rPr lang="en-US" baseline="0"/>
              <a:t> BA for sine systemer: delegert fra etatenes direktører til kontorsjefene/fagsjefene)</a:t>
            </a:r>
          </a:p>
          <a:p>
            <a:pPr marL="0" marR="0" lvl="0" indent="-107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  <a:p>
            <a:pPr marL="0" marR="0" lvl="0" indent="-107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SO i en særstilling: ingen vet hvor BA ligger fordi det er uavklart- diskuteres. Søknadssystemet er fordelt mellom lærestedene, SO og Universitetet i Oslo.</a:t>
            </a:r>
            <a:endParaRPr lang="en-US"/>
          </a:p>
          <a:p>
            <a:pPr marL="806450" lvl="1" indent="-457200">
              <a:buFont typeface="+mj-lt"/>
              <a:buAutoNum type="arabicPeriod"/>
            </a:pPr>
            <a:endParaRPr lang="en-US"/>
          </a:p>
          <a:p>
            <a:pPr marL="0" lvl="0" indent="-107950">
              <a:buFontTx/>
              <a:buNone/>
            </a:pPr>
            <a:r>
              <a:rPr lang="en-US"/>
              <a:t>ORGANISERING:</a:t>
            </a:r>
          </a:p>
          <a:p>
            <a:pPr marL="0" lvl="0" indent="-107950">
              <a:buFontTx/>
              <a:buNone/>
            </a:pPr>
            <a:r>
              <a:rPr lang="en-US"/>
              <a:t>Generelt</a:t>
            </a:r>
            <a:r>
              <a:rPr lang="en-US" baseline="0"/>
              <a:t> inntrykk: mindre forståelig enn hvem som har BA. Litt diffuse og uklare svar.</a:t>
            </a:r>
            <a:endParaRPr lang="en-US"/>
          </a:p>
          <a:p>
            <a:r>
              <a:rPr lang="en-US"/>
              <a:t>To hovedgrupper av svar: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Tydelig og konkret forklaring på hvorledes det daglige ansvaret er organisert De store etatene -</a:t>
            </a:r>
            <a:r>
              <a:rPr lang="en-US" baseline="0"/>
              <a:t> </a:t>
            </a:r>
            <a:r>
              <a:rPr lang="en-US"/>
              <a:t>NAV, Lånekassen, SPK, Skatt og UDI) Delegert ansvar til fagsjefene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Diffus og/eller ikke svar på spørsmålet (Fjellinjen: forklarer hvem som har ansvar for bompengesøknad, konsesjonssøknad</a:t>
            </a:r>
            <a:r>
              <a:rPr lang="en-US" baseline="0"/>
              <a:t> osv)</a:t>
            </a:r>
          </a:p>
          <a:p>
            <a:pPr marL="457200" indent="-457200">
              <a:buFont typeface="+mj-lt"/>
              <a:buAutoNum type="arabicPeriod"/>
            </a:pPr>
            <a:endParaRPr lang="en-US" baseline="0"/>
          </a:p>
          <a:p>
            <a:pPr marL="457200" indent="-457200">
              <a:buFont typeface="+mj-lt"/>
              <a:buAutoNum type="arabicPeriod"/>
            </a:pPr>
            <a:endParaRPr lang="en-US"/>
          </a:p>
          <a:p>
            <a:pPr marL="0" lvl="0" indent="-107950">
              <a:buFontTx/>
              <a:buNone/>
            </a:pPr>
            <a:r>
              <a:rPr lang="en-US"/>
              <a:t>DATABEHANDLER</a:t>
            </a:r>
            <a:r>
              <a:rPr lang="en-US" baseline="0"/>
              <a:t> OG DB AVTALER</a:t>
            </a:r>
          </a:p>
          <a:p>
            <a:pPr marL="0" lvl="0" indent="-107950">
              <a:buFontTx/>
              <a:buNone/>
            </a:pPr>
            <a:r>
              <a:rPr lang="en-US" baseline="0"/>
              <a:t>6 av 10 bruker DB og har avtaler</a:t>
            </a:r>
          </a:p>
          <a:p>
            <a:pPr marL="0" lvl="0" indent="-107950">
              <a:buFontTx/>
              <a:buNone/>
            </a:pPr>
            <a:r>
              <a:rPr lang="en-US" baseline="0"/>
              <a:t>4 bruker ikke DB</a:t>
            </a:r>
          </a:p>
          <a:p>
            <a:pPr marL="0" lvl="0" indent="-107950">
              <a:buFontTx/>
              <a:buNone/>
            </a:pPr>
            <a:r>
              <a:rPr lang="en-US" baseline="0"/>
              <a:t>SO vet ikke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15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BENITA</a:t>
            </a:r>
          </a:p>
          <a:p>
            <a:endParaRPr lang="en-US"/>
          </a:p>
          <a:p>
            <a:r>
              <a:rPr lang="en-US"/>
              <a:t>UTVIKLING</a:t>
            </a:r>
          </a:p>
          <a:p>
            <a:r>
              <a:rPr lang="en-US"/>
              <a:t>Samtlige etater har benyttet eksterne oppdragstakere – delvis utviklet av forvaltningsorganet</a:t>
            </a:r>
          </a:p>
          <a:p>
            <a:pPr marL="171450" indent="-171450">
              <a:buFont typeface="Arial"/>
              <a:buChar char="•"/>
            </a:pPr>
            <a:r>
              <a:rPr lang="en-US"/>
              <a:t>Programmeringsfasen</a:t>
            </a:r>
          </a:p>
          <a:p>
            <a:pPr marL="171450" indent="-171450">
              <a:buFont typeface="Arial"/>
              <a:buChar char="•"/>
            </a:pPr>
            <a:r>
              <a:rPr lang="en-US"/>
              <a:t>Det overordnede ansvaret for hele systemutviklingen</a:t>
            </a:r>
            <a:r>
              <a:rPr lang="en-US" baseline="0"/>
              <a:t> har ligget hos forvaltningsorganet</a:t>
            </a:r>
            <a:endParaRPr lang="en-US"/>
          </a:p>
          <a:p>
            <a:pPr marL="0" indent="0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r>
              <a:rPr lang="en-US"/>
              <a:t>FORTOLKNING OG REPRESENTASJON – transformeringsprosessen</a:t>
            </a:r>
          </a:p>
          <a:p>
            <a:pPr marL="171450" indent="-171450">
              <a:buFont typeface="Arial"/>
              <a:buChar char="•"/>
            </a:pPr>
            <a:r>
              <a:rPr lang="en-US"/>
              <a:t>7 av</a:t>
            </a:r>
            <a:r>
              <a:rPr lang="en-US" baseline="0"/>
              <a:t> ti svarer at eksterne har deltatt i fortolkning og representasjon av rettsregler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Forvaltningsorganet/fagavdelingen har eksplisitt kontrollert og godkjent resultatet av den rettslige representasjonen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De resterende tre: interne aktører i denne fasen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79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BENITA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04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BENITA</a:t>
            </a:r>
          </a:p>
          <a:p>
            <a:endParaRPr lang="en-US"/>
          </a:p>
          <a:p>
            <a:r>
              <a:rPr lang="en-US"/>
              <a:t>HISTORIKK OG ENDRINGSFREKVENS</a:t>
            </a:r>
          </a:p>
          <a:p>
            <a:pPr marL="171450" indent="-171450">
              <a:buFont typeface="Arial"/>
              <a:buChar char="•"/>
            </a:pPr>
            <a:r>
              <a:rPr lang="en-US"/>
              <a:t>Sier noe om hvor gammelt/nytt systemet er</a:t>
            </a:r>
          </a:p>
          <a:p>
            <a:pPr marL="171450" indent="-171450">
              <a:buFont typeface="Arial"/>
              <a:buChar char="•"/>
            </a:pPr>
            <a:r>
              <a:rPr lang="en-US"/>
              <a:t>Hvor ofte det foretas revisjoner/endringer av systemet</a:t>
            </a:r>
          </a:p>
          <a:p>
            <a:pPr marL="171450" indent="-171450">
              <a:buFont typeface="Arial"/>
              <a:buChar char="•"/>
            </a:pPr>
            <a:r>
              <a:rPr lang="en-US"/>
              <a:t>Vid og åpen definisjon</a:t>
            </a:r>
            <a:r>
              <a:rPr lang="en-US" baseline="0"/>
              <a:t> av begrepet “vesentlig revisjon”</a:t>
            </a:r>
          </a:p>
          <a:p>
            <a:pPr marL="171450" indent="-171450">
              <a:buFont typeface="Arial"/>
              <a:buChar char="•"/>
            </a:pPr>
            <a:endParaRPr lang="en-US" baseline="0"/>
          </a:p>
          <a:p>
            <a:pPr marL="171450" indent="-171450">
              <a:buFont typeface="Arial"/>
              <a:buChar char="•"/>
            </a:pPr>
            <a:r>
              <a:rPr lang="en-US" baseline="0"/>
              <a:t>Tusenårsskiftet markerer et skille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Fire systemer ble etablert før år 2000: Bostøttesystemet og Infotrygd = de eldste – etablert på 70-tallet - Beregningsoperasjoner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1980-1990 årene: Lånekassen og SO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De tolv siste årene: Fjellinjen, ARENA, BISYS og PESYS, SPK, Skatt og UDI. Prøving av vilkår, muligheter for nettbasert selvbetjent forvaltning</a:t>
            </a:r>
          </a:p>
          <a:p>
            <a:pPr marL="171450" indent="-171450">
              <a:buFont typeface="Arial"/>
              <a:buChar char="•"/>
            </a:pPr>
            <a:endParaRPr lang="en-US" baseline="0"/>
          </a:p>
          <a:p>
            <a:pPr marL="0" indent="0">
              <a:buFontTx/>
              <a:buNone/>
            </a:pPr>
            <a:r>
              <a:rPr lang="en-US" baseline="0"/>
              <a:t>REVISJONER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Samlet sett: få revisjoner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Flertall av systemene: planlegges nye systemer, store endringer = sammenheng med regjeringens digitaliseringsprogram</a:t>
            </a:r>
          </a:p>
          <a:p>
            <a:pPr marL="171450" indent="-171450">
              <a:buFont typeface="Arial"/>
              <a:buChar char="•"/>
            </a:pPr>
            <a:endParaRPr lang="en-US" baseline="0"/>
          </a:p>
          <a:p>
            <a:pPr marL="0" indent="0">
              <a:buFontTx/>
              <a:buNone/>
            </a:pPr>
            <a:r>
              <a:rPr lang="en-US" baseline="0"/>
              <a:t>REGELENDRINGER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De fleste systemene endres mindre enn fem ganger i året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Hvert halvår – statsbudsjettet</a:t>
            </a:r>
          </a:p>
          <a:p>
            <a:pPr marL="171450" indent="-171450">
              <a:buFont typeface="Arial"/>
              <a:buChar char="•"/>
            </a:pPr>
            <a:r>
              <a:rPr lang="en-US" baseline="0"/>
              <a:t>De fleste endringer av teknisk art – utføres fortløpende</a:t>
            </a:r>
          </a:p>
          <a:p>
            <a:pPr marL="171450" indent="-171450">
              <a:buFont typeface="Arial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08C2-D5A2-2345-B7FE-0723DF43CB56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0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7D76-EAD8-CB4E-AABC-06CE58C363D9}" type="datetimeFigureOut">
              <a:t>16.09.12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7D76-EAD8-CB4E-AABC-06CE58C363D9}" type="datetimeFigureOut">
              <a:t>16.09.12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50B9-EB7E-0F4F-B288-12843CF381BB}" type="slidenum"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dirty="0" smtClean="0"/>
              <a:t>Click to edit Master text styles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7D76-EAD8-CB4E-AABC-06CE58C363D9}" type="datetimeFigureOut">
              <a:t>16.09.12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50B9-EB7E-0F4F-B288-12843CF381B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dirty="0" smtClean="0"/>
              <a:t>Click to edit Master text styles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7D76-EAD8-CB4E-AABC-06CE58C363D9}" type="datetimeFigureOut">
              <a:t>16.09.12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50B9-EB7E-0F4F-B288-12843CF381B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dirty="0" smtClean="0"/>
              <a:t>Click to edit Master text styles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7D76-EAD8-CB4E-AABC-06CE58C363D9}" type="datetimeFigureOut">
              <a:t>16.09.12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50B9-EB7E-0F4F-B288-12843CF381B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b-NO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7D76-EAD8-CB4E-AABC-06CE58C363D9}" type="datetimeFigureOut">
              <a:t>16.09.12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50B9-EB7E-0F4F-B288-12843CF381BB}" type="slidenum"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b-NO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7D76-EAD8-CB4E-AABC-06CE58C363D9}" type="datetimeFigureOut">
              <a:t>16.09.12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50B9-EB7E-0F4F-B288-12843CF381B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Click to edit Master text styles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Click to edit Master text styles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7D76-EAD8-CB4E-AABC-06CE58C363D9}" type="datetimeFigureOut">
              <a:t>16.09.12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50B9-EB7E-0F4F-B288-12843CF381B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Click to edit Master text styles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Click to edit Master text styles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7D76-EAD8-CB4E-AABC-06CE58C363D9}" type="datetimeFigureOut">
              <a:t>16.09.12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50B9-EB7E-0F4F-B288-12843CF381B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7D76-EAD8-CB4E-AABC-06CE58C363D9}" type="datetimeFigureOut">
              <a:t>16.09.12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50B9-EB7E-0F4F-B288-12843CF381B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7D76-EAD8-CB4E-AABC-06CE58C363D9}" type="datetimeFigureOut">
              <a:t>16.09.12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50B9-EB7E-0F4F-B288-12843CF381B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Click to edit Master text styles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7D76-EAD8-CB4E-AABC-06CE58C363D9}" type="datetimeFigureOut">
              <a:t>16.09.12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50B9-EB7E-0F4F-B288-12843CF381B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Click to edit Master text styles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3C7D76-EAD8-CB4E-AABC-06CE58C363D9}" type="datetimeFigureOut">
              <a:t>16.09.12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81C50B9-EB7E-0F4F-B288-12843CF381B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000" dirty="0" smtClean="0"/>
              <a:t>Kartlegging av automatiserte avgjørelser i offentlig forvaltning</a:t>
            </a:r>
            <a:endParaRPr lang="nb-NO" sz="4000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smtClean="0"/>
          </a:p>
          <a:p>
            <a:r>
              <a:rPr lang="nb-NO" smtClean="0"/>
              <a:t>Benita</a:t>
            </a:r>
            <a:r>
              <a:rPr lang="nb-NO" dirty="0" smtClean="0"/>
              <a:t> </a:t>
            </a:r>
            <a:r>
              <a:rPr lang="nb-NO" dirty="0" err="1" smtClean="0"/>
              <a:t>Haftorn</a:t>
            </a:r>
            <a:r>
              <a:rPr lang="nb-NO" dirty="0" smtClean="0"/>
              <a:t> </a:t>
            </a:r>
            <a:r>
              <a:rPr lang="nb-NO" dirty="0" err="1" smtClean="0"/>
              <a:t>Hildonen</a:t>
            </a:r>
            <a:r>
              <a:rPr lang="nb-NO" dirty="0" smtClean="0"/>
              <a:t> og Siri Gulstuen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269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Forvaltningsorganets rolle i systemutviklingen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1025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/>
          </a:p>
          <a:p>
            <a:r>
              <a:rPr lang="en-US" sz="2600">
                <a:solidFill>
                  <a:srgbClr val="404040"/>
                </a:solidFill>
              </a:rPr>
              <a:t>Har eksterne oppdragstakere deltatt i fortolkning og representasjon av de aktuelle rettsreglene? </a:t>
            </a:r>
          </a:p>
          <a:p>
            <a:pPr marL="336550" lvl="1" indent="0">
              <a:buNone/>
            </a:pPr>
            <a:r>
              <a:rPr lang="en-US"/>
              <a:t>Resultat: Ja, eksterne har deltatt i 7 av systemene</a:t>
            </a:r>
          </a:p>
          <a:p>
            <a:r>
              <a:rPr lang="en-US" sz="2600">
                <a:solidFill>
                  <a:srgbClr val="404040"/>
                </a:solidFill>
              </a:rPr>
              <a:t>Har forvaltningsorganet/avdelingen eksplisitt godkjent og kontrollert resultatet av den rettslige representasjonen? </a:t>
            </a:r>
          </a:p>
          <a:p>
            <a:pPr marL="336550" lvl="1" indent="0">
              <a:buNone/>
            </a:pPr>
            <a:r>
              <a:rPr lang="en-US"/>
              <a:t>Resultat: Nei.</a:t>
            </a:r>
          </a:p>
          <a:p>
            <a:pPr marL="336550" lvl="1" indent="0">
              <a:buNone/>
            </a:pPr>
            <a:endParaRPr lang="en-US"/>
          </a:p>
          <a:p>
            <a:pPr marL="33655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0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Forvaltningsorganets rolle i systemutviklingen</a:t>
            </a:r>
            <a:endParaRPr lang="en-US"/>
          </a:p>
        </p:txBody>
      </p:sp>
      <p:pic>
        <p:nvPicPr>
          <p:cNvPr id="4" name="Content Placeholder 3" descr="Screen Shot 2012-08-27 at 14.26.28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43" r="-193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57994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Historikk og endringsfrekvens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49275" y="1938867"/>
            <a:ext cx="6619169" cy="2435577"/>
          </a:xfrm>
        </p:spPr>
        <p:txBody>
          <a:bodyPr/>
          <a:lstStyle/>
          <a:p>
            <a:r>
              <a:rPr lang="en-US">
                <a:solidFill>
                  <a:srgbClr val="404040"/>
                </a:solidFill>
              </a:rPr>
              <a:t>Når ble systemet etablert?</a:t>
            </a:r>
          </a:p>
          <a:p>
            <a:r>
              <a:rPr lang="en-US">
                <a:solidFill>
                  <a:srgbClr val="404040"/>
                </a:solidFill>
              </a:rPr>
              <a:t>Revisjoner av systemet?</a:t>
            </a:r>
          </a:p>
          <a:p>
            <a:r>
              <a:rPr lang="en-US">
                <a:solidFill>
                  <a:srgbClr val="404040"/>
                </a:solidFill>
              </a:rPr>
              <a:t>Regelendringer og systemendringer?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119998999"/>
              </p:ext>
            </p:extLst>
          </p:nvPr>
        </p:nvGraphicFramePr>
        <p:xfrm>
          <a:off x="1281994" y="286455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6982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 Dokumentasjon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718" y="1477953"/>
            <a:ext cx="7056615" cy="3268133"/>
          </a:xfrm>
        </p:spPr>
        <p:txBody>
          <a:bodyPr>
            <a:normAutofit/>
          </a:bodyPr>
          <a:lstStyle/>
          <a:p>
            <a:endParaRPr lang="en-US" sz="2800"/>
          </a:p>
          <a:p>
            <a:r>
              <a:rPr lang="en-US" sz="2600">
                <a:solidFill>
                  <a:srgbClr val="404040"/>
                </a:solidFill>
              </a:rPr>
              <a:t>Systemdokumentasjon</a:t>
            </a:r>
          </a:p>
          <a:p>
            <a:pPr marL="336550" lvl="1" indent="0">
              <a:buNone/>
            </a:pPr>
            <a:r>
              <a:rPr lang="en-US"/>
              <a:t>Resultat: Alle systemer er dokumentert</a:t>
            </a:r>
          </a:p>
          <a:p>
            <a:r>
              <a:rPr lang="en-US" sz="2600">
                <a:solidFill>
                  <a:srgbClr val="404040"/>
                </a:solidFill>
              </a:rPr>
              <a:t>Rettslig dokumentasjon</a:t>
            </a:r>
          </a:p>
          <a:p>
            <a:pPr marL="336550" lvl="1" indent="0">
              <a:buNone/>
            </a:pPr>
            <a:r>
              <a:rPr lang="en-US"/>
              <a:t>Resultat: Fire systemer er rettslig dokumentert. Tre systemer visste ikke.</a:t>
            </a:r>
          </a:p>
        </p:txBody>
      </p:sp>
      <p:pic>
        <p:nvPicPr>
          <p:cNvPr id="4" name="Picture 3" descr="Screen Shot 2012-08-28 at 14.17.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66" y="5051532"/>
            <a:ext cx="4535311" cy="1515627"/>
          </a:xfrm>
          <a:prstGeom prst="rect">
            <a:avLst/>
          </a:prstGeom>
          <a:ln w="9525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stock-photo-program-code-on-a-monitor-10406039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555" y="5051532"/>
            <a:ext cx="2131350" cy="1515627"/>
          </a:xfrm>
          <a:prstGeom prst="rect">
            <a:avLst/>
          </a:prstGeom>
          <a:solidFill>
            <a:srgbClr val="000000">
              <a:shade val="95000"/>
            </a:srgbClr>
          </a:solidFill>
          <a:ln w="12700" cap="sq" cmpd="sng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Left-Right Arrow 6"/>
          <p:cNvSpPr/>
          <p:nvPr/>
        </p:nvSpPr>
        <p:spPr>
          <a:xfrm>
            <a:off x="4634850" y="5576193"/>
            <a:ext cx="1482965" cy="48463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3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Automatisk innhenting av </a:t>
            </a:r>
            <a:r>
              <a:rPr lang="en-US" sz="2800"/>
              <a:t>opplysninger som grunnlag for enkeltvedtak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90910"/>
          </a:xfrm>
        </p:spPr>
        <p:txBody>
          <a:bodyPr>
            <a:normAutofit/>
          </a:bodyPr>
          <a:lstStyle/>
          <a:p>
            <a:endParaRPr lang="en-US" sz="2600">
              <a:solidFill>
                <a:srgbClr val="404040"/>
              </a:solidFill>
            </a:endParaRPr>
          </a:p>
          <a:p>
            <a:r>
              <a:rPr lang="en-US" sz="2600">
                <a:solidFill>
                  <a:srgbClr val="404040"/>
                </a:solidFill>
              </a:rPr>
              <a:t>Innhenting og utveksling av opplysninger (internt og eksternt)</a:t>
            </a:r>
          </a:p>
          <a:p>
            <a:pPr marL="336550" lvl="1" indent="0">
              <a:buNone/>
            </a:pPr>
            <a:r>
              <a:rPr lang="en-US"/>
              <a:t>Resultat: Alle henter inn opplysninger både internt og eksternt</a:t>
            </a:r>
          </a:p>
          <a:p>
            <a:r>
              <a:rPr lang="en-US" sz="2600">
                <a:solidFill>
                  <a:srgbClr val="404040"/>
                </a:solidFill>
              </a:rPr>
              <a:t>Definisjonsoversikter</a:t>
            </a:r>
          </a:p>
          <a:p>
            <a:pPr marL="336550" lvl="1" indent="0">
              <a:buNone/>
            </a:pPr>
            <a:r>
              <a:rPr lang="en-US"/>
              <a:t>Resultat: Varierende tilbakemeldinger</a:t>
            </a:r>
          </a:p>
          <a:p>
            <a:pPr marL="33655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7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6. Personvern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err="1"/>
          </a:p>
          <a:p>
            <a:r>
              <a:rPr lang="en-US" dirty="0" err="1">
                <a:solidFill>
                  <a:srgbClr val="404040"/>
                </a:solidFill>
              </a:rPr>
              <a:t>Henvendelser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vedrørende</a:t>
            </a:r>
            <a:r>
              <a:rPr lang="en-US" dirty="0">
                <a:solidFill>
                  <a:srgbClr val="404040"/>
                </a:solidFill>
              </a:rPr>
              <a:t> pol. §§ 18-22 </a:t>
            </a:r>
            <a:r>
              <a:rPr lang="en-US" dirty="0" err="1">
                <a:solidFill>
                  <a:srgbClr val="404040"/>
                </a:solidFill>
              </a:rPr>
              <a:t>og</a:t>
            </a:r>
            <a:r>
              <a:rPr lang="en-US" dirty="0">
                <a:solidFill>
                  <a:srgbClr val="404040"/>
                </a:solidFill>
              </a:rPr>
              <a:t> 25</a:t>
            </a:r>
          </a:p>
          <a:p>
            <a:pPr marL="336550" lvl="1" indent="0">
              <a:buNone/>
            </a:pPr>
            <a:r>
              <a:rPr lang="en-US" dirty="0"/>
              <a:t>Resultat: Få eller ingen henvendelser</a:t>
            </a:r>
          </a:p>
          <a:p>
            <a:r>
              <a:rPr lang="en-US" dirty="0" err="1">
                <a:solidFill>
                  <a:srgbClr val="404040"/>
                </a:solidFill>
              </a:rPr>
              <a:t>Rutiner</a:t>
            </a:r>
            <a:r>
              <a:rPr lang="en-US" dirty="0">
                <a:solidFill>
                  <a:srgbClr val="404040"/>
                </a:solidFill>
              </a:rPr>
              <a:t> for å </a:t>
            </a:r>
            <a:r>
              <a:rPr lang="en-US" dirty="0" err="1">
                <a:solidFill>
                  <a:srgbClr val="404040"/>
                </a:solidFill>
              </a:rPr>
              <a:t>behandle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slike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henvendelser</a:t>
            </a:r>
          </a:p>
          <a:p>
            <a:pPr marL="336550" lvl="1" indent="0">
              <a:buNone/>
            </a:pPr>
            <a:r>
              <a:rPr lang="en-US" dirty="0" err="1"/>
              <a:t>Resultat: Interne retningslinjer og generelle saksbehandlingsregler</a:t>
            </a:r>
            <a:endParaRPr lang="en-US" dirty="0"/>
          </a:p>
          <a:p>
            <a:r>
              <a:rPr lang="en-US" dirty="0" err="1">
                <a:solidFill>
                  <a:srgbClr val="404040"/>
                </a:solidFill>
              </a:rPr>
              <a:t>Personvern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som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begrensning</a:t>
            </a:r>
            <a:r>
              <a:rPr lang="en-US" dirty="0">
                <a:solidFill>
                  <a:srgbClr val="404040"/>
                </a:solidFill>
              </a:rPr>
              <a:t> </a:t>
            </a:r>
          </a:p>
          <a:p>
            <a:pPr marL="336550" lvl="1" indent="0">
              <a:buNone/>
            </a:pPr>
            <a:r>
              <a:rPr lang="en-US" dirty="0"/>
              <a:t>Resultat: tilgangskontroller, “need-to-know”, skjerming m.m.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0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7. Fremtidsutsikter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b="1" dirty="0" err="1"/>
              <a:t>Mer</a:t>
            </a:r>
            <a:r>
              <a:rPr lang="en-US" dirty="0"/>
              <a:t> </a:t>
            </a:r>
            <a:r>
              <a:rPr lang="en-US" dirty="0" err="1"/>
              <a:t>automatisering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creen Shot 2012-08-28 at 14.28.1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53" y="3378905"/>
            <a:ext cx="7429500" cy="2730500"/>
          </a:xfrm>
          <a:prstGeom prst="rect">
            <a:avLst/>
          </a:prstGeom>
          <a:ln w="9525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373051_268858156494345_1058027197_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555" y="2547761"/>
            <a:ext cx="2286000" cy="1409700"/>
          </a:xfrm>
          <a:prstGeom prst="rect">
            <a:avLst/>
          </a:prstGeom>
          <a:ln w="9525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780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Oppsummering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</a:t>
            </a:r>
            <a:r>
              <a:rPr lang="en-US" dirty="0" err="1"/>
              <a:t>forvaltning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 smtClean="0"/>
              <a:t>kommet</a:t>
            </a:r>
            <a:r>
              <a:rPr lang="en-US" dirty="0" smtClean="0"/>
              <a:t> </a:t>
            </a:r>
            <a:r>
              <a:rPr lang="en-US" dirty="0"/>
              <a:t>for å </a:t>
            </a:r>
            <a:r>
              <a:rPr lang="en-US" dirty="0" err="1"/>
              <a:t>bli</a:t>
            </a:r>
            <a:endParaRPr lang="en-US" dirty="0"/>
          </a:p>
          <a:p>
            <a:r>
              <a:rPr lang="en-US" dirty="0" err="1"/>
              <a:t>Økende</a:t>
            </a:r>
            <a:r>
              <a:rPr lang="en-US" dirty="0"/>
              <a:t> grad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automatisering</a:t>
            </a:r>
            <a:endParaRPr lang="en-US" dirty="0"/>
          </a:p>
          <a:p>
            <a:r>
              <a:rPr lang="en-US" dirty="0" err="1"/>
              <a:t>Mer</a:t>
            </a:r>
            <a:r>
              <a:rPr lang="en-US" dirty="0"/>
              <a:t> </a:t>
            </a:r>
            <a:r>
              <a:rPr lang="en-US" dirty="0" err="1"/>
              <a:t>innhenting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opplysninger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tvers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etater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forvaltningsområder</a:t>
            </a:r>
            <a:endParaRPr lang="en-US" dirty="0"/>
          </a:p>
          <a:p>
            <a:r>
              <a:rPr lang="en-US" b="1" dirty="0" err="1"/>
              <a:t>Datatilsynet</a:t>
            </a:r>
            <a:r>
              <a:rPr lang="en-US" b="1" dirty="0"/>
              <a:t> </a:t>
            </a:r>
            <a:r>
              <a:rPr lang="en-US" b="1" dirty="0" err="1"/>
              <a:t>vil</a:t>
            </a:r>
            <a:r>
              <a:rPr lang="en-US" b="1" dirty="0"/>
              <a:t> ha en </a:t>
            </a:r>
            <a:r>
              <a:rPr lang="en-US" b="1" dirty="0" err="1"/>
              <a:t>sentral</a:t>
            </a:r>
            <a:r>
              <a:rPr lang="en-US" b="1" dirty="0"/>
              <a:t> </a:t>
            </a:r>
            <a:r>
              <a:rPr lang="en-US" b="1" dirty="0" err="1"/>
              <a:t>rolle</a:t>
            </a:r>
            <a:r>
              <a:rPr lang="en-US" b="1" dirty="0"/>
              <a:t> </a:t>
            </a:r>
            <a:r>
              <a:rPr lang="en-US" b="1" dirty="0" err="1"/>
              <a:t>når</a:t>
            </a:r>
            <a:r>
              <a:rPr lang="en-US" b="1" dirty="0"/>
              <a:t> </a:t>
            </a:r>
            <a:r>
              <a:rPr lang="en-US" b="1" dirty="0" err="1"/>
              <a:t>det</a:t>
            </a:r>
            <a:r>
              <a:rPr lang="en-US" b="1" dirty="0"/>
              <a:t> </a:t>
            </a:r>
            <a:r>
              <a:rPr lang="en-US" b="1" dirty="0" err="1"/>
              <a:t>gjelder</a:t>
            </a:r>
            <a:r>
              <a:rPr lang="en-US" b="1" dirty="0"/>
              <a:t> </a:t>
            </a:r>
            <a:r>
              <a:rPr lang="en-US" b="1" dirty="0" err="1"/>
              <a:t>ivaretakelse</a:t>
            </a:r>
            <a:r>
              <a:rPr lang="en-US" b="1" dirty="0"/>
              <a:t> </a:t>
            </a:r>
            <a:r>
              <a:rPr lang="en-US" b="1" dirty="0" err="1"/>
              <a:t>av</a:t>
            </a:r>
            <a:r>
              <a:rPr lang="en-US" b="1" dirty="0"/>
              <a:t> </a:t>
            </a:r>
            <a:r>
              <a:rPr lang="en-US" b="1" dirty="0" err="1"/>
              <a:t>personvernet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155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Kartlegging</a:t>
            </a:r>
            <a:r>
              <a:rPr lang="en-US" sz="3200" dirty="0" smtClean="0"/>
              <a:t> </a:t>
            </a:r>
            <a:r>
              <a:rPr lang="en-US" sz="3200" dirty="0" err="1" smtClean="0"/>
              <a:t>av</a:t>
            </a:r>
            <a:r>
              <a:rPr lang="en-US" sz="3200" dirty="0" smtClean="0"/>
              <a:t> </a:t>
            </a:r>
            <a:r>
              <a:rPr lang="en-US" sz="3200" dirty="0" err="1" smtClean="0"/>
              <a:t>automatiserte</a:t>
            </a:r>
            <a:r>
              <a:rPr lang="en-US" sz="3200" dirty="0" smtClean="0"/>
              <a:t> </a:t>
            </a:r>
            <a:r>
              <a:rPr lang="en-US" sz="3200" dirty="0" err="1" smtClean="0"/>
              <a:t>avgjørelser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offentlig</a:t>
            </a:r>
            <a:r>
              <a:rPr lang="en-US" sz="3200" dirty="0" smtClean="0"/>
              <a:t> </a:t>
            </a:r>
            <a:r>
              <a:rPr lang="en-US" sz="3200" dirty="0" err="1" smtClean="0"/>
              <a:t>forvaltning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endParaRPr lang="en-US" dirty="0" err="1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Formålet</a:t>
            </a:r>
            <a:r>
              <a:rPr lang="en-US" dirty="0" smtClean="0"/>
              <a:t> med </a:t>
            </a:r>
            <a:r>
              <a:rPr lang="en-US" dirty="0" err="1" smtClean="0"/>
              <a:t>rapporten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Metoden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Intervjuobjektene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Resultatet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Oppsummering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0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Forvaltningsinformatoriske begreper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Screen Shot 2012-08-27 at 11.01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1"/>
            <a:ext cx="9144000" cy="516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6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Formål med rapporten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err="1"/>
          </a:p>
          <a:p>
            <a:r>
              <a:rPr lang="en-US" dirty="0" err="1"/>
              <a:t>Resultat av datainnsamlingen</a:t>
            </a:r>
            <a:endParaRPr lang="en-US" dirty="0"/>
          </a:p>
          <a:p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mye</a:t>
            </a:r>
            <a:r>
              <a:rPr lang="en-US" dirty="0"/>
              <a:t> </a:t>
            </a:r>
            <a:r>
              <a:rPr lang="en-US" dirty="0" err="1"/>
              <a:t>automatisering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forvaltningen</a:t>
            </a:r>
            <a:r>
              <a:rPr lang="en-US" dirty="0"/>
              <a:t>?</a:t>
            </a:r>
          </a:p>
          <a:p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forvaltningen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vei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/>
              <a:t>Grunnlag</a:t>
            </a:r>
            <a:r>
              <a:rPr lang="en-US" dirty="0"/>
              <a:t> for </a:t>
            </a:r>
            <a:r>
              <a:rPr lang="en-US" dirty="0" err="1"/>
              <a:t>videre</a:t>
            </a:r>
            <a:r>
              <a:rPr lang="en-US" dirty="0"/>
              <a:t> </a:t>
            </a:r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 smtClean="0"/>
              <a:t>personvernkonsekvenser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 e-</a:t>
            </a:r>
            <a:r>
              <a:rPr lang="en-US" dirty="0" err="1" smtClean="0"/>
              <a:t>forvaltning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4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Metode og tilnærming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Utvalg etater </a:t>
            </a:r>
            <a:r>
              <a:rPr lang="en-US">
                <a:sym typeface="Wingdings"/>
              </a:rPr>
              <a:t> spørreskjema  automatiseringsgrad  utvalg beslutningssystemer  intervjuer</a:t>
            </a:r>
            <a:endParaRPr lang="en-US"/>
          </a:p>
        </p:txBody>
      </p:sp>
      <p:pic>
        <p:nvPicPr>
          <p:cNvPr id="4" name="Picture 3" descr="Screen Shot 2012-08-28 at 13.40.1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3788693"/>
            <a:ext cx="8001000" cy="2042018"/>
          </a:xfrm>
          <a:prstGeom prst="rect">
            <a:avLst/>
          </a:prstGeom>
          <a:ln w="9525" cap="sq" cmpd="sng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3204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Intervjuobjekter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tilhørende</a:t>
            </a:r>
            <a:r>
              <a:rPr lang="en-US" dirty="0" smtClean="0"/>
              <a:t> </a:t>
            </a:r>
            <a:r>
              <a:rPr lang="en-US" dirty="0" err="1" smtClean="0"/>
              <a:t>systemer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Fjellinjen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CS </a:t>
            </a:r>
            <a:r>
              <a:rPr lang="en-US" dirty="0" err="1"/>
              <a:t>Norge</a:t>
            </a:r>
            <a:r>
              <a:rPr lang="en-US" dirty="0"/>
              <a:t> </a:t>
            </a:r>
          </a:p>
          <a:p>
            <a:r>
              <a:rPr lang="en-US" dirty="0" err="1"/>
              <a:t>Husbanken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Bostøttesystemet</a:t>
            </a:r>
            <a:endParaRPr lang="en-US" dirty="0"/>
          </a:p>
          <a:p>
            <a:r>
              <a:rPr lang="en-US" dirty="0" smtClean="0"/>
              <a:t>NAV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Arena</a:t>
            </a:r>
          </a:p>
          <a:p>
            <a:pPr lvl="1"/>
            <a:r>
              <a:rPr lang="en-US" dirty="0" err="1"/>
              <a:t>Bisys</a:t>
            </a:r>
            <a:endParaRPr lang="en-US" dirty="0"/>
          </a:p>
          <a:p>
            <a:pPr lvl="1"/>
            <a:r>
              <a:rPr lang="en-US" dirty="0" err="1"/>
              <a:t>Infotrygd</a:t>
            </a:r>
            <a:endParaRPr lang="en-US" dirty="0"/>
          </a:p>
          <a:p>
            <a:pPr lvl="1"/>
            <a:r>
              <a:rPr lang="en-US" dirty="0" err="1"/>
              <a:t>Pesys</a:t>
            </a:r>
            <a:endParaRPr lang="en-US" dirty="0"/>
          </a:p>
          <a:p>
            <a:r>
              <a:rPr lang="en-US" dirty="0" err="1" smtClean="0"/>
              <a:t>Samordna</a:t>
            </a:r>
            <a:r>
              <a:rPr lang="en-US" dirty="0" smtClean="0"/>
              <a:t> </a:t>
            </a:r>
            <a:r>
              <a:rPr lang="en-US" dirty="0" err="1"/>
              <a:t>Opptak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Opptaksprogrammet</a:t>
            </a:r>
            <a:r>
              <a:rPr lang="en-US" dirty="0"/>
              <a:t> </a:t>
            </a:r>
          </a:p>
          <a:p>
            <a:r>
              <a:rPr lang="en-US" dirty="0" err="1" smtClean="0"/>
              <a:t>Lånekassen</a:t>
            </a:r>
            <a:r>
              <a:rPr lang="en-US" dirty="0" smtClean="0"/>
              <a:t> </a:t>
            </a:r>
            <a:r>
              <a:rPr lang="en-US" dirty="0" err="1"/>
              <a:t>og</a:t>
            </a:r>
            <a:r>
              <a:rPr lang="en-US" dirty="0"/>
              <a:t> LIS/</a:t>
            </a:r>
            <a:r>
              <a:rPr lang="en-US" dirty="0" err="1"/>
              <a:t>Modulis</a:t>
            </a:r>
            <a:endParaRPr lang="en-US" dirty="0"/>
          </a:p>
          <a:p>
            <a:r>
              <a:rPr lang="en-US" dirty="0" err="1" smtClean="0"/>
              <a:t>Skatteetaten</a:t>
            </a:r>
            <a:r>
              <a:rPr lang="en-US" dirty="0" smtClean="0"/>
              <a:t> </a:t>
            </a:r>
            <a:r>
              <a:rPr lang="en-US" dirty="0" err="1"/>
              <a:t>og</a:t>
            </a:r>
            <a:r>
              <a:rPr lang="en-US" dirty="0"/>
              <a:t> System for </a:t>
            </a:r>
            <a:r>
              <a:rPr lang="en-US" dirty="0" err="1"/>
              <a:t>likning</a:t>
            </a:r>
            <a:endParaRPr lang="en-US" dirty="0"/>
          </a:p>
          <a:p>
            <a:r>
              <a:rPr lang="en-US" dirty="0" err="1"/>
              <a:t>Statens</a:t>
            </a:r>
            <a:r>
              <a:rPr lang="en-US" dirty="0"/>
              <a:t> </a:t>
            </a:r>
            <a:r>
              <a:rPr lang="en-US" dirty="0" err="1"/>
              <a:t>pensjonskasse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PUMA </a:t>
            </a:r>
            <a:endParaRPr lang="en-US" dirty="0" smtClean="0"/>
          </a:p>
          <a:p>
            <a:r>
              <a:rPr lang="en-US" dirty="0"/>
              <a:t>UDI </a:t>
            </a:r>
            <a:r>
              <a:rPr lang="en-US" dirty="0" err="1"/>
              <a:t>og</a:t>
            </a:r>
            <a:r>
              <a:rPr lang="en-US" dirty="0"/>
              <a:t> DUF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12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Resultat av kartleggingen</a:t>
            </a:r>
            <a:br>
              <a:rPr lang="en-US"/>
            </a:br>
            <a:r>
              <a:rPr lang="en-US"/>
              <a:t>1. Organisering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7832725" cy="4343400"/>
          </a:xfrm>
        </p:spPr>
        <p:txBody>
          <a:bodyPr anchor="t">
            <a:normAutofit/>
          </a:bodyPr>
          <a:lstStyle/>
          <a:p>
            <a:endParaRPr lang="en-US" dirty="0" smtClean="0"/>
          </a:p>
          <a:p>
            <a:pPr lvl="1"/>
            <a:r>
              <a:rPr lang="en-US" sz="2800" dirty="0" err="1">
                <a:solidFill>
                  <a:srgbClr val="404040"/>
                </a:solidFill>
              </a:rPr>
              <a:t>Hvem har behandlingsansvar?</a:t>
            </a:r>
          </a:p>
          <a:p>
            <a:pPr lvl="1"/>
            <a:endParaRPr lang="en-US" dirty="0" err="1"/>
          </a:p>
          <a:p>
            <a:pPr marL="1089025" lvl="2" indent="-457200">
              <a:buFont typeface="+mj-lt"/>
              <a:buAutoNum type="arabicPeriod"/>
            </a:pPr>
            <a:r>
              <a:rPr lang="en-US" sz="2200" dirty="0" err="1"/>
              <a:t>Virksomhetens ledese</a:t>
            </a:r>
          </a:p>
          <a:p>
            <a:pPr marL="1089025" lvl="2" indent="-457200">
              <a:buFont typeface="+mj-lt"/>
              <a:buAutoNum type="arabicPeriod"/>
            </a:pPr>
            <a:r>
              <a:rPr lang="en-US" sz="2200" dirty="0" err="1"/>
              <a:t>Delt BA</a:t>
            </a:r>
          </a:p>
          <a:p>
            <a:pPr marL="1089025" lvl="2" indent="-457200">
              <a:buFont typeface="+mj-lt"/>
              <a:buAutoNum type="arabicPeriod"/>
            </a:pPr>
            <a:r>
              <a:rPr lang="en-US" sz="2200" dirty="0" err="1"/>
              <a:t>Delegert BA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5302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Organisering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Hvordan er det daglige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arbeidet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med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behandlingsansvaret organisert?</a:t>
            </a:r>
          </a:p>
          <a:p>
            <a:pPr marL="685800" lvl="2" indent="0">
              <a:buNone/>
            </a:pPr>
            <a:r>
              <a:rPr lang="en-US" sz="2000"/>
              <a:t>Resultat: Delegert ansvar</a:t>
            </a:r>
          </a:p>
          <a:p>
            <a:pPr marL="0" indent="0">
              <a:buNone/>
            </a:pPr>
            <a:endParaRPr lang="en-US" sz="2200"/>
          </a:p>
          <a:p>
            <a:pPr lvl="1"/>
            <a:r>
              <a:rPr lang="en-US" sz="2600">
                <a:solidFill>
                  <a:srgbClr val="404040"/>
                </a:solidFill>
              </a:rPr>
              <a:t>Brukes det databehandler og er det skrevet databehandleravtaler?</a:t>
            </a:r>
          </a:p>
          <a:p>
            <a:pPr marL="685800" lvl="2" indent="0">
              <a:buNone/>
            </a:pPr>
            <a:r>
              <a:rPr lang="nb-NO" sz="2000"/>
              <a:t>Resultat: Seks av elleve systemer benytter databehandlere og samtlige har skrevet 	databehandleravtaler</a:t>
            </a:r>
            <a:endParaRPr lang="en-US" sz="2000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42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2. Forvaltningsorganets rolle i systemutviklingen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 sz="2800">
                <a:solidFill>
                  <a:srgbClr val="404040"/>
                </a:solidFill>
              </a:rPr>
              <a:t>I hvilken grad er systemet utviklet av forvaltningsorganet selv? (helt/delvis/ikke)</a:t>
            </a:r>
          </a:p>
          <a:p>
            <a:pPr marL="349250" lvl="1" indent="0">
              <a:buNone/>
            </a:pPr>
            <a:r>
              <a:rPr lang="en-US"/>
              <a:t>Resultat: Samtlige systemer er </a:t>
            </a:r>
            <a:r>
              <a:rPr lang="en-US" i="1"/>
              <a:t>delvis</a:t>
            </a:r>
            <a:r>
              <a:rPr lang="en-US"/>
              <a:t> egenutviklet</a:t>
            </a:r>
          </a:p>
          <a:p>
            <a:pPr marL="0" indent="0">
              <a:buNone/>
            </a:pPr>
            <a:r>
              <a:rPr lang="en-US" sz="28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165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803</TotalTime>
  <Words>1998</Words>
  <Application>Microsoft Macintosh PowerPoint</Application>
  <PresentationFormat>On-screen Show (4:3)</PresentationFormat>
  <Paragraphs>349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Breeze</vt:lpstr>
      <vt:lpstr>Kartlegging av automatiserte avgjørelser i offentlig forvaltning</vt:lpstr>
      <vt:lpstr>Kartlegging av automatiserte avgjørelser i offentlig forvaltning</vt:lpstr>
      <vt:lpstr>Forvaltningsinformatoriske begreper </vt:lpstr>
      <vt:lpstr>Formål med rapporten</vt:lpstr>
      <vt:lpstr>Metode og tilnærming</vt:lpstr>
      <vt:lpstr>Intervjuobjekter og tilhørende systemer</vt:lpstr>
      <vt:lpstr>Resultat av kartleggingen 1. Organisering</vt:lpstr>
      <vt:lpstr>1. Organisering </vt:lpstr>
      <vt:lpstr>2. Forvaltningsorganets rolle i systemutviklingen</vt:lpstr>
      <vt:lpstr>2. Forvaltningsorganets rolle i systemutviklingen</vt:lpstr>
      <vt:lpstr>Forvaltningsorganets rolle i systemutviklingen</vt:lpstr>
      <vt:lpstr>3. Historikk og endringsfrekvens</vt:lpstr>
      <vt:lpstr>4. Dokumentasjon</vt:lpstr>
      <vt:lpstr>5. Automatisk innhenting av opplysninger som grunnlag for enkeltvedtak</vt:lpstr>
      <vt:lpstr>6. Personvern</vt:lpstr>
      <vt:lpstr>7. Fremtidsutsikter</vt:lpstr>
      <vt:lpstr>Oppsummering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Microsoft Office User</dc:creator>
  <cp:lastModifiedBy>Microsoft Office User</cp:lastModifiedBy>
  <cp:revision>139</cp:revision>
  <cp:lastPrinted>2012-08-28T12:32:45Z</cp:lastPrinted>
  <dcterms:created xsi:type="dcterms:W3CDTF">2012-08-27T08:01:35Z</dcterms:created>
  <dcterms:modified xsi:type="dcterms:W3CDTF">2012-09-16T14:51:07Z</dcterms:modified>
</cp:coreProperties>
</file>