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1D520-5514-493D-BEB8-AA764CE6038C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EEFEF-6828-4694-8C81-0AA18A511F5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IT-løsningers virkemåte og datagrunnlag skal kunne gjøres rede for.	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EEFEF-6828-4694-8C81-0AA18A511F5F}" type="slidenum">
              <a:rPr lang="nb-NO" smtClean="0"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EEFEF-6828-4694-8C81-0AA18A511F5F}" type="slidenum">
              <a:rPr lang="nb-NO" smtClean="0"/>
              <a:t>4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78DF-7586-4510-A9F7-C827AA8EB574}" type="datetimeFigureOut">
              <a:rPr lang="nb-NO" smtClean="0"/>
              <a:t>24.10.2012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E5663-9914-497E-9CF1-2FFAF794A2A6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r.lovdata.no/cgi-lex/lexles?doc=/for/ff/ff-19981211-1193.html&amp;2-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r.lovdata.no/cgi-lex/lexles?doc=/for/ff/hf-20081017-1119.html&amp;5" TargetMode="External"/><Relationship Id="rId2" Type="http://schemas.openxmlformats.org/officeDocument/2006/relationships/hyperlink" Target="http://websir.lovdata.no/cgi-lex/lexles?doc=/lov/nl/hl-20000414-031.html&amp;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1"/>
                </a:solidFill>
              </a:rPr>
              <a:t>E-forvaltning og offentlighet 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400" dirty="0" smtClean="0"/>
              <a:t>Dag Wiese Schartum</a:t>
            </a:r>
            <a:endParaRPr lang="nb-N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Utgangspunkter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857916"/>
          </a:xfrm>
        </p:spPr>
        <p:txBody>
          <a:bodyPr>
            <a:normAutofit fontScale="55000" lnSpcReduction="20000"/>
          </a:bodyPr>
          <a:lstStyle/>
          <a:p>
            <a:r>
              <a:rPr lang="nb-NO" dirty="0" smtClean="0"/>
              <a:t>De grunnleggende prinsippene om offentlighet og </a:t>
            </a:r>
            <a:r>
              <a:rPr lang="nb-NO" dirty="0" err="1" smtClean="0"/>
              <a:t>publicatio</a:t>
            </a:r>
            <a:r>
              <a:rPr lang="nb-NO" dirty="0" smtClean="0"/>
              <a:t> </a:t>
            </a:r>
            <a:r>
              <a:rPr lang="nb-NO" dirty="0" err="1" smtClean="0"/>
              <a:t>legis</a:t>
            </a:r>
            <a:r>
              <a:rPr lang="nb-NO" dirty="0" smtClean="0"/>
              <a:t> gjelder selvsagt fullt ut også innen elektronisk forvaltning</a:t>
            </a:r>
          </a:p>
          <a:p>
            <a:r>
              <a:rPr lang="nb-NO" dirty="0"/>
              <a:t>I</a:t>
            </a:r>
            <a:r>
              <a:rPr lang="nb-NO" dirty="0" smtClean="0"/>
              <a:t> den grad teknologien gjør det </a:t>
            </a:r>
            <a:r>
              <a:rPr lang="nb-NO" i="1" dirty="0" smtClean="0"/>
              <a:t>enklere</a:t>
            </a:r>
            <a:r>
              <a:rPr lang="nb-NO" dirty="0" smtClean="0"/>
              <a:t> eller </a:t>
            </a:r>
            <a:r>
              <a:rPr lang="nb-NO" i="1" dirty="0" smtClean="0"/>
              <a:t>viktigere</a:t>
            </a:r>
            <a:r>
              <a:rPr lang="nb-NO" dirty="0" smtClean="0"/>
              <a:t> med offentlighet</a:t>
            </a:r>
            <a:r>
              <a:rPr lang="nb-NO" dirty="0" smtClean="0"/>
              <a:t>, kan den være argument for å skjerpe kravene til offentlighet</a:t>
            </a:r>
          </a:p>
          <a:p>
            <a:pPr lvl="1"/>
            <a:r>
              <a:rPr lang="nb-NO" sz="2900" dirty="0" smtClean="0"/>
              <a:t>Kan virke inn på plikten/retten til å gi/få innsyn mv</a:t>
            </a:r>
          </a:p>
          <a:p>
            <a:pPr lvl="1"/>
            <a:r>
              <a:rPr lang="nb-NO" sz="2900" dirty="0" smtClean="0"/>
              <a:t>Kan innebære endrede vurderinger av hvorledes prinsippet om meroffentlighet skal praktiseres (innen ”</a:t>
            </a:r>
            <a:r>
              <a:rPr lang="nb-NO" sz="2900" dirty="0" err="1" smtClean="0"/>
              <a:t>kan-området</a:t>
            </a:r>
            <a:r>
              <a:rPr lang="nb-NO" sz="2900" dirty="0" smtClean="0"/>
              <a:t>”)</a:t>
            </a:r>
          </a:p>
          <a:p>
            <a:r>
              <a:rPr lang="nb-NO" dirty="0" smtClean="0"/>
              <a:t>Den rettslige reguleringen gjør bruk av ulike virkemidler</a:t>
            </a:r>
          </a:p>
          <a:p>
            <a:pPr lvl="1"/>
            <a:r>
              <a:rPr lang="nb-NO" sz="2900" dirty="0" smtClean="0"/>
              <a:t>Bestemmelser som forutsetter at dokumenter og opplysninger finnes (særlig innsynsrett, </a:t>
            </a:r>
            <a:r>
              <a:rPr lang="nb-NO" sz="2900" dirty="0" smtClean="0"/>
              <a:t>informasjonsplikt</a:t>
            </a:r>
            <a:r>
              <a:rPr lang="nb-NO" sz="2900" dirty="0" smtClean="0"/>
              <a:t>); </a:t>
            </a:r>
          </a:p>
          <a:p>
            <a:pPr lvl="1"/>
            <a:r>
              <a:rPr lang="nb-NO" sz="2900" dirty="0" smtClean="0"/>
              <a:t>Bestemmelser som gir plikt til å produsere dokumentasjon (jf. f.eks. dokumentasjonskravet i </a:t>
            </a:r>
            <a:r>
              <a:rPr lang="nb-NO" sz="2900" dirty="0" err="1" smtClean="0"/>
              <a:t>pof</a:t>
            </a:r>
            <a:r>
              <a:rPr lang="nb-NO" sz="2900" dirty="0"/>
              <a:t> </a:t>
            </a:r>
            <a:r>
              <a:rPr lang="nb-NO" sz="2900" dirty="0" err="1" smtClean="0"/>
              <a:t>kap</a:t>
            </a:r>
            <a:r>
              <a:rPr lang="nb-NO" sz="2900" dirty="0" smtClean="0"/>
              <a:t>. 2)</a:t>
            </a:r>
          </a:p>
          <a:p>
            <a:pPr lvl="1"/>
            <a:r>
              <a:rPr lang="nb-NO" sz="2900" dirty="0" smtClean="0"/>
              <a:t>Bestemmelser som gir rett til å få kunnskap, uavhengig av skriftlig grunnlag (f.eks. generelt innsyn etter pol § 18</a:t>
            </a:r>
          </a:p>
          <a:p>
            <a:r>
              <a:rPr lang="nb-NO" dirty="0" smtClean="0"/>
              <a:t>… og regulerer på ulike felt/nivå</a:t>
            </a:r>
          </a:p>
          <a:p>
            <a:pPr lvl="1"/>
            <a:r>
              <a:rPr lang="nb-NO" sz="2900" dirty="0" smtClean="0"/>
              <a:t>Generell lovgivning (</a:t>
            </a:r>
            <a:r>
              <a:rPr lang="nb-NO" sz="2900" dirty="0" smtClean="0"/>
              <a:t>offentleglova, </a:t>
            </a:r>
            <a:r>
              <a:rPr lang="nb-NO" sz="2900" dirty="0" smtClean="0"/>
              <a:t>forvaltningsloven, personopplysningsloven; jf også </a:t>
            </a:r>
            <a:r>
              <a:rPr lang="nb-NO" sz="2900" dirty="0" err="1" smtClean="0"/>
              <a:t>grl</a:t>
            </a:r>
            <a:r>
              <a:rPr lang="nb-NO" sz="2900" dirty="0" smtClean="0"/>
              <a:t> § 100 femte ledd)</a:t>
            </a:r>
          </a:p>
          <a:p>
            <a:pPr lvl="1"/>
            <a:r>
              <a:rPr lang="nb-NO" sz="2900" dirty="0" smtClean="0"/>
              <a:t>Særlovgivning som unntar og supplerer </a:t>
            </a:r>
            <a:r>
              <a:rPr lang="nb-NO" sz="2900" dirty="0" err="1" smtClean="0"/>
              <a:t>ift</a:t>
            </a:r>
            <a:r>
              <a:rPr lang="nb-NO" sz="2900" dirty="0" smtClean="0"/>
              <a:t> generell lovgivning</a:t>
            </a:r>
          </a:p>
          <a:p>
            <a:pPr lvl="1"/>
            <a:r>
              <a:rPr lang="nb-NO" sz="2900" dirty="0" smtClean="0"/>
              <a:t>Enkelte regler gjelder spesielt for elektroniske dokumenter og opplysninger</a:t>
            </a:r>
          </a:p>
          <a:p>
            <a:pPr lvl="1"/>
            <a:r>
              <a:rPr lang="nb-NO" sz="2900" dirty="0" smtClean="0"/>
              <a:t>Viktige bestemmelser for offentlighet i e-forvaltning finnes i forskrift</a:t>
            </a:r>
          </a:p>
          <a:p>
            <a:pPr lvl="1"/>
            <a:r>
              <a:rPr lang="nb-NO" sz="2900" dirty="0" smtClean="0"/>
              <a:t>Rettsreglene suppleres av politiske dokumenter som ikke er rettslig forpliktende, men som konkret kan ha betydning ved fortolkning av rettsreglene (Digitaliseringsprogrammet, Kommunikasjonspolitikken,  IT-arkitekturprinsippet om åpenhet)</a:t>
            </a:r>
            <a:endParaRPr lang="nb-NO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Bestemmelser i offentleglova og –forskriften med spesiell relevans for e-forvaltning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40000" lnSpcReduction="20000"/>
          </a:bodyPr>
          <a:lstStyle/>
          <a:p>
            <a:r>
              <a:rPr lang="nb-NO" sz="4500" dirty="0" smtClean="0"/>
              <a:t>Dokumentbegrepet og saklig virkeområde (</a:t>
            </a:r>
            <a:r>
              <a:rPr lang="nb-NO" sz="4500" dirty="0" smtClean="0"/>
              <a:t>§ 4, jf § 3)</a:t>
            </a:r>
            <a:endParaRPr lang="nb-NO" sz="4500" dirty="0" smtClean="0"/>
          </a:p>
          <a:p>
            <a:pPr lvl="1"/>
            <a:r>
              <a:rPr lang="nb-NO" sz="4500" dirty="0" smtClean="0"/>
              <a:t>Innsynsretter etter loven er i stor grad knyttet til ”saksdokument”</a:t>
            </a:r>
          </a:p>
          <a:p>
            <a:pPr lvl="1"/>
            <a:r>
              <a:rPr lang="nb-NO" sz="4500" dirty="0" smtClean="0"/>
              <a:t>”Dokument” og ”saksdokument” er vidt definert, og vil trolig også omfatte programkode</a:t>
            </a:r>
          </a:p>
          <a:p>
            <a:r>
              <a:rPr lang="nb-NO" sz="4500" dirty="0" smtClean="0"/>
              <a:t>Databaseinnsyn (§ 9)</a:t>
            </a:r>
          </a:p>
          <a:p>
            <a:pPr marL="452438" lvl="1" indent="4763">
              <a:buNone/>
            </a:pPr>
            <a:r>
              <a:rPr lang="nn-NO" sz="4500" b="1" dirty="0" smtClean="0">
                <a:solidFill>
                  <a:srgbClr val="7030A0"/>
                </a:solidFill>
              </a:rPr>
              <a:t>”§ 9.</a:t>
            </a:r>
            <a:r>
              <a:rPr lang="nn-NO" sz="4500" i="1" dirty="0" smtClean="0">
                <a:solidFill>
                  <a:srgbClr val="7030A0"/>
                </a:solidFill>
              </a:rPr>
              <a:t>Rett til å krevje innsyn i ei samanstilling frå databasar</a:t>
            </a:r>
            <a:endParaRPr lang="nn-NO" sz="4500" dirty="0" smtClean="0">
              <a:solidFill>
                <a:srgbClr val="7030A0"/>
              </a:solidFill>
            </a:endParaRPr>
          </a:p>
          <a:p>
            <a:pPr marL="452438" lvl="1" indent="4763">
              <a:buNone/>
            </a:pPr>
            <a:r>
              <a:rPr lang="nn-NO" sz="4500" dirty="0" smtClean="0">
                <a:solidFill>
                  <a:srgbClr val="7030A0"/>
                </a:solidFill>
              </a:rPr>
              <a:t>Alle kan krevje innsyn i ei samanstilling av opplysningar som er elektronisk lagra i databasane til organet dersom samanstillinga kan gjerast med enkle framgangsmåtar. ”</a:t>
            </a:r>
          </a:p>
          <a:p>
            <a:r>
              <a:rPr lang="nb-NO" sz="4500" dirty="0" smtClean="0"/>
              <a:t>Innebærer sammenstilling av maskinlesbare opplysninger som forvaltningsorganet har</a:t>
            </a:r>
          </a:p>
          <a:p>
            <a:r>
              <a:rPr lang="nb-NO" sz="4500" dirty="0" smtClean="0"/>
              <a:t>Gjelder i den utstrekning forvaltningsorganet har programvare som gjør sammenstillingen enkel (men ingen plikt til å ikke gjøre mer komplekse søk og sammenstillinger)</a:t>
            </a:r>
          </a:p>
          <a:p>
            <a:r>
              <a:rPr lang="nb-NO" sz="4500" dirty="0" smtClean="0"/>
              <a:t>Gjelder både ved krav til forvaltningen og etter forvaltningens eget tiltak</a:t>
            </a:r>
          </a:p>
          <a:p>
            <a:r>
              <a:rPr lang="nb-NO" sz="4500" dirty="0" smtClean="0"/>
              <a:t>Forutsetter at opplysningene som skal sammenstilles ikke er underlagt taushetsplikt</a:t>
            </a:r>
          </a:p>
          <a:p>
            <a:r>
              <a:rPr lang="nb-NO" sz="4500" dirty="0" smtClean="0"/>
              <a:t>Forutsetter at resultatet av sammenstillingen ikke har et innhold som er underlagt taushetsplikt</a:t>
            </a:r>
          </a:p>
          <a:p>
            <a:r>
              <a:rPr lang="nb-NO" sz="4500" dirty="0" smtClean="0"/>
              <a:t>Resultatet av sammenstillingen er i seg selv et dokument som er gjenstand for innsyn etter lovens øvrige bestemmelser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Plikt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til å tilgjengeliggjøre journal på nettet, </a:t>
            </a:r>
            <a:r>
              <a:rPr lang="nb-NO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offl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§10 første ledd og forskriften §6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sz="1800" b="1" dirty="0" smtClean="0">
                <a:solidFill>
                  <a:srgbClr val="7030A0"/>
                </a:solidFill>
              </a:rPr>
              <a:t>”§ 6.</a:t>
            </a:r>
            <a:r>
              <a:rPr lang="nn-NO" sz="1800" i="1" dirty="0" smtClean="0">
                <a:solidFill>
                  <a:srgbClr val="7030A0"/>
                </a:solidFill>
              </a:rPr>
              <a:t>Tilgjengeleggjering av journalar på Internett</a:t>
            </a:r>
            <a:endParaRPr lang="nn-NO" sz="1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Følgjande organ som fører elektronisk journal, skal gjere journalen tilgjengeleg for ålmenta på Internett: 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a) alle departementa og Statsministerens kontor b) alle dei statlege direktorata som har heile landet som verkeområde c) alle dei statlege tilsyna som har heile landet som verkeområde, og  d) fylkesmennene”</a:t>
            </a:r>
          </a:p>
          <a:p>
            <a:pPr marL="182563" indent="-182563"/>
            <a:r>
              <a:rPr lang="nb-NO" sz="1800" dirty="0" smtClean="0"/>
              <a:t>Utelatelse og u</a:t>
            </a:r>
            <a:r>
              <a:rPr lang="nb-NO" sz="1800" dirty="0" smtClean="0"/>
              <a:t>nntakshjemmel skal gå tydelig fram av journalen dersom o</a:t>
            </a:r>
            <a:r>
              <a:rPr lang="nb-NO" sz="1800" dirty="0" smtClean="0"/>
              <a:t>pplysninger ikke  tas med i journalen i samsvar med </a:t>
            </a:r>
            <a:r>
              <a:rPr lang="nb-NO" sz="1800" dirty="0" smtClean="0">
                <a:hlinkClick r:id="rId3"/>
              </a:rPr>
              <a:t>arkivforskrifta § 2-7</a:t>
            </a:r>
            <a:r>
              <a:rPr lang="nb-NO" sz="1800" dirty="0" smtClean="0"/>
              <a:t> andre ledd (lovbestemt taushetsplikt mv)</a:t>
            </a:r>
          </a:p>
          <a:p>
            <a:pPr marL="182563" indent="-182563"/>
            <a:r>
              <a:rPr lang="nb-NO" sz="1800" dirty="0" smtClean="0"/>
              <a:t>Blir et dokument helt eller delvis </a:t>
            </a:r>
            <a:r>
              <a:rPr lang="nb-NO" sz="1800" dirty="0" err="1" smtClean="0"/>
              <a:t>unnatatt</a:t>
            </a:r>
            <a:r>
              <a:rPr lang="nb-NO" sz="1800" dirty="0" smtClean="0"/>
              <a:t> fra innsyn, kan journalen </a:t>
            </a:r>
            <a:r>
              <a:rPr lang="nb-NO" sz="1800" dirty="0" err="1" smtClean="0"/>
              <a:t>innehalde</a:t>
            </a:r>
            <a:r>
              <a:rPr lang="nb-NO" sz="1800" dirty="0" smtClean="0"/>
              <a:t> opplysning om dette i form av fullstendig unntakshjemmel og med opplysning om unntaket gjelder hele eller deler av dokumentet</a:t>
            </a:r>
          </a:p>
          <a:p>
            <a:pPr marL="182563" indent="-182563"/>
            <a:r>
              <a:rPr lang="nb-NO" sz="1800" dirty="0" smtClean="0"/>
              <a:t>Journalen kan </a:t>
            </a:r>
            <a:r>
              <a:rPr lang="nb-NO" sz="1800" dirty="0" err="1" smtClean="0"/>
              <a:t>ikkje</a:t>
            </a:r>
            <a:r>
              <a:rPr lang="nb-NO" sz="1800" dirty="0" smtClean="0"/>
              <a:t> inneholde opplysninger som det er forbudt å gjøre tilgjengelig på Internett etter § 7 i forskriften (se neste bilde)</a:t>
            </a:r>
          </a:p>
          <a:p>
            <a:pPr marL="182563" indent="-182563"/>
            <a:r>
              <a:rPr lang="nb-NO" sz="1800" dirty="0" smtClean="0"/>
              <a:t>Det skal ikke være mulig å få treff på personnavn i journalopplysninger som er eldre enn ett år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Adgang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til å tilgjengeliggjøre saksdokumenter på nettet, </a:t>
            </a:r>
            <a:r>
              <a:rPr lang="nb-NO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offl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§10 andre ledd og forskriften §7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n-NO" sz="1800" b="1" dirty="0" smtClean="0">
                <a:solidFill>
                  <a:srgbClr val="7030A0"/>
                </a:solidFill>
              </a:rPr>
              <a:t>”§ 7.</a:t>
            </a:r>
            <a:r>
              <a:rPr lang="nn-NO" sz="1800" i="1" dirty="0" smtClean="0">
                <a:solidFill>
                  <a:srgbClr val="7030A0"/>
                </a:solidFill>
              </a:rPr>
              <a:t>Tilgjengeleggjering av dokument på Internett</a:t>
            </a:r>
            <a:endParaRPr lang="nn-NO" sz="1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Organ som er omfatta av offentleglova, kan gjere dokument tilgjengelege for ålmenta på Internett.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Følgjande skal ikkje gjerast tilgjengeleg på Internett: </a:t>
            </a:r>
          </a:p>
          <a:p>
            <a:pPr>
              <a:buAutoNum type="alphaLcParenR"/>
            </a:pPr>
            <a:r>
              <a:rPr lang="nn-NO" sz="1800" dirty="0" smtClean="0">
                <a:solidFill>
                  <a:srgbClr val="7030A0"/>
                </a:solidFill>
              </a:rPr>
              <a:t>opplysningar som er underlagde teieplikt i lov eller i medhald av lov </a:t>
            </a:r>
          </a:p>
          <a:p>
            <a:pPr>
              <a:buAutoNum type="alphaLcParenR"/>
            </a:pPr>
            <a:r>
              <a:rPr lang="nn-NO" sz="1800" dirty="0" smtClean="0">
                <a:solidFill>
                  <a:srgbClr val="7030A0"/>
                </a:solidFill>
              </a:rPr>
              <a:t>opplysningar som det kan gjerast unntak frå innsyn for etter § 9 i forskrifta her </a:t>
            </a:r>
          </a:p>
          <a:p>
            <a:pPr>
              <a:buAutoNum type="alphaLcParenR"/>
            </a:pPr>
            <a:r>
              <a:rPr lang="nn-NO" sz="1800" dirty="0" smtClean="0">
                <a:solidFill>
                  <a:srgbClr val="7030A0"/>
                </a:solidFill>
              </a:rPr>
              <a:t>opplysningar som nemnde i</a:t>
            </a:r>
            <a:r>
              <a:rPr lang="nn-NO" sz="1800" dirty="0" smtClean="0">
                <a:solidFill>
                  <a:srgbClr val="7030A0"/>
                </a:solidFill>
                <a:hlinkClick r:id="rId2"/>
              </a:rPr>
              <a:t> personopplysningslova § 2</a:t>
            </a:r>
            <a:r>
              <a:rPr lang="nn-NO" sz="1800" dirty="0" smtClean="0">
                <a:solidFill>
                  <a:srgbClr val="7030A0"/>
                </a:solidFill>
              </a:rPr>
              <a:t> nr. 8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d)   fødselsnummer, personnummer og nummer med tilsvarande funksjon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e)   opplysningar om lønn og godtgjering til fysiske personar, med unntak for opplysningar om lønn og godtgjering til personar i leiande stillingar i det offentlege og i leiande stillingar eller i styret i sjølvstendige rettssubjekt 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f) materiale som ein tredjepart har immaterielle rettar til, med unntak for slikt materiale som er nemnd i</a:t>
            </a:r>
            <a:r>
              <a:rPr lang="nn-NO" sz="1800" dirty="0" smtClean="0">
                <a:solidFill>
                  <a:srgbClr val="7030A0"/>
                </a:solidFill>
                <a:hlinkClick r:id="rId3"/>
              </a:rPr>
              <a:t> § 5</a:t>
            </a:r>
            <a:r>
              <a:rPr lang="nn-NO" sz="1800" dirty="0" smtClean="0">
                <a:solidFill>
                  <a:srgbClr val="7030A0"/>
                </a:solidFill>
              </a:rPr>
              <a:t> fyrste ledd andre punktum og for materiale der rettshavaren samtykkjer til at materialet blir gjort tilgjengeleg.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rgbClr val="7030A0"/>
                </a:solidFill>
              </a:rPr>
              <a:t>Organ som gjer dokument tilgjengeleg for ålmenta på Internett, skal opplyse kva for kriterium som ligg til grunn for utvalet av dokument.”</a:t>
            </a:r>
          </a:p>
          <a:p>
            <a:endParaRPr lang="nb-NO" sz="1800" dirty="0">
              <a:solidFill>
                <a:srgbClr val="7030A0"/>
              </a:solidFill>
            </a:endParaRPr>
          </a:p>
        </p:txBody>
      </p:sp>
      <p:sp>
        <p:nvSpPr>
          <p:cNvPr id="5" name="Avrundet rektangel 4"/>
          <p:cNvSpPr/>
          <p:nvPr/>
        </p:nvSpPr>
        <p:spPr>
          <a:xfrm>
            <a:off x="3786182" y="2571744"/>
            <a:ext cx="3429024" cy="357190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Avrundet rektangel 5"/>
          <p:cNvSpPr/>
          <p:nvPr/>
        </p:nvSpPr>
        <p:spPr>
          <a:xfrm>
            <a:off x="3500430" y="3214686"/>
            <a:ext cx="3000396" cy="357190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7429520" y="350043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C00000"/>
                </a:solidFill>
              </a:rPr>
              <a:t>Jf pol § 12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9" name="Avrundet rektangel 8"/>
          <p:cNvSpPr/>
          <p:nvPr/>
        </p:nvSpPr>
        <p:spPr>
          <a:xfrm>
            <a:off x="2500298" y="3857628"/>
            <a:ext cx="3643338" cy="357190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5500694" y="5929330"/>
            <a:ext cx="342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C00000"/>
                </a:solidFill>
              </a:rPr>
              <a:t>Jf. utvalgskriterier i Schartum 2012</a:t>
            </a:r>
            <a:endParaRPr lang="nb-NO" dirty="0">
              <a:solidFill>
                <a:srgbClr val="C00000"/>
              </a:solidFill>
            </a:endParaRPr>
          </a:p>
        </p:txBody>
      </p:sp>
      <p:grpSp>
        <p:nvGrpSpPr>
          <p:cNvPr id="15" name="Gruppe 14"/>
          <p:cNvGrpSpPr/>
          <p:nvPr/>
        </p:nvGrpSpPr>
        <p:grpSpPr>
          <a:xfrm>
            <a:off x="5000628" y="1571612"/>
            <a:ext cx="3500462" cy="714380"/>
            <a:chOff x="5000628" y="1571612"/>
            <a:chExt cx="3500462" cy="714380"/>
          </a:xfrm>
        </p:grpSpPr>
        <p:sp>
          <p:nvSpPr>
            <p:cNvPr id="12" name="Avrundet rektangel 11"/>
            <p:cNvSpPr/>
            <p:nvPr/>
          </p:nvSpPr>
          <p:spPr>
            <a:xfrm>
              <a:off x="6072198" y="1571612"/>
              <a:ext cx="2428892" cy="357190"/>
            </a:xfrm>
            <a:prstGeom prst="roundRect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4" name="Rett pil 13"/>
            <p:cNvCxnSpPr/>
            <p:nvPr/>
          </p:nvCxnSpPr>
          <p:spPr>
            <a:xfrm rot="10800000" flipV="1">
              <a:off x="5000628" y="1928802"/>
              <a:ext cx="1500198" cy="35719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e 19"/>
          <p:cNvGrpSpPr/>
          <p:nvPr/>
        </p:nvGrpSpPr>
        <p:grpSpPr>
          <a:xfrm>
            <a:off x="571472" y="4714884"/>
            <a:ext cx="6355779" cy="2054196"/>
            <a:chOff x="571472" y="4714884"/>
            <a:chExt cx="6355779" cy="2054196"/>
          </a:xfrm>
        </p:grpSpPr>
        <p:sp>
          <p:nvSpPr>
            <p:cNvPr id="10" name="Avrundet rektangel 9"/>
            <p:cNvSpPr/>
            <p:nvPr/>
          </p:nvSpPr>
          <p:spPr>
            <a:xfrm>
              <a:off x="2071670" y="4714884"/>
              <a:ext cx="3786214" cy="357190"/>
            </a:xfrm>
            <a:prstGeom prst="roundRect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9" name="Gruppe 18"/>
            <p:cNvGrpSpPr/>
            <p:nvPr/>
          </p:nvGrpSpPr>
          <p:grpSpPr>
            <a:xfrm>
              <a:off x="571472" y="5286388"/>
              <a:ext cx="6355779" cy="1482692"/>
              <a:chOff x="571472" y="5286388"/>
              <a:chExt cx="6355779" cy="1482692"/>
            </a:xfrm>
          </p:grpSpPr>
          <p:sp>
            <p:nvSpPr>
              <p:cNvPr id="16" name="TekstSylinder 15"/>
              <p:cNvSpPr txBox="1"/>
              <p:nvPr/>
            </p:nvSpPr>
            <p:spPr>
              <a:xfrm>
                <a:off x="571472" y="6215082"/>
                <a:ext cx="635577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n-NO" sz="1500" dirty="0" smtClean="0">
                    <a:solidFill>
                      <a:srgbClr val="C00000"/>
                    </a:solidFill>
                  </a:rPr>
                  <a:t>søknadar, argumentasjonsskriv, høyringsfråsegner og liknande vanleg materiale</a:t>
                </a:r>
              </a:p>
              <a:p>
                <a:r>
                  <a:rPr lang="nn-NO" sz="1500" dirty="0" smtClean="0">
                    <a:solidFill>
                      <a:srgbClr val="C00000"/>
                    </a:solidFill>
                  </a:rPr>
                  <a:t>som blir sendt inn i samband med ei sak</a:t>
                </a:r>
                <a:endParaRPr lang="nb-NO" sz="15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8" name="Rett pil 17"/>
              <p:cNvCxnSpPr/>
              <p:nvPr/>
            </p:nvCxnSpPr>
            <p:spPr>
              <a:xfrm rot="5400000" flipH="1" flipV="1">
                <a:off x="2464579" y="5679297"/>
                <a:ext cx="928694" cy="142876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uppe 21"/>
          <p:cNvGrpSpPr/>
          <p:nvPr/>
        </p:nvGrpSpPr>
        <p:grpSpPr>
          <a:xfrm>
            <a:off x="4000496" y="2643182"/>
            <a:ext cx="5069208" cy="642942"/>
            <a:chOff x="4000496" y="2643182"/>
            <a:chExt cx="5069208" cy="642942"/>
          </a:xfrm>
        </p:grpSpPr>
        <p:sp>
          <p:nvSpPr>
            <p:cNvPr id="7" name="Avrundet rektangel 6"/>
            <p:cNvSpPr/>
            <p:nvPr/>
          </p:nvSpPr>
          <p:spPr>
            <a:xfrm>
              <a:off x="4000496" y="2928934"/>
              <a:ext cx="4214842" cy="357190"/>
            </a:xfrm>
            <a:prstGeom prst="roundRect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7358082" y="2643182"/>
              <a:ext cx="1711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 smtClean="0">
                  <a:solidFill>
                    <a:srgbClr val="C00000"/>
                  </a:solidFill>
                </a:rPr>
                <a:t>Bl.a</a:t>
              </a:r>
              <a:r>
                <a:rPr lang="nb-NO" dirty="0" smtClean="0">
                  <a:solidFill>
                    <a:srgbClr val="C00000"/>
                  </a:solidFill>
                </a:rPr>
                <a:t> familiesaker</a:t>
              </a:r>
              <a:endParaRPr lang="nb-NO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Innsynsretter for alle etter pol § 18 første ledd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Gjelder for allmennheten</a:t>
            </a:r>
          </a:p>
          <a:p>
            <a:r>
              <a:rPr lang="nb-NO" sz="2400" dirty="0" smtClean="0"/>
              <a:t>Gir rett til å få vite hva slags behandling av personopplysninger som skjer</a:t>
            </a:r>
          </a:p>
          <a:p>
            <a:r>
              <a:rPr lang="nb-NO" sz="2400" dirty="0" smtClean="0"/>
              <a:t>For hver behandling har alle krav på de opplysningene som er angitt i bestemmelsen (a – f), uavhengig av om disse er nedskrevet</a:t>
            </a:r>
          </a:p>
          <a:p>
            <a:r>
              <a:rPr lang="nb-NO" sz="2400" dirty="0" smtClean="0"/>
              <a:t>Slikt innsyn skal være skriftlig (§ 24), gratis (§ 17) og skje uten ugrunn opphold og innen 30 dager (§ 16)</a:t>
            </a:r>
          </a:p>
          <a:p>
            <a:r>
              <a:rPr lang="nb-NO" sz="2400" dirty="0" smtClean="0"/>
              <a:t>Kan ikke kreve legitimasjon når innsynsretten gjelder for alle (jf § 24)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Individuelle bestemmelser om åpenhet i personopplysningsloven med spesiell betydning for e-forvaltning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Individuelt innsyn etter pol § 18 annet og tredje ledd</a:t>
            </a:r>
          </a:p>
          <a:p>
            <a:r>
              <a:rPr lang="nb-NO" sz="2400" dirty="0" smtClean="0"/>
              <a:t>Informasjonsplikt for behandlingsansvarlige ved innsamling av opplysninger fra den registrerte (§ 19)</a:t>
            </a:r>
          </a:p>
          <a:p>
            <a:r>
              <a:rPr lang="nb-NO" sz="2400" dirty="0" smtClean="0"/>
              <a:t>Informasjonsplikt for behandlingsansvarlige ved innsamling av opplysninger fra andre enn den registrerte (§ 20)</a:t>
            </a:r>
          </a:p>
          <a:p>
            <a:r>
              <a:rPr lang="nb-NO" sz="2400" dirty="0" smtClean="0"/>
              <a:t>Informasjon ved bruk av personprofiler (§ 21)</a:t>
            </a:r>
          </a:p>
          <a:p>
            <a:r>
              <a:rPr lang="nb-NO" sz="2400" dirty="0" smtClean="0"/>
              <a:t>Begrunnelse for avgjørelser som i vesentlig grad er automatisert (§ 22)</a:t>
            </a:r>
          </a:p>
          <a:p>
            <a:r>
              <a:rPr lang="nb-NO" sz="2400" dirty="0" smtClean="0"/>
              <a:t>Felles unntaksregler i pol § 23 for alle bestemmelser som gir rett til informasjon</a:t>
            </a:r>
          </a:p>
          <a:p>
            <a:endParaRPr lang="nb-NO" sz="2400" dirty="0" smtClean="0"/>
          </a:p>
          <a:p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977</Words>
  <Application>Microsoft Office PowerPoint</Application>
  <PresentationFormat>Skjermfremvisning (4:3)</PresentationFormat>
  <Paragraphs>70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E-forvaltning og offentlighet </vt:lpstr>
      <vt:lpstr>Utgangspunkter</vt:lpstr>
      <vt:lpstr>Bestemmelser i offentleglova og –forskriften med spesiell relevans for e-forvaltning</vt:lpstr>
      <vt:lpstr>Plikt til å tilgjengeliggjøre journal på nettet, offl §10 første ledd og forskriften §6</vt:lpstr>
      <vt:lpstr>Adgang til å tilgjengeliggjøre saksdokumenter på nettet, offl §10 andre ledd og forskriften §7</vt:lpstr>
      <vt:lpstr>Innsynsretter for alle etter pol § 18 første ledd</vt:lpstr>
      <vt:lpstr>Individuelle bestemmelser om åpenhet i personopplysningsloven med spesiell betydning for e-forvaltning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E-forvaltning og offentlighet </dc:title>
  <dc:creator>eier</dc:creator>
  <cp:lastModifiedBy>eier</cp:lastModifiedBy>
  <cp:revision>2</cp:revision>
  <dcterms:created xsi:type="dcterms:W3CDTF">2012-10-24T13:12:32Z</dcterms:created>
  <dcterms:modified xsi:type="dcterms:W3CDTF">2012-10-24T19:47:25Z</dcterms:modified>
</cp:coreProperties>
</file>