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60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22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B9AD-497C-4573-BD25-22E2DC417ACB}" type="datetimeFigureOut">
              <a:rPr lang="nb-NO"/>
              <a:pPr>
                <a:defRPr/>
              </a:pPr>
              <a:t>03.09.2012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A96B9-C131-4C27-B17E-4BACAE727F3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2AD87-3D0B-4AC1-8D55-18655507C2BD}" type="datetimeFigureOut">
              <a:rPr lang="nb-NO"/>
              <a:pPr>
                <a:defRPr/>
              </a:pPr>
              <a:t>03.09.2012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7E84B-6DB4-4E45-B90C-4CB468B7A4B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0013F-7F62-4608-9DE9-A7DAC776DB08}" type="datetimeFigureOut">
              <a:rPr lang="nb-NO"/>
              <a:pPr>
                <a:defRPr/>
              </a:pPr>
              <a:t>03.09.2012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1F82E-03D8-47FA-ADC0-496F63C1020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A0071-A0DD-4BBE-84B9-09F3D786085A}" type="datetimeFigureOut">
              <a:rPr lang="nb-NO"/>
              <a:pPr>
                <a:defRPr/>
              </a:pPr>
              <a:t>03.09.2012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7304-0C19-4698-B612-327DEACC42F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E5B64-BB5D-42B0-BC59-16D28CCC0AE3}" type="datetimeFigureOut">
              <a:rPr lang="nb-NO"/>
              <a:pPr>
                <a:defRPr/>
              </a:pPr>
              <a:t>03.09.2012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1B3B5-B88C-4F51-A0E4-A6CAB26D016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0111AA-9B37-459B-AB0A-5214269CE267}" type="datetimeFigureOut">
              <a:rPr lang="nb-NO"/>
              <a:pPr>
                <a:defRPr/>
              </a:pPr>
              <a:t>03.09.2012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E1FF6-0CF0-4390-B706-EFE57FCEA18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7A2BD-42D0-4DED-B657-4F9A058D2B2A}" type="datetimeFigureOut">
              <a:rPr lang="nb-NO"/>
              <a:pPr>
                <a:defRPr/>
              </a:pPr>
              <a:t>03.09.2012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38993-FF5E-4DC3-82D3-A747BE31CD9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26E3A-0D04-4A64-AE10-18F200594CB4}" type="datetimeFigureOut">
              <a:rPr lang="nb-NO"/>
              <a:pPr>
                <a:defRPr/>
              </a:pPr>
              <a:t>03.09.2012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4C305-F614-4730-AABE-6487431607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5B9B6-5086-4035-AB5D-D05B340196BE}" type="datetimeFigureOut">
              <a:rPr lang="nb-NO"/>
              <a:pPr>
                <a:defRPr/>
              </a:pPr>
              <a:t>03.09.2012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54CED-9D88-441C-A83B-37BFCD00334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56DF7-4A4C-4A40-A75A-FFBC5E6A36C6}" type="datetimeFigureOut">
              <a:rPr lang="nb-NO"/>
              <a:pPr>
                <a:defRPr/>
              </a:pPr>
              <a:t>03.09.2012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D459F-E815-44A4-8BE6-D3763A78D31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195B0-3E87-4228-8B0B-709234E780A1}" type="datetimeFigureOut">
              <a:rPr lang="nb-NO"/>
              <a:pPr>
                <a:defRPr/>
              </a:pPr>
              <a:t>03.09.2012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E7A57-BF2B-43C5-A9FE-FEE01243F17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C0F2D1-4787-42A5-8477-F66A1D52D1FC}" type="datetimeFigureOut">
              <a:rPr lang="nb-NO"/>
              <a:pPr>
                <a:defRPr/>
              </a:pPr>
              <a:t>03.09.2012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457037-8547-4FAF-9AC4-6C927B6F987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685800" y="1714500"/>
            <a:ext cx="7772400" cy="1885950"/>
          </a:xfrm>
        </p:spPr>
        <p:txBody>
          <a:bodyPr/>
          <a:lstStyle/>
          <a:p>
            <a:pPr algn="l" eaLnBrk="1" hangingPunct="1"/>
            <a:r>
              <a:rPr lang="nb-NO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Jus som ramme for beslutningssystemer i forvaltningen</a:t>
            </a:r>
            <a:br>
              <a:rPr lang="nb-NO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nn-NO" sz="320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Aktøranalyse og systemavgrensing </a:t>
            </a:r>
            <a:r>
              <a:rPr lang="nn-NO" sz="3200" smtClean="0"/>
              <a:t/>
            </a:r>
            <a:br>
              <a:rPr lang="nn-NO" sz="3200" smtClean="0"/>
            </a:br>
            <a:endParaRPr lang="nb-NO" sz="3200" smtClean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b-NO" sz="1800" dirty="0" smtClean="0"/>
              <a:t>Dag Wiese Schartum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>
                <a:solidFill>
                  <a:srgbClr val="0070C0"/>
                </a:solidFill>
              </a:rPr>
              <a:t>Ramme eller innhold?</a:t>
            </a:r>
            <a:endParaRPr lang="nb-NO" sz="3200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2400" dirty="0" smtClean="0"/>
              <a:t>Relevante </a:t>
            </a:r>
            <a:r>
              <a:rPr lang="nb-NO" sz="2400" dirty="0" smtClean="0"/>
              <a:t>lover og forskrifter </a:t>
            </a:r>
            <a:r>
              <a:rPr lang="nb-NO" sz="2400" dirty="0" smtClean="0"/>
              <a:t>som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ikke </a:t>
            </a:r>
            <a:r>
              <a:rPr lang="nb-NO" dirty="0" smtClean="0"/>
              <a:t>lar seg transformere eller </a:t>
            </a:r>
            <a:r>
              <a:rPr lang="nb-NO" dirty="0" smtClean="0"/>
              <a:t>som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en </a:t>
            </a:r>
            <a:r>
              <a:rPr lang="nb-NO" dirty="0" smtClean="0"/>
              <a:t>ikke ønsker å transformere </a:t>
            </a:r>
            <a:endParaRPr lang="nb-NO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sz="2400" dirty="0" smtClean="0"/>
              <a:t>Selv om en </a:t>
            </a:r>
            <a:r>
              <a:rPr lang="nb-NO" sz="2400" dirty="0" smtClean="0"/>
              <a:t>rettsregel ikke direkte kan </a:t>
            </a:r>
            <a:r>
              <a:rPr lang="nb-NO" sz="2400" dirty="0" smtClean="0"/>
              <a:t>transformeres fordi den er skjønnsmessig, kan den gjøre </a:t>
            </a:r>
            <a:r>
              <a:rPr lang="nb-NO" sz="2400" dirty="0" smtClean="0"/>
              <a:t>det nødvendig med systemtekniske </a:t>
            </a:r>
            <a:r>
              <a:rPr lang="nb-NO" sz="2400" dirty="0" smtClean="0"/>
              <a:t>tiltak (jf</a:t>
            </a:r>
            <a:r>
              <a:rPr lang="nb-NO" sz="2400" dirty="0" smtClean="0"/>
              <a:t>. </a:t>
            </a:r>
            <a:r>
              <a:rPr lang="nb-NO" sz="2400" dirty="0" smtClean="0"/>
              <a:t>pol </a:t>
            </a:r>
            <a:r>
              <a:rPr lang="nb-NO" sz="2400" dirty="0" smtClean="0"/>
              <a:t>§ </a:t>
            </a:r>
            <a:r>
              <a:rPr lang="nb-NO" sz="2400" dirty="0" smtClean="0"/>
              <a:t>13 og ”tilfredsstillende” informasjonssikkerhet)</a:t>
            </a:r>
            <a:endParaRPr lang="nb-NO" sz="2400" dirty="0" smtClean="0"/>
          </a:p>
          <a:p>
            <a:endParaRPr 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nb-NO" sz="3200" dirty="0" smtClean="0">
                <a:solidFill>
                  <a:srgbClr val="0070C0"/>
                </a:solidFill>
              </a:rPr>
              <a:t>Regelverk </a:t>
            </a:r>
            <a:r>
              <a:rPr lang="nb-NO" sz="3200" dirty="0" smtClean="0">
                <a:solidFill>
                  <a:srgbClr val="0070C0"/>
                </a:solidFill>
              </a:rPr>
              <a:t>som for tiden </a:t>
            </a:r>
            <a:r>
              <a:rPr lang="nb-NO" sz="3200" dirty="0" smtClean="0">
                <a:solidFill>
                  <a:srgbClr val="0070C0"/>
                </a:solidFill>
              </a:rPr>
              <a:t>er aktuelle som </a:t>
            </a:r>
            <a:r>
              <a:rPr lang="nb-NO" sz="3200" dirty="0" smtClean="0">
                <a:solidFill>
                  <a:srgbClr val="0070C0"/>
                </a:solidFill>
              </a:rPr>
              <a:t>ramme for utvikling av </a:t>
            </a:r>
            <a:r>
              <a:rPr lang="nb-NO" sz="3200" dirty="0" smtClean="0">
                <a:solidFill>
                  <a:srgbClr val="0070C0"/>
                </a:solidFill>
              </a:rPr>
              <a:t>rettslige beslutningssystemer</a:t>
            </a:r>
            <a:endParaRPr lang="nb-NO" sz="3200" dirty="0" smtClean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072063"/>
          </a:xfrm>
        </p:spPr>
        <p:txBody>
          <a:bodyPr rtlCol="0">
            <a:normAutofit fontScale="77500" lnSpcReduction="20000"/>
          </a:bodyPr>
          <a:lstStyle/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Forvaltningsloven</a:t>
            </a:r>
            <a:endParaRPr lang="nb-NO" dirty="0" smtClean="0"/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Forvaltningslovforskriften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eForvaltningsforskriften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IT-standardforskriften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Personopplysningsloven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Diskriminerings- og tilgjengelighetsloven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Arkivloven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smtClean="0"/>
              <a:t>Arkivforskriften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Offentleglova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nb-NO" dirty="0" err="1" smtClean="0"/>
              <a:t>Offentleglovforskriften</a:t>
            </a:r>
            <a:endParaRPr lang="nb-NO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err="1" smtClean="0"/>
              <a:t>Esignaturloven</a:t>
            </a:r>
            <a:endParaRPr lang="nb-NO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Åndsverkloven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Lov om offentlige anskaffelser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nb-NO" dirty="0" smtClean="0"/>
              <a:t>Lover og forskrifter innen vedkommende forvaltningsområde som er lex </a:t>
            </a:r>
            <a:r>
              <a:rPr lang="nb-NO" dirty="0" err="1" smtClean="0"/>
              <a:t>specialis</a:t>
            </a:r>
            <a:r>
              <a:rPr lang="nb-NO" dirty="0" smtClean="0"/>
              <a:t> i forhold til nevnte generelle regelverk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96908"/>
          </a:xfrm>
        </p:spPr>
        <p:txBody>
          <a:bodyPr/>
          <a:lstStyle/>
          <a:p>
            <a:r>
              <a:rPr lang="nb-NO" sz="3200" dirty="0" smtClean="0">
                <a:solidFill>
                  <a:srgbClr val="0070C0"/>
                </a:solidFill>
              </a:rPr>
              <a:t>Sentrale temaer i det rettslige rammeverket</a:t>
            </a:r>
            <a:endParaRPr lang="nb-NO" sz="3200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85720" y="857232"/>
            <a:ext cx="8643998" cy="5643602"/>
          </a:xfrm>
        </p:spPr>
        <p:txBody>
          <a:bodyPr/>
          <a:lstStyle/>
          <a:p>
            <a:r>
              <a:rPr lang="nb-NO" sz="1800" dirty="0" smtClean="0">
                <a:solidFill>
                  <a:srgbClr val="C00000"/>
                </a:solidFill>
              </a:rPr>
              <a:t>Overordnede systemkrav</a:t>
            </a:r>
          </a:p>
          <a:p>
            <a:pPr lvl="1"/>
            <a:r>
              <a:rPr lang="nb-NO" sz="1800" dirty="0" smtClean="0"/>
              <a:t>Krav til organisering,  internkontroll, informasjonssikkerhet, grenser for kontroll med ansatte, </a:t>
            </a:r>
            <a:r>
              <a:rPr lang="nb-NO" sz="1800" dirty="0" err="1" smtClean="0"/>
              <a:t>eforvaltningsstandarder</a:t>
            </a:r>
            <a:r>
              <a:rPr lang="nb-NO" sz="1800" dirty="0" smtClean="0"/>
              <a:t>, tilgjengelighet</a:t>
            </a:r>
          </a:p>
          <a:p>
            <a:r>
              <a:rPr lang="nb-NO" sz="1800" dirty="0" smtClean="0">
                <a:solidFill>
                  <a:srgbClr val="C00000"/>
                </a:solidFill>
              </a:rPr>
              <a:t>Vilkår og begrensninger  vedrørende innhenting av opplysninger</a:t>
            </a:r>
          </a:p>
          <a:p>
            <a:pPr lvl="1"/>
            <a:r>
              <a:rPr lang="nb-NO" sz="1800" dirty="0" smtClean="0"/>
              <a:t>Rettslig grunnlag, hjemmel for krav om opplysninger, konsesjonsplikt, formålsbegrensning</a:t>
            </a:r>
          </a:p>
          <a:p>
            <a:r>
              <a:rPr lang="nb-NO" sz="1800" dirty="0" smtClean="0">
                <a:solidFill>
                  <a:srgbClr val="C00000"/>
                </a:solidFill>
              </a:rPr>
              <a:t>Informasjonsflyt og konfidensialitet</a:t>
            </a:r>
          </a:p>
          <a:p>
            <a:pPr lvl="1"/>
            <a:r>
              <a:rPr lang="nb-NO" sz="1800" dirty="0" smtClean="0"/>
              <a:t>Rapporteringsplikt/-rett, t</a:t>
            </a:r>
            <a:r>
              <a:rPr lang="nb-NO" sz="1800" dirty="0" smtClean="0"/>
              <a:t>aushetsplikt,  elektronisk kommunikasjon + forrige punkt</a:t>
            </a:r>
          </a:p>
          <a:p>
            <a:r>
              <a:rPr lang="nb-NO" sz="1800" dirty="0" smtClean="0">
                <a:solidFill>
                  <a:srgbClr val="C00000"/>
                </a:solidFill>
              </a:rPr>
              <a:t>Innsyn og åpenhet</a:t>
            </a:r>
          </a:p>
          <a:p>
            <a:pPr lvl="1"/>
            <a:r>
              <a:rPr lang="nb-NO" sz="1800" dirty="0" smtClean="0"/>
              <a:t>Partsinnsyn, registrertes innsyn, offentlig innsyn, varsling/informasjon, begrunnelse</a:t>
            </a:r>
          </a:p>
          <a:p>
            <a:r>
              <a:rPr lang="nb-NO" sz="1800" dirty="0" smtClean="0">
                <a:solidFill>
                  <a:srgbClr val="C00000"/>
                </a:solidFill>
              </a:rPr>
              <a:t>Veiledning og brukermedvirkning</a:t>
            </a:r>
          </a:p>
          <a:p>
            <a:pPr lvl="1"/>
            <a:r>
              <a:rPr lang="nb-NO" sz="1800" dirty="0" smtClean="0"/>
              <a:t>Generell veiledningsplikt, krav til utforming av skjemaer, kontradiksjon</a:t>
            </a:r>
          </a:p>
          <a:p>
            <a:r>
              <a:rPr lang="nb-NO" sz="1800" dirty="0" smtClean="0">
                <a:solidFill>
                  <a:srgbClr val="C00000"/>
                </a:solidFill>
              </a:rPr>
              <a:t>Opplysningskvalitet</a:t>
            </a:r>
          </a:p>
          <a:p>
            <a:pPr lvl="1"/>
            <a:r>
              <a:rPr lang="nb-NO" sz="1800" dirty="0" smtClean="0"/>
              <a:t>Krav  til saksutredning, presisjon, fullstendighet, riktighet, retting og sletting</a:t>
            </a:r>
          </a:p>
          <a:p>
            <a:r>
              <a:rPr lang="nb-NO" sz="1800" dirty="0" smtClean="0">
                <a:solidFill>
                  <a:srgbClr val="C00000"/>
                </a:solidFill>
              </a:rPr>
              <a:t>Konkurranse og økonomiske interesser</a:t>
            </a:r>
          </a:p>
          <a:p>
            <a:pPr lvl="1"/>
            <a:r>
              <a:rPr lang="nb-NO" sz="1800" dirty="0" smtClean="0"/>
              <a:t>Anskaffelsesregelverk, opphavsrett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kebent trekant 5"/>
          <p:cNvSpPr/>
          <p:nvPr/>
        </p:nvSpPr>
        <p:spPr>
          <a:xfrm>
            <a:off x="1625589" y="1639657"/>
            <a:ext cx="5143500" cy="4357688"/>
          </a:xfrm>
          <a:prstGeom prst="triangle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sp>
        <p:nvSpPr>
          <p:cNvPr id="8" name="Likebent trekant 7"/>
          <p:cNvSpPr/>
          <p:nvPr/>
        </p:nvSpPr>
        <p:spPr>
          <a:xfrm>
            <a:off x="1625589" y="4139970"/>
            <a:ext cx="2205038" cy="186690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  <p:grpSp>
        <p:nvGrpSpPr>
          <p:cNvPr id="2" name="Gruppe 9"/>
          <p:cNvGrpSpPr>
            <a:grpSpLocks/>
          </p:cNvGrpSpPr>
          <p:nvPr/>
        </p:nvGrpSpPr>
        <p:grpSpPr bwMode="auto">
          <a:xfrm>
            <a:off x="625464" y="4925782"/>
            <a:ext cx="2274888" cy="1084263"/>
            <a:chOff x="571472" y="4286256"/>
            <a:chExt cx="2275150" cy="1083712"/>
          </a:xfrm>
        </p:grpSpPr>
        <p:sp>
          <p:nvSpPr>
            <p:cNvPr id="7" name="Likebent trekant 6"/>
            <p:cNvSpPr/>
            <p:nvPr/>
          </p:nvSpPr>
          <p:spPr>
            <a:xfrm>
              <a:off x="1571712" y="4286256"/>
              <a:ext cx="1274910" cy="1071018"/>
            </a:xfrm>
            <a:prstGeom prst="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5154" name="TekstSylinder 8"/>
            <p:cNvSpPr txBox="1">
              <a:spLocks noChangeArrowheads="1"/>
            </p:cNvSpPr>
            <p:nvPr/>
          </p:nvSpPr>
          <p:spPr bwMode="auto">
            <a:xfrm>
              <a:off x="571472" y="5000636"/>
              <a:ext cx="81304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/>
                <a:t>Parter</a:t>
              </a:r>
            </a:p>
          </p:txBody>
        </p:sp>
      </p:grpSp>
      <p:grpSp>
        <p:nvGrpSpPr>
          <p:cNvPr id="3" name="Gruppe 13"/>
          <p:cNvGrpSpPr>
            <a:grpSpLocks/>
          </p:cNvGrpSpPr>
          <p:nvPr/>
        </p:nvGrpSpPr>
        <p:grpSpPr bwMode="auto">
          <a:xfrm>
            <a:off x="3071802" y="1211032"/>
            <a:ext cx="2205037" cy="2295525"/>
            <a:chOff x="3018177" y="571480"/>
            <a:chExt cx="2205054" cy="2295540"/>
          </a:xfrm>
        </p:grpSpPr>
        <p:sp>
          <p:nvSpPr>
            <p:cNvPr id="11" name="Likebent trekant 10"/>
            <p:cNvSpPr/>
            <p:nvPr/>
          </p:nvSpPr>
          <p:spPr>
            <a:xfrm>
              <a:off x="3018177" y="1000108"/>
              <a:ext cx="2205054" cy="1866912"/>
            </a:xfrm>
            <a:prstGeom prst="triangl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5152" name="TekstSylinder 12"/>
            <p:cNvSpPr txBox="1">
              <a:spLocks noChangeArrowheads="1"/>
            </p:cNvSpPr>
            <p:nvPr/>
          </p:nvSpPr>
          <p:spPr bwMode="auto">
            <a:xfrm>
              <a:off x="3214678" y="571480"/>
              <a:ext cx="19800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/>
                <a:t>Annen forvaltning</a:t>
              </a:r>
            </a:p>
          </p:txBody>
        </p:sp>
      </p:grpSp>
      <p:grpSp>
        <p:nvGrpSpPr>
          <p:cNvPr id="4" name="Gruppe 16"/>
          <p:cNvGrpSpPr>
            <a:grpSpLocks/>
          </p:cNvGrpSpPr>
          <p:nvPr/>
        </p:nvGrpSpPr>
        <p:grpSpPr bwMode="auto">
          <a:xfrm>
            <a:off x="4554524" y="4139970"/>
            <a:ext cx="3791889" cy="2146966"/>
            <a:chOff x="4500562" y="3500438"/>
            <a:chExt cx="3791344" cy="2146340"/>
          </a:xfrm>
        </p:grpSpPr>
        <p:sp>
          <p:nvSpPr>
            <p:cNvPr id="12" name="Likebent trekant 11"/>
            <p:cNvSpPr/>
            <p:nvPr/>
          </p:nvSpPr>
          <p:spPr>
            <a:xfrm>
              <a:off x="4500562" y="3500438"/>
              <a:ext cx="2204719" cy="1866356"/>
            </a:xfrm>
            <a:prstGeom prst="triangl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5150" name="TekstSylinder 15"/>
            <p:cNvSpPr txBox="1">
              <a:spLocks noChangeArrowheads="1"/>
            </p:cNvSpPr>
            <p:nvPr/>
          </p:nvSpPr>
          <p:spPr bwMode="auto">
            <a:xfrm>
              <a:off x="6786582" y="5000635"/>
              <a:ext cx="1505324" cy="646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nb-NO" dirty="0" smtClean="0"/>
                <a:t>Private</a:t>
              </a:r>
            </a:p>
            <a:p>
              <a:r>
                <a:rPr lang="nb-NO" dirty="0" smtClean="0"/>
                <a:t>virksomheter</a:t>
              </a:r>
              <a:endParaRPr lang="nb-NO" dirty="0"/>
            </a:p>
          </p:txBody>
        </p:sp>
      </p:grpSp>
      <p:grpSp>
        <p:nvGrpSpPr>
          <p:cNvPr id="5" name="Gruppe 29"/>
          <p:cNvGrpSpPr>
            <a:grpSpLocks/>
          </p:cNvGrpSpPr>
          <p:nvPr/>
        </p:nvGrpSpPr>
        <p:grpSpPr bwMode="auto">
          <a:xfrm>
            <a:off x="2411402" y="2354032"/>
            <a:ext cx="3857625" cy="3571875"/>
            <a:chOff x="2071670" y="1285860"/>
            <a:chExt cx="3857652" cy="3571900"/>
          </a:xfrm>
        </p:grpSpPr>
        <p:grpSp>
          <p:nvGrpSpPr>
            <p:cNvPr id="5141" name="Gruppe 25"/>
            <p:cNvGrpSpPr>
              <a:grpSpLocks/>
            </p:cNvGrpSpPr>
            <p:nvPr/>
          </p:nvGrpSpPr>
          <p:grpSpPr bwMode="auto">
            <a:xfrm>
              <a:off x="2613516" y="2071678"/>
              <a:ext cx="2494955" cy="2034206"/>
              <a:chOff x="2613516" y="2071678"/>
              <a:chExt cx="2494955" cy="2034206"/>
            </a:xfrm>
          </p:grpSpPr>
          <p:sp>
            <p:nvSpPr>
              <p:cNvPr id="22" name="Magnetplate 21"/>
              <p:cNvSpPr/>
              <p:nvPr/>
            </p:nvSpPr>
            <p:spPr>
              <a:xfrm>
                <a:off x="3000364" y="2571744"/>
                <a:ext cx="1714512" cy="1500198"/>
              </a:xfrm>
              <a:prstGeom prst="flowChartMagneticDisk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  <p:sp>
            <p:nvSpPr>
              <p:cNvPr id="23" name="Pil ned 22"/>
              <p:cNvSpPr/>
              <p:nvPr/>
            </p:nvSpPr>
            <p:spPr>
              <a:xfrm>
                <a:off x="3714744" y="2071679"/>
                <a:ext cx="357190" cy="714380"/>
              </a:xfrm>
              <a:prstGeom prst="downArrow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  <p:sp>
            <p:nvSpPr>
              <p:cNvPr id="24" name="Pil ned 23"/>
              <p:cNvSpPr/>
              <p:nvPr/>
            </p:nvSpPr>
            <p:spPr>
              <a:xfrm rot="14456123">
                <a:off x="2791606" y="3544095"/>
                <a:ext cx="357189" cy="714380"/>
              </a:xfrm>
              <a:prstGeom prst="downArrow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  <p:sp>
            <p:nvSpPr>
              <p:cNvPr id="25" name="Pil ned 24"/>
              <p:cNvSpPr/>
              <p:nvPr/>
            </p:nvSpPr>
            <p:spPr>
              <a:xfrm rot="7578310">
                <a:off x="4572793" y="3569495"/>
                <a:ext cx="357189" cy="714380"/>
              </a:xfrm>
              <a:prstGeom prst="downArrow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/>
              </a:p>
            </p:txBody>
          </p:sp>
        </p:grpSp>
        <p:sp>
          <p:nvSpPr>
            <p:cNvPr id="27" name="Magnetplate 26"/>
            <p:cNvSpPr/>
            <p:nvPr/>
          </p:nvSpPr>
          <p:spPr>
            <a:xfrm>
              <a:off x="3357554" y="1285860"/>
              <a:ext cx="1000132" cy="714380"/>
            </a:xfrm>
            <a:prstGeom prst="flowChartMagneticDisk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28" name="Magnetplate 27"/>
            <p:cNvSpPr/>
            <p:nvPr/>
          </p:nvSpPr>
          <p:spPr>
            <a:xfrm>
              <a:off x="2071670" y="4143380"/>
              <a:ext cx="500065" cy="428628"/>
            </a:xfrm>
            <a:prstGeom prst="flowChartMagneticDisk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  <p:sp>
          <p:nvSpPr>
            <p:cNvPr id="29" name="Magnetplate 28"/>
            <p:cNvSpPr/>
            <p:nvPr/>
          </p:nvSpPr>
          <p:spPr>
            <a:xfrm>
              <a:off x="4929190" y="4143380"/>
              <a:ext cx="1000132" cy="714380"/>
            </a:xfrm>
            <a:prstGeom prst="flowChartMagneticDisk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b-NO"/>
            </a:p>
          </p:txBody>
        </p:sp>
      </p:grpSp>
      <p:sp>
        <p:nvSpPr>
          <p:cNvPr id="54" name="TekstSylinder 53"/>
          <p:cNvSpPr txBox="1"/>
          <p:nvPr/>
        </p:nvSpPr>
        <p:spPr>
          <a:xfrm>
            <a:off x="696872" y="6211669"/>
            <a:ext cx="165942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nb-NO" dirty="0"/>
              <a:t>Grad av</a:t>
            </a:r>
          </a:p>
          <a:p>
            <a:pPr>
              <a:defRPr/>
            </a:pPr>
            <a:r>
              <a:rPr lang="nb-NO" dirty="0" smtClean="0"/>
              <a:t>selvbetjening</a:t>
            </a:r>
            <a:r>
              <a:rPr lang="nb-NO" dirty="0"/>
              <a:t>?</a:t>
            </a:r>
            <a:endParaRPr lang="nb-NO" dirty="0"/>
          </a:p>
        </p:txBody>
      </p:sp>
      <p:sp>
        <p:nvSpPr>
          <p:cNvPr id="35" name="TekstSylinder 34"/>
          <p:cNvSpPr txBox="1"/>
          <p:nvPr/>
        </p:nvSpPr>
        <p:spPr>
          <a:xfrm>
            <a:off x="5840408" y="3425587"/>
            <a:ext cx="3000396" cy="36933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nb-NO" dirty="0"/>
              <a:t>Grad </a:t>
            </a:r>
            <a:r>
              <a:rPr lang="nb-NO" dirty="0" smtClean="0"/>
              <a:t>av diffus forvaltning?</a:t>
            </a:r>
            <a:endParaRPr lang="nb-NO" dirty="0"/>
          </a:p>
        </p:txBody>
      </p:sp>
      <p:sp>
        <p:nvSpPr>
          <p:cNvPr id="36" name="Tittel 35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nb-NO" sz="3200" dirty="0" smtClean="0">
                <a:solidFill>
                  <a:srgbClr val="0070C0"/>
                </a:solidFill>
              </a:rPr>
              <a:t>Aktøranalyse og systemavgrensing</a:t>
            </a:r>
            <a:endParaRPr lang="nb-NO" sz="3200" dirty="0">
              <a:solidFill>
                <a:srgbClr val="0070C0"/>
              </a:solidFill>
            </a:endParaRPr>
          </a:p>
        </p:txBody>
      </p:sp>
      <p:sp>
        <p:nvSpPr>
          <p:cNvPr id="37" name="TekstSylinder 36"/>
          <p:cNvSpPr txBox="1"/>
          <p:nvPr/>
        </p:nvSpPr>
        <p:spPr>
          <a:xfrm>
            <a:off x="214282" y="2143116"/>
            <a:ext cx="3121367" cy="923330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nb-NO" dirty="0" smtClean="0"/>
              <a:t>Grunnleggende krav:</a:t>
            </a:r>
          </a:p>
          <a:p>
            <a:r>
              <a:rPr lang="nb-NO" dirty="0" smtClean="0"/>
              <a:t>Forsvarlig saksbehandling – </a:t>
            </a:r>
          </a:p>
          <a:p>
            <a:r>
              <a:rPr lang="nb-NO" dirty="0" smtClean="0"/>
              <a:t>risikotilnærming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nb-NO" sz="3200" dirty="0" smtClean="0">
                <a:solidFill>
                  <a:srgbClr val="0070C0"/>
                </a:solidFill>
              </a:rPr>
              <a:t/>
            </a:r>
            <a:br>
              <a:rPr lang="nb-NO" sz="3200" dirty="0" smtClean="0">
                <a:solidFill>
                  <a:srgbClr val="0070C0"/>
                </a:solidFill>
              </a:rPr>
            </a:br>
            <a:r>
              <a:rPr lang="nb-NO" sz="3200" dirty="0" smtClean="0">
                <a:solidFill>
                  <a:srgbClr val="0070C0"/>
                </a:solidFill>
              </a:rPr>
              <a:t>Behandlingsansvar og bestemmelsesrett</a:t>
            </a:r>
            <a:br>
              <a:rPr lang="nb-NO" sz="3200" dirty="0" smtClean="0">
                <a:solidFill>
                  <a:srgbClr val="0070C0"/>
                </a:solidFill>
              </a:rPr>
            </a:br>
            <a:endParaRPr lang="nb-NO" sz="3200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nb-NO" dirty="0" smtClean="0"/>
              <a:t>Vedkommende forvaltningsorgan, andre forvaltningsorganer og private virksomheter har i utgangspunktet selvstendige behandlingsansvar, og må ha lovlig tilgang til opplysningene</a:t>
            </a:r>
          </a:p>
          <a:p>
            <a:pPr lvl="1"/>
            <a:r>
              <a:rPr lang="nb-NO" dirty="0" smtClean="0"/>
              <a:t>Andre forvaltningsorganers og private virksomheters bestemmelsesrett kan imidlertid begrenses av lov, forskrift og avtale</a:t>
            </a:r>
          </a:p>
          <a:p>
            <a:pPr lvl="1"/>
            <a:r>
              <a:rPr lang="nb-NO" dirty="0" smtClean="0"/>
              <a:t>Partene har normalt ikke behandlingsansvar fordi de i utgangspunktet ikke kommer inn under personopplysningsloven (jf. § 3 og private formål)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143000"/>
          </a:xfrm>
        </p:spPr>
        <p:txBody>
          <a:bodyPr/>
          <a:lstStyle/>
          <a:p>
            <a:r>
              <a:rPr lang="nb-NO" sz="3200" dirty="0" smtClean="0">
                <a:solidFill>
                  <a:srgbClr val="0070C0"/>
                </a:solidFill>
              </a:rPr>
              <a:t>P</a:t>
            </a:r>
            <a:r>
              <a:rPr lang="nb-NO" sz="3200" dirty="0" smtClean="0">
                <a:solidFill>
                  <a:srgbClr val="0070C0"/>
                </a:solidFill>
              </a:rPr>
              <a:t>artens medvirkning</a:t>
            </a:r>
            <a:endParaRPr lang="nb-NO" sz="3200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/>
          <a:lstStyle/>
          <a:p>
            <a:r>
              <a:rPr lang="nb-NO" sz="2400" dirty="0" smtClean="0"/>
              <a:t>Innebærer begrenset automatisering</a:t>
            </a:r>
          </a:p>
          <a:p>
            <a:r>
              <a:rPr lang="nb-NO" sz="2400" dirty="0" smtClean="0"/>
              <a:t>Hensyn for</a:t>
            </a:r>
          </a:p>
          <a:p>
            <a:pPr lvl="1"/>
            <a:r>
              <a:rPr lang="nb-NO" sz="1800" dirty="0" smtClean="0"/>
              <a:t>Formidling av rettsinformasjon</a:t>
            </a:r>
          </a:p>
          <a:p>
            <a:pPr lvl="1"/>
            <a:r>
              <a:rPr lang="nb-NO" sz="1800" dirty="0" smtClean="0"/>
              <a:t>Ansvarliggjøring av partene</a:t>
            </a:r>
          </a:p>
          <a:p>
            <a:pPr lvl="1"/>
            <a:r>
              <a:rPr lang="nb-NO" sz="1800" dirty="0" smtClean="0"/>
              <a:t>Kunnskapsinnhenting for forvaltningsorganet</a:t>
            </a:r>
          </a:p>
          <a:p>
            <a:pPr lvl="1"/>
            <a:r>
              <a:rPr lang="nb-NO" sz="1800" dirty="0" smtClean="0"/>
              <a:t>Demokratisk medvirkning</a:t>
            </a:r>
          </a:p>
          <a:p>
            <a:r>
              <a:rPr lang="nb-NO" sz="2400" dirty="0" smtClean="0"/>
              <a:t>Hensyn mot</a:t>
            </a:r>
          </a:p>
          <a:p>
            <a:pPr lvl="1"/>
            <a:r>
              <a:rPr lang="nb-NO" sz="1800" dirty="0" smtClean="0"/>
              <a:t>Feil og misforståelser</a:t>
            </a:r>
          </a:p>
          <a:p>
            <a:pPr lvl="1"/>
            <a:r>
              <a:rPr lang="nb-NO" sz="1800" dirty="0" smtClean="0"/>
              <a:t>Tid</a:t>
            </a:r>
          </a:p>
          <a:p>
            <a:pPr lvl="1"/>
            <a:r>
              <a:rPr lang="nb-NO" sz="1800" dirty="0" smtClean="0"/>
              <a:t>Sosiale ulikheter</a:t>
            </a:r>
          </a:p>
          <a:p>
            <a:r>
              <a:rPr lang="nb-NO" sz="2400" dirty="0" smtClean="0"/>
              <a:t>Typer medvirkning</a:t>
            </a:r>
          </a:p>
          <a:p>
            <a:pPr lvl="1"/>
            <a:r>
              <a:rPr lang="nb-NO" sz="1800" dirty="0" smtClean="0"/>
              <a:t>Initiering</a:t>
            </a:r>
          </a:p>
          <a:p>
            <a:pPr lvl="1"/>
            <a:r>
              <a:rPr lang="nb-NO" sz="1800" dirty="0" smtClean="0"/>
              <a:t>Beslutningsgrunnlag (herunder korrigering)</a:t>
            </a:r>
          </a:p>
          <a:p>
            <a:pPr lvl="1"/>
            <a:r>
              <a:rPr lang="nb-NO" sz="1800" dirty="0" smtClean="0"/>
              <a:t>Behandlingsregler</a:t>
            </a:r>
          </a:p>
          <a:p>
            <a:r>
              <a:rPr lang="nb-NO" sz="2400" dirty="0" smtClean="0"/>
              <a:t>Betydningen av legalitetsprinsippet og </a:t>
            </a:r>
            <a:r>
              <a:rPr lang="nb-NO" sz="2400" dirty="0" err="1" smtClean="0"/>
              <a:t>forsvarlighets-prinsippet</a:t>
            </a:r>
            <a:endParaRPr lang="nb-NO" sz="2400" dirty="0" smtClean="0"/>
          </a:p>
          <a:p>
            <a:endParaRPr lang="nb-NO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>
                <a:solidFill>
                  <a:srgbClr val="0070C0"/>
                </a:solidFill>
              </a:rPr>
              <a:t>Automatiseringsgrad</a:t>
            </a:r>
            <a:endParaRPr lang="nb-NO" sz="3200" dirty="0">
              <a:solidFill>
                <a:srgbClr val="0070C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r>
              <a:rPr lang="nb-NO" sz="2000" dirty="0" smtClean="0"/>
              <a:t>Er automatisering mulig?</a:t>
            </a:r>
          </a:p>
          <a:p>
            <a:pPr lvl="1"/>
            <a:r>
              <a:rPr lang="nb-NO" sz="1600" dirty="0" smtClean="0"/>
              <a:t>Skjønn (ikke rettsstyrt vurdering) versus vaghet knyttet til rettsanvendelsen</a:t>
            </a:r>
          </a:p>
          <a:p>
            <a:pPr lvl="1"/>
            <a:r>
              <a:rPr lang="nb-NO" sz="1600" dirty="0" smtClean="0"/>
              <a:t>Plikt til å utøve konkret skjønn?</a:t>
            </a:r>
          </a:p>
          <a:p>
            <a:pPr lvl="1"/>
            <a:r>
              <a:rPr lang="nb-NO" sz="1600" dirty="0" smtClean="0"/>
              <a:t>Standardisering av skjønn</a:t>
            </a:r>
          </a:p>
          <a:p>
            <a:pPr lvl="1"/>
            <a:r>
              <a:rPr lang="nb-NO" sz="1600" dirty="0" smtClean="0"/>
              <a:t>Skjønn i ”to omganger”</a:t>
            </a:r>
          </a:p>
          <a:p>
            <a:pPr lvl="1"/>
            <a:r>
              <a:rPr lang="nb-NO" sz="1600" dirty="0" smtClean="0"/>
              <a:t>Registrere resultater av skjønn</a:t>
            </a:r>
          </a:p>
          <a:p>
            <a:r>
              <a:rPr lang="nb-NO" sz="2000" dirty="0" smtClean="0"/>
              <a:t>Er automatisering hensiktsmessig?</a:t>
            </a:r>
          </a:p>
          <a:p>
            <a:pPr lvl="1"/>
            <a:r>
              <a:rPr lang="nb-NO" sz="2000" dirty="0" smtClean="0"/>
              <a:t>Bruksfrekvens</a:t>
            </a:r>
          </a:p>
          <a:p>
            <a:pPr lvl="1"/>
            <a:r>
              <a:rPr lang="nb-NO" sz="2000" dirty="0" smtClean="0"/>
              <a:t>Kompetansebygging</a:t>
            </a:r>
          </a:p>
          <a:p>
            <a:pPr lvl="1"/>
            <a:r>
              <a:rPr lang="nb-NO" sz="2000" dirty="0" smtClean="0"/>
              <a:t>Administrative funksjoner</a:t>
            </a:r>
          </a:p>
          <a:p>
            <a:r>
              <a:rPr lang="nb-NO" sz="2000" dirty="0" smtClean="0"/>
              <a:t>Er automatisering forsvarlig og ønskelig?</a:t>
            </a:r>
          </a:p>
          <a:p>
            <a:pPr lvl="1"/>
            <a:r>
              <a:rPr lang="nb-NO" sz="2000" dirty="0" smtClean="0"/>
              <a:t>Forutberegnelighet og effektivitet versus konkret rettferdighet</a:t>
            </a:r>
          </a:p>
          <a:p>
            <a:r>
              <a:rPr lang="nb-NO" sz="2000" dirty="0" smtClean="0"/>
              <a:t>Hva er forholdet mellom automatiserte og manuelle deler av saksbehandlingen?</a:t>
            </a:r>
            <a:endParaRPr 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406</Words>
  <Application>Microsoft Office PowerPoint</Application>
  <PresentationFormat>Skjermfremvisning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Office-tema</vt:lpstr>
      <vt:lpstr>Jus som ramme for beslutningssystemer i forvaltningen Aktøranalyse og systemavgrensing  </vt:lpstr>
      <vt:lpstr>Ramme eller innhold?</vt:lpstr>
      <vt:lpstr>Regelverk som for tiden er aktuelle som ramme for utvikling av rettslige beslutningssystemer</vt:lpstr>
      <vt:lpstr>Sentrale temaer i det rettslige rammeverket</vt:lpstr>
      <vt:lpstr>Aktøranalyse og systemavgrensing</vt:lpstr>
      <vt:lpstr> Behandlingsansvar og bestemmelsesrett </vt:lpstr>
      <vt:lpstr>Partens medvirkning</vt:lpstr>
      <vt:lpstr>Automatiseringsgrad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 som ramme for beslutningssystemer i forvaltningen Aktøranalyse og systemavgrensing</dc:title>
  <dc:creator>eier</dc:creator>
  <cp:lastModifiedBy>eier</cp:lastModifiedBy>
  <cp:revision>10</cp:revision>
  <dcterms:created xsi:type="dcterms:W3CDTF">2011-09-02T10:21:32Z</dcterms:created>
  <dcterms:modified xsi:type="dcterms:W3CDTF">2012-09-03T23:16:15Z</dcterms:modified>
</cp:coreProperties>
</file>