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04" d="100"/>
          <a:sy n="104" d="100"/>
        </p:scale>
        <p:origin x="66"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80B284-CE8D-4B3B-9360-5F782B2B86F2}"/>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1209765B-35D1-4344-85EF-641B5E8F71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837DA6A9-309E-4583-A7CB-2AE8DB20F177}"/>
              </a:ext>
            </a:extLst>
          </p:cNvPr>
          <p:cNvSpPr>
            <a:spLocks noGrp="1"/>
          </p:cNvSpPr>
          <p:nvPr>
            <p:ph type="dt" sz="half" idx="10"/>
          </p:nvPr>
        </p:nvSpPr>
        <p:spPr/>
        <p:txBody>
          <a:bodyPr/>
          <a:lstStyle/>
          <a:p>
            <a:fld id="{8E5B7EA4-7249-4301-90C3-390717A7986C}" type="datetimeFigureOut">
              <a:rPr lang="nb-NO" smtClean="0"/>
              <a:t>13.03.2018</a:t>
            </a:fld>
            <a:endParaRPr lang="nb-NO"/>
          </a:p>
        </p:txBody>
      </p:sp>
      <p:sp>
        <p:nvSpPr>
          <p:cNvPr id="5" name="Plassholder for bunntekst 4">
            <a:extLst>
              <a:ext uri="{FF2B5EF4-FFF2-40B4-BE49-F238E27FC236}">
                <a16:creationId xmlns:a16="http://schemas.microsoft.com/office/drawing/2014/main" id="{CAE752F9-8072-4E1C-8706-C24BF3868FD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9E92B64-43E6-4B64-8216-D395DDC7F4F0}"/>
              </a:ext>
            </a:extLst>
          </p:cNvPr>
          <p:cNvSpPr>
            <a:spLocks noGrp="1"/>
          </p:cNvSpPr>
          <p:nvPr>
            <p:ph type="sldNum" sz="quarter" idx="12"/>
          </p:nvPr>
        </p:nvSpPr>
        <p:spPr/>
        <p:txBody>
          <a:bodyPr/>
          <a:lstStyle/>
          <a:p>
            <a:fld id="{54384800-2162-487E-9F95-9AF32DADB412}" type="slidenum">
              <a:rPr lang="nb-NO" smtClean="0"/>
              <a:t>‹#›</a:t>
            </a:fld>
            <a:endParaRPr lang="nb-NO"/>
          </a:p>
        </p:txBody>
      </p:sp>
    </p:spTree>
    <p:extLst>
      <p:ext uri="{BB962C8B-B14F-4D97-AF65-F5344CB8AC3E}">
        <p14:creationId xmlns:p14="http://schemas.microsoft.com/office/powerpoint/2010/main" val="1374730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CE85AFC-AA09-4212-9FD9-FCD6741A3395}"/>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3C8D486A-944E-4E78-B0B1-444759F35A82}"/>
              </a:ext>
            </a:extLst>
          </p:cNvPr>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E60639F-34C0-432F-AF58-766BEB238406}"/>
              </a:ext>
            </a:extLst>
          </p:cNvPr>
          <p:cNvSpPr>
            <a:spLocks noGrp="1"/>
          </p:cNvSpPr>
          <p:nvPr>
            <p:ph type="dt" sz="half" idx="10"/>
          </p:nvPr>
        </p:nvSpPr>
        <p:spPr/>
        <p:txBody>
          <a:bodyPr/>
          <a:lstStyle/>
          <a:p>
            <a:fld id="{8E5B7EA4-7249-4301-90C3-390717A7986C}" type="datetimeFigureOut">
              <a:rPr lang="nb-NO" smtClean="0"/>
              <a:t>13.03.2018</a:t>
            </a:fld>
            <a:endParaRPr lang="nb-NO"/>
          </a:p>
        </p:txBody>
      </p:sp>
      <p:sp>
        <p:nvSpPr>
          <p:cNvPr id="5" name="Plassholder for bunntekst 4">
            <a:extLst>
              <a:ext uri="{FF2B5EF4-FFF2-40B4-BE49-F238E27FC236}">
                <a16:creationId xmlns:a16="http://schemas.microsoft.com/office/drawing/2014/main" id="{B2970B1E-1917-43F4-BADA-17BFB5D7496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71B6F37-AAFD-4C34-AFF5-CFD0D6C8C220}"/>
              </a:ext>
            </a:extLst>
          </p:cNvPr>
          <p:cNvSpPr>
            <a:spLocks noGrp="1"/>
          </p:cNvSpPr>
          <p:nvPr>
            <p:ph type="sldNum" sz="quarter" idx="12"/>
          </p:nvPr>
        </p:nvSpPr>
        <p:spPr/>
        <p:txBody>
          <a:bodyPr/>
          <a:lstStyle/>
          <a:p>
            <a:fld id="{54384800-2162-487E-9F95-9AF32DADB412}" type="slidenum">
              <a:rPr lang="nb-NO" smtClean="0"/>
              <a:t>‹#›</a:t>
            </a:fld>
            <a:endParaRPr lang="nb-NO"/>
          </a:p>
        </p:txBody>
      </p:sp>
    </p:spTree>
    <p:extLst>
      <p:ext uri="{BB962C8B-B14F-4D97-AF65-F5344CB8AC3E}">
        <p14:creationId xmlns:p14="http://schemas.microsoft.com/office/powerpoint/2010/main" val="848785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FBD36468-5F46-49AA-A45F-1E32CB061CD5}"/>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A9668C8E-FE0F-420F-9A3A-9FC83E852C33}"/>
              </a:ext>
            </a:extLst>
          </p:cNvPr>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98C788D-6034-4AB5-9ABB-FB1929C4DDE3}"/>
              </a:ext>
            </a:extLst>
          </p:cNvPr>
          <p:cNvSpPr>
            <a:spLocks noGrp="1"/>
          </p:cNvSpPr>
          <p:nvPr>
            <p:ph type="dt" sz="half" idx="10"/>
          </p:nvPr>
        </p:nvSpPr>
        <p:spPr/>
        <p:txBody>
          <a:bodyPr/>
          <a:lstStyle/>
          <a:p>
            <a:fld id="{8E5B7EA4-7249-4301-90C3-390717A7986C}" type="datetimeFigureOut">
              <a:rPr lang="nb-NO" smtClean="0"/>
              <a:t>13.03.2018</a:t>
            </a:fld>
            <a:endParaRPr lang="nb-NO"/>
          </a:p>
        </p:txBody>
      </p:sp>
      <p:sp>
        <p:nvSpPr>
          <p:cNvPr id="5" name="Plassholder for bunntekst 4">
            <a:extLst>
              <a:ext uri="{FF2B5EF4-FFF2-40B4-BE49-F238E27FC236}">
                <a16:creationId xmlns:a16="http://schemas.microsoft.com/office/drawing/2014/main" id="{E994EEC4-E00E-4F20-AFD0-C694FD25656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D33E169-4A58-4E53-A172-A9D60E7A3ED2}"/>
              </a:ext>
            </a:extLst>
          </p:cNvPr>
          <p:cNvSpPr>
            <a:spLocks noGrp="1"/>
          </p:cNvSpPr>
          <p:nvPr>
            <p:ph type="sldNum" sz="quarter" idx="12"/>
          </p:nvPr>
        </p:nvSpPr>
        <p:spPr/>
        <p:txBody>
          <a:bodyPr/>
          <a:lstStyle/>
          <a:p>
            <a:fld id="{54384800-2162-487E-9F95-9AF32DADB412}" type="slidenum">
              <a:rPr lang="nb-NO" smtClean="0"/>
              <a:t>‹#›</a:t>
            </a:fld>
            <a:endParaRPr lang="nb-NO"/>
          </a:p>
        </p:txBody>
      </p:sp>
    </p:spTree>
    <p:extLst>
      <p:ext uri="{BB962C8B-B14F-4D97-AF65-F5344CB8AC3E}">
        <p14:creationId xmlns:p14="http://schemas.microsoft.com/office/powerpoint/2010/main" val="1826722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90B949E-08D6-4125-9237-66E9506A2F88}"/>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DBB8819-E774-4D92-B7B8-C0B3FA36A728}"/>
              </a:ext>
            </a:extLst>
          </p:cNvPr>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47CB6CE-72B7-4068-A92F-FFD4B9948970}"/>
              </a:ext>
            </a:extLst>
          </p:cNvPr>
          <p:cNvSpPr>
            <a:spLocks noGrp="1"/>
          </p:cNvSpPr>
          <p:nvPr>
            <p:ph type="dt" sz="half" idx="10"/>
          </p:nvPr>
        </p:nvSpPr>
        <p:spPr/>
        <p:txBody>
          <a:bodyPr/>
          <a:lstStyle/>
          <a:p>
            <a:fld id="{8E5B7EA4-7249-4301-90C3-390717A7986C}" type="datetimeFigureOut">
              <a:rPr lang="nb-NO" smtClean="0"/>
              <a:t>13.03.2018</a:t>
            </a:fld>
            <a:endParaRPr lang="nb-NO"/>
          </a:p>
        </p:txBody>
      </p:sp>
      <p:sp>
        <p:nvSpPr>
          <p:cNvPr id="5" name="Plassholder for bunntekst 4">
            <a:extLst>
              <a:ext uri="{FF2B5EF4-FFF2-40B4-BE49-F238E27FC236}">
                <a16:creationId xmlns:a16="http://schemas.microsoft.com/office/drawing/2014/main" id="{96468C65-4BEE-4D61-AD3F-C4A5924A629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A63F2CD-0D1B-4596-B362-2E5998C08CB5}"/>
              </a:ext>
            </a:extLst>
          </p:cNvPr>
          <p:cNvSpPr>
            <a:spLocks noGrp="1"/>
          </p:cNvSpPr>
          <p:nvPr>
            <p:ph type="sldNum" sz="quarter" idx="12"/>
          </p:nvPr>
        </p:nvSpPr>
        <p:spPr/>
        <p:txBody>
          <a:bodyPr/>
          <a:lstStyle/>
          <a:p>
            <a:fld id="{54384800-2162-487E-9F95-9AF32DADB412}" type="slidenum">
              <a:rPr lang="nb-NO" smtClean="0"/>
              <a:t>‹#›</a:t>
            </a:fld>
            <a:endParaRPr lang="nb-NO"/>
          </a:p>
        </p:txBody>
      </p:sp>
    </p:spTree>
    <p:extLst>
      <p:ext uri="{BB962C8B-B14F-4D97-AF65-F5344CB8AC3E}">
        <p14:creationId xmlns:p14="http://schemas.microsoft.com/office/powerpoint/2010/main" val="2896747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2E24F7A-9DC6-42AE-B970-7952738C6E4F}"/>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188E7A97-2F20-4C9F-AF33-E312F3CA1E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a:extLst>
              <a:ext uri="{FF2B5EF4-FFF2-40B4-BE49-F238E27FC236}">
                <a16:creationId xmlns:a16="http://schemas.microsoft.com/office/drawing/2014/main" id="{4AD350D4-8306-4204-88C5-8729D6377610}"/>
              </a:ext>
            </a:extLst>
          </p:cNvPr>
          <p:cNvSpPr>
            <a:spLocks noGrp="1"/>
          </p:cNvSpPr>
          <p:nvPr>
            <p:ph type="dt" sz="half" idx="10"/>
          </p:nvPr>
        </p:nvSpPr>
        <p:spPr/>
        <p:txBody>
          <a:bodyPr/>
          <a:lstStyle/>
          <a:p>
            <a:fld id="{8E5B7EA4-7249-4301-90C3-390717A7986C}" type="datetimeFigureOut">
              <a:rPr lang="nb-NO" smtClean="0"/>
              <a:t>13.03.2018</a:t>
            </a:fld>
            <a:endParaRPr lang="nb-NO"/>
          </a:p>
        </p:txBody>
      </p:sp>
      <p:sp>
        <p:nvSpPr>
          <p:cNvPr id="5" name="Plassholder for bunntekst 4">
            <a:extLst>
              <a:ext uri="{FF2B5EF4-FFF2-40B4-BE49-F238E27FC236}">
                <a16:creationId xmlns:a16="http://schemas.microsoft.com/office/drawing/2014/main" id="{CC192BF3-2AE3-482E-9B4A-1F15EF27A0C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980D537-1BFE-46E3-AA26-A391C8138542}"/>
              </a:ext>
            </a:extLst>
          </p:cNvPr>
          <p:cNvSpPr>
            <a:spLocks noGrp="1"/>
          </p:cNvSpPr>
          <p:nvPr>
            <p:ph type="sldNum" sz="quarter" idx="12"/>
          </p:nvPr>
        </p:nvSpPr>
        <p:spPr/>
        <p:txBody>
          <a:bodyPr/>
          <a:lstStyle/>
          <a:p>
            <a:fld id="{54384800-2162-487E-9F95-9AF32DADB412}" type="slidenum">
              <a:rPr lang="nb-NO" smtClean="0"/>
              <a:t>‹#›</a:t>
            </a:fld>
            <a:endParaRPr lang="nb-NO"/>
          </a:p>
        </p:txBody>
      </p:sp>
    </p:spTree>
    <p:extLst>
      <p:ext uri="{BB962C8B-B14F-4D97-AF65-F5344CB8AC3E}">
        <p14:creationId xmlns:p14="http://schemas.microsoft.com/office/powerpoint/2010/main" val="1518166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CECA94F-7DD6-4DB6-82D2-86775072297B}"/>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FE4A24FA-0A4C-4569-93EB-7EAFF2B29935}"/>
              </a:ext>
            </a:extLst>
          </p:cNvPr>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30293ABC-935E-4A5F-B0A8-83E190F1BFB0}"/>
              </a:ext>
            </a:extLst>
          </p:cNvPr>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A8BBF333-5998-4702-A1C2-B3063480BF87}"/>
              </a:ext>
            </a:extLst>
          </p:cNvPr>
          <p:cNvSpPr>
            <a:spLocks noGrp="1"/>
          </p:cNvSpPr>
          <p:nvPr>
            <p:ph type="dt" sz="half" idx="10"/>
          </p:nvPr>
        </p:nvSpPr>
        <p:spPr/>
        <p:txBody>
          <a:bodyPr/>
          <a:lstStyle/>
          <a:p>
            <a:fld id="{8E5B7EA4-7249-4301-90C3-390717A7986C}" type="datetimeFigureOut">
              <a:rPr lang="nb-NO" smtClean="0"/>
              <a:t>13.03.2018</a:t>
            </a:fld>
            <a:endParaRPr lang="nb-NO"/>
          </a:p>
        </p:txBody>
      </p:sp>
      <p:sp>
        <p:nvSpPr>
          <p:cNvPr id="6" name="Plassholder for bunntekst 5">
            <a:extLst>
              <a:ext uri="{FF2B5EF4-FFF2-40B4-BE49-F238E27FC236}">
                <a16:creationId xmlns:a16="http://schemas.microsoft.com/office/drawing/2014/main" id="{CE46BE42-7AE2-4649-A2DF-0BC16C0DCFF5}"/>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DDF9BAC-B277-4AAE-A8EE-580681310F31}"/>
              </a:ext>
            </a:extLst>
          </p:cNvPr>
          <p:cNvSpPr>
            <a:spLocks noGrp="1"/>
          </p:cNvSpPr>
          <p:nvPr>
            <p:ph type="sldNum" sz="quarter" idx="12"/>
          </p:nvPr>
        </p:nvSpPr>
        <p:spPr/>
        <p:txBody>
          <a:bodyPr/>
          <a:lstStyle/>
          <a:p>
            <a:fld id="{54384800-2162-487E-9F95-9AF32DADB412}" type="slidenum">
              <a:rPr lang="nb-NO" smtClean="0"/>
              <a:t>‹#›</a:t>
            </a:fld>
            <a:endParaRPr lang="nb-NO"/>
          </a:p>
        </p:txBody>
      </p:sp>
    </p:spTree>
    <p:extLst>
      <p:ext uri="{BB962C8B-B14F-4D97-AF65-F5344CB8AC3E}">
        <p14:creationId xmlns:p14="http://schemas.microsoft.com/office/powerpoint/2010/main" val="3864727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091B543-4877-4C53-A01D-16426019E104}"/>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3233DFE4-1B17-4DB0-94D4-5C47017856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5D38A3A1-6F24-419B-A0F4-0BF196236DC4}"/>
              </a:ext>
            </a:extLst>
          </p:cNvPr>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B360C926-018C-448D-A2C5-DA83AAB271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2AE7C47C-12D4-4E3D-933D-DD39AF786765}"/>
              </a:ext>
            </a:extLst>
          </p:cNvPr>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4D3B357A-5CE7-4745-8AF6-C3384F1ECE14}"/>
              </a:ext>
            </a:extLst>
          </p:cNvPr>
          <p:cNvSpPr>
            <a:spLocks noGrp="1"/>
          </p:cNvSpPr>
          <p:nvPr>
            <p:ph type="dt" sz="half" idx="10"/>
          </p:nvPr>
        </p:nvSpPr>
        <p:spPr/>
        <p:txBody>
          <a:bodyPr/>
          <a:lstStyle/>
          <a:p>
            <a:fld id="{8E5B7EA4-7249-4301-90C3-390717A7986C}" type="datetimeFigureOut">
              <a:rPr lang="nb-NO" smtClean="0"/>
              <a:t>13.03.2018</a:t>
            </a:fld>
            <a:endParaRPr lang="nb-NO"/>
          </a:p>
        </p:txBody>
      </p:sp>
      <p:sp>
        <p:nvSpPr>
          <p:cNvPr id="8" name="Plassholder for bunntekst 7">
            <a:extLst>
              <a:ext uri="{FF2B5EF4-FFF2-40B4-BE49-F238E27FC236}">
                <a16:creationId xmlns:a16="http://schemas.microsoft.com/office/drawing/2014/main" id="{05E88847-0117-4686-899E-98B58004ADB9}"/>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E012BEA-C2CC-4FBB-A0B9-646910206D41}"/>
              </a:ext>
            </a:extLst>
          </p:cNvPr>
          <p:cNvSpPr>
            <a:spLocks noGrp="1"/>
          </p:cNvSpPr>
          <p:nvPr>
            <p:ph type="sldNum" sz="quarter" idx="12"/>
          </p:nvPr>
        </p:nvSpPr>
        <p:spPr/>
        <p:txBody>
          <a:bodyPr/>
          <a:lstStyle/>
          <a:p>
            <a:fld id="{54384800-2162-487E-9F95-9AF32DADB412}" type="slidenum">
              <a:rPr lang="nb-NO" smtClean="0"/>
              <a:t>‹#›</a:t>
            </a:fld>
            <a:endParaRPr lang="nb-NO"/>
          </a:p>
        </p:txBody>
      </p:sp>
    </p:spTree>
    <p:extLst>
      <p:ext uri="{BB962C8B-B14F-4D97-AF65-F5344CB8AC3E}">
        <p14:creationId xmlns:p14="http://schemas.microsoft.com/office/powerpoint/2010/main" val="2926376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3020DFD-EBC5-4C43-AA2C-4BD2E951EC35}"/>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1AE4AD10-AB4C-4972-9151-04CF03C0B315}"/>
              </a:ext>
            </a:extLst>
          </p:cNvPr>
          <p:cNvSpPr>
            <a:spLocks noGrp="1"/>
          </p:cNvSpPr>
          <p:nvPr>
            <p:ph type="dt" sz="half" idx="10"/>
          </p:nvPr>
        </p:nvSpPr>
        <p:spPr/>
        <p:txBody>
          <a:bodyPr/>
          <a:lstStyle/>
          <a:p>
            <a:fld id="{8E5B7EA4-7249-4301-90C3-390717A7986C}" type="datetimeFigureOut">
              <a:rPr lang="nb-NO" smtClean="0"/>
              <a:t>13.03.2018</a:t>
            </a:fld>
            <a:endParaRPr lang="nb-NO"/>
          </a:p>
        </p:txBody>
      </p:sp>
      <p:sp>
        <p:nvSpPr>
          <p:cNvPr id="4" name="Plassholder for bunntekst 3">
            <a:extLst>
              <a:ext uri="{FF2B5EF4-FFF2-40B4-BE49-F238E27FC236}">
                <a16:creationId xmlns:a16="http://schemas.microsoft.com/office/drawing/2014/main" id="{678F71A9-4D28-4483-A2C5-679D8CEA7F86}"/>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87A2A5E0-9213-4ECD-85DC-68E8879A741D}"/>
              </a:ext>
            </a:extLst>
          </p:cNvPr>
          <p:cNvSpPr>
            <a:spLocks noGrp="1"/>
          </p:cNvSpPr>
          <p:nvPr>
            <p:ph type="sldNum" sz="quarter" idx="12"/>
          </p:nvPr>
        </p:nvSpPr>
        <p:spPr/>
        <p:txBody>
          <a:bodyPr/>
          <a:lstStyle/>
          <a:p>
            <a:fld id="{54384800-2162-487E-9F95-9AF32DADB412}" type="slidenum">
              <a:rPr lang="nb-NO" smtClean="0"/>
              <a:t>‹#›</a:t>
            </a:fld>
            <a:endParaRPr lang="nb-NO"/>
          </a:p>
        </p:txBody>
      </p:sp>
    </p:spTree>
    <p:extLst>
      <p:ext uri="{BB962C8B-B14F-4D97-AF65-F5344CB8AC3E}">
        <p14:creationId xmlns:p14="http://schemas.microsoft.com/office/powerpoint/2010/main" val="858678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8AA8A5B9-22E5-4512-8C18-6666AC651E7F}"/>
              </a:ext>
            </a:extLst>
          </p:cNvPr>
          <p:cNvSpPr>
            <a:spLocks noGrp="1"/>
          </p:cNvSpPr>
          <p:nvPr>
            <p:ph type="dt" sz="half" idx="10"/>
          </p:nvPr>
        </p:nvSpPr>
        <p:spPr/>
        <p:txBody>
          <a:bodyPr/>
          <a:lstStyle/>
          <a:p>
            <a:fld id="{8E5B7EA4-7249-4301-90C3-390717A7986C}" type="datetimeFigureOut">
              <a:rPr lang="nb-NO" smtClean="0"/>
              <a:t>13.03.2018</a:t>
            </a:fld>
            <a:endParaRPr lang="nb-NO"/>
          </a:p>
        </p:txBody>
      </p:sp>
      <p:sp>
        <p:nvSpPr>
          <p:cNvPr id="3" name="Plassholder for bunntekst 2">
            <a:extLst>
              <a:ext uri="{FF2B5EF4-FFF2-40B4-BE49-F238E27FC236}">
                <a16:creationId xmlns:a16="http://schemas.microsoft.com/office/drawing/2014/main" id="{83E62C9D-5217-4EE8-8247-6C941E94E082}"/>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49B80643-59E1-41A7-8731-E287D7482291}"/>
              </a:ext>
            </a:extLst>
          </p:cNvPr>
          <p:cNvSpPr>
            <a:spLocks noGrp="1"/>
          </p:cNvSpPr>
          <p:nvPr>
            <p:ph type="sldNum" sz="quarter" idx="12"/>
          </p:nvPr>
        </p:nvSpPr>
        <p:spPr/>
        <p:txBody>
          <a:bodyPr/>
          <a:lstStyle/>
          <a:p>
            <a:fld id="{54384800-2162-487E-9F95-9AF32DADB412}" type="slidenum">
              <a:rPr lang="nb-NO" smtClean="0"/>
              <a:t>‹#›</a:t>
            </a:fld>
            <a:endParaRPr lang="nb-NO"/>
          </a:p>
        </p:txBody>
      </p:sp>
    </p:spTree>
    <p:extLst>
      <p:ext uri="{BB962C8B-B14F-4D97-AF65-F5344CB8AC3E}">
        <p14:creationId xmlns:p14="http://schemas.microsoft.com/office/powerpoint/2010/main" val="386553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6F892F-94AB-45B7-8491-36B7236FDC6B}"/>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2BBAFF6B-2926-4F1C-AD6B-2111CAA388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78664D96-149C-4085-A7B9-05D9183DA0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a:extLst>
              <a:ext uri="{FF2B5EF4-FFF2-40B4-BE49-F238E27FC236}">
                <a16:creationId xmlns:a16="http://schemas.microsoft.com/office/drawing/2014/main" id="{DCEA6E16-E7DF-4A8F-99C3-01380FF87CB2}"/>
              </a:ext>
            </a:extLst>
          </p:cNvPr>
          <p:cNvSpPr>
            <a:spLocks noGrp="1"/>
          </p:cNvSpPr>
          <p:nvPr>
            <p:ph type="dt" sz="half" idx="10"/>
          </p:nvPr>
        </p:nvSpPr>
        <p:spPr/>
        <p:txBody>
          <a:bodyPr/>
          <a:lstStyle/>
          <a:p>
            <a:fld id="{8E5B7EA4-7249-4301-90C3-390717A7986C}" type="datetimeFigureOut">
              <a:rPr lang="nb-NO" smtClean="0"/>
              <a:t>13.03.2018</a:t>
            </a:fld>
            <a:endParaRPr lang="nb-NO"/>
          </a:p>
        </p:txBody>
      </p:sp>
      <p:sp>
        <p:nvSpPr>
          <p:cNvPr id="6" name="Plassholder for bunntekst 5">
            <a:extLst>
              <a:ext uri="{FF2B5EF4-FFF2-40B4-BE49-F238E27FC236}">
                <a16:creationId xmlns:a16="http://schemas.microsoft.com/office/drawing/2014/main" id="{113880B9-A1DF-4775-ADEE-3A860691C238}"/>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CF4724A5-CE0A-49F7-B16E-1D8578D56557}"/>
              </a:ext>
            </a:extLst>
          </p:cNvPr>
          <p:cNvSpPr>
            <a:spLocks noGrp="1"/>
          </p:cNvSpPr>
          <p:nvPr>
            <p:ph type="sldNum" sz="quarter" idx="12"/>
          </p:nvPr>
        </p:nvSpPr>
        <p:spPr/>
        <p:txBody>
          <a:bodyPr/>
          <a:lstStyle/>
          <a:p>
            <a:fld id="{54384800-2162-487E-9F95-9AF32DADB412}" type="slidenum">
              <a:rPr lang="nb-NO" smtClean="0"/>
              <a:t>‹#›</a:t>
            </a:fld>
            <a:endParaRPr lang="nb-NO"/>
          </a:p>
        </p:txBody>
      </p:sp>
    </p:spTree>
    <p:extLst>
      <p:ext uri="{BB962C8B-B14F-4D97-AF65-F5344CB8AC3E}">
        <p14:creationId xmlns:p14="http://schemas.microsoft.com/office/powerpoint/2010/main" val="2582820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F9E29B9-C393-409C-B016-DCE6803FABA3}"/>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5FD20759-89CA-4394-9962-CF364E5D38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B7A54132-0EDC-4776-98DF-8851FA13A3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a:extLst>
              <a:ext uri="{FF2B5EF4-FFF2-40B4-BE49-F238E27FC236}">
                <a16:creationId xmlns:a16="http://schemas.microsoft.com/office/drawing/2014/main" id="{233297F4-2F70-4C0E-B94B-FAE9A7B75AC5}"/>
              </a:ext>
            </a:extLst>
          </p:cNvPr>
          <p:cNvSpPr>
            <a:spLocks noGrp="1"/>
          </p:cNvSpPr>
          <p:nvPr>
            <p:ph type="dt" sz="half" idx="10"/>
          </p:nvPr>
        </p:nvSpPr>
        <p:spPr/>
        <p:txBody>
          <a:bodyPr/>
          <a:lstStyle/>
          <a:p>
            <a:fld id="{8E5B7EA4-7249-4301-90C3-390717A7986C}" type="datetimeFigureOut">
              <a:rPr lang="nb-NO" smtClean="0"/>
              <a:t>13.03.2018</a:t>
            </a:fld>
            <a:endParaRPr lang="nb-NO"/>
          </a:p>
        </p:txBody>
      </p:sp>
      <p:sp>
        <p:nvSpPr>
          <p:cNvPr id="6" name="Plassholder for bunntekst 5">
            <a:extLst>
              <a:ext uri="{FF2B5EF4-FFF2-40B4-BE49-F238E27FC236}">
                <a16:creationId xmlns:a16="http://schemas.microsoft.com/office/drawing/2014/main" id="{384391E5-5FF1-46D8-8097-0B99B4F24C76}"/>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18E09A4-C173-481B-BAA2-96F3C13FFB8A}"/>
              </a:ext>
            </a:extLst>
          </p:cNvPr>
          <p:cNvSpPr>
            <a:spLocks noGrp="1"/>
          </p:cNvSpPr>
          <p:nvPr>
            <p:ph type="sldNum" sz="quarter" idx="12"/>
          </p:nvPr>
        </p:nvSpPr>
        <p:spPr/>
        <p:txBody>
          <a:bodyPr/>
          <a:lstStyle/>
          <a:p>
            <a:fld id="{54384800-2162-487E-9F95-9AF32DADB412}" type="slidenum">
              <a:rPr lang="nb-NO" smtClean="0"/>
              <a:t>‹#›</a:t>
            </a:fld>
            <a:endParaRPr lang="nb-NO"/>
          </a:p>
        </p:txBody>
      </p:sp>
    </p:spTree>
    <p:extLst>
      <p:ext uri="{BB962C8B-B14F-4D97-AF65-F5344CB8AC3E}">
        <p14:creationId xmlns:p14="http://schemas.microsoft.com/office/powerpoint/2010/main" val="2248083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9C879362-E2A9-424C-B568-2D933749FE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6216B2CB-69BD-4A18-8817-AFE336F8DA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4DAC0E3-E62D-4185-88AB-B9CE24F779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B7EA4-7249-4301-90C3-390717A7986C}" type="datetimeFigureOut">
              <a:rPr lang="nb-NO" smtClean="0"/>
              <a:t>13.03.2018</a:t>
            </a:fld>
            <a:endParaRPr lang="nb-NO"/>
          </a:p>
        </p:txBody>
      </p:sp>
      <p:sp>
        <p:nvSpPr>
          <p:cNvPr id="5" name="Plassholder for bunntekst 4">
            <a:extLst>
              <a:ext uri="{FF2B5EF4-FFF2-40B4-BE49-F238E27FC236}">
                <a16:creationId xmlns:a16="http://schemas.microsoft.com/office/drawing/2014/main" id="{E46F3F67-DE05-45BE-9D8A-99DCC60739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CC8421D3-1D1F-48F3-8FF7-C045FD7397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384800-2162-487E-9F95-9AF32DADB412}" type="slidenum">
              <a:rPr lang="nb-NO" smtClean="0"/>
              <a:t>‹#›</a:t>
            </a:fld>
            <a:endParaRPr lang="nb-NO"/>
          </a:p>
        </p:txBody>
      </p:sp>
    </p:spTree>
    <p:extLst>
      <p:ext uri="{BB962C8B-B14F-4D97-AF65-F5344CB8AC3E}">
        <p14:creationId xmlns:p14="http://schemas.microsoft.com/office/powerpoint/2010/main" val="3432890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datatilsynet.no/regelverk-og-skjema/veiledere/programvareutvikling-med-innebygd-personvern/"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2186641-9935-4082-9B42-B539D2109669}"/>
              </a:ext>
            </a:extLst>
          </p:cNvPr>
          <p:cNvSpPr>
            <a:spLocks noGrp="1"/>
          </p:cNvSpPr>
          <p:nvPr>
            <p:ph type="ctrTitle"/>
          </p:nvPr>
        </p:nvSpPr>
        <p:spPr>
          <a:xfrm>
            <a:off x="1524000" y="1662082"/>
            <a:ext cx="9144000" cy="1281840"/>
          </a:xfrm>
        </p:spPr>
        <p:txBody>
          <a:bodyPr>
            <a:normAutofit/>
          </a:bodyPr>
          <a:lstStyle/>
          <a:p>
            <a:r>
              <a:rPr lang="nb-NO" sz="3200" dirty="0">
                <a:solidFill>
                  <a:srgbClr val="0070C0"/>
                </a:solidFill>
              </a:rPr>
              <a:t>Innebygget personvern og </a:t>
            </a:r>
            <a:br>
              <a:rPr lang="nb-NO" sz="3200" dirty="0">
                <a:solidFill>
                  <a:srgbClr val="0070C0"/>
                </a:solidFill>
              </a:rPr>
            </a:br>
            <a:r>
              <a:rPr lang="nb-NO" sz="3200" dirty="0">
                <a:solidFill>
                  <a:srgbClr val="0070C0"/>
                </a:solidFill>
              </a:rPr>
              <a:t>rettssikkerhet</a:t>
            </a:r>
          </a:p>
        </p:txBody>
      </p:sp>
      <p:sp>
        <p:nvSpPr>
          <p:cNvPr id="3" name="Undertittel 2">
            <a:extLst>
              <a:ext uri="{FF2B5EF4-FFF2-40B4-BE49-F238E27FC236}">
                <a16:creationId xmlns:a16="http://schemas.microsoft.com/office/drawing/2014/main" id="{B79B6480-4637-4A5C-8F94-441B5FCCC3F1}"/>
              </a:ext>
            </a:extLst>
          </p:cNvPr>
          <p:cNvSpPr>
            <a:spLocks noGrp="1"/>
          </p:cNvSpPr>
          <p:nvPr>
            <p:ph type="subTitle" idx="1"/>
          </p:nvPr>
        </p:nvSpPr>
        <p:spPr>
          <a:xfrm>
            <a:off x="1608749" y="3480942"/>
            <a:ext cx="9144000" cy="572979"/>
          </a:xfrm>
        </p:spPr>
        <p:txBody>
          <a:bodyPr>
            <a:normAutofit/>
          </a:bodyPr>
          <a:lstStyle/>
          <a:p>
            <a:r>
              <a:rPr lang="nb-NO" sz="2000" dirty="0"/>
              <a:t>Dag Wiese Schartum</a:t>
            </a:r>
          </a:p>
        </p:txBody>
      </p:sp>
    </p:spTree>
    <p:extLst>
      <p:ext uri="{BB962C8B-B14F-4D97-AF65-F5344CB8AC3E}">
        <p14:creationId xmlns:p14="http://schemas.microsoft.com/office/powerpoint/2010/main" val="1216275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D5C9FC3-B6E1-43B3-A8BF-6D71E0E18FB8}"/>
              </a:ext>
            </a:extLst>
          </p:cNvPr>
          <p:cNvSpPr>
            <a:spLocks noGrp="1"/>
          </p:cNvSpPr>
          <p:nvPr>
            <p:ph type="title"/>
          </p:nvPr>
        </p:nvSpPr>
        <p:spPr>
          <a:xfrm>
            <a:off x="838200" y="369909"/>
            <a:ext cx="10515600" cy="622255"/>
          </a:xfrm>
        </p:spPr>
        <p:txBody>
          <a:bodyPr>
            <a:normAutofit/>
          </a:bodyPr>
          <a:lstStyle/>
          <a:p>
            <a:r>
              <a:rPr lang="nb-NO" sz="3200" dirty="0">
                <a:solidFill>
                  <a:srgbClr val="0070C0"/>
                </a:solidFill>
              </a:rPr>
              <a:t>Utgangspunkter</a:t>
            </a:r>
          </a:p>
        </p:txBody>
      </p:sp>
      <p:sp>
        <p:nvSpPr>
          <p:cNvPr id="3" name="Plassholder for innhold 2">
            <a:extLst>
              <a:ext uri="{FF2B5EF4-FFF2-40B4-BE49-F238E27FC236}">
                <a16:creationId xmlns:a16="http://schemas.microsoft.com/office/drawing/2014/main" id="{B3EF8A55-701B-4C4E-8955-162F2921FD08}"/>
              </a:ext>
            </a:extLst>
          </p:cNvPr>
          <p:cNvSpPr>
            <a:spLocks noGrp="1"/>
          </p:cNvSpPr>
          <p:nvPr>
            <p:ph idx="1"/>
          </p:nvPr>
        </p:nvSpPr>
        <p:spPr>
          <a:xfrm>
            <a:off x="838200" y="1134459"/>
            <a:ext cx="10515600" cy="4785530"/>
          </a:xfrm>
        </p:spPr>
        <p:txBody>
          <a:bodyPr>
            <a:normAutofit fontScale="77500" lnSpcReduction="20000"/>
          </a:bodyPr>
          <a:lstStyle/>
          <a:p>
            <a:r>
              <a:rPr lang="nb-NO" dirty="0"/>
              <a:t>Har lenge vært oppmerksomhet på hvordan teknologi kan brukes for å støtte personvern</a:t>
            </a:r>
          </a:p>
          <a:p>
            <a:pPr lvl="1"/>
            <a:r>
              <a:rPr lang="nb-NO" dirty="0" err="1"/>
              <a:t>Privacy</a:t>
            </a:r>
            <a:r>
              <a:rPr lang="nb-NO" dirty="0"/>
              <a:t> </a:t>
            </a:r>
            <a:r>
              <a:rPr lang="nb-NO" dirty="0" err="1"/>
              <a:t>enhancing</a:t>
            </a:r>
            <a:r>
              <a:rPr lang="nb-NO" dirty="0"/>
              <a:t> </a:t>
            </a:r>
            <a:r>
              <a:rPr lang="nb-NO" dirty="0" err="1"/>
              <a:t>technologies</a:t>
            </a:r>
            <a:r>
              <a:rPr lang="nb-NO" dirty="0"/>
              <a:t> (PET, norsk: personvernøkende teknologi, PØT) er et sentralt eksempel</a:t>
            </a:r>
          </a:p>
          <a:p>
            <a:pPr lvl="1"/>
            <a:r>
              <a:rPr lang="nb-NO" dirty="0"/>
              <a:t>Var spesielt rettet inn mot å ivareta konfidensialitet og begrenset til teknologi</a:t>
            </a:r>
          </a:p>
          <a:p>
            <a:pPr lvl="1"/>
            <a:r>
              <a:rPr lang="nb-NO" dirty="0"/>
              <a:t>Innebygget personvern (</a:t>
            </a:r>
            <a:r>
              <a:rPr lang="nb-NO" dirty="0" err="1"/>
              <a:t>IbP</a:t>
            </a:r>
            <a:r>
              <a:rPr lang="nb-NO" dirty="0"/>
              <a:t>) er i slekt med PØT, men </a:t>
            </a:r>
            <a:r>
              <a:rPr lang="nb-NO" dirty="0" err="1"/>
              <a:t>IbP</a:t>
            </a:r>
            <a:r>
              <a:rPr lang="nb-NO" dirty="0"/>
              <a:t> handler mer generelt om </a:t>
            </a:r>
            <a:r>
              <a:rPr lang="nb-NO" dirty="0" err="1"/>
              <a:t>innebygging</a:t>
            </a:r>
            <a:r>
              <a:rPr lang="nb-NO" dirty="0"/>
              <a:t> av personvern; også forretningsstrategier, organisering og teknologi</a:t>
            </a:r>
          </a:p>
          <a:p>
            <a:r>
              <a:rPr lang="nb-NO" dirty="0" err="1"/>
              <a:t>Innebygging</a:t>
            </a:r>
            <a:r>
              <a:rPr lang="nb-NO" dirty="0"/>
              <a:t> som rettslig krav</a:t>
            </a:r>
          </a:p>
          <a:p>
            <a:pPr lvl="1"/>
            <a:r>
              <a:rPr lang="nb-NO" dirty="0"/>
              <a:t>Personopplysningsloven § 13: «Den behandlingsansvarlige​ og databehandleren​ skal gjennom </a:t>
            </a:r>
            <a:r>
              <a:rPr lang="nb-NO" dirty="0">
                <a:solidFill>
                  <a:srgbClr val="0070C0"/>
                </a:solidFill>
              </a:rPr>
              <a:t>planlagte og systematiske tiltak</a:t>
            </a:r>
            <a:r>
              <a:rPr lang="nb-NO" dirty="0"/>
              <a:t> sørge for tilfredsstillende informasjonssikkerhet med hensyn til konfidensialitet, integritet og tilgjengelighet ved behandling av personopplysninger.»​</a:t>
            </a:r>
          </a:p>
          <a:p>
            <a:pPr lvl="1"/>
            <a:r>
              <a:rPr lang="nb-NO" dirty="0"/>
              <a:t>Teknologiske tiltak er del av det som følger av § 13; det pålegges ikke spesielt, men forutsettes</a:t>
            </a:r>
          </a:p>
          <a:p>
            <a:pPr lvl="1"/>
            <a:r>
              <a:rPr lang="nb-NO" dirty="0"/>
              <a:t>PVF artikkel 25 gjør innbygging av personvern til et direkte rettslig krav, og omfatter både organisering og teknologi (tekniske og organisatoriske tiltak)</a:t>
            </a:r>
          </a:p>
          <a:p>
            <a:pPr lvl="1"/>
            <a:r>
              <a:rPr lang="nb-NO" dirty="0"/>
              <a:t>Iverksettelse av «tekniske og organisatoriske [sikkerhets]tiltak» går igjen i flere bestemmelser i forordningen, bl.a. art. 24 (behandlingsansvarliges ansvar), 25 (innebygget personvern), 28 (databehandleravtaler) og 32 (behandlingssikkerhet)</a:t>
            </a:r>
          </a:p>
          <a:p>
            <a:pPr lvl="2"/>
            <a:r>
              <a:rPr lang="nb-NO" dirty="0"/>
              <a:t>Art. 25 er derfor uttrykk for et generelt perspektiv på behovet for konkrete tiltak som kan sikre gjennomføringen av forordningen</a:t>
            </a:r>
          </a:p>
          <a:p>
            <a:pPr lvl="1"/>
            <a:endParaRPr lang="nb-NO" dirty="0"/>
          </a:p>
          <a:p>
            <a:endParaRPr lang="nb-NO" dirty="0"/>
          </a:p>
        </p:txBody>
      </p:sp>
    </p:spTree>
    <p:extLst>
      <p:ext uri="{BB962C8B-B14F-4D97-AF65-F5344CB8AC3E}">
        <p14:creationId xmlns:p14="http://schemas.microsoft.com/office/powerpoint/2010/main" val="2736756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tel 1"/>
          <p:cNvSpPr>
            <a:spLocks noGrp="1"/>
          </p:cNvSpPr>
          <p:nvPr>
            <p:ph type="title"/>
          </p:nvPr>
        </p:nvSpPr>
        <p:spPr>
          <a:xfrm>
            <a:off x="838200" y="365126"/>
            <a:ext cx="10515600" cy="957106"/>
          </a:xfrm>
        </p:spPr>
        <p:txBody>
          <a:bodyPr/>
          <a:lstStyle/>
          <a:p>
            <a:r>
              <a:rPr lang="nb-NO" altLang="nb-NO" sz="3200" dirty="0">
                <a:solidFill>
                  <a:srgbClr val="0070C0"/>
                </a:solidFill>
              </a:rPr>
              <a:t>De syv prinsippene for innebygget personvern + to metoder</a:t>
            </a:r>
          </a:p>
        </p:txBody>
      </p:sp>
      <p:sp>
        <p:nvSpPr>
          <p:cNvPr id="3" name="Plassholder for innhold 2"/>
          <p:cNvSpPr>
            <a:spLocks noGrp="1"/>
          </p:cNvSpPr>
          <p:nvPr>
            <p:ph idx="1"/>
          </p:nvPr>
        </p:nvSpPr>
        <p:spPr>
          <a:xfrm>
            <a:off x="933450" y="1480492"/>
            <a:ext cx="5518865" cy="2181402"/>
          </a:xfrm>
        </p:spPr>
        <p:txBody>
          <a:bodyPr rtlCol="0">
            <a:normAutofit fontScale="55000" lnSpcReduction="20000"/>
          </a:bodyPr>
          <a:lstStyle/>
          <a:p>
            <a:pPr marL="385763" indent="-385763">
              <a:buFont typeface="+mj-lt"/>
              <a:buAutoNum type="arabicPeriod"/>
              <a:defRPr/>
            </a:pPr>
            <a:r>
              <a:rPr lang="en-GB" b="1" dirty="0">
                <a:solidFill>
                  <a:srgbClr val="C00000"/>
                </a:solidFill>
              </a:rPr>
              <a:t>Proactive</a:t>
            </a:r>
            <a:r>
              <a:rPr lang="en-GB" dirty="0"/>
              <a:t> not Reactive; </a:t>
            </a:r>
            <a:r>
              <a:rPr lang="en-GB" b="1" dirty="0">
                <a:solidFill>
                  <a:srgbClr val="C00000"/>
                </a:solidFill>
              </a:rPr>
              <a:t>Preventative</a:t>
            </a:r>
            <a:r>
              <a:rPr lang="en-GB" dirty="0"/>
              <a:t> not Remedial</a:t>
            </a:r>
            <a:endParaRPr lang="nb-NO" dirty="0"/>
          </a:p>
          <a:p>
            <a:pPr marL="385763" indent="-385763">
              <a:buFont typeface="+mj-lt"/>
              <a:buAutoNum type="arabicPeriod"/>
              <a:defRPr/>
            </a:pPr>
            <a:r>
              <a:rPr lang="en-GB" dirty="0"/>
              <a:t>Privacy as the </a:t>
            </a:r>
            <a:r>
              <a:rPr lang="en-GB" b="1" dirty="0">
                <a:solidFill>
                  <a:srgbClr val="C00000"/>
                </a:solidFill>
              </a:rPr>
              <a:t>Default Setting</a:t>
            </a:r>
            <a:endParaRPr lang="nb-NO" dirty="0">
              <a:solidFill>
                <a:srgbClr val="C00000"/>
              </a:solidFill>
            </a:endParaRPr>
          </a:p>
          <a:p>
            <a:pPr marL="385763" indent="-385763">
              <a:buFont typeface="+mj-lt"/>
              <a:buAutoNum type="arabicPeriod"/>
              <a:defRPr/>
            </a:pPr>
            <a:r>
              <a:rPr lang="en-GB" dirty="0"/>
              <a:t>Privacy </a:t>
            </a:r>
            <a:r>
              <a:rPr lang="en-GB" b="1" dirty="0">
                <a:solidFill>
                  <a:srgbClr val="C00000"/>
                </a:solidFill>
              </a:rPr>
              <a:t>Embedded</a:t>
            </a:r>
            <a:r>
              <a:rPr lang="en-GB" dirty="0"/>
              <a:t> into Design</a:t>
            </a:r>
            <a:endParaRPr lang="nb-NO" dirty="0"/>
          </a:p>
          <a:p>
            <a:pPr marL="385763" indent="-385763">
              <a:buFont typeface="+mj-lt"/>
              <a:buAutoNum type="arabicPeriod"/>
              <a:defRPr/>
            </a:pPr>
            <a:r>
              <a:rPr lang="en-GB" dirty="0"/>
              <a:t>Full Functionality — </a:t>
            </a:r>
            <a:r>
              <a:rPr lang="en-GB" b="1" dirty="0">
                <a:solidFill>
                  <a:srgbClr val="C00000"/>
                </a:solidFill>
              </a:rPr>
              <a:t>Positive-Sum</a:t>
            </a:r>
            <a:r>
              <a:rPr lang="en-GB" dirty="0"/>
              <a:t>, not Zero-Sum</a:t>
            </a:r>
            <a:endParaRPr lang="nb-NO" dirty="0"/>
          </a:p>
          <a:p>
            <a:pPr marL="385763" indent="-385763">
              <a:buFont typeface="+mj-lt"/>
              <a:buAutoNum type="arabicPeriod"/>
              <a:defRPr/>
            </a:pPr>
            <a:r>
              <a:rPr lang="en-GB" dirty="0"/>
              <a:t>End-to-End Security — </a:t>
            </a:r>
            <a:r>
              <a:rPr lang="en-GB" b="1" dirty="0">
                <a:solidFill>
                  <a:srgbClr val="C00000"/>
                </a:solidFill>
              </a:rPr>
              <a:t>Full Lifecycle Protection</a:t>
            </a:r>
            <a:endParaRPr lang="nb-NO" dirty="0">
              <a:solidFill>
                <a:srgbClr val="C00000"/>
              </a:solidFill>
            </a:endParaRPr>
          </a:p>
          <a:p>
            <a:pPr marL="385763" indent="-385763">
              <a:buFont typeface="+mj-lt"/>
              <a:buAutoNum type="arabicPeriod"/>
              <a:defRPr/>
            </a:pPr>
            <a:r>
              <a:rPr lang="en-GB" b="1" dirty="0">
                <a:solidFill>
                  <a:srgbClr val="C00000"/>
                </a:solidFill>
              </a:rPr>
              <a:t>Visibility</a:t>
            </a:r>
            <a:r>
              <a:rPr lang="en-GB" dirty="0"/>
              <a:t> and </a:t>
            </a:r>
            <a:r>
              <a:rPr lang="en-GB" b="1" dirty="0">
                <a:solidFill>
                  <a:srgbClr val="C00000"/>
                </a:solidFill>
              </a:rPr>
              <a:t>Transparency</a:t>
            </a:r>
            <a:r>
              <a:rPr lang="en-GB" dirty="0"/>
              <a:t> — Keep it </a:t>
            </a:r>
            <a:r>
              <a:rPr lang="en-GB" b="1" dirty="0">
                <a:solidFill>
                  <a:srgbClr val="C00000"/>
                </a:solidFill>
              </a:rPr>
              <a:t>Open</a:t>
            </a:r>
            <a:endParaRPr lang="nb-NO" dirty="0">
              <a:solidFill>
                <a:srgbClr val="C00000"/>
              </a:solidFill>
            </a:endParaRPr>
          </a:p>
          <a:p>
            <a:pPr marL="385763" indent="-385763">
              <a:buFont typeface="+mj-lt"/>
              <a:buAutoNum type="arabicPeriod"/>
              <a:defRPr/>
            </a:pPr>
            <a:r>
              <a:rPr lang="en-GB" b="1" dirty="0">
                <a:solidFill>
                  <a:srgbClr val="C00000"/>
                </a:solidFill>
              </a:rPr>
              <a:t>Respect</a:t>
            </a:r>
            <a:r>
              <a:rPr lang="en-GB" dirty="0"/>
              <a:t> for User Privacy — Keep it </a:t>
            </a:r>
            <a:r>
              <a:rPr lang="en-GB" b="1" dirty="0">
                <a:solidFill>
                  <a:srgbClr val="C00000"/>
                </a:solidFill>
              </a:rPr>
              <a:t>User-Centric</a:t>
            </a:r>
            <a:endParaRPr lang="nb-NO" dirty="0"/>
          </a:p>
        </p:txBody>
      </p:sp>
      <p:pic>
        <p:nvPicPr>
          <p:cNvPr id="2" name="Bilde 1">
            <a:extLst>
              <a:ext uri="{FF2B5EF4-FFF2-40B4-BE49-F238E27FC236}">
                <a16:creationId xmlns:a16="http://schemas.microsoft.com/office/drawing/2014/main" id="{51FEFE1B-DB50-472A-AC6D-C1519563FDBE}"/>
              </a:ext>
            </a:extLst>
          </p:cNvPr>
          <p:cNvPicPr>
            <a:picLocks noChangeAspect="1"/>
          </p:cNvPicPr>
          <p:nvPr/>
        </p:nvPicPr>
        <p:blipFill>
          <a:blip r:embed="rId2"/>
          <a:stretch>
            <a:fillRect/>
          </a:stretch>
        </p:blipFill>
        <p:spPr>
          <a:xfrm>
            <a:off x="4086683" y="1708924"/>
            <a:ext cx="2674359" cy="859138"/>
          </a:xfrm>
          <a:prstGeom prst="rect">
            <a:avLst/>
          </a:prstGeom>
        </p:spPr>
      </p:pic>
      <p:grpSp>
        <p:nvGrpSpPr>
          <p:cNvPr id="7" name="Gruppe 6">
            <a:extLst>
              <a:ext uri="{FF2B5EF4-FFF2-40B4-BE49-F238E27FC236}">
                <a16:creationId xmlns:a16="http://schemas.microsoft.com/office/drawing/2014/main" id="{5764517F-638F-4547-8159-39ACB7962CD9}"/>
              </a:ext>
            </a:extLst>
          </p:cNvPr>
          <p:cNvGrpSpPr/>
          <p:nvPr/>
        </p:nvGrpSpPr>
        <p:grpSpPr>
          <a:xfrm>
            <a:off x="933450" y="1352583"/>
            <a:ext cx="10420350" cy="3042100"/>
            <a:chOff x="933450" y="1352583"/>
            <a:chExt cx="10420350" cy="3042100"/>
          </a:xfrm>
        </p:grpSpPr>
        <p:sp>
          <p:nvSpPr>
            <p:cNvPr id="6" name="TekstSylinder 5">
              <a:extLst>
                <a:ext uri="{FF2B5EF4-FFF2-40B4-BE49-F238E27FC236}">
                  <a16:creationId xmlns:a16="http://schemas.microsoft.com/office/drawing/2014/main" id="{528EF2F8-FC58-4579-8006-3A0C05412E6E}"/>
                </a:ext>
              </a:extLst>
            </p:cNvPr>
            <p:cNvSpPr txBox="1"/>
            <p:nvPr/>
          </p:nvSpPr>
          <p:spPr>
            <a:xfrm>
              <a:off x="933450" y="3748352"/>
              <a:ext cx="8892050" cy="646331"/>
            </a:xfrm>
            <a:prstGeom prst="rect">
              <a:avLst/>
            </a:prstGeom>
            <a:noFill/>
          </p:spPr>
          <p:txBody>
            <a:bodyPr wrap="none" rtlCol="0">
              <a:spAutoFit/>
            </a:bodyPr>
            <a:lstStyle/>
            <a:p>
              <a:r>
                <a:rPr lang="nb-NO" dirty="0"/>
                <a:t>Datatilsynet har foreslått en metodikk for «</a:t>
              </a:r>
              <a:r>
                <a:rPr lang="nb-NO" dirty="0">
                  <a:hlinkClick r:id="rId3"/>
                </a:rPr>
                <a:t>Programvareutvikling med innebygd personvern</a:t>
              </a:r>
              <a:r>
                <a:rPr lang="nb-NO" dirty="0"/>
                <a:t>»,</a:t>
              </a:r>
              <a:br>
                <a:rPr lang="nb-NO" dirty="0"/>
              </a:br>
              <a:r>
                <a:rPr lang="nb-NO" dirty="0"/>
                <a:t>som anbefales å lese (</a:t>
              </a:r>
              <a:r>
                <a:rPr lang="nb-NO" i="1" dirty="0"/>
                <a:t>har i stor grad informatisk vinkling</a:t>
              </a:r>
              <a:r>
                <a:rPr lang="nb-NO" dirty="0"/>
                <a:t>)</a:t>
              </a:r>
            </a:p>
          </p:txBody>
        </p:sp>
        <p:pic>
          <p:nvPicPr>
            <p:cNvPr id="8" name="Bilde 7">
              <a:extLst>
                <a:ext uri="{FF2B5EF4-FFF2-40B4-BE49-F238E27FC236}">
                  <a16:creationId xmlns:a16="http://schemas.microsoft.com/office/drawing/2014/main" id="{775EA409-C972-49FD-A52C-1A4F0BC11110}"/>
                </a:ext>
              </a:extLst>
            </p:cNvPr>
            <p:cNvPicPr/>
            <p:nvPr/>
          </p:nvPicPr>
          <p:blipFill rotWithShape="1">
            <a:blip r:embed="rId4"/>
            <a:srcRect l="23162" t="14256" r="25083" b="46939"/>
            <a:stretch/>
          </p:blipFill>
          <p:spPr bwMode="auto">
            <a:xfrm>
              <a:off x="6821510" y="1352583"/>
              <a:ext cx="4532290" cy="2352540"/>
            </a:xfrm>
            <a:prstGeom prst="rect">
              <a:avLst/>
            </a:prstGeom>
            <a:ln>
              <a:noFill/>
            </a:ln>
            <a:extLst>
              <a:ext uri="{53640926-AAD7-44D8-BBD7-CCE9431645EC}">
                <a14:shadowObscured xmlns:a14="http://schemas.microsoft.com/office/drawing/2010/main"/>
              </a:ext>
            </a:extLst>
          </p:spPr>
        </p:pic>
      </p:grpSp>
      <p:sp>
        <p:nvSpPr>
          <p:cNvPr id="9" name="TekstSylinder 8">
            <a:extLst>
              <a:ext uri="{FF2B5EF4-FFF2-40B4-BE49-F238E27FC236}">
                <a16:creationId xmlns:a16="http://schemas.microsoft.com/office/drawing/2014/main" id="{CEABDE37-0812-4E3D-BFAE-BC920E5D6ACD}"/>
              </a:ext>
            </a:extLst>
          </p:cNvPr>
          <p:cNvSpPr txBox="1"/>
          <p:nvPr/>
        </p:nvSpPr>
        <p:spPr>
          <a:xfrm>
            <a:off x="933450" y="4481141"/>
            <a:ext cx="9678227" cy="923330"/>
          </a:xfrm>
          <a:prstGeom prst="rect">
            <a:avLst/>
          </a:prstGeom>
          <a:noFill/>
        </p:spPr>
        <p:txBody>
          <a:bodyPr wrap="none" rtlCol="0">
            <a:spAutoFit/>
          </a:bodyPr>
          <a:lstStyle/>
          <a:p>
            <a:r>
              <a:rPr lang="nb-NO" dirty="0"/>
              <a:t>Et annet forsøk på å angi en metode finnes i Schartum: </a:t>
            </a:r>
            <a:r>
              <a:rPr lang="en-US" dirty="0"/>
              <a:t>«Making Privacy by Design Operative» (2016),</a:t>
            </a:r>
            <a:br>
              <a:rPr lang="en-US" dirty="0"/>
            </a:br>
            <a:r>
              <a:rPr lang="en-US" dirty="0"/>
              <a:t>24(2) International Journal of Law and Information Technology 151 (</a:t>
            </a:r>
            <a:r>
              <a:rPr lang="en-US" dirty="0" err="1"/>
              <a:t>og</a:t>
            </a:r>
            <a:r>
              <a:rPr lang="en-US" dirty="0"/>
              <a:t> </a:t>
            </a:r>
            <a:r>
              <a:rPr lang="en-US" dirty="0" err="1"/>
              <a:t>som</a:t>
            </a:r>
            <a:r>
              <a:rPr lang="en-US" dirty="0"/>
              <a:t> </a:t>
            </a:r>
            <a:r>
              <a:rPr lang="en-US" dirty="0" err="1"/>
              <a:t>er</a:t>
            </a:r>
            <a:r>
              <a:rPr lang="en-US" dirty="0"/>
              <a:t> </a:t>
            </a:r>
            <a:r>
              <a:rPr lang="en-US" dirty="0" err="1"/>
              <a:t>utgangspunkt</a:t>
            </a:r>
            <a:r>
              <a:rPr lang="en-US" dirty="0"/>
              <a:t> for</a:t>
            </a:r>
          </a:p>
          <a:p>
            <a:r>
              <a:rPr lang="en-US" dirty="0" err="1"/>
              <a:t>kapittel</a:t>
            </a:r>
            <a:r>
              <a:rPr lang="en-US" dirty="0"/>
              <a:t> 9 </a:t>
            </a:r>
            <a:r>
              <a:rPr lang="en-US" dirty="0" err="1"/>
              <a:t>i</a:t>
            </a:r>
            <a:r>
              <a:rPr lang="en-US" dirty="0"/>
              <a:t> </a:t>
            </a:r>
            <a:r>
              <a:rPr lang="en-US" dirty="0" err="1"/>
              <a:t>pensum</a:t>
            </a:r>
            <a:r>
              <a:rPr lang="en-US" dirty="0"/>
              <a:t>)   </a:t>
            </a:r>
            <a:r>
              <a:rPr lang="en-US" i="1" dirty="0" err="1"/>
              <a:t>Har</a:t>
            </a:r>
            <a:r>
              <a:rPr lang="en-US" i="1" dirty="0"/>
              <a:t> </a:t>
            </a:r>
            <a:r>
              <a:rPr lang="en-US" i="1" dirty="0" err="1"/>
              <a:t>i</a:t>
            </a:r>
            <a:r>
              <a:rPr lang="en-US" i="1" dirty="0"/>
              <a:t> </a:t>
            </a:r>
            <a:r>
              <a:rPr lang="en-US" i="1" dirty="0" err="1"/>
              <a:t>stor</a:t>
            </a:r>
            <a:r>
              <a:rPr lang="en-US" i="1" dirty="0"/>
              <a:t> grad </a:t>
            </a:r>
            <a:r>
              <a:rPr lang="en-US" i="1" dirty="0" err="1"/>
              <a:t>rettslig</a:t>
            </a:r>
            <a:r>
              <a:rPr lang="en-US" i="1" dirty="0"/>
              <a:t> </a:t>
            </a:r>
            <a:r>
              <a:rPr lang="en-US" i="1" dirty="0" err="1"/>
              <a:t>vinkling</a:t>
            </a:r>
            <a:r>
              <a:rPr lang="en-US" dirty="0"/>
              <a:t>.</a:t>
            </a:r>
            <a:endParaRPr lang="nb-NO" dirty="0"/>
          </a:p>
        </p:txBody>
      </p:sp>
    </p:spTree>
    <p:extLst>
      <p:ext uri="{BB962C8B-B14F-4D97-AF65-F5344CB8AC3E}">
        <p14:creationId xmlns:p14="http://schemas.microsoft.com/office/powerpoint/2010/main" val="178446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98C60B3-A517-4CA2-A679-9C213592567F}"/>
              </a:ext>
            </a:extLst>
          </p:cNvPr>
          <p:cNvSpPr>
            <a:spLocks noGrp="1"/>
          </p:cNvSpPr>
          <p:nvPr>
            <p:ph type="title"/>
          </p:nvPr>
        </p:nvSpPr>
        <p:spPr>
          <a:xfrm>
            <a:off x="838200" y="176236"/>
            <a:ext cx="10515600" cy="824024"/>
          </a:xfrm>
        </p:spPr>
        <p:txBody>
          <a:bodyPr>
            <a:normAutofit/>
          </a:bodyPr>
          <a:lstStyle/>
          <a:p>
            <a:r>
              <a:rPr lang="nb-NO" sz="3200" dirty="0">
                <a:solidFill>
                  <a:srgbClr val="0070C0"/>
                </a:solidFill>
              </a:rPr>
              <a:t>Et utvidet perspektiv</a:t>
            </a:r>
          </a:p>
        </p:txBody>
      </p:sp>
      <p:sp>
        <p:nvSpPr>
          <p:cNvPr id="3" name="Plassholder for innhold 2">
            <a:extLst>
              <a:ext uri="{FF2B5EF4-FFF2-40B4-BE49-F238E27FC236}">
                <a16:creationId xmlns:a16="http://schemas.microsoft.com/office/drawing/2014/main" id="{0128BBB4-8BB9-48AF-8F79-4D4C323A41BD}"/>
              </a:ext>
            </a:extLst>
          </p:cNvPr>
          <p:cNvSpPr>
            <a:spLocks noGrp="1"/>
          </p:cNvSpPr>
          <p:nvPr>
            <p:ph idx="1"/>
          </p:nvPr>
        </p:nvSpPr>
        <p:spPr>
          <a:xfrm>
            <a:off x="838200" y="1094704"/>
            <a:ext cx="10515600" cy="5082259"/>
          </a:xfrm>
        </p:spPr>
        <p:txBody>
          <a:bodyPr>
            <a:normAutofit fontScale="92500" lnSpcReduction="10000"/>
          </a:bodyPr>
          <a:lstStyle/>
          <a:p>
            <a:r>
              <a:rPr lang="nb-NO" dirty="0"/>
              <a:t>Påstand: </a:t>
            </a:r>
            <a:r>
              <a:rPr lang="nb-NO" i="1" dirty="0"/>
              <a:t>Alle</a:t>
            </a:r>
            <a:r>
              <a:rPr lang="nb-NO" dirty="0"/>
              <a:t> rettsregler kan bygges inn i informasjonsteknologi!</a:t>
            </a:r>
          </a:p>
          <a:p>
            <a:pPr lvl="1"/>
            <a:r>
              <a:rPr lang="nb-NO" dirty="0"/>
              <a:t>Men det varierer mye på hvilken måte en kan gjøre det</a:t>
            </a:r>
          </a:p>
          <a:p>
            <a:pPr lvl="1"/>
            <a:r>
              <a:rPr lang="nb-NO" dirty="0"/>
              <a:t>Noen bestemmelser kan lett bygges inn (gjøres til innhold) i systemløsninger (bl.a.) fordi</a:t>
            </a:r>
          </a:p>
          <a:p>
            <a:pPr lvl="2"/>
            <a:r>
              <a:rPr lang="nb-NO" dirty="0"/>
              <a:t>De angir opplysninger/data som er eller kan gjøres tilgjengelig i maskinlesbar form</a:t>
            </a:r>
          </a:p>
          <a:p>
            <a:pPr lvl="2"/>
            <a:r>
              <a:rPr lang="nb-NO" dirty="0"/>
              <a:t>Opplysningene skal behandles i samsvar med fast definerte behandlingsregler/prosedyrer</a:t>
            </a:r>
          </a:p>
          <a:p>
            <a:pPr lvl="1"/>
            <a:r>
              <a:rPr lang="nb-NO" dirty="0"/>
              <a:t>Saksbehandlingsbestemmelser som de i personvernforordningen, forvaltningsloven og offentleglova er typisk slike som </a:t>
            </a:r>
            <a:r>
              <a:rPr lang="nb-NO" i="1" dirty="0"/>
              <a:t>vanskelig</a:t>
            </a:r>
            <a:r>
              <a:rPr lang="nb-NO" dirty="0"/>
              <a:t> kan la seg automatisere på annet enn helt elementære og begrensede måter</a:t>
            </a:r>
          </a:p>
          <a:p>
            <a:pPr lvl="2"/>
            <a:r>
              <a:rPr lang="nb-NO" dirty="0"/>
              <a:t>Eksempel: Hvis formål tilsier konkret tidsbegrensning for lagring, kan sletting og sperring automatiseres</a:t>
            </a:r>
          </a:p>
          <a:p>
            <a:pPr lvl="1"/>
            <a:r>
              <a:rPr lang="nb-NO" dirty="0"/>
              <a:t>En kan uansett lage beslutningsstøttesystem, ved at</a:t>
            </a:r>
          </a:p>
          <a:p>
            <a:pPr lvl="2"/>
            <a:r>
              <a:rPr lang="nb-NO" dirty="0"/>
              <a:t>Selve den logiske strukturen programmeres, og</a:t>
            </a:r>
          </a:p>
          <a:p>
            <a:pPr lvl="2"/>
            <a:r>
              <a:rPr lang="nb-NO" dirty="0"/>
              <a:t>alle data/opplysninger inngis manuelt, men slik at</a:t>
            </a:r>
          </a:p>
          <a:p>
            <a:pPr lvl="2"/>
            <a:r>
              <a:rPr lang="nb-NO" dirty="0"/>
              <a:t>det gis støtte til å ta stilling til hva som er riktige/holdbare forståelser (hva betyr det f.eks. at et samtykke er «frivillig»?)</a:t>
            </a:r>
          </a:p>
        </p:txBody>
      </p:sp>
    </p:spTree>
    <p:extLst>
      <p:ext uri="{BB962C8B-B14F-4D97-AF65-F5344CB8AC3E}">
        <p14:creationId xmlns:p14="http://schemas.microsoft.com/office/powerpoint/2010/main" val="210077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8CF5DA-4CDF-4E73-946E-95874A461915}"/>
              </a:ext>
            </a:extLst>
          </p:cNvPr>
          <p:cNvSpPr>
            <a:spLocks noGrp="1"/>
          </p:cNvSpPr>
          <p:nvPr>
            <p:ph type="title"/>
          </p:nvPr>
        </p:nvSpPr>
        <p:spPr>
          <a:xfrm>
            <a:off x="838200" y="222681"/>
            <a:ext cx="10515600" cy="879833"/>
          </a:xfrm>
        </p:spPr>
        <p:txBody>
          <a:bodyPr>
            <a:normAutofit/>
          </a:bodyPr>
          <a:lstStyle/>
          <a:p>
            <a:r>
              <a:rPr lang="nb-NO" sz="3200" dirty="0">
                <a:solidFill>
                  <a:srgbClr val="0070C0"/>
                </a:solidFill>
              </a:rPr>
              <a:t>Eksempel: rutine for å gi samtykke</a:t>
            </a:r>
          </a:p>
        </p:txBody>
      </p:sp>
      <p:pic>
        <p:nvPicPr>
          <p:cNvPr id="3" name="Bilde 2">
            <a:extLst>
              <a:ext uri="{FF2B5EF4-FFF2-40B4-BE49-F238E27FC236}">
                <a16:creationId xmlns:a16="http://schemas.microsoft.com/office/drawing/2014/main" id="{3D3606F4-91D9-48F0-96C1-302391E5E1BD}"/>
              </a:ext>
            </a:extLst>
          </p:cNvPr>
          <p:cNvPicPr>
            <a:picLocks noChangeAspect="1"/>
          </p:cNvPicPr>
          <p:nvPr/>
        </p:nvPicPr>
        <p:blipFill rotWithShape="1">
          <a:blip r:embed="rId2"/>
          <a:srcRect r="23215" b="62066"/>
          <a:stretch/>
        </p:blipFill>
        <p:spPr>
          <a:xfrm>
            <a:off x="467934" y="1330817"/>
            <a:ext cx="4600324" cy="4121240"/>
          </a:xfrm>
          <a:prstGeom prst="rect">
            <a:avLst/>
          </a:prstGeom>
          <a:solidFill>
            <a:schemeClr val="accent4">
              <a:lumMod val="20000"/>
              <a:lumOff val="80000"/>
            </a:schemeClr>
          </a:solidFill>
        </p:spPr>
      </p:pic>
      <p:pic>
        <p:nvPicPr>
          <p:cNvPr id="4" name="Bilde 3">
            <a:extLst>
              <a:ext uri="{FF2B5EF4-FFF2-40B4-BE49-F238E27FC236}">
                <a16:creationId xmlns:a16="http://schemas.microsoft.com/office/drawing/2014/main" id="{B07894F2-D51B-4F3C-80F4-FA33255F496D}"/>
              </a:ext>
            </a:extLst>
          </p:cNvPr>
          <p:cNvPicPr>
            <a:picLocks noChangeAspect="1"/>
          </p:cNvPicPr>
          <p:nvPr/>
        </p:nvPicPr>
        <p:blipFill rotWithShape="1">
          <a:blip r:embed="rId3"/>
          <a:srcRect t="41064" b="4789"/>
          <a:stretch/>
        </p:blipFill>
        <p:spPr>
          <a:xfrm>
            <a:off x="5749903" y="1330817"/>
            <a:ext cx="6308109" cy="5233609"/>
          </a:xfrm>
          <a:prstGeom prst="rect">
            <a:avLst/>
          </a:prstGeom>
          <a:solidFill>
            <a:schemeClr val="accent4">
              <a:lumMod val="20000"/>
              <a:lumOff val="80000"/>
            </a:schemeClr>
          </a:solidFill>
        </p:spPr>
      </p:pic>
    </p:spTree>
    <p:extLst>
      <p:ext uri="{BB962C8B-B14F-4D97-AF65-F5344CB8AC3E}">
        <p14:creationId xmlns:p14="http://schemas.microsoft.com/office/powerpoint/2010/main" val="3214953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EDE39B-0C1C-48E9-A202-AD2A3B89ED99}"/>
              </a:ext>
            </a:extLst>
          </p:cNvPr>
          <p:cNvSpPr>
            <a:spLocks noGrp="1"/>
          </p:cNvSpPr>
          <p:nvPr>
            <p:ph type="title"/>
          </p:nvPr>
        </p:nvSpPr>
        <p:spPr>
          <a:xfrm>
            <a:off x="838200" y="213491"/>
            <a:ext cx="10515600" cy="1325563"/>
          </a:xfrm>
        </p:spPr>
        <p:txBody>
          <a:bodyPr>
            <a:normAutofit/>
          </a:bodyPr>
          <a:lstStyle/>
          <a:p>
            <a:r>
              <a:rPr lang="nb-NO" sz="3200" dirty="0">
                <a:solidFill>
                  <a:srgbClr val="0070C0"/>
                </a:solidFill>
              </a:rPr>
              <a:t>Generell modell; eksempel forvaltningslovens krav til begrunnelse for enkeltvedtak</a:t>
            </a:r>
          </a:p>
        </p:txBody>
      </p:sp>
      <p:pic>
        <p:nvPicPr>
          <p:cNvPr id="3" name="Bilde 2">
            <a:extLst>
              <a:ext uri="{FF2B5EF4-FFF2-40B4-BE49-F238E27FC236}">
                <a16:creationId xmlns:a16="http://schemas.microsoft.com/office/drawing/2014/main" id="{0E0A23F3-3647-4DE7-A0E8-4AC95CD61E7E}"/>
              </a:ext>
            </a:extLst>
          </p:cNvPr>
          <p:cNvPicPr/>
          <p:nvPr/>
        </p:nvPicPr>
        <p:blipFill rotWithShape="1">
          <a:blip r:embed="rId2"/>
          <a:srcRect l="31250" t="37625" r="33697" b="17108"/>
          <a:stretch/>
        </p:blipFill>
        <p:spPr bwMode="auto">
          <a:xfrm>
            <a:off x="647892" y="1932808"/>
            <a:ext cx="6212406" cy="4238241"/>
          </a:xfrm>
          <a:prstGeom prst="rect">
            <a:avLst/>
          </a:prstGeom>
          <a:ln>
            <a:noFill/>
          </a:ln>
          <a:extLst>
            <a:ext uri="{53640926-AAD7-44D8-BBD7-CCE9431645EC}">
              <a14:shadowObscured xmlns:a14="http://schemas.microsoft.com/office/drawing/2010/main"/>
            </a:ext>
          </a:extLst>
        </p:spPr>
      </p:pic>
      <p:sp>
        <p:nvSpPr>
          <p:cNvPr id="4" name="Rektangel 3">
            <a:extLst>
              <a:ext uri="{FF2B5EF4-FFF2-40B4-BE49-F238E27FC236}">
                <a16:creationId xmlns:a16="http://schemas.microsoft.com/office/drawing/2014/main" id="{C67BDB10-8F20-4817-B6C2-552597FDC057}"/>
              </a:ext>
            </a:extLst>
          </p:cNvPr>
          <p:cNvSpPr/>
          <p:nvPr/>
        </p:nvSpPr>
        <p:spPr>
          <a:xfrm>
            <a:off x="6765333" y="5272865"/>
            <a:ext cx="5080511" cy="1477328"/>
          </a:xfrm>
          <a:prstGeom prst="rect">
            <a:avLst/>
          </a:prstGeom>
          <a:solidFill>
            <a:schemeClr val="accent4">
              <a:lumMod val="20000"/>
              <a:lumOff val="80000"/>
            </a:schemeClr>
          </a:solidFill>
        </p:spPr>
        <p:txBody>
          <a:bodyPr wrap="square">
            <a:spAutoFit/>
          </a:bodyPr>
          <a:lstStyle/>
          <a:p>
            <a:r>
              <a:rPr lang="nb-NO" b="1" dirty="0"/>
              <a:t>Hvor/hvordan kan innbygging skje?</a:t>
            </a:r>
          </a:p>
          <a:p>
            <a:pPr marL="342900" indent="-342900">
              <a:buAutoNum type="arabicPeriod"/>
            </a:pPr>
            <a:r>
              <a:rPr lang="nb-NO" dirty="0"/>
              <a:t>Utforming av systemarkitekturen</a:t>
            </a:r>
          </a:p>
          <a:p>
            <a:pPr marL="342900" indent="-342900">
              <a:buAutoNum type="arabicPeriod"/>
            </a:pPr>
            <a:r>
              <a:rPr lang="nb-NO" dirty="0"/>
              <a:t>Utforming av prosedyredelen</a:t>
            </a:r>
          </a:p>
          <a:p>
            <a:pPr marL="342900" indent="-342900">
              <a:buAutoNum type="arabicPeriod"/>
            </a:pPr>
            <a:r>
              <a:rPr lang="nb-NO" dirty="0"/>
              <a:t>Utforming av informasjonsdelen</a:t>
            </a:r>
          </a:p>
          <a:p>
            <a:pPr marL="342900" indent="-342900">
              <a:buAutoNum type="arabicPeriod"/>
            </a:pPr>
            <a:r>
              <a:rPr lang="nb-NO" dirty="0"/>
              <a:t>Utforming av brukergrensesnittet</a:t>
            </a:r>
          </a:p>
        </p:txBody>
      </p:sp>
      <p:sp>
        <p:nvSpPr>
          <p:cNvPr id="5" name="Rektangel 4">
            <a:extLst>
              <a:ext uri="{FF2B5EF4-FFF2-40B4-BE49-F238E27FC236}">
                <a16:creationId xmlns:a16="http://schemas.microsoft.com/office/drawing/2014/main" id="{33635180-2ECF-4409-891A-338E8026ED5E}"/>
              </a:ext>
            </a:extLst>
          </p:cNvPr>
          <p:cNvSpPr/>
          <p:nvPr/>
        </p:nvSpPr>
        <p:spPr>
          <a:xfrm>
            <a:off x="6765332" y="3716700"/>
            <a:ext cx="5080511" cy="1477328"/>
          </a:xfrm>
          <a:prstGeom prst="rect">
            <a:avLst/>
          </a:prstGeom>
          <a:solidFill>
            <a:schemeClr val="accent4">
              <a:lumMod val="20000"/>
              <a:lumOff val="80000"/>
            </a:schemeClr>
          </a:solidFill>
        </p:spPr>
        <p:txBody>
          <a:bodyPr wrap="square">
            <a:spAutoFit/>
          </a:bodyPr>
          <a:lstStyle/>
          <a:p>
            <a:r>
              <a:rPr lang="nb-NO" b="1" dirty="0"/>
              <a:t>Spørsmålsstillinger for å velge/prioritere</a:t>
            </a:r>
          </a:p>
          <a:p>
            <a:pPr marL="342900" indent="-342900">
              <a:buAutoNum type="arabicPeriod"/>
            </a:pPr>
            <a:r>
              <a:rPr lang="nb-NO" dirty="0"/>
              <a:t>Hva er spesielt viktige (eller grunnleggende)</a:t>
            </a:r>
            <a:br>
              <a:rPr lang="nb-NO" dirty="0"/>
            </a:br>
            <a:r>
              <a:rPr lang="nb-NO" dirty="0"/>
              <a:t>aspekter ved konkrete rettsregler /  prinsipper?</a:t>
            </a:r>
          </a:p>
          <a:p>
            <a:pPr marL="342900" indent="-342900">
              <a:buAutoNum type="arabicPeriod"/>
            </a:pPr>
            <a:r>
              <a:rPr lang="nb-NO" dirty="0"/>
              <a:t>Hva gir størst risiko for at rettsregler / prinsipper</a:t>
            </a:r>
            <a:br>
              <a:rPr lang="nb-NO" dirty="0"/>
            </a:br>
            <a:r>
              <a:rPr lang="nb-NO" dirty="0"/>
              <a:t>blir etterlevet på utilstrekkelig måte?</a:t>
            </a:r>
          </a:p>
        </p:txBody>
      </p:sp>
      <p:sp>
        <p:nvSpPr>
          <p:cNvPr id="6" name="Rektangel 5">
            <a:extLst>
              <a:ext uri="{FF2B5EF4-FFF2-40B4-BE49-F238E27FC236}">
                <a16:creationId xmlns:a16="http://schemas.microsoft.com/office/drawing/2014/main" id="{AB1E0F99-AA90-4C73-90C1-D9EE643DD5A0}"/>
              </a:ext>
            </a:extLst>
          </p:cNvPr>
          <p:cNvSpPr/>
          <p:nvPr/>
        </p:nvSpPr>
        <p:spPr>
          <a:xfrm>
            <a:off x="6765332" y="1052540"/>
            <a:ext cx="5080511" cy="2585323"/>
          </a:xfrm>
          <a:prstGeom prst="rect">
            <a:avLst/>
          </a:prstGeom>
          <a:solidFill>
            <a:schemeClr val="accent4">
              <a:lumMod val="20000"/>
              <a:lumOff val="80000"/>
            </a:schemeClr>
          </a:solidFill>
        </p:spPr>
        <p:txBody>
          <a:bodyPr wrap="square">
            <a:spAutoFit/>
          </a:bodyPr>
          <a:lstStyle/>
          <a:p>
            <a:r>
              <a:rPr lang="nb-NO" b="1" dirty="0"/>
              <a:t>Mulige utgangspunkt</a:t>
            </a:r>
          </a:p>
          <a:p>
            <a:r>
              <a:rPr lang="nb-NO" u="sng" dirty="0"/>
              <a:t>Prinsipper:</a:t>
            </a:r>
          </a:p>
          <a:p>
            <a:r>
              <a:rPr lang="nb-NO" dirty="0"/>
              <a:t>åpen og offentlig lovgivning, kontradiksjon, forsvarlig saksbehandling, forholdsmessighet, likhet, formåls-begrensning,  dataminimering, lagringsbegrensning, integritet og fortrolighet mv.</a:t>
            </a:r>
          </a:p>
          <a:p>
            <a:r>
              <a:rPr lang="nb-NO" u="sng" dirty="0"/>
              <a:t>Rettsregler:</a:t>
            </a:r>
          </a:p>
          <a:p>
            <a:r>
              <a:rPr lang="nb-NO" dirty="0"/>
              <a:t>Konkrete bestemmelser i lov og forskrift, herunder forordninger</a:t>
            </a:r>
          </a:p>
        </p:txBody>
      </p:sp>
      <p:sp>
        <p:nvSpPr>
          <p:cNvPr id="7" name="Rektangel 6">
            <a:extLst>
              <a:ext uri="{FF2B5EF4-FFF2-40B4-BE49-F238E27FC236}">
                <a16:creationId xmlns:a16="http://schemas.microsoft.com/office/drawing/2014/main" id="{FB568C47-A621-432B-B85E-177180F1BA3A}"/>
              </a:ext>
            </a:extLst>
          </p:cNvPr>
          <p:cNvSpPr/>
          <p:nvPr/>
        </p:nvSpPr>
        <p:spPr>
          <a:xfrm>
            <a:off x="6765334" y="2954069"/>
            <a:ext cx="6096000" cy="369332"/>
          </a:xfrm>
          <a:prstGeom prst="rect">
            <a:avLst/>
          </a:prstGeom>
        </p:spPr>
        <p:txBody>
          <a:bodyPr>
            <a:spAutoFit/>
          </a:bodyPr>
          <a:lstStyle/>
          <a:p>
            <a:r>
              <a:rPr lang="nb-NO" dirty="0"/>
              <a:t>·</a:t>
            </a:r>
          </a:p>
        </p:txBody>
      </p:sp>
      <p:sp>
        <p:nvSpPr>
          <p:cNvPr id="9" name="TekstSylinder 8">
            <a:extLst>
              <a:ext uri="{FF2B5EF4-FFF2-40B4-BE49-F238E27FC236}">
                <a16:creationId xmlns:a16="http://schemas.microsoft.com/office/drawing/2014/main" id="{32DCDD0F-619A-4C0D-8643-0AB7168925CD}"/>
              </a:ext>
            </a:extLst>
          </p:cNvPr>
          <p:cNvSpPr txBox="1"/>
          <p:nvPr/>
        </p:nvSpPr>
        <p:spPr>
          <a:xfrm>
            <a:off x="838200" y="6183621"/>
            <a:ext cx="3814634" cy="276999"/>
          </a:xfrm>
          <a:prstGeom prst="rect">
            <a:avLst/>
          </a:prstGeom>
          <a:noFill/>
        </p:spPr>
        <p:txBody>
          <a:bodyPr wrap="none" rtlCol="0">
            <a:spAutoFit/>
          </a:bodyPr>
          <a:lstStyle/>
          <a:p>
            <a:r>
              <a:rPr lang="nb-NO" sz="1200" i="1" dirty="0"/>
              <a:t>Forklaring: «BR» = behandlingsregel, «!» = varsel til bruker</a:t>
            </a:r>
          </a:p>
        </p:txBody>
      </p:sp>
    </p:spTree>
    <p:extLst>
      <p:ext uri="{BB962C8B-B14F-4D97-AF65-F5344CB8AC3E}">
        <p14:creationId xmlns:p14="http://schemas.microsoft.com/office/powerpoint/2010/main" val="147854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9638E9F1-F7CC-4FED-B594-C287235A4DA9}"/>
              </a:ext>
            </a:extLst>
          </p:cNvPr>
          <p:cNvSpPr/>
          <p:nvPr/>
        </p:nvSpPr>
        <p:spPr>
          <a:xfrm>
            <a:off x="790336" y="2030089"/>
            <a:ext cx="9336989" cy="2308324"/>
          </a:xfrm>
          <a:prstGeom prst="rect">
            <a:avLst/>
          </a:prstGeom>
        </p:spPr>
        <p:txBody>
          <a:bodyPr wrap="square">
            <a:spAutoFit/>
          </a:bodyPr>
          <a:lstStyle/>
          <a:p>
            <a:endParaRPr lang="nb-NO" sz="1600" dirty="0">
              <a:effectLst/>
              <a:latin typeface="Arial" panose="020B0604020202020204" pitchFamily="34" charset="0"/>
            </a:endParaRPr>
          </a:p>
          <a:p>
            <a:r>
              <a:rPr lang="nb-NO" sz="1600" dirty="0">
                <a:effectLst/>
                <a:latin typeface="Arial" panose="020B0604020202020204" pitchFamily="34" charset="0"/>
              </a:rPr>
              <a:t>Idet det tas hensyn til den tekniske utviklingen, gjennomføringskostnadene, behandlingens art, omfang, formål og sammenhengen den utføres i, samt risikoene av varierende sannsynlighets- og alvorlighetsgrad for fysiske personers rettigheter og friheter som behandlingen medfører, skal den behandlingsansvarlige, både på tidspunktet for fastsettelse av midlene som skal brukes i forbindelse med behandlingen, og på tidspunktet for selve behandlingen, gjennomføre egnede tekniske og organisatoriske tiltak, f.eks. pseudonymisering, utformet med sikte på en effektiv gjennomføring av prinsippene for vern av personopplysninger, f.eks. dataminimering, og for å integrere de nødvendige garantier i behandlingen for å oppfylle kravene i denne forordning og verne de registrertes rettigheter.</a:t>
            </a:r>
          </a:p>
        </p:txBody>
      </p:sp>
      <p:sp>
        <p:nvSpPr>
          <p:cNvPr id="4" name="TekstSylinder 3">
            <a:extLst>
              <a:ext uri="{FF2B5EF4-FFF2-40B4-BE49-F238E27FC236}">
                <a16:creationId xmlns:a16="http://schemas.microsoft.com/office/drawing/2014/main" id="{EC769889-69B1-4BE6-A2C8-26CFCA484067}"/>
              </a:ext>
            </a:extLst>
          </p:cNvPr>
          <p:cNvSpPr txBox="1"/>
          <p:nvPr/>
        </p:nvSpPr>
        <p:spPr>
          <a:xfrm>
            <a:off x="433459" y="1685986"/>
            <a:ext cx="9896044" cy="3693319"/>
          </a:xfrm>
          <a:prstGeom prst="rect">
            <a:avLst/>
          </a:prstGeom>
          <a:solidFill>
            <a:schemeClr val="accent4">
              <a:lumMod val="20000"/>
              <a:lumOff val="80000"/>
            </a:schemeClr>
          </a:solidFill>
        </p:spPr>
        <p:txBody>
          <a:bodyPr wrap="square" rtlCol="0">
            <a:spAutoFit/>
          </a:bodyPr>
          <a:lstStyle/>
          <a:p>
            <a:r>
              <a:rPr lang="nb-NO" b="1" dirty="0"/>
              <a:t>Forsøk på en fortolkning:</a:t>
            </a:r>
          </a:p>
          <a:p>
            <a:r>
              <a:rPr lang="nb-NO" dirty="0"/>
              <a:t>    Den behandlingsansvarlige skal gjennomføre slike tekniske og organisatoriske tiltak som er egnede for</a:t>
            </a:r>
          </a:p>
          <a:p>
            <a:r>
              <a:rPr lang="nb-NO" dirty="0"/>
              <a:t>å gjennomføre personvernprinsippene, oppfylle kravene i denne forordning, og verne de registrertes rettigheter.</a:t>
            </a:r>
          </a:p>
          <a:p>
            <a:r>
              <a:rPr lang="nb-NO" dirty="0"/>
              <a:t>     Tiltakene skal vurderes og iverksettes når midlene for behandlingen skal fastsettes og senere så lenge behandlingen pågår.</a:t>
            </a:r>
          </a:p>
          <a:p>
            <a:r>
              <a:rPr lang="nb-NO" dirty="0"/>
              <a:t>     Ved avgjørelse av om og på hvilken måte tiltak skal fastsettes, skal den behandlingsansvarlige ta hensyn til graden av sannsynlighet for at fysiske personers rettigheter og friheter kan bli krenket som følge av behandlingen, og hvor alvorlige følger slike krenkelser kan ha. Det skal også legges vekt på</a:t>
            </a:r>
          </a:p>
          <a:p>
            <a:r>
              <a:rPr lang="nb-NO" dirty="0"/>
              <a:t>behandlingens art, omfang, formål, og sammenhengen behandlingen utføres i. </a:t>
            </a:r>
          </a:p>
          <a:p>
            <a:r>
              <a:rPr lang="nb-NO" dirty="0"/>
              <a:t>    Behandlingsansvarlige kan også ta hensyn til samt den tekniske utviklingen og kostnadene ved å gjennomføre tiltakene.</a:t>
            </a:r>
          </a:p>
          <a:p>
            <a:r>
              <a:rPr lang="nb-NO" dirty="0"/>
              <a:t>    Hensynene som nevnt i de to foregående leddene skal veies opp mot hverandre.</a:t>
            </a:r>
          </a:p>
        </p:txBody>
      </p:sp>
      <p:sp>
        <p:nvSpPr>
          <p:cNvPr id="6" name="TekstSylinder 5">
            <a:extLst>
              <a:ext uri="{FF2B5EF4-FFF2-40B4-BE49-F238E27FC236}">
                <a16:creationId xmlns:a16="http://schemas.microsoft.com/office/drawing/2014/main" id="{898EB734-7A24-4AFA-A22A-776F83C83952}"/>
              </a:ext>
            </a:extLst>
          </p:cNvPr>
          <p:cNvSpPr txBox="1"/>
          <p:nvPr/>
        </p:nvSpPr>
        <p:spPr>
          <a:xfrm>
            <a:off x="2936189" y="1632298"/>
            <a:ext cx="1839414" cy="369332"/>
          </a:xfrm>
          <a:prstGeom prst="rect">
            <a:avLst/>
          </a:prstGeom>
          <a:solidFill>
            <a:srgbClr val="FFCC99"/>
          </a:solidFill>
        </p:spPr>
        <p:txBody>
          <a:bodyPr wrap="none" rtlCol="0">
            <a:spAutoFit/>
          </a:bodyPr>
          <a:lstStyle/>
          <a:p>
            <a:r>
              <a:rPr lang="nb-NO" dirty="0"/>
              <a:t>Den som har plikt</a:t>
            </a:r>
          </a:p>
        </p:txBody>
      </p:sp>
      <p:sp>
        <p:nvSpPr>
          <p:cNvPr id="7" name="TekstSylinder 6">
            <a:extLst>
              <a:ext uri="{FF2B5EF4-FFF2-40B4-BE49-F238E27FC236}">
                <a16:creationId xmlns:a16="http://schemas.microsoft.com/office/drawing/2014/main" id="{9FE0C8F1-98DB-4963-BB9A-BED182FEFBFA}"/>
              </a:ext>
            </a:extLst>
          </p:cNvPr>
          <p:cNvSpPr txBox="1"/>
          <p:nvPr/>
        </p:nvSpPr>
        <p:spPr>
          <a:xfrm>
            <a:off x="8303886" y="1648143"/>
            <a:ext cx="1703928" cy="369332"/>
          </a:xfrm>
          <a:prstGeom prst="rect">
            <a:avLst/>
          </a:prstGeom>
          <a:solidFill>
            <a:srgbClr val="FFCC99"/>
          </a:solidFill>
        </p:spPr>
        <p:txBody>
          <a:bodyPr wrap="none" rtlCol="0">
            <a:spAutoFit/>
          </a:bodyPr>
          <a:lstStyle/>
          <a:p>
            <a:r>
              <a:rPr lang="nb-NO" dirty="0"/>
              <a:t>Hvem vurderer?</a:t>
            </a:r>
          </a:p>
        </p:txBody>
      </p:sp>
      <p:sp>
        <p:nvSpPr>
          <p:cNvPr id="8" name="TekstSylinder 7">
            <a:extLst>
              <a:ext uri="{FF2B5EF4-FFF2-40B4-BE49-F238E27FC236}">
                <a16:creationId xmlns:a16="http://schemas.microsoft.com/office/drawing/2014/main" id="{8A07AEB1-0AD2-49A7-AD9F-91A017E712E9}"/>
              </a:ext>
            </a:extLst>
          </p:cNvPr>
          <p:cNvSpPr txBox="1"/>
          <p:nvPr/>
        </p:nvSpPr>
        <p:spPr>
          <a:xfrm>
            <a:off x="10246082" y="2814919"/>
            <a:ext cx="631904" cy="369332"/>
          </a:xfrm>
          <a:prstGeom prst="rect">
            <a:avLst/>
          </a:prstGeom>
          <a:solidFill>
            <a:srgbClr val="FFCC99"/>
          </a:solidFill>
        </p:spPr>
        <p:txBody>
          <a:bodyPr wrap="none" rtlCol="0">
            <a:spAutoFit/>
          </a:bodyPr>
          <a:lstStyle/>
          <a:p>
            <a:r>
              <a:rPr lang="nb-NO" dirty="0"/>
              <a:t>Når?</a:t>
            </a:r>
          </a:p>
        </p:txBody>
      </p:sp>
      <p:sp>
        <p:nvSpPr>
          <p:cNvPr id="9" name="TekstSylinder 8">
            <a:extLst>
              <a:ext uri="{FF2B5EF4-FFF2-40B4-BE49-F238E27FC236}">
                <a16:creationId xmlns:a16="http://schemas.microsoft.com/office/drawing/2014/main" id="{7AAE0EB8-E18C-4F92-AF06-FC752585CB24}"/>
              </a:ext>
            </a:extLst>
          </p:cNvPr>
          <p:cNvSpPr txBox="1"/>
          <p:nvPr/>
        </p:nvSpPr>
        <p:spPr>
          <a:xfrm>
            <a:off x="9731438" y="3347979"/>
            <a:ext cx="1909882" cy="369332"/>
          </a:xfrm>
          <a:prstGeom prst="rect">
            <a:avLst/>
          </a:prstGeom>
          <a:solidFill>
            <a:srgbClr val="FFCC99"/>
          </a:solidFill>
        </p:spPr>
        <p:txBody>
          <a:bodyPr wrap="none" rtlCol="0">
            <a:spAutoFit/>
          </a:bodyPr>
          <a:lstStyle/>
          <a:p>
            <a:r>
              <a:rPr lang="nb-NO" dirty="0"/>
              <a:t>Personvernhensyn</a:t>
            </a:r>
          </a:p>
        </p:txBody>
      </p:sp>
      <p:sp>
        <p:nvSpPr>
          <p:cNvPr id="11" name="TekstSylinder 10">
            <a:extLst>
              <a:ext uri="{FF2B5EF4-FFF2-40B4-BE49-F238E27FC236}">
                <a16:creationId xmlns:a16="http://schemas.microsoft.com/office/drawing/2014/main" id="{03F65EA8-72AC-4F12-96CF-58A20D9F6F87}"/>
              </a:ext>
            </a:extLst>
          </p:cNvPr>
          <p:cNvSpPr txBox="1"/>
          <p:nvPr/>
        </p:nvSpPr>
        <p:spPr>
          <a:xfrm>
            <a:off x="9839522" y="4517075"/>
            <a:ext cx="1251305" cy="369332"/>
          </a:xfrm>
          <a:prstGeom prst="rect">
            <a:avLst/>
          </a:prstGeom>
          <a:solidFill>
            <a:srgbClr val="FFCC99"/>
          </a:solidFill>
        </p:spPr>
        <p:txBody>
          <a:bodyPr wrap="none" rtlCol="0">
            <a:spAutoFit/>
          </a:bodyPr>
          <a:lstStyle/>
          <a:p>
            <a:r>
              <a:rPr lang="nb-NO" dirty="0" err="1"/>
              <a:t>Mothensyn</a:t>
            </a:r>
            <a:endParaRPr lang="nb-NO" dirty="0"/>
          </a:p>
        </p:txBody>
      </p:sp>
      <p:sp>
        <p:nvSpPr>
          <p:cNvPr id="12" name="TekstSylinder 11">
            <a:extLst>
              <a:ext uri="{FF2B5EF4-FFF2-40B4-BE49-F238E27FC236}">
                <a16:creationId xmlns:a16="http://schemas.microsoft.com/office/drawing/2014/main" id="{9C08AE26-F114-4BB7-AA2B-F024597C1808}"/>
              </a:ext>
            </a:extLst>
          </p:cNvPr>
          <p:cNvSpPr txBox="1"/>
          <p:nvPr/>
        </p:nvSpPr>
        <p:spPr>
          <a:xfrm>
            <a:off x="7030313" y="5283970"/>
            <a:ext cx="2035237" cy="369332"/>
          </a:xfrm>
          <a:prstGeom prst="rect">
            <a:avLst/>
          </a:prstGeom>
          <a:solidFill>
            <a:srgbClr val="FFCC99"/>
          </a:solidFill>
        </p:spPr>
        <p:txBody>
          <a:bodyPr wrap="none" rtlCol="0">
            <a:spAutoFit/>
          </a:bodyPr>
          <a:lstStyle/>
          <a:p>
            <a:r>
              <a:rPr lang="nb-NO" dirty="0"/>
              <a:t>Avveiing av hensyn</a:t>
            </a:r>
          </a:p>
        </p:txBody>
      </p:sp>
      <p:sp>
        <p:nvSpPr>
          <p:cNvPr id="13" name="Tittel 12">
            <a:extLst>
              <a:ext uri="{FF2B5EF4-FFF2-40B4-BE49-F238E27FC236}">
                <a16:creationId xmlns:a16="http://schemas.microsoft.com/office/drawing/2014/main" id="{23457933-E6C5-4D6B-A6EF-8CB8996BF77B}"/>
              </a:ext>
            </a:extLst>
          </p:cNvPr>
          <p:cNvSpPr>
            <a:spLocks noGrp="1"/>
          </p:cNvSpPr>
          <p:nvPr>
            <p:ph type="title"/>
          </p:nvPr>
        </p:nvSpPr>
        <p:spPr>
          <a:xfrm>
            <a:off x="838200" y="365126"/>
            <a:ext cx="10515600" cy="921468"/>
          </a:xfrm>
        </p:spPr>
        <p:txBody>
          <a:bodyPr>
            <a:normAutofit/>
          </a:bodyPr>
          <a:lstStyle/>
          <a:p>
            <a:r>
              <a:rPr lang="nb-NO" sz="3200" dirty="0">
                <a:solidFill>
                  <a:srgbClr val="0070C0"/>
                </a:solidFill>
              </a:rPr>
              <a:t>Forsøk på å forstå PVF art. 25(1)</a:t>
            </a:r>
          </a:p>
        </p:txBody>
      </p:sp>
      <p:sp>
        <p:nvSpPr>
          <p:cNvPr id="14" name="TekstSylinder 13">
            <a:extLst>
              <a:ext uri="{FF2B5EF4-FFF2-40B4-BE49-F238E27FC236}">
                <a16:creationId xmlns:a16="http://schemas.microsoft.com/office/drawing/2014/main" id="{D8AD6DEF-E5CD-4FD8-BC27-88479A49A6FB}"/>
              </a:ext>
            </a:extLst>
          </p:cNvPr>
          <p:cNvSpPr txBox="1"/>
          <p:nvPr/>
        </p:nvSpPr>
        <p:spPr>
          <a:xfrm>
            <a:off x="2472097" y="3059668"/>
            <a:ext cx="2321533" cy="369332"/>
          </a:xfrm>
          <a:prstGeom prst="rect">
            <a:avLst/>
          </a:prstGeom>
          <a:solidFill>
            <a:srgbClr val="FFCC99"/>
          </a:solidFill>
        </p:spPr>
        <p:txBody>
          <a:bodyPr wrap="none" rtlCol="0">
            <a:spAutoFit/>
          </a:bodyPr>
          <a:lstStyle/>
          <a:p>
            <a:r>
              <a:rPr lang="nb-NO" dirty="0"/>
              <a:t>Vurderingssituasjoner</a:t>
            </a:r>
          </a:p>
        </p:txBody>
      </p:sp>
    </p:spTree>
    <p:extLst>
      <p:ext uri="{BB962C8B-B14F-4D97-AF65-F5344CB8AC3E}">
        <p14:creationId xmlns:p14="http://schemas.microsoft.com/office/powerpoint/2010/main" val="207341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1" grpId="0" animBg="1"/>
      <p:bldP spid="12" grpId="0" animBg="1"/>
      <p:bldP spid="14" grpId="0" animBg="1"/>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876</Words>
  <Application>Microsoft Office PowerPoint</Application>
  <PresentationFormat>Widescreen</PresentationFormat>
  <Paragraphs>71</Paragraphs>
  <Slides>7</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7</vt:i4>
      </vt:variant>
    </vt:vector>
  </HeadingPairs>
  <TitlesOfParts>
    <vt:vector size="11" baseType="lpstr">
      <vt:lpstr>Arial</vt:lpstr>
      <vt:lpstr>Calibri</vt:lpstr>
      <vt:lpstr>Calibri Light</vt:lpstr>
      <vt:lpstr>Office-tema</vt:lpstr>
      <vt:lpstr>Innebygget personvern og  rettssikkerhet</vt:lpstr>
      <vt:lpstr>Utgangspunkter</vt:lpstr>
      <vt:lpstr>De syv prinsippene for innebygget personvern + to metoder</vt:lpstr>
      <vt:lpstr>Et utvidet perspektiv</vt:lpstr>
      <vt:lpstr>Eksempel: rutine for å gi samtykke</vt:lpstr>
      <vt:lpstr>Generell modell; eksempel forvaltningslovens krav til begrunnelse for enkeltvedtak</vt:lpstr>
      <vt:lpstr>Forsøk på å forstå PVF art. 25(1)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Innebygget personvern og  rettssikkerhet</dc:title>
  <dc:creator>dag wiese schartum</dc:creator>
  <cp:lastModifiedBy>dag wiese schartum</cp:lastModifiedBy>
  <cp:revision>22</cp:revision>
  <dcterms:created xsi:type="dcterms:W3CDTF">2018-03-13T19:36:43Z</dcterms:created>
  <dcterms:modified xsi:type="dcterms:W3CDTF">2018-03-14T00:06:24Z</dcterms:modified>
</cp:coreProperties>
</file>