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2" r:id="rId5"/>
    <p:sldId id="257" r:id="rId6"/>
    <p:sldId id="263" r:id="rId7"/>
    <p:sldId id="265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D256DD-52FD-4474-B286-174DEF05C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013961-0B62-4892-AEFD-7920BF4C9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BCD905-2E09-40FC-8749-683616489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CDB121-E5D0-42DB-81D8-CFB45F7D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D9E1DA-49BE-4B13-BA83-510C5677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398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35628D-A990-4083-9AB6-8C4CB980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05CDE1E-F407-40E5-9258-E96A13AC9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178914-5C48-437E-9BD6-7D5A825D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12D1E1-6FB2-4123-80CE-A59ED5F6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3CE687-9475-461C-B5FF-9CB6AFD7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597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D23C169-1EA9-49F9-9692-5727F9F20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DBD67DB-B9AA-4458-850C-5B642B372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A093D1-FF08-4DCC-B68C-D5A8D13C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6AB436-2D3D-41B5-A34C-652C4777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0385B1-2E03-47AD-885C-5A737774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44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32720-C8E0-4C52-8F55-95B5FE236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2394E4-823D-4817-804C-E78F66EC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A2454F-ADAA-4FFF-B7C0-817203C0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009593-9B63-4FFB-A6FF-7ED118B2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C6BCD0-9ED0-4A0F-8992-EDABF4B9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50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615A90-E5FA-4D22-8AFE-2EB5CE79B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7912FA2-7499-44E5-BB5A-DD4815643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AEE698-F4EB-4DAA-BEAE-5EACB734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03F5E9-E6DB-46A1-8822-300CF7E0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CE890E-2871-4F90-955E-DFA7007C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51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DF87F-8514-48AA-B3FF-BAB7E97FB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224514-04EF-4164-83FF-BEC2A345F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398DBA-F63C-4F5C-8F60-F8A6A33FA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0FA11D1-8E34-40E7-95CE-7A51F706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CD38757-C3F0-4389-A03E-5A75DE70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6898207-2EF6-4753-AD42-609F5C23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397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A3DD5B-DC13-4CBD-8565-0B1CCAB6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86E520D-ED85-4F58-9EA4-8231729E8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5172FD9-7E63-4728-90B4-A3F9FB5EB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8BA2348-C269-4B07-B544-7141E9EA4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37AE76E-F206-4C0E-BD7F-B312D5084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EF82DE3-893B-4A0C-AD48-2BF0810C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899CA04-127F-481F-83D8-87B61F65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FDB62C5-2F42-46BA-BF60-9BCCCE5C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401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096B91-8BD3-42C3-B5BC-18A7F482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03E2D0B-73E2-4454-9803-AA31FE10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1A9C944-3C86-40CE-8F1E-4CB595BA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D7A1263-649D-4B5F-A387-9DBC02D5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577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F8D345A-49C7-4FCB-9348-F1581C38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50867C3-87B6-45C3-A2F5-96CFA087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98EDBF-A2D9-4487-9769-D125742F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53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0DA30B-8045-4529-9857-CF4EA8680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329971-7300-41A2-9125-D13301DA0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9719BB-4884-496A-A0CC-2995D018F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31942D8-FA15-4FC3-8FC5-68DC6638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2DBC869-8376-43AD-A0CC-2348A670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3BAA6C7-8EC5-4F01-88A5-D150E272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59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FDF5A-400B-44E6-B022-E3A3BDA8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6EF82E1-8505-4EA4-9112-EF61E1A02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F7ED54-40E8-416F-A8B2-A580A9CBB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27B5AEB-FA5F-4BFC-AB8F-DA1D6962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1B9C1D-F1F0-4B90-8E70-79C4EC5B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E83D59-90CF-41C8-BF29-0FB0558A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6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077935C-4D10-42ED-A5D7-FFF81D6AB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1B335ED-4D20-4A64-8CF2-CAEB30D73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C26C21-4FA6-4CF6-9E3E-C67960C5B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D0DF-0DB5-48D5-A128-11B2AB1FAD5F}" type="datetimeFigureOut">
              <a:rPr lang="nb-NO" smtClean="0"/>
              <a:t>26.02.2018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F0D7CD-06EF-421A-8F6A-ECCF21E07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EF5F91-DA16-44E1-95FB-6EF711E78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A510-3974-4E23-BAA2-757A513CEC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866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F16143-0E45-40C4-9CB0-B871FB5CD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b-NO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Presentasjon og oversikt over </a:t>
            </a:r>
            <a:br>
              <a:rPr lang="nb-NO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transformeringsprosessen fra lovtekst til programkode</a:t>
            </a:r>
            <a:br>
              <a:rPr lang="nb-NO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b-NO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DFBC221-93FF-44E3-8F06-9BFA3313F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119720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64689" y="613892"/>
            <a:ext cx="1768475" cy="4038600"/>
            <a:chOff x="950" y="816"/>
            <a:chExt cx="1114" cy="2544"/>
          </a:xfrm>
        </p:grpSpPr>
        <p:sp>
          <p:nvSpPr>
            <p:cNvPr id="3088" name="Arc 6"/>
            <p:cNvSpPr>
              <a:spLocks/>
            </p:cNvSpPr>
            <p:nvPr/>
          </p:nvSpPr>
          <p:spPr bwMode="auto">
            <a:xfrm>
              <a:off x="1104" y="816"/>
              <a:ext cx="960" cy="2544"/>
            </a:xfrm>
            <a:custGeom>
              <a:avLst/>
              <a:gdLst>
                <a:gd name="T0" fmla="*/ 0 w 21600"/>
                <a:gd name="T1" fmla="*/ 0 h 41967"/>
                <a:gd name="T2" fmla="*/ 1 w 21600"/>
                <a:gd name="T3" fmla="*/ 9 h 41967"/>
                <a:gd name="T4" fmla="*/ 0 w 21600"/>
                <a:gd name="T5" fmla="*/ 5 h 4196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967"/>
                <a:gd name="T11" fmla="*/ 21600 w 21600"/>
                <a:gd name="T12" fmla="*/ 41967 h 419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96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</a:path>
                <a:path w="21600" h="4196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9" name="Text Box 7"/>
            <p:cNvSpPr txBox="1">
              <a:spLocks noChangeArrowheads="1"/>
            </p:cNvSpPr>
            <p:nvPr/>
          </p:nvSpPr>
          <p:spPr bwMode="auto">
            <a:xfrm>
              <a:off x="950" y="1658"/>
              <a:ext cx="334" cy="4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1"/>
                  </a:solidFill>
                </a:rPr>
                <a:t>§§§</a:t>
              </a:r>
              <a:br>
                <a:rPr lang="nb-NO">
                  <a:solidFill>
                    <a:schemeClr val="accent1"/>
                  </a:solidFill>
                </a:rPr>
              </a:br>
              <a:r>
                <a:rPr lang="nb-NO">
                  <a:solidFill>
                    <a:schemeClr val="accent1"/>
                  </a:solidFill>
                </a:rPr>
                <a:t>§§§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228563" y="690092"/>
            <a:ext cx="1905000" cy="4038600"/>
            <a:chOff x="2880" y="864"/>
            <a:chExt cx="1200" cy="2544"/>
          </a:xfrm>
        </p:grpSpPr>
        <p:sp>
          <p:nvSpPr>
            <p:cNvPr id="3086" name="Arc 5"/>
            <p:cNvSpPr>
              <a:spLocks/>
            </p:cNvSpPr>
            <p:nvPr/>
          </p:nvSpPr>
          <p:spPr bwMode="auto">
            <a:xfrm flipH="1">
              <a:off x="2880" y="864"/>
              <a:ext cx="1200" cy="2544"/>
            </a:xfrm>
            <a:custGeom>
              <a:avLst/>
              <a:gdLst>
                <a:gd name="T0" fmla="*/ 0 w 21600"/>
                <a:gd name="T1" fmla="*/ 0 h 41967"/>
                <a:gd name="T2" fmla="*/ 1 w 21600"/>
                <a:gd name="T3" fmla="*/ 9 h 41967"/>
                <a:gd name="T4" fmla="*/ 0 w 21600"/>
                <a:gd name="T5" fmla="*/ 5 h 4196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967"/>
                <a:gd name="T11" fmla="*/ 21600 w 21600"/>
                <a:gd name="T12" fmla="*/ 41967 h 419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96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</a:path>
                <a:path w="21600" h="4196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7" name="Text Box 10"/>
            <p:cNvSpPr txBox="1">
              <a:spLocks noChangeArrowheads="1"/>
            </p:cNvSpPr>
            <p:nvPr/>
          </p:nvSpPr>
          <p:spPr bwMode="auto">
            <a:xfrm>
              <a:off x="3494" y="1514"/>
              <a:ext cx="48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FF3300"/>
                  </a:solidFill>
                </a:rPr>
                <a:t>00101</a:t>
              </a:r>
            </a:p>
            <a:p>
              <a:r>
                <a:rPr lang="nb-NO">
                  <a:solidFill>
                    <a:srgbClr val="FF3300"/>
                  </a:solidFill>
                </a:rPr>
                <a:t>01011</a:t>
              </a:r>
            </a:p>
          </p:txBody>
        </p:sp>
      </p:grpSp>
      <p:grpSp>
        <p:nvGrpSpPr>
          <p:cNvPr id="4" name="Gruppe 14"/>
          <p:cNvGrpSpPr>
            <a:grpSpLocks/>
          </p:cNvGrpSpPr>
          <p:nvPr/>
        </p:nvGrpSpPr>
        <p:grpSpPr bwMode="auto">
          <a:xfrm>
            <a:off x="2495014" y="2442692"/>
            <a:ext cx="1604927" cy="2466892"/>
            <a:chOff x="3143241" y="2743200"/>
            <a:chExt cx="1605374" cy="2466082"/>
          </a:xfrm>
        </p:grpSpPr>
        <p:sp>
          <p:nvSpPr>
            <p:cNvPr id="3083" name="Rectangle 12" descr="Rosa silkepapir"/>
            <p:cNvSpPr>
              <a:spLocks noChangeArrowheads="1"/>
            </p:cNvSpPr>
            <p:nvPr/>
          </p:nvSpPr>
          <p:spPr bwMode="auto">
            <a:xfrm>
              <a:off x="3429000" y="2743200"/>
              <a:ext cx="1066800" cy="6858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4" name="TekstSylinder 11"/>
            <p:cNvSpPr txBox="1">
              <a:spLocks noChangeArrowheads="1"/>
            </p:cNvSpPr>
            <p:nvPr/>
          </p:nvSpPr>
          <p:spPr bwMode="auto">
            <a:xfrm>
              <a:off x="3143241" y="4286255"/>
              <a:ext cx="1605374" cy="923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/>
                <a:t>Metoder som</a:t>
              </a:r>
            </a:p>
            <a:p>
              <a:r>
                <a:rPr lang="nb-NO" dirty="0"/>
                <a:t>beskrevet i</a:t>
              </a:r>
            </a:p>
            <a:p>
              <a:r>
                <a:rPr lang="nb-NO" dirty="0">
                  <a:solidFill>
                    <a:srgbClr val="C00000"/>
                  </a:solidFill>
                </a:rPr>
                <a:t>Schartum 2018</a:t>
              </a:r>
            </a:p>
          </p:txBody>
        </p:sp>
        <p:cxnSp>
          <p:nvCxnSpPr>
            <p:cNvPr id="14" name="Rett linje 13"/>
            <p:cNvCxnSpPr>
              <a:stCxn id="3083" idx="2"/>
            </p:cNvCxnSpPr>
            <p:nvPr/>
          </p:nvCxnSpPr>
          <p:spPr>
            <a:xfrm rot="5400000">
              <a:off x="3481733" y="3804857"/>
              <a:ext cx="856969" cy="1048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e 16"/>
          <p:cNvGrpSpPr>
            <a:grpSpLocks/>
          </p:cNvGrpSpPr>
          <p:nvPr/>
        </p:nvGrpSpPr>
        <p:grpSpPr bwMode="auto">
          <a:xfrm>
            <a:off x="3847564" y="2442692"/>
            <a:ext cx="2384295" cy="1474884"/>
            <a:chOff x="4495800" y="2743200"/>
            <a:chExt cx="2384687" cy="1475103"/>
          </a:xfrm>
        </p:grpSpPr>
        <p:sp>
          <p:nvSpPr>
            <p:cNvPr id="3081" name="Rectangle 13" descr="Bukett"/>
            <p:cNvSpPr>
              <a:spLocks noChangeArrowheads="1"/>
            </p:cNvSpPr>
            <p:nvPr/>
          </p:nvSpPr>
          <p:spPr bwMode="auto">
            <a:xfrm>
              <a:off x="4495800" y="2743200"/>
              <a:ext cx="609600" cy="685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2" name="TekstSylinder 15"/>
            <p:cNvSpPr txBox="1">
              <a:spLocks noChangeArrowheads="1"/>
            </p:cNvSpPr>
            <p:nvPr/>
          </p:nvSpPr>
          <p:spPr bwMode="auto">
            <a:xfrm>
              <a:off x="5072066" y="3571876"/>
              <a:ext cx="1808421" cy="646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/>
                <a:t>Systemutviklings-</a:t>
              </a:r>
            </a:p>
            <a:p>
              <a:r>
                <a:rPr lang="nb-NO" dirty="0"/>
                <a:t>metoder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461B5D44-3191-45CB-81C9-3F58F021EB27}"/>
              </a:ext>
            </a:extLst>
          </p:cNvPr>
          <p:cNvGrpSpPr/>
          <p:nvPr/>
        </p:nvGrpSpPr>
        <p:grpSpPr>
          <a:xfrm>
            <a:off x="1494888" y="5271619"/>
            <a:ext cx="4071938" cy="726794"/>
            <a:chOff x="3667125" y="5572127"/>
            <a:chExt cx="4071938" cy="726794"/>
          </a:xfrm>
        </p:grpSpPr>
        <p:sp>
          <p:nvSpPr>
            <p:cNvPr id="18" name="Pil høyre 17"/>
            <p:cNvSpPr/>
            <p:nvPr/>
          </p:nvSpPr>
          <p:spPr bwMode="auto">
            <a:xfrm>
              <a:off x="3667125" y="5572127"/>
              <a:ext cx="4071938" cy="35718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3080" name="TekstSylinder 18"/>
            <p:cNvSpPr txBox="1">
              <a:spLocks noChangeArrowheads="1"/>
            </p:cNvSpPr>
            <p:nvPr/>
          </p:nvSpPr>
          <p:spPr bwMode="auto">
            <a:xfrm>
              <a:off x="3881438" y="5929589"/>
              <a:ext cx="3227807" cy="369332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Systematisering </a:t>
              </a:r>
              <a:r>
                <a:rPr lang="nb-NO" dirty="0">
                  <a:solidFill>
                    <a:schemeClr val="accent5">
                      <a:lumMod val="20000"/>
                      <a:lumOff val="80000"/>
                    </a:schemeClr>
                  </a:solidFill>
                  <a:sym typeface="Wingdings" pitchFamily="2" charset="2"/>
                </a:rPr>
                <a:t> formalisering</a:t>
              </a:r>
              <a:endParaRPr lang="nb-NO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8" name="Bilde 7">
            <a:extLst>
              <a:ext uri="{FF2B5EF4-FFF2-40B4-BE49-F238E27FC236}">
                <a16:creationId xmlns:a16="http://schemas.microsoft.com/office/drawing/2014/main" id="{AD3C1ADC-9EDF-4FAC-96C9-74A9194B7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8809" y="504114"/>
            <a:ext cx="4067064" cy="564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4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549C66-2A9D-41EC-9CB7-3793EFFD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Fra lovtekst til programkode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0B5DF44-715C-4479-BEDE-AE15D610B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132" y="2181895"/>
            <a:ext cx="5650146" cy="249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1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65"/>
          </a:xfrm>
        </p:spPr>
        <p:txBody>
          <a:bodyPr>
            <a:noAutofit/>
          </a:bodyPr>
          <a:lstStyle/>
          <a:p>
            <a:br>
              <a:rPr lang="nb-NO" sz="3200" dirty="0">
                <a:solidFill>
                  <a:srgbClr val="0070C0"/>
                </a:solidFill>
              </a:rPr>
            </a:br>
            <a:r>
              <a:rPr lang="nb-NO" sz="3200" dirty="0">
                <a:solidFill>
                  <a:srgbClr val="0070C0"/>
                </a:solidFill>
              </a:rPr>
              <a:t>Hvis rettsfaktum, så rettsfølge</a:t>
            </a:r>
            <a:br>
              <a:rPr lang="nb-NO" sz="3200" dirty="0">
                <a:solidFill>
                  <a:srgbClr val="0070C0"/>
                </a:solidFill>
              </a:rPr>
            </a:b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1065" y="4024230"/>
            <a:ext cx="9460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«Personopplysninger skal …</a:t>
            </a:r>
          </a:p>
          <a:p>
            <a:r>
              <a:rPr lang="nb-NO" dirty="0"/>
              <a:t>c) være adekvate, relevante og begrenset til det som er nødvendig for formålene de behandles for»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1322" y="4735780"/>
            <a:ext cx="9046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HVIS</a:t>
            </a:r>
            <a:r>
              <a:rPr lang="nb-NO" dirty="0"/>
              <a:t> personopplysninger er adekvate </a:t>
            </a:r>
            <a:r>
              <a:rPr lang="nb-NO" b="1" dirty="0"/>
              <a:t>OG</a:t>
            </a:r>
            <a:r>
              <a:rPr lang="nb-NO" dirty="0"/>
              <a:t> relevante </a:t>
            </a:r>
            <a:r>
              <a:rPr lang="nb-NO" b="1" dirty="0"/>
              <a:t>OG</a:t>
            </a:r>
            <a:r>
              <a:rPr lang="nb-NO" dirty="0"/>
              <a:t> begrenset til det som er nødvendig for</a:t>
            </a:r>
            <a:br>
              <a:rPr lang="nb-NO" dirty="0"/>
            </a:br>
            <a:r>
              <a:rPr lang="nb-NO" dirty="0"/>
              <a:t>formålene de behandles for </a:t>
            </a:r>
            <a:r>
              <a:rPr lang="nb-NO" b="1" dirty="0"/>
              <a:t>SÅ</a:t>
            </a:r>
            <a:r>
              <a:rPr lang="nb-NO" dirty="0"/>
              <a:t> kan personopplysningene behandles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6143" y="1289446"/>
            <a:ext cx="9287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«Foreldre som har barn under 18 år boende fast hos seg, har rett til barnetrygd dersom barnet er</a:t>
            </a:r>
            <a:br>
              <a:rPr lang="nb-NO" dirty="0"/>
            </a:br>
            <a:r>
              <a:rPr lang="nb-NO" dirty="0"/>
              <a:t>bosatt i riket etter bestemmelsene i § 4.»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1322" y="22805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21" name="TextBox 20"/>
          <p:cNvSpPr txBox="1"/>
          <p:nvPr/>
        </p:nvSpPr>
        <p:spPr>
          <a:xfrm>
            <a:off x="865886" y="2086769"/>
            <a:ext cx="7119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HVIS</a:t>
            </a:r>
            <a:r>
              <a:rPr lang="nb-NO" dirty="0"/>
              <a:t> foreldre </a:t>
            </a:r>
            <a:r>
              <a:rPr lang="nb-NO" b="1" dirty="0"/>
              <a:t>OG</a:t>
            </a:r>
            <a:r>
              <a:rPr lang="nb-NO" dirty="0"/>
              <a:t> har barn under 18 år boende fast hos seg </a:t>
            </a:r>
            <a:r>
              <a:rPr lang="nb-NO" b="1" dirty="0"/>
              <a:t>OG</a:t>
            </a:r>
            <a:r>
              <a:rPr lang="nb-NO" dirty="0"/>
              <a:t> barnet er</a:t>
            </a:r>
            <a:br>
              <a:rPr lang="nb-NO" dirty="0"/>
            </a:br>
            <a:r>
              <a:rPr lang="nb-NO" dirty="0"/>
              <a:t>bosatt i riket etter bestemmelsene i § 4 </a:t>
            </a:r>
            <a:r>
              <a:rPr lang="nb-NO" b="1" dirty="0"/>
              <a:t>SÅ</a:t>
            </a:r>
            <a:r>
              <a:rPr lang="nb-NO" dirty="0"/>
              <a:t> rett til barnetrygd.»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879124" y="2062867"/>
            <a:ext cx="7555020" cy="1541262"/>
            <a:chOff x="1100820" y="2747211"/>
            <a:chExt cx="7555020" cy="1458349"/>
          </a:xfrm>
        </p:grpSpPr>
        <p:sp>
          <p:nvSpPr>
            <p:cNvPr id="22" name="Oval 21"/>
            <p:cNvSpPr/>
            <p:nvPr/>
          </p:nvSpPr>
          <p:spPr>
            <a:xfrm>
              <a:off x="1639040" y="2775974"/>
              <a:ext cx="836306" cy="343706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Oval 22"/>
            <p:cNvSpPr/>
            <p:nvPr/>
          </p:nvSpPr>
          <p:spPr>
            <a:xfrm>
              <a:off x="4757898" y="2747211"/>
              <a:ext cx="1947701" cy="435324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74723" y="3078129"/>
              <a:ext cx="2997254" cy="732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32" idx="5"/>
            </p:cNvCxnSpPr>
            <p:nvPr/>
          </p:nvCxnSpPr>
          <p:spPr>
            <a:xfrm>
              <a:off x="4561029" y="3066138"/>
              <a:ext cx="988091" cy="57185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371977" y="3173366"/>
              <a:ext cx="908750" cy="43384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371978" y="3623121"/>
              <a:ext cx="3283862" cy="582439"/>
            </a:xfrm>
            <a:prstGeom prst="rect">
              <a:avLst/>
            </a:prstGeom>
            <a:noFill/>
            <a:ln w="158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Lite vurderingspregede fakta</a:t>
              </a:r>
            </a:p>
            <a:p>
              <a:r>
                <a:rPr lang="nb-NO" sz="1600" dirty="0">
                  <a:solidFill>
                    <a:srgbClr val="C00000"/>
                  </a:solidFill>
                </a:rPr>
                <a:t>Maskinlesbare kilder kan være mulig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3151247" y="2754074"/>
              <a:ext cx="1651662" cy="365606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Oval 35"/>
            <p:cNvSpPr/>
            <p:nvPr/>
          </p:nvSpPr>
          <p:spPr>
            <a:xfrm>
              <a:off x="1100820" y="3038421"/>
              <a:ext cx="1273903" cy="435324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285878" y="3356610"/>
              <a:ext cx="3086099" cy="52599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437158" y="4723289"/>
            <a:ext cx="8075291" cy="1769908"/>
            <a:chOff x="1483691" y="4725949"/>
            <a:chExt cx="8075291" cy="1769908"/>
          </a:xfrm>
        </p:grpSpPr>
        <p:grpSp>
          <p:nvGrpSpPr>
            <p:cNvPr id="44" name="Group 43"/>
            <p:cNvGrpSpPr/>
            <p:nvPr/>
          </p:nvGrpSpPr>
          <p:grpSpPr>
            <a:xfrm>
              <a:off x="3660350" y="4725949"/>
              <a:ext cx="5898632" cy="1769908"/>
              <a:chOff x="3726867" y="4938385"/>
              <a:chExt cx="5898632" cy="1769908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726867" y="4990021"/>
                <a:ext cx="922385" cy="343706"/>
              </a:xfrm>
              <a:prstGeom prst="ellipse">
                <a:avLst/>
              </a:prstGeom>
              <a:noFill/>
              <a:ln w="158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011155" y="4938385"/>
                <a:ext cx="941188" cy="365606"/>
              </a:xfrm>
              <a:prstGeom prst="ellipse">
                <a:avLst/>
              </a:prstGeom>
              <a:noFill/>
              <a:ln w="158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8547193" y="4938385"/>
                <a:ext cx="1078306" cy="435324"/>
              </a:xfrm>
              <a:prstGeom prst="ellipse">
                <a:avLst/>
              </a:prstGeom>
              <a:noFill/>
              <a:ln w="158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0" name="Straight Connector 9"/>
              <p:cNvCxnSpPr>
                <a:stCxn id="6" idx="5"/>
              </p:cNvCxnSpPr>
              <p:nvPr/>
            </p:nvCxnSpPr>
            <p:spPr>
              <a:xfrm>
                <a:off x="4514172" y="5283392"/>
                <a:ext cx="1939028" cy="811138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cxnSpLocks/>
              </p:cNvCxnSpPr>
              <p:nvPr/>
            </p:nvCxnSpPr>
            <p:spPr>
              <a:xfrm>
                <a:off x="5628382" y="5283392"/>
                <a:ext cx="994796" cy="800214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8" idx="3"/>
              </p:cNvCxnSpPr>
              <p:nvPr/>
            </p:nvCxnSpPr>
            <p:spPr>
              <a:xfrm flipH="1">
                <a:off x="6841777" y="5309957"/>
                <a:ext cx="1863330" cy="763818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385966" y="6092740"/>
                <a:ext cx="4032964" cy="615553"/>
              </a:xfrm>
              <a:prstGeom prst="rect">
                <a:avLst/>
              </a:prstGeom>
              <a:noFill/>
              <a:ln w="15875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nb-NO" dirty="0"/>
                  <a:t>Skjønnsmessige fakta</a:t>
                </a:r>
              </a:p>
              <a:p>
                <a:r>
                  <a:rPr lang="nb-NO" sz="1600" dirty="0">
                    <a:solidFill>
                      <a:srgbClr val="C00000"/>
                    </a:solidFill>
                  </a:rPr>
                  <a:t>Maskinlesbare kilder neppe mulig eller aktuelt</a:t>
                </a:r>
              </a:p>
            </p:txBody>
          </p:sp>
        </p:grpSp>
        <p:sp>
          <p:nvSpPr>
            <p:cNvPr id="45" name="Oval 44"/>
            <p:cNvSpPr/>
            <p:nvPr/>
          </p:nvSpPr>
          <p:spPr>
            <a:xfrm>
              <a:off x="1483691" y="4747849"/>
              <a:ext cx="1934008" cy="343706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3049681" y="5060032"/>
              <a:ext cx="3138422" cy="830493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BB2369B-8D6A-4810-8B9A-5334332F4CB4}"/>
              </a:ext>
            </a:extLst>
          </p:cNvPr>
          <p:cNvSpPr txBox="1"/>
          <p:nvPr/>
        </p:nvSpPr>
        <p:spPr>
          <a:xfrm>
            <a:off x="8546653" y="2877402"/>
            <a:ext cx="2061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7030A0"/>
                </a:solidFill>
              </a:rPr>
              <a:t>(men alle begreper</a:t>
            </a:r>
            <a:br>
              <a:rPr lang="nb-NO" dirty="0">
                <a:solidFill>
                  <a:srgbClr val="7030A0"/>
                </a:solidFill>
              </a:rPr>
            </a:br>
            <a:r>
              <a:rPr lang="nb-NO" dirty="0">
                <a:solidFill>
                  <a:srgbClr val="7030A0"/>
                </a:solidFill>
              </a:rPr>
              <a:t>er mer eller mindre </a:t>
            </a:r>
            <a:br>
              <a:rPr lang="nb-NO" dirty="0">
                <a:solidFill>
                  <a:srgbClr val="7030A0"/>
                </a:solidFill>
              </a:rPr>
            </a:br>
            <a:r>
              <a:rPr lang="nb-NO" dirty="0">
                <a:solidFill>
                  <a:srgbClr val="7030A0"/>
                </a:solidFill>
              </a:rPr>
              <a:t>vage)</a:t>
            </a:r>
          </a:p>
        </p:txBody>
      </p:sp>
    </p:spTree>
    <p:extLst>
      <p:ext uri="{BB962C8B-B14F-4D97-AF65-F5344CB8AC3E}">
        <p14:creationId xmlns:p14="http://schemas.microsoft.com/office/powerpoint/2010/main" val="346491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tel 49">
            <a:extLst>
              <a:ext uri="{FF2B5EF4-FFF2-40B4-BE49-F238E27FC236}">
                <a16:creationId xmlns:a16="http://schemas.microsoft.com/office/drawing/2014/main" id="{14690010-7335-4F6D-8BA9-0E4088B8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524" y="37370"/>
            <a:ext cx="4687028" cy="794636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Modellere hovedprosesser</a:t>
            </a:r>
          </a:p>
        </p:txBody>
      </p:sp>
      <p:sp>
        <p:nvSpPr>
          <p:cNvPr id="58" name="TekstSylinder 57">
            <a:extLst>
              <a:ext uri="{FF2B5EF4-FFF2-40B4-BE49-F238E27FC236}">
                <a16:creationId xmlns:a16="http://schemas.microsoft.com/office/drawing/2014/main" id="{E14021BE-0C29-47D5-94A4-7BBD9E636B94}"/>
              </a:ext>
            </a:extLst>
          </p:cNvPr>
          <p:cNvSpPr txBox="1"/>
          <p:nvPr/>
        </p:nvSpPr>
        <p:spPr>
          <a:xfrm>
            <a:off x="2052959" y="715470"/>
            <a:ext cx="321395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Vilkårsstrukturer og beregninger</a:t>
            </a:r>
          </a:p>
        </p:txBody>
      </p: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4B11E015-BE82-4EB7-83EC-1AFE2C0E10E4}"/>
              </a:ext>
            </a:extLst>
          </p:cNvPr>
          <p:cNvSpPr txBox="1"/>
          <p:nvPr/>
        </p:nvSpPr>
        <p:spPr>
          <a:xfrm>
            <a:off x="2052959" y="1225312"/>
            <a:ext cx="494026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Fortolkningen av ord og fraser (betydningsinnhold)</a:t>
            </a:r>
          </a:p>
        </p:txBody>
      </p:sp>
      <p:grpSp>
        <p:nvGrpSpPr>
          <p:cNvPr id="74" name="Gruppe 73">
            <a:extLst>
              <a:ext uri="{FF2B5EF4-FFF2-40B4-BE49-F238E27FC236}">
                <a16:creationId xmlns:a16="http://schemas.microsoft.com/office/drawing/2014/main" id="{52DA9D3A-0875-4319-B9E6-4C3D037C14CA}"/>
              </a:ext>
            </a:extLst>
          </p:cNvPr>
          <p:cNvGrpSpPr/>
          <p:nvPr/>
        </p:nvGrpSpPr>
        <p:grpSpPr>
          <a:xfrm>
            <a:off x="355904" y="394909"/>
            <a:ext cx="1187633" cy="1344348"/>
            <a:chOff x="406857" y="3682137"/>
            <a:chExt cx="1187633" cy="1344348"/>
          </a:xfrm>
        </p:grpSpPr>
        <p:pic>
          <p:nvPicPr>
            <p:cNvPr id="70" name="Grafikk 69" descr="Bøker">
              <a:extLst>
                <a:ext uri="{FF2B5EF4-FFF2-40B4-BE49-F238E27FC236}">
                  <a16:creationId xmlns:a16="http://schemas.microsoft.com/office/drawing/2014/main" id="{FCA61D0C-353B-43D7-81A9-AF959E6C0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1285" y="3682137"/>
              <a:ext cx="360168" cy="360168"/>
            </a:xfrm>
            <a:prstGeom prst="rect">
              <a:avLst/>
            </a:prstGeom>
          </p:spPr>
        </p:pic>
        <p:grpSp>
          <p:nvGrpSpPr>
            <p:cNvPr id="73" name="Gruppe 72">
              <a:extLst>
                <a:ext uri="{FF2B5EF4-FFF2-40B4-BE49-F238E27FC236}">
                  <a16:creationId xmlns:a16="http://schemas.microsoft.com/office/drawing/2014/main" id="{FDC058A4-ABFC-4258-9FCF-B8F458C6D3FF}"/>
                </a:ext>
              </a:extLst>
            </p:cNvPr>
            <p:cNvGrpSpPr/>
            <p:nvPr/>
          </p:nvGrpSpPr>
          <p:grpSpPr>
            <a:xfrm>
              <a:off x="406857" y="3776167"/>
              <a:ext cx="1187633" cy="1250318"/>
              <a:chOff x="406857" y="3776167"/>
              <a:chExt cx="1187633" cy="1250318"/>
            </a:xfrm>
          </p:grpSpPr>
          <p:sp>
            <p:nvSpPr>
              <p:cNvPr id="65" name="TekstSylinder 64">
                <a:extLst>
                  <a:ext uri="{FF2B5EF4-FFF2-40B4-BE49-F238E27FC236}">
                    <a16:creationId xmlns:a16="http://schemas.microsoft.com/office/drawing/2014/main" id="{75255E74-3D26-4A9B-8908-259C379FEBE1}"/>
                  </a:ext>
                </a:extLst>
              </p:cNvPr>
              <p:cNvSpPr txBox="1"/>
              <p:nvPr/>
            </p:nvSpPr>
            <p:spPr>
              <a:xfrm>
                <a:off x="496257" y="3984916"/>
                <a:ext cx="58381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/>
                  <a:t>§§</a:t>
                </a:r>
              </a:p>
              <a:p>
                <a:r>
                  <a:rPr lang="nb-NO" dirty="0"/>
                  <a:t>§§§ </a:t>
                </a:r>
              </a:p>
              <a:p>
                <a:endParaRPr lang="nb-NO" dirty="0"/>
              </a:p>
            </p:txBody>
          </p:sp>
          <p:pic>
            <p:nvPicPr>
              <p:cNvPr id="67" name="Grafikk 66" descr="Klubbe">
                <a:extLst>
                  <a:ext uri="{FF2B5EF4-FFF2-40B4-BE49-F238E27FC236}">
                    <a16:creationId xmlns:a16="http://schemas.microsoft.com/office/drawing/2014/main" id="{D1A395E5-B47B-423C-A28B-CD21E889D0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76500" y="4275977"/>
                <a:ext cx="385211" cy="385211"/>
              </a:xfrm>
              <a:prstGeom prst="rect">
                <a:avLst/>
              </a:prstGeom>
            </p:spPr>
          </p:pic>
          <p:pic>
            <p:nvPicPr>
              <p:cNvPr id="68" name="Grafikk 67" descr="Klubbe">
                <a:extLst>
                  <a:ext uri="{FF2B5EF4-FFF2-40B4-BE49-F238E27FC236}">
                    <a16:creationId xmlns:a16="http://schemas.microsoft.com/office/drawing/2014/main" id="{19FB5EAD-A880-4574-9C2D-CB462AC7A3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63163" y="3776167"/>
                <a:ext cx="385211" cy="385211"/>
              </a:xfrm>
              <a:prstGeom prst="rect">
                <a:avLst/>
              </a:prstGeom>
            </p:spPr>
          </p:pic>
          <p:pic>
            <p:nvPicPr>
              <p:cNvPr id="71" name="Grafikk 70" descr="Bøker">
                <a:extLst>
                  <a:ext uri="{FF2B5EF4-FFF2-40B4-BE49-F238E27FC236}">
                    <a16:creationId xmlns:a16="http://schemas.microsoft.com/office/drawing/2014/main" id="{DDDAFF91-6ADD-422F-B259-D22C17A3DE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91913" y="4028919"/>
                <a:ext cx="360168" cy="360168"/>
              </a:xfrm>
              <a:prstGeom prst="rect">
                <a:avLst/>
              </a:prstGeom>
            </p:spPr>
          </p:pic>
          <p:sp>
            <p:nvSpPr>
              <p:cNvPr id="72" name="TekstSylinder 71">
                <a:extLst>
                  <a:ext uri="{FF2B5EF4-FFF2-40B4-BE49-F238E27FC236}">
                    <a16:creationId xmlns:a16="http://schemas.microsoft.com/office/drawing/2014/main" id="{C4B5F40D-04B8-4C55-9F76-95C72698746A}"/>
                  </a:ext>
                </a:extLst>
              </p:cNvPr>
              <p:cNvSpPr txBox="1"/>
              <p:nvPr/>
            </p:nvSpPr>
            <p:spPr>
              <a:xfrm>
                <a:off x="406857" y="4657153"/>
                <a:ext cx="1187633" cy="3693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nb-NO" dirty="0"/>
                  <a:t>Rettskilder</a:t>
                </a:r>
              </a:p>
            </p:txBody>
          </p:sp>
        </p:grpSp>
      </p:grpSp>
      <p:sp>
        <p:nvSpPr>
          <p:cNvPr id="75" name="Pil: venstre og opp 74">
            <a:extLst>
              <a:ext uri="{FF2B5EF4-FFF2-40B4-BE49-F238E27FC236}">
                <a16:creationId xmlns:a16="http://schemas.microsoft.com/office/drawing/2014/main" id="{7A0667C1-3C5B-436D-B1DC-CFC3992EB831}"/>
              </a:ext>
            </a:extLst>
          </p:cNvPr>
          <p:cNvSpPr/>
          <p:nvPr/>
        </p:nvSpPr>
        <p:spPr>
          <a:xfrm rot="7867216">
            <a:off x="1530858" y="949489"/>
            <a:ext cx="630025" cy="608881"/>
          </a:xfrm>
          <a:prstGeom prst="lef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0" name="Gruppe 79">
            <a:extLst>
              <a:ext uri="{FF2B5EF4-FFF2-40B4-BE49-F238E27FC236}">
                <a16:creationId xmlns:a16="http://schemas.microsoft.com/office/drawing/2014/main" id="{C270E802-32E2-40A5-89E9-3F74E45C567A}"/>
              </a:ext>
            </a:extLst>
          </p:cNvPr>
          <p:cNvGrpSpPr/>
          <p:nvPr/>
        </p:nvGrpSpPr>
        <p:grpSpPr>
          <a:xfrm>
            <a:off x="204194" y="1853543"/>
            <a:ext cx="11090941" cy="4807210"/>
            <a:chOff x="208102" y="1815480"/>
            <a:chExt cx="11090941" cy="4807210"/>
          </a:xfrm>
        </p:grpSpPr>
        <p:grpSp>
          <p:nvGrpSpPr>
            <p:cNvPr id="79" name="Gruppe 78">
              <a:extLst>
                <a:ext uri="{FF2B5EF4-FFF2-40B4-BE49-F238E27FC236}">
                  <a16:creationId xmlns:a16="http://schemas.microsoft.com/office/drawing/2014/main" id="{4FC618A4-5F31-4B5E-86F1-9572335F406E}"/>
                </a:ext>
              </a:extLst>
            </p:cNvPr>
            <p:cNvGrpSpPr/>
            <p:nvPr/>
          </p:nvGrpSpPr>
          <p:grpSpPr>
            <a:xfrm>
              <a:off x="208102" y="1815480"/>
              <a:ext cx="11090941" cy="4807210"/>
              <a:chOff x="208102" y="1815480"/>
              <a:chExt cx="11090941" cy="4807210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41B63593-E7A9-4877-A2CA-232BEF3C2E13}"/>
                  </a:ext>
                </a:extLst>
              </p:cNvPr>
              <p:cNvSpPr/>
              <p:nvPr/>
            </p:nvSpPr>
            <p:spPr>
              <a:xfrm>
                <a:off x="208103" y="5376195"/>
                <a:ext cx="2500657" cy="1246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500" dirty="0"/>
                  <a:t>I </a:t>
                </a:r>
                <a:r>
                  <a:rPr lang="en-US" sz="1500" dirty="0" err="1"/>
                  <a:t>hvilken</a:t>
                </a:r>
                <a:r>
                  <a:rPr lang="en-US" sz="1500" dirty="0"/>
                  <a:t> grad </a:t>
                </a:r>
                <a:r>
                  <a:rPr lang="en-US" sz="1500" dirty="0" err="1"/>
                  <a:t>og</a:t>
                </a:r>
                <a:r>
                  <a:rPr lang="en-US" sz="1500" dirty="0"/>
                  <a:t> </a:t>
                </a:r>
                <a:r>
                  <a:rPr lang="en-US" sz="1500" dirty="0" err="1"/>
                  <a:t>på</a:t>
                </a:r>
                <a:r>
                  <a:rPr lang="en-US" sz="1500" dirty="0"/>
                  <a:t> </a:t>
                </a:r>
                <a:r>
                  <a:rPr lang="en-US" sz="1500" dirty="0" err="1"/>
                  <a:t>hvilken</a:t>
                </a:r>
                <a:br>
                  <a:rPr lang="en-US" sz="1500" dirty="0"/>
                </a:br>
                <a:r>
                  <a:rPr lang="en-US" sz="1500" dirty="0" err="1"/>
                  <a:t>måte</a:t>
                </a:r>
                <a:r>
                  <a:rPr lang="en-US" sz="1500" dirty="0"/>
                  <a:t> </a:t>
                </a:r>
                <a:r>
                  <a:rPr lang="en-US" sz="1500" dirty="0" err="1"/>
                  <a:t>skal</a:t>
                </a:r>
                <a:r>
                  <a:rPr lang="en-US" sz="1500" dirty="0"/>
                  <a:t> </a:t>
                </a:r>
                <a:r>
                  <a:rPr lang="en-US" sz="1500" dirty="0" err="1"/>
                  <a:t>personvern-prinsipper</a:t>
                </a:r>
                <a:r>
                  <a:rPr lang="en-US" sz="1500" dirty="0"/>
                  <a:t> </a:t>
                </a:r>
                <a:r>
                  <a:rPr lang="en-US" sz="1500" dirty="0" err="1"/>
                  <a:t>og</a:t>
                </a:r>
                <a:r>
                  <a:rPr lang="en-US" sz="1500" dirty="0"/>
                  <a:t>/</a:t>
                </a:r>
                <a:r>
                  <a:rPr lang="en-US" sz="1500" dirty="0" err="1"/>
                  <a:t>eller</a:t>
                </a:r>
                <a:r>
                  <a:rPr lang="en-US" sz="1500" dirty="0"/>
                  <a:t> –</a:t>
                </a:r>
                <a:r>
                  <a:rPr lang="en-US" sz="1500" dirty="0" err="1"/>
                  <a:t>regler</a:t>
                </a:r>
                <a:r>
                  <a:rPr lang="en-US" sz="1500" dirty="0"/>
                  <a:t> </a:t>
                </a:r>
                <a:r>
                  <a:rPr lang="en-US" sz="1500" dirty="0" err="1"/>
                  <a:t>bygges</a:t>
                </a:r>
                <a:r>
                  <a:rPr lang="en-US" sz="1500" dirty="0"/>
                  <a:t> inn </a:t>
                </a:r>
                <a:r>
                  <a:rPr lang="en-US" sz="1500" dirty="0" err="1"/>
                  <a:t>isystemløsningen</a:t>
                </a:r>
                <a:r>
                  <a:rPr lang="en-US" sz="1500" dirty="0"/>
                  <a:t>? (</a:t>
                </a:r>
                <a:r>
                  <a:rPr lang="en-US" sz="1500" dirty="0" err="1"/>
                  <a:t>jf</a:t>
                </a:r>
                <a:r>
                  <a:rPr lang="en-US" sz="1500" dirty="0"/>
                  <a:t>. art. 25)</a:t>
                </a:r>
              </a:p>
            </p:txBody>
          </p:sp>
          <p:sp>
            <p:nvSpPr>
              <p:cNvPr id="12" name="Rektangel: avrundede hjørner 11">
                <a:extLst>
                  <a:ext uri="{FF2B5EF4-FFF2-40B4-BE49-F238E27FC236}">
                    <a16:creationId xmlns:a16="http://schemas.microsoft.com/office/drawing/2014/main" id="{C4FF2EDD-077D-4939-884E-11A090B5F454}"/>
                  </a:ext>
                </a:extLst>
              </p:cNvPr>
              <p:cNvSpPr/>
              <p:nvPr/>
            </p:nvSpPr>
            <p:spPr>
              <a:xfrm>
                <a:off x="208102" y="5318832"/>
                <a:ext cx="2531153" cy="130385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500"/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64C410AB-1CAA-4F58-9E2C-4673BCB77CC9}"/>
                  </a:ext>
                </a:extLst>
              </p:cNvPr>
              <p:cNvSpPr/>
              <p:nvPr/>
            </p:nvSpPr>
            <p:spPr>
              <a:xfrm>
                <a:off x="3032216" y="5376196"/>
                <a:ext cx="2500657" cy="663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500" dirty="0"/>
                  <a:t>Hvilke </a:t>
                </a:r>
                <a:r>
                  <a:rPr lang="en-US" sz="1500" dirty="0" err="1"/>
                  <a:t>tiltak</a:t>
                </a:r>
                <a:r>
                  <a:rPr lang="en-US" sz="1500" dirty="0"/>
                  <a:t> </a:t>
                </a:r>
                <a:r>
                  <a:rPr lang="en-US" sz="1500" dirty="0" err="1"/>
                  <a:t>må</a:t>
                </a:r>
                <a:r>
                  <a:rPr lang="en-US" sz="1500" dirty="0"/>
                  <a:t> </a:t>
                </a:r>
                <a:r>
                  <a:rPr lang="en-US" sz="1500" dirty="0" err="1"/>
                  <a:t>treffes</a:t>
                </a:r>
                <a:r>
                  <a:rPr lang="en-US" sz="1500" dirty="0"/>
                  <a:t> for å </a:t>
                </a:r>
                <a:r>
                  <a:rPr lang="en-US" sz="1500" dirty="0" err="1"/>
                  <a:t>sikre</a:t>
                </a:r>
                <a:r>
                  <a:rPr lang="en-US" sz="1500" dirty="0"/>
                  <a:t> </a:t>
                </a:r>
                <a:r>
                  <a:rPr lang="en-US" sz="1500" dirty="0" err="1"/>
                  <a:t>behandlingen</a:t>
                </a:r>
                <a:r>
                  <a:rPr lang="en-US" sz="1500" dirty="0"/>
                  <a:t>? (</a:t>
                </a:r>
                <a:r>
                  <a:rPr lang="en-US" sz="1500" dirty="0" err="1"/>
                  <a:t>jf</a:t>
                </a:r>
                <a:r>
                  <a:rPr lang="en-US" sz="1500" dirty="0"/>
                  <a:t>. art. 5(f) </a:t>
                </a:r>
                <a:r>
                  <a:rPr lang="en-US" sz="1500" dirty="0" err="1"/>
                  <a:t>og</a:t>
                </a:r>
                <a:r>
                  <a:rPr lang="en-US" sz="1500" dirty="0"/>
                  <a:t> art. 32 - 34)</a:t>
                </a:r>
              </a:p>
            </p:txBody>
          </p:sp>
          <p:sp>
            <p:nvSpPr>
              <p:cNvPr id="16" name="Rektangel: avrundede hjørner 15">
                <a:extLst>
                  <a:ext uri="{FF2B5EF4-FFF2-40B4-BE49-F238E27FC236}">
                    <a16:creationId xmlns:a16="http://schemas.microsoft.com/office/drawing/2014/main" id="{A556D25C-5431-4DA4-B8C0-D0AB07BAD2CF}"/>
                  </a:ext>
                </a:extLst>
              </p:cNvPr>
              <p:cNvSpPr/>
              <p:nvPr/>
            </p:nvSpPr>
            <p:spPr>
              <a:xfrm>
                <a:off x="3032215" y="5318834"/>
                <a:ext cx="2531153" cy="11141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500"/>
              </a:p>
            </p:txBody>
          </p: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B5BC96E0-B107-48CD-92CD-5C294230AE89}"/>
                  </a:ext>
                </a:extLst>
              </p:cNvPr>
              <p:cNvSpPr/>
              <p:nvPr/>
            </p:nvSpPr>
            <p:spPr>
              <a:xfrm>
                <a:off x="5887159" y="5376196"/>
                <a:ext cx="2500657" cy="663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500" dirty="0"/>
                  <a:t>Hvilke </a:t>
                </a:r>
                <a:r>
                  <a:rPr lang="en-US" sz="1500" dirty="0" err="1"/>
                  <a:t>krav</a:t>
                </a:r>
                <a:r>
                  <a:rPr lang="en-US" sz="1500" dirty="0"/>
                  <a:t> </a:t>
                </a:r>
                <a:r>
                  <a:rPr lang="en-US" sz="1500" dirty="0" err="1"/>
                  <a:t>må</a:t>
                </a:r>
                <a:r>
                  <a:rPr lang="en-US" sz="1500" dirty="0"/>
                  <a:t> </a:t>
                </a:r>
                <a:r>
                  <a:rPr lang="en-US" sz="1500" dirty="0" err="1"/>
                  <a:t>stilles</a:t>
                </a:r>
                <a:r>
                  <a:rPr lang="en-US" sz="1500" dirty="0"/>
                  <a:t> </a:t>
                </a:r>
                <a:r>
                  <a:rPr lang="en-US" sz="1500" dirty="0" err="1"/>
                  <a:t>til</a:t>
                </a:r>
                <a:r>
                  <a:rPr lang="en-US" sz="1500" dirty="0"/>
                  <a:t> </a:t>
                </a:r>
                <a:r>
                  <a:rPr lang="en-US" sz="1500" dirty="0" err="1"/>
                  <a:t>opplysningskvalitet</a:t>
                </a:r>
                <a:r>
                  <a:rPr lang="en-US" sz="1500" dirty="0"/>
                  <a:t>? (</a:t>
                </a:r>
                <a:r>
                  <a:rPr lang="en-US" sz="1500" dirty="0" err="1"/>
                  <a:t>jf</a:t>
                </a:r>
                <a:r>
                  <a:rPr lang="en-US" sz="1500" dirty="0"/>
                  <a:t>. art. 5(c) </a:t>
                </a:r>
                <a:r>
                  <a:rPr lang="en-US" sz="1500" dirty="0" err="1"/>
                  <a:t>og</a:t>
                </a:r>
                <a:r>
                  <a:rPr lang="en-US" sz="1500" dirty="0"/>
                  <a:t> (d))</a:t>
                </a:r>
              </a:p>
            </p:txBody>
          </p:sp>
          <p:sp>
            <p:nvSpPr>
              <p:cNvPr id="19" name="Rektangel: avrundede hjørner 18">
                <a:extLst>
                  <a:ext uri="{FF2B5EF4-FFF2-40B4-BE49-F238E27FC236}">
                    <a16:creationId xmlns:a16="http://schemas.microsoft.com/office/drawing/2014/main" id="{B743CCB7-BFB3-4B4F-B7C7-D003EAC339F6}"/>
                  </a:ext>
                </a:extLst>
              </p:cNvPr>
              <p:cNvSpPr/>
              <p:nvPr/>
            </p:nvSpPr>
            <p:spPr>
              <a:xfrm>
                <a:off x="5887158" y="5318834"/>
                <a:ext cx="2531153" cy="11141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500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18425B3D-690A-46F2-AA84-B9C843710668}"/>
                  </a:ext>
                </a:extLst>
              </p:cNvPr>
              <p:cNvSpPr/>
              <p:nvPr/>
            </p:nvSpPr>
            <p:spPr>
              <a:xfrm>
                <a:off x="277962" y="1872842"/>
                <a:ext cx="2500657" cy="663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500" dirty="0"/>
                  <a:t>Vil </a:t>
                </a:r>
                <a:r>
                  <a:rPr lang="en-US" sz="1500" dirty="0" err="1"/>
                  <a:t>det</a:t>
                </a:r>
                <a:r>
                  <a:rPr lang="en-US" sz="1500" dirty="0"/>
                  <a:t> </a:t>
                </a:r>
                <a:r>
                  <a:rPr lang="en-US" sz="1500" dirty="0" err="1"/>
                  <a:t>skje</a:t>
                </a:r>
                <a:r>
                  <a:rPr lang="en-US" sz="1500" dirty="0"/>
                  <a:t> </a:t>
                </a:r>
                <a:r>
                  <a:rPr lang="en-US" sz="1500" dirty="0" err="1"/>
                  <a:t>behandling</a:t>
                </a:r>
                <a:r>
                  <a:rPr lang="en-US" sz="1500" dirty="0"/>
                  <a:t> </a:t>
                </a:r>
                <a:r>
                  <a:rPr lang="en-US" sz="1500" dirty="0" err="1"/>
                  <a:t>av</a:t>
                </a:r>
                <a:r>
                  <a:rPr lang="en-US" sz="1500" dirty="0"/>
                  <a:t> </a:t>
                </a:r>
                <a:r>
                  <a:rPr lang="en-US" sz="1500" dirty="0" err="1"/>
                  <a:t>personopplysninger</a:t>
                </a:r>
                <a:r>
                  <a:rPr lang="en-US" sz="1500" dirty="0"/>
                  <a:t>? (</a:t>
                </a:r>
                <a:r>
                  <a:rPr lang="en-US" sz="1500" dirty="0" err="1"/>
                  <a:t>jf</a:t>
                </a:r>
                <a:r>
                  <a:rPr lang="en-US" sz="1500" dirty="0"/>
                  <a:t>. art. 4(1) </a:t>
                </a:r>
                <a:r>
                  <a:rPr lang="en-US" sz="1500" dirty="0" err="1"/>
                  <a:t>og</a:t>
                </a:r>
                <a:r>
                  <a:rPr lang="en-US" sz="1500" dirty="0"/>
                  <a:t> 4(2)</a:t>
                </a:r>
              </a:p>
            </p:txBody>
          </p:sp>
          <p:sp>
            <p:nvSpPr>
              <p:cNvPr id="22" name="Rektangel: avrundede hjørner 21">
                <a:extLst>
                  <a:ext uri="{FF2B5EF4-FFF2-40B4-BE49-F238E27FC236}">
                    <a16:creationId xmlns:a16="http://schemas.microsoft.com/office/drawing/2014/main" id="{64678DCC-4296-4B9E-BA42-249B0B99D61E}"/>
                  </a:ext>
                </a:extLst>
              </p:cNvPr>
              <p:cNvSpPr/>
              <p:nvPr/>
            </p:nvSpPr>
            <p:spPr>
              <a:xfrm>
                <a:off x="277961" y="1815480"/>
                <a:ext cx="2531153" cy="11141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500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3279E52C-2E95-422D-A2B4-BA14E66D55F1}"/>
                  </a:ext>
                </a:extLst>
              </p:cNvPr>
              <p:cNvSpPr/>
              <p:nvPr/>
            </p:nvSpPr>
            <p:spPr>
              <a:xfrm>
                <a:off x="8767891" y="1877230"/>
                <a:ext cx="2500657" cy="468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500" dirty="0"/>
                  <a:t>Hva </a:t>
                </a:r>
                <a:r>
                  <a:rPr lang="en-US" sz="1500" dirty="0" err="1"/>
                  <a:t>skal</a:t>
                </a:r>
                <a:r>
                  <a:rPr lang="en-US" sz="1500" dirty="0"/>
                  <a:t> </a:t>
                </a:r>
                <a:r>
                  <a:rPr lang="en-US" sz="1500" dirty="0" err="1"/>
                  <a:t>være</a:t>
                </a:r>
                <a:r>
                  <a:rPr lang="en-US" sz="1500" dirty="0"/>
                  <a:t> </a:t>
                </a:r>
                <a:r>
                  <a:rPr lang="en-US" sz="1500" dirty="0" err="1"/>
                  <a:t>formålet</a:t>
                </a:r>
                <a:r>
                  <a:rPr lang="en-US" sz="1500" dirty="0"/>
                  <a:t> for </a:t>
                </a:r>
                <a:r>
                  <a:rPr lang="en-US" sz="1500" dirty="0" err="1"/>
                  <a:t>behandlingen</a:t>
                </a:r>
                <a:r>
                  <a:rPr lang="en-US" sz="1500" dirty="0"/>
                  <a:t>? (</a:t>
                </a:r>
                <a:r>
                  <a:rPr lang="en-US" sz="1500" dirty="0" err="1"/>
                  <a:t>jf</a:t>
                </a:r>
                <a:r>
                  <a:rPr lang="en-US" sz="1500" dirty="0"/>
                  <a:t>. art. 5(b)</a:t>
                </a:r>
              </a:p>
            </p:txBody>
          </p:sp>
          <p:sp>
            <p:nvSpPr>
              <p:cNvPr id="25" name="Rektangel: avrundede hjørner 24">
                <a:extLst>
                  <a:ext uri="{FF2B5EF4-FFF2-40B4-BE49-F238E27FC236}">
                    <a16:creationId xmlns:a16="http://schemas.microsoft.com/office/drawing/2014/main" id="{B567D72C-7826-4124-BD55-4F6A2FE99AF4}"/>
                  </a:ext>
                </a:extLst>
              </p:cNvPr>
              <p:cNvSpPr/>
              <p:nvPr/>
            </p:nvSpPr>
            <p:spPr>
              <a:xfrm>
                <a:off x="8767890" y="1819868"/>
                <a:ext cx="2531153" cy="11141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500"/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1DEFFAE-80D8-40E2-B501-EC803D0FA39C}"/>
                  </a:ext>
                </a:extLst>
              </p:cNvPr>
              <p:cNvSpPr/>
              <p:nvPr/>
            </p:nvSpPr>
            <p:spPr>
              <a:xfrm>
                <a:off x="8689162" y="5376196"/>
                <a:ext cx="2578437" cy="910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I </a:t>
                </a:r>
                <a:r>
                  <a:rPr lang="en-US" sz="1600" dirty="0" err="1"/>
                  <a:t>hvilken</a:t>
                </a:r>
                <a:r>
                  <a:rPr lang="en-US" sz="1600" dirty="0"/>
                  <a:t> grad </a:t>
                </a:r>
                <a:r>
                  <a:rPr lang="en-US" sz="1600" dirty="0" err="1"/>
                  <a:t>og</a:t>
                </a:r>
                <a:r>
                  <a:rPr lang="en-US" sz="1600" dirty="0"/>
                  <a:t> </a:t>
                </a:r>
                <a:r>
                  <a:rPr lang="en-US" sz="1600" dirty="0" err="1"/>
                  <a:t>på</a:t>
                </a:r>
                <a:r>
                  <a:rPr lang="en-US" sz="1600" dirty="0"/>
                  <a:t> </a:t>
                </a:r>
                <a:r>
                  <a:rPr lang="en-US" sz="1600" dirty="0" err="1"/>
                  <a:t>hvilken</a:t>
                </a:r>
                <a:r>
                  <a:rPr lang="en-US" sz="1600" dirty="0"/>
                  <a:t> </a:t>
                </a:r>
                <a:r>
                  <a:rPr lang="en-US" sz="1600" dirty="0" err="1"/>
                  <a:t>måte</a:t>
                </a:r>
                <a:r>
                  <a:rPr lang="en-US" sz="1600" dirty="0"/>
                  <a:t> </a:t>
                </a:r>
                <a:r>
                  <a:rPr lang="en-US" sz="1600" dirty="0" err="1"/>
                  <a:t>skal</a:t>
                </a:r>
                <a:r>
                  <a:rPr lang="en-US" sz="1600" dirty="0"/>
                  <a:t> </a:t>
                </a:r>
                <a:r>
                  <a:rPr lang="en-US" sz="1600" dirty="0" err="1"/>
                  <a:t>registrerte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være</a:t>
                </a:r>
                <a:r>
                  <a:rPr lang="en-US" sz="1600" dirty="0"/>
                  <a:t> </a:t>
                </a:r>
                <a:r>
                  <a:rPr lang="en-US" sz="1600" dirty="0" err="1"/>
                  <a:t>identifiserte</a:t>
                </a:r>
                <a:r>
                  <a:rPr lang="en-US" sz="1600" dirty="0"/>
                  <a:t>? (</a:t>
                </a:r>
                <a:r>
                  <a:rPr lang="en-US" sz="1600" dirty="0" err="1"/>
                  <a:t>jf</a:t>
                </a:r>
                <a:r>
                  <a:rPr lang="en-US" sz="1600" dirty="0"/>
                  <a:t>. art. 5(e), </a:t>
                </a:r>
                <a:r>
                  <a:rPr lang="en-US" sz="1600" dirty="0" err="1"/>
                  <a:t>jf</a:t>
                </a:r>
                <a:r>
                  <a:rPr lang="en-US" sz="1600" dirty="0"/>
                  <a:t>. art. 11);</a:t>
                </a:r>
              </a:p>
            </p:txBody>
          </p:sp>
          <p:sp>
            <p:nvSpPr>
              <p:cNvPr id="28" name="Rektangel: avrundede hjørner 27">
                <a:extLst>
                  <a:ext uri="{FF2B5EF4-FFF2-40B4-BE49-F238E27FC236}">
                    <a16:creationId xmlns:a16="http://schemas.microsoft.com/office/drawing/2014/main" id="{894832E2-DE7E-4C11-9A4B-08C39715860E}"/>
                  </a:ext>
                </a:extLst>
              </p:cNvPr>
              <p:cNvSpPr/>
              <p:nvPr/>
            </p:nvSpPr>
            <p:spPr>
              <a:xfrm>
                <a:off x="8689161" y="5318834"/>
                <a:ext cx="2609882" cy="11141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44E586-B270-4055-A3EB-9A729F71883A}"/>
                  </a:ext>
                </a:extLst>
              </p:cNvPr>
              <p:cNvSpPr/>
              <p:nvPr/>
            </p:nvSpPr>
            <p:spPr>
              <a:xfrm>
                <a:off x="3086828" y="1872842"/>
                <a:ext cx="2500657" cy="663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500" dirty="0"/>
                  <a:t>Er </a:t>
                </a:r>
                <a:r>
                  <a:rPr lang="en-US" sz="1500" dirty="0" err="1"/>
                  <a:t>behandlingen</a:t>
                </a:r>
                <a:r>
                  <a:rPr lang="en-US" sz="1500" dirty="0"/>
                  <a:t> </a:t>
                </a:r>
                <a:r>
                  <a:rPr lang="en-US" sz="1500" dirty="0" err="1"/>
                  <a:t>innenfor</a:t>
                </a:r>
                <a:r>
                  <a:rPr lang="en-US" sz="1500" dirty="0"/>
                  <a:t> PVFs </a:t>
                </a:r>
                <a:r>
                  <a:rPr lang="en-US" sz="1500" dirty="0" err="1"/>
                  <a:t>virkeområde</a:t>
                </a:r>
                <a:r>
                  <a:rPr lang="en-US" sz="1500" dirty="0"/>
                  <a:t>?(</a:t>
                </a:r>
                <a:r>
                  <a:rPr lang="en-US" sz="1500" dirty="0" err="1"/>
                  <a:t>jf</a:t>
                </a:r>
                <a:r>
                  <a:rPr lang="en-US" sz="1500" dirty="0"/>
                  <a:t>. art. 2 and 3 med </a:t>
                </a:r>
                <a:r>
                  <a:rPr lang="en-US" sz="1500" dirty="0" err="1"/>
                  <a:t>unntak</a:t>
                </a:r>
                <a:r>
                  <a:rPr lang="en-US" sz="1500" dirty="0"/>
                  <a:t>);</a:t>
                </a:r>
              </a:p>
            </p:txBody>
          </p:sp>
          <p:sp>
            <p:nvSpPr>
              <p:cNvPr id="31" name="Rektangel: avrundede hjørner 30">
                <a:extLst>
                  <a:ext uri="{FF2B5EF4-FFF2-40B4-BE49-F238E27FC236}">
                    <a16:creationId xmlns:a16="http://schemas.microsoft.com/office/drawing/2014/main" id="{711609D2-0A98-4DA5-847C-254E9E595F87}"/>
                  </a:ext>
                </a:extLst>
              </p:cNvPr>
              <p:cNvSpPr/>
              <p:nvPr/>
            </p:nvSpPr>
            <p:spPr>
              <a:xfrm>
                <a:off x="3086827" y="1815480"/>
                <a:ext cx="2531153" cy="11141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500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85874F1A-075D-4280-91B8-3A97124A19A8}"/>
                  </a:ext>
                </a:extLst>
              </p:cNvPr>
              <p:cNvSpPr/>
              <p:nvPr/>
            </p:nvSpPr>
            <p:spPr>
              <a:xfrm>
                <a:off x="5926523" y="1872842"/>
                <a:ext cx="2500657" cy="468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sz="1500" dirty="0"/>
                  <a:t>Finnes det et rettslig grunnlag for behandlingen? (jf. art. 6 og 9);</a:t>
                </a:r>
              </a:p>
            </p:txBody>
          </p:sp>
          <p:sp>
            <p:nvSpPr>
              <p:cNvPr id="34" name="Rektangel: avrundede hjørner 33">
                <a:extLst>
                  <a:ext uri="{FF2B5EF4-FFF2-40B4-BE49-F238E27FC236}">
                    <a16:creationId xmlns:a16="http://schemas.microsoft.com/office/drawing/2014/main" id="{BA26F0FA-B82C-49B3-9A57-6183C6A5E541}"/>
                  </a:ext>
                </a:extLst>
              </p:cNvPr>
              <p:cNvSpPr/>
              <p:nvPr/>
            </p:nvSpPr>
            <p:spPr>
              <a:xfrm>
                <a:off x="5926522" y="1815480"/>
                <a:ext cx="2531153" cy="11141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500"/>
              </a:p>
            </p:txBody>
          </p:sp>
          <p:sp>
            <p:nvSpPr>
              <p:cNvPr id="35" name="Pil: høyre 34">
                <a:extLst>
                  <a:ext uri="{FF2B5EF4-FFF2-40B4-BE49-F238E27FC236}">
                    <a16:creationId xmlns:a16="http://schemas.microsoft.com/office/drawing/2014/main" id="{0C0C379F-A41D-40C7-BE0A-6937BA33E3E8}"/>
                  </a:ext>
                </a:extLst>
              </p:cNvPr>
              <p:cNvSpPr/>
              <p:nvPr/>
            </p:nvSpPr>
            <p:spPr>
              <a:xfrm>
                <a:off x="2809114" y="2332562"/>
                <a:ext cx="203703" cy="203744"/>
              </a:xfrm>
              <a:prstGeom prst="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6" name="Pil: høyre 35">
                <a:extLst>
                  <a:ext uri="{FF2B5EF4-FFF2-40B4-BE49-F238E27FC236}">
                    <a16:creationId xmlns:a16="http://schemas.microsoft.com/office/drawing/2014/main" id="{A00370D6-C512-4522-AB21-0AE8C524E3AC}"/>
                  </a:ext>
                </a:extLst>
              </p:cNvPr>
              <p:cNvSpPr/>
              <p:nvPr/>
            </p:nvSpPr>
            <p:spPr>
              <a:xfrm>
                <a:off x="5618638" y="2341170"/>
                <a:ext cx="203703" cy="203744"/>
              </a:xfrm>
              <a:prstGeom prst="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7" name="Pil: høyre 36">
                <a:extLst>
                  <a:ext uri="{FF2B5EF4-FFF2-40B4-BE49-F238E27FC236}">
                    <a16:creationId xmlns:a16="http://schemas.microsoft.com/office/drawing/2014/main" id="{D4199374-9E2E-4AD1-B96F-99E10708E584}"/>
                  </a:ext>
                </a:extLst>
              </p:cNvPr>
              <p:cNvSpPr/>
              <p:nvPr/>
            </p:nvSpPr>
            <p:spPr>
              <a:xfrm>
                <a:off x="8462336" y="2341170"/>
                <a:ext cx="203703" cy="203744"/>
              </a:xfrm>
              <a:prstGeom prst="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8" name="Pil: høyre 37">
                <a:extLst>
                  <a:ext uri="{FF2B5EF4-FFF2-40B4-BE49-F238E27FC236}">
                    <a16:creationId xmlns:a16="http://schemas.microsoft.com/office/drawing/2014/main" id="{0A5C3B11-AA6D-4919-8FD9-A27EF371A52F}"/>
                  </a:ext>
                </a:extLst>
              </p:cNvPr>
              <p:cNvSpPr/>
              <p:nvPr/>
            </p:nvSpPr>
            <p:spPr>
              <a:xfrm rot="5400000">
                <a:off x="9103290" y="3859787"/>
                <a:ext cx="2110608" cy="250258"/>
              </a:xfrm>
              <a:prstGeom prst="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39" name="Pil: høyre 38">
              <a:extLst>
                <a:ext uri="{FF2B5EF4-FFF2-40B4-BE49-F238E27FC236}">
                  <a16:creationId xmlns:a16="http://schemas.microsoft.com/office/drawing/2014/main" id="{EB165F43-FD49-4DD4-A34C-5B027F8ED93A}"/>
                </a:ext>
              </a:extLst>
            </p:cNvPr>
            <p:cNvSpPr/>
            <p:nvPr/>
          </p:nvSpPr>
          <p:spPr>
            <a:xfrm rot="10800000">
              <a:off x="8485457" y="5774028"/>
              <a:ext cx="203703" cy="203744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Pil: høyre 39">
              <a:extLst>
                <a:ext uri="{FF2B5EF4-FFF2-40B4-BE49-F238E27FC236}">
                  <a16:creationId xmlns:a16="http://schemas.microsoft.com/office/drawing/2014/main" id="{EEB59837-52D5-46FF-9401-CAA5CD754FAB}"/>
                </a:ext>
              </a:extLst>
            </p:cNvPr>
            <p:cNvSpPr/>
            <p:nvPr/>
          </p:nvSpPr>
          <p:spPr>
            <a:xfrm rot="10800000">
              <a:off x="5673584" y="5774028"/>
              <a:ext cx="203703" cy="203744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Pil: høyre 40">
              <a:extLst>
                <a:ext uri="{FF2B5EF4-FFF2-40B4-BE49-F238E27FC236}">
                  <a16:creationId xmlns:a16="http://schemas.microsoft.com/office/drawing/2014/main" id="{AE1DE745-BCCB-4498-BBDE-2CB93A1877E5}"/>
                </a:ext>
              </a:extLst>
            </p:cNvPr>
            <p:cNvSpPr/>
            <p:nvPr/>
          </p:nvSpPr>
          <p:spPr>
            <a:xfrm rot="10800000">
              <a:off x="2828511" y="5806216"/>
              <a:ext cx="203703" cy="203744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D8585DB7-5323-4F12-93C4-CF1E8D3A9368}"/>
              </a:ext>
            </a:extLst>
          </p:cNvPr>
          <p:cNvGrpSpPr/>
          <p:nvPr/>
        </p:nvGrpSpPr>
        <p:grpSpPr>
          <a:xfrm>
            <a:off x="304800" y="112043"/>
            <a:ext cx="10388958" cy="5633948"/>
            <a:chOff x="371976" y="198476"/>
            <a:chExt cx="10388958" cy="5633948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4BA12450-3AAE-40F2-82FD-B08AAF1876F9}"/>
                </a:ext>
              </a:extLst>
            </p:cNvPr>
            <p:cNvSpPr/>
            <p:nvPr/>
          </p:nvSpPr>
          <p:spPr>
            <a:xfrm>
              <a:off x="3544090" y="4633692"/>
              <a:ext cx="683655" cy="271377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C9F3BD99-BA39-409D-814D-6BCC1646DCEB}"/>
                </a:ext>
              </a:extLst>
            </p:cNvPr>
            <p:cNvSpPr/>
            <p:nvPr/>
          </p:nvSpPr>
          <p:spPr>
            <a:xfrm>
              <a:off x="1306044" y="1974650"/>
              <a:ext cx="914256" cy="391057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F6E79732-4FC7-49ED-9495-CC267B6004D9}"/>
                </a:ext>
              </a:extLst>
            </p:cNvPr>
            <p:cNvSpPr/>
            <p:nvPr/>
          </p:nvSpPr>
          <p:spPr>
            <a:xfrm>
              <a:off x="371976" y="2189236"/>
              <a:ext cx="1375948" cy="382820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81B74F9D-F385-490B-9890-E446FC4A2A35}"/>
                </a:ext>
              </a:extLst>
            </p:cNvPr>
            <p:cNvSpPr/>
            <p:nvPr/>
          </p:nvSpPr>
          <p:spPr>
            <a:xfrm>
              <a:off x="9987558" y="2001854"/>
              <a:ext cx="773376" cy="341937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78" name="Gruppe 77">
              <a:extLst>
                <a:ext uri="{FF2B5EF4-FFF2-40B4-BE49-F238E27FC236}">
                  <a16:creationId xmlns:a16="http://schemas.microsoft.com/office/drawing/2014/main" id="{798A669A-710B-4647-82D7-B8CF120DA1E6}"/>
                </a:ext>
              </a:extLst>
            </p:cNvPr>
            <p:cNvGrpSpPr/>
            <p:nvPr/>
          </p:nvGrpSpPr>
          <p:grpSpPr>
            <a:xfrm>
              <a:off x="3045319" y="198476"/>
              <a:ext cx="6454882" cy="5633948"/>
              <a:chOff x="2301827" y="101320"/>
              <a:chExt cx="6454882" cy="5633948"/>
            </a:xfrm>
          </p:grpSpPr>
          <p:sp>
            <p:nvSpPr>
              <p:cNvPr id="47" name="Snakkeboble: rektangel med avrundede hjørner 46">
                <a:extLst>
                  <a:ext uri="{FF2B5EF4-FFF2-40B4-BE49-F238E27FC236}">
                    <a16:creationId xmlns:a16="http://schemas.microsoft.com/office/drawing/2014/main" id="{94D5E5B7-1CC0-49D1-8BEF-0E9C585AADA7}"/>
                  </a:ext>
                </a:extLst>
              </p:cNvPr>
              <p:cNvSpPr/>
              <p:nvPr/>
            </p:nvSpPr>
            <p:spPr>
              <a:xfrm>
                <a:off x="4456354" y="3698215"/>
                <a:ext cx="2029806" cy="1262359"/>
              </a:xfrm>
              <a:prstGeom prst="wedgeRoundRectCallout">
                <a:avLst>
                  <a:gd name="adj1" fmla="val 56847"/>
                  <a:gd name="adj2" fmla="val -20073"/>
                  <a:gd name="adj3" fmla="val 16667"/>
                </a:avLst>
              </a:prstGeom>
              <a:solidFill>
                <a:schemeClr val="bg1"/>
              </a:solidFill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4" name="TekstSylinder 43">
                <a:extLst>
                  <a:ext uri="{FF2B5EF4-FFF2-40B4-BE49-F238E27FC236}">
                    <a16:creationId xmlns:a16="http://schemas.microsoft.com/office/drawing/2014/main" id="{EAB89E37-BC1F-4C38-9716-4930A854260A}"/>
                  </a:ext>
                </a:extLst>
              </p:cNvPr>
              <p:cNvSpPr txBox="1"/>
              <p:nvPr/>
            </p:nvSpPr>
            <p:spPr>
              <a:xfrm>
                <a:off x="4452927" y="3703853"/>
                <a:ext cx="2006219" cy="1175969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nb-NO" sz="1500" dirty="0"/>
                  <a:t>Samtykkekompetent?</a:t>
                </a:r>
              </a:p>
              <a:p>
                <a:r>
                  <a:rPr lang="nb-NO" sz="1500" dirty="0"/>
                  <a:t>Fullmektig?</a:t>
                </a:r>
              </a:p>
              <a:p>
                <a:r>
                  <a:rPr lang="nb-NO" sz="1500" dirty="0"/>
                  <a:t>Innholdet av samtykket?</a:t>
                </a:r>
              </a:p>
              <a:p>
                <a:r>
                  <a:rPr lang="nb-NO" sz="1500" dirty="0"/>
                  <a:t>Samtykkemåten?</a:t>
                </a:r>
              </a:p>
              <a:p>
                <a:r>
                  <a:rPr lang="nb-NO" sz="1500" dirty="0"/>
                  <a:t>Virkninger av samtykket?</a:t>
                </a:r>
              </a:p>
            </p:txBody>
          </p:sp>
          <p:grpSp>
            <p:nvGrpSpPr>
              <p:cNvPr id="49" name="Gruppe 48">
                <a:extLst>
                  <a:ext uri="{FF2B5EF4-FFF2-40B4-BE49-F238E27FC236}">
                    <a16:creationId xmlns:a16="http://schemas.microsoft.com/office/drawing/2014/main" id="{B0FB253A-F4E0-41A8-9DC4-422477A55D96}"/>
                  </a:ext>
                </a:extLst>
              </p:cNvPr>
              <p:cNvGrpSpPr/>
              <p:nvPr/>
            </p:nvGrpSpPr>
            <p:grpSpPr>
              <a:xfrm>
                <a:off x="6606508" y="3333908"/>
                <a:ext cx="1873854" cy="1114132"/>
                <a:chOff x="6398088" y="2191877"/>
                <a:chExt cx="2001153" cy="1180950"/>
              </a:xfrm>
            </p:grpSpPr>
            <p:sp>
              <p:nvSpPr>
                <p:cNvPr id="42" name="TekstSylinder 41">
                  <a:extLst>
                    <a:ext uri="{FF2B5EF4-FFF2-40B4-BE49-F238E27FC236}">
                      <a16:creationId xmlns:a16="http://schemas.microsoft.com/office/drawing/2014/main" id="{238F1302-0F0B-4AB6-8AE8-E4C982233CAE}"/>
                    </a:ext>
                  </a:extLst>
                </p:cNvPr>
                <p:cNvSpPr txBox="1"/>
                <p:nvPr/>
              </p:nvSpPr>
              <p:spPr>
                <a:xfrm>
                  <a:off x="6398088" y="2241245"/>
                  <a:ext cx="1989327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179388" indent="-179388">
                    <a:buFont typeface="Arial" panose="020B0604020202020204" pitchFamily="34" charset="0"/>
                    <a:buChar char="•"/>
                  </a:pPr>
                  <a:r>
                    <a:rPr lang="nb-NO" dirty="0"/>
                    <a:t>Avtale</a:t>
                  </a:r>
                  <a:br>
                    <a:rPr lang="nb-NO" dirty="0"/>
                  </a:br>
                  <a:r>
                    <a:rPr lang="nb-NO" dirty="0"/>
                    <a:t>Nødvendig grunn</a:t>
                  </a:r>
                </a:p>
                <a:p>
                  <a:pPr marL="179388" indent="-179388">
                    <a:buFont typeface="Arial" panose="020B0604020202020204" pitchFamily="34" charset="0"/>
                    <a:buChar char="•"/>
                  </a:pPr>
                  <a:r>
                    <a:rPr lang="nb-NO" dirty="0"/>
                    <a:t>Samtykke</a:t>
                  </a:r>
                </a:p>
              </p:txBody>
            </p:sp>
            <p:sp>
              <p:nvSpPr>
                <p:cNvPr id="43" name="Rektangel 42">
                  <a:extLst>
                    <a:ext uri="{FF2B5EF4-FFF2-40B4-BE49-F238E27FC236}">
                      <a16:creationId xmlns:a16="http://schemas.microsoft.com/office/drawing/2014/main" id="{09E8CF1A-E290-4C0D-B603-1775FC39109B}"/>
                    </a:ext>
                  </a:extLst>
                </p:cNvPr>
                <p:cNvSpPr/>
                <p:nvPr/>
              </p:nvSpPr>
              <p:spPr>
                <a:xfrm>
                  <a:off x="6409914" y="2191877"/>
                  <a:ext cx="1989327" cy="1180950"/>
                </a:xfrm>
                <a:prstGeom prst="rect">
                  <a:avLst/>
                </a:prstGeom>
                <a:noFill/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sp>
            <p:nvSpPr>
              <p:cNvPr id="51" name="Pil: høyre 50">
                <a:extLst>
                  <a:ext uri="{FF2B5EF4-FFF2-40B4-BE49-F238E27FC236}">
                    <a16:creationId xmlns:a16="http://schemas.microsoft.com/office/drawing/2014/main" id="{7C10375C-6C3B-478C-AB6F-E1BF80E79CA2}"/>
                  </a:ext>
                </a:extLst>
              </p:cNvPr>
              <p:cNvSpPr/>
              <p:nvPr/>
            </p:nvSpPr>
            <p:spPr>
              <a:xfrm rot="5205279">
                <a:off x="7206517" y="2936389"/>
                <a:ext cx="205233" cy="202225"/>
              </a:xfrm>
              <a:prstGeom prst="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3" name="TekstSylinder 52">
                <a:extLst>
                  <a:ext uri="{FF2B5EF4-FFF2-40B4-BE49-F238E27FC236}">
                    <a16:creationId xmlns:a16="http://schemas.microsoft.com/office/drawing/2014/main" id="{985F74E7-25A7-42C9-9AE7-F8DDCC4A5F56}"/>
                  </a:ext>
                </a:extLst>
              </p:cNvPr>
              <p:cNvSpPr txBox="1"/>
              <p:nvPr/>
            </p:nvSpPr>
            <p:spPr>
              <a:xfrm>
                <a:off x="2776734" y="4027108"/>
                <a:ext cx="1147284" cy="1708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500" dirty="0"/>
                  <a:t>Viljesytringen må være:</a:t>
                </a:r>
                <a:br>
                  <a:rPr lang="nb-NO" sz="1500" dirty="0"/>
                </a:br>
                <a:r>
                  <a:rPr lang="nb-NO" sz="1500" dirty="0"/>
                  <a:t>frivillig,</a:t>
                </a:r>
                <a:br>
                  <a:rPr lang="nb-NO" sz="1500" dirty="0"/>
                </a:br>
                <a:r>
                  <a:rPr lang="nb-NO" sz="1500" dirty="0"/>
                  <a:t>spesifikk,</a:t>
                </a:r>
                <a:br>
                  <a:rPr lang="nb-NO" sz="1500" dirty="0"/>
                </a:br>
                <a:r>
                  <a:rPr lang="nb-NO" sz="1500" dirty="0"/>
                  <a:t>informert, og </a:t>
                </a:r>
              </a:p>
              <a:p>
                <a:r>
                  <a:rPr lang="nb-NO" sz="1500" dirty="0"/>
                  <a:t>utvetydig</a:t>
                </a:r>
              </a:p>
            </p:txBody>
          </p:sp>
          <p:sp>
            <p:nvSpPr>
              <p:cNvPr id="54" name="Snakkeboble: rektangel med avrundede hjørner 53">
                <a:extLst>
                  <a:ext uri="{FF2B5EF4-FFF2-40B4-BE49-F238E27FC236}">
                    <a16:creationId xmlns:a16="http://schemas.microsoft.com/office/drawing/2014/main" id="{97529EF0-9AB2-4EC3-86F3-4D2C115FAB48}"/>
                  </a:ext>
                </a:extLst>
              </p:cNvPr>
              <p:cNvSpPr/>
              <p:nvPr/>
            </p:nvSpPr>
            <p:spPr>
              <a:xfrm>
                <a:off x="2301827" y="4012524"/>
                <a:ext cx="1936486" cy="1205139"/>
              </a:xfrm>
              <a:prstGeom prst="wedgeRoundRectCallout">
                <a:avLst>
                  <a:gd name="adj1" fmla="val 64795"/>
                  <a:gd name="adj2" fmla="val -25121"/>
                  <a:gd name="adj3" fmla="val 16667"/>
                </a:avLst>
              </a:prstGeom>
              <a:noFill/>
              <a:ln w="254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6" name="TekstSylinder 75">
                <a:extLst>
                  <a:ext uri="{FF2B5EF4-FFF2-40B4-BE49-F238E27FC236}">
                    <a16:creationId xmlns:a16="http://schemas.microsoft.com/office/drawing/2014/main" id="{7846EC00-E1A3-4BFA-A6BC-2E8D0AE64483}"/>
                  </a:ext>
                </a:extLst>
              </p:cNvPr>
              <p:cNvSpPr txBox="1"/>
              <p:nvPr/>
            </p:nvSpPr>
            <p:spPr>
              <a:xfrm>
                <a:off x="5861557" y="101320"/>
                <a:ext cx="289515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200" dirty="0">
                    <a:solidFill>
                      <a:srgbClr val="0070C0"/>
                    </a:solidFill>
                    <a:latin typeface="+mj-lt"/>
                  </a:rPr>
                  <a:t>og delprosesser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139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57">
            <a:extLst>
              <a:ext uri="{FF2B5EF4-FFF2-40B4-BE49-F238E27FC236}">
                <a16:creationId xmlns:a16="http://schemas.microsoft.com/office/drawing/2014/main" id="{E14021BE-0C29-47D5-94A4-7BBD9E636B94}"/>
              </a:ext>
            </a:extLst>
          </p:cNvPr>
          <p:cNvSpPr txBox="1"/>
          <p:nvPr/>
        </p:nvSpPr>
        <p:spPr>
          <a:xfrm>
            <a:off x="3108997" y="1899347"/>
            <a:ext cx="575515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Fortolkningen av ord og fraser som betegner vilkårs-</a:t>
            </a:r>
            <a:br>
              <a:rPr lang="nb-NO" b="1" dirty="0"/>
            </a:br>
            <a:r>
              <a:rPr lang="nb-NO" b="1" dirty="0"/>
              <a:t>strukturer og beregninger </a:t>
            </a:r>
            <a:r>
              <a:rPr lang="nb-NO" dirty="0"/>
              <a:t>(prosessanalyse)</a:t>
            </a:r>
          </a:p>
        </p:txBody>
      </p:sp>
      <p:sp>
        <p:nvSpPr>
          <p:cNvPr id="6" name="TekstSylinder 58">
            <a:extLst>
              <a:ext uri="{FF2B5EF4-FFF2-40B4-BE49-F238E27FC236}">
                <a16:creationId xmlns:a16="http://schemas.microsoft.com/office/drawing/2014/main" id="{4B11E015-BE82-4EB7-83EC-1AFE2C0E10E4}"/>
              </a:ext>
            </a:extLst>
          </p:cNvPr>
          <p:cNvSpPr txBox="1"/>
          <p:nvPr/>
        </p:nvSpPr>
        <p:spPr>
          <a:xfrm>
            <a:off x="3144732" y="3549027"/>
            <a:ext cx="570121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Fortolkningen av ord og fraser som betegner faktum </a:t>
            </a:r>
            <a:r>
              <a:rPr lang="nb-NO" dirty="0"/>
              <a:t>(informasjonsanalyse)</a:t>
            </a:r>
          </a:p>
        </p:txBody>
      </p:sp>
      <p:grpSp>
        <p:nvGrpSpPr>
          <p:cNvPr id="7" name="Gruppe 73">
            <a:extLst>
              <a:ext uri="{FF2B5EF4-FFF2-40B4-BE49-F238E27FC236}">
                <a16:creationId xmlns:a16="http://schemas.microsoft.com/office/drawing/2014/main" id="{52DA9D3A-0875-4319-B9E6-4C3D037C14CA}"/>
              </a:ext>
            </a:extLst>
          </p:cNvPr>
          <p:cNvGrpSpPr/>
          <p:nvPr/>
        </p:nvGrpSpPr>
        <p:grpSpPr>
          <a:xfrm>
            <a:off x="1244239" y="2219168"/>
            <a:ext cx="1211789" cy="1344348"/>
            <a:chOff x="406857" y="3682137"/>
            <a:chExt cx="1187633" cy="1344348"/>
          </a:xfrm>
        </p:grpSpPr>
        <p:pic>
          <p:nvPicPr>
            <p:cNvPr id="8" name="Grafikk 69" descr="Bøker">
              <a:extLst>
                <a:ext uri="{FF2B5EF4-FFF2-40B4-BE49-F238E27FC236}">
                  <a16:creationId xmlns:a16="http://schemas.microsoft.com/office/drawing/2014/main" id="{FCA61D0C-353B-43D7-81A9-AF959E6C0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1285" y="3682137"/>
              <a:ext cx="360168" cy="360168"/>
            </a:xfrm>
            <a:prstGeom prst="rect">
              <a:avLst/>
            </a:prstGeom>
          </p:spPr>
        </p:pic>
        <p:grpSp>
          <p:nvGrpSpPr>
            <p:cNvPr id="9" name="Gruppe 72">
              <a:extLst>
                <a:ext uri="{FF2B5EF4-FFF2-40B4-BE49-F238E27FC236}">
                  <a16:creationId xmlns:a16="http://schemas.microsoft.com/office/drawing/2014/main" id="{FDC058A4-ABFC-4258-9FCF-B8F458C6D3FF}"/>
                </a:ext>
              </a:extLst>
            </p:cNvPr>
            <p:cNvGrpSpPr/>
            <p:nvPr/>
          </p:nvGrpSpPr>
          <p:grpSpPr>
            <a:xfrm>
              <a:off x="406857" y="3776167"/>
              <a:ext cx="1187633" cy="1250318"/>
              <a:chOff x="406857" y="3776167"/>
              <a:chExt cx="1187633" cy="1250318"/>
            </a:xfrm>
          </p:grpSpPr>
          <p:sp>
            <p:nvSpPr>
              <p:cNvPr id="10" name="TekstSylinder 64">
                <a:extLst>
                  <a:ext uri="{FF2B5EF4-FFF2-40B4-BE49-F238E27FC236}">
                    <a16:creationId xmlns:a16="http://schemas.microsoft.com/office/drawing/2014/main" id="{75255E74-3D26-4A9B-8908-259C379FEBE1}"/>
                  </a:ext>
                </a:extLst>
              </p:cNvPr>
              <p:cNvSpPr txBox="1"/>
              <p:nvPr/>
            </p:nvSpPr>
            <p:spPr>
              <a:xfrm>
                <a:off x="496257" y="3984916"/>
                <a:ext cx="58381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/>
                  <a:t>§§</a:t>
                </a:r>
              </a:p>
              <a:p>
                <a:r>
                  <a:rPr lang="nb-NO" dirty="0"/>
                  <a:t>§§§ </a:t>
                </a:r>
              </a:p>
              <a:p>
                <a:endParaRPr lang="nb-NO" dirty="0"/>
              </a:p>
            </p:txBody>
          </p:sp>
          <p:pic>
            <p:nvPicPr>
              <p:cNvPr id="11" name="Grafikk 66" descr="Klubbe">
                <a:extLst>
                  <a:ext uri="{FF2B5EF4-FFF2-40B4-BE49-F238E27FC236}">
                    <a16:creationId xmlns:a16="http://schemas.microsoft.com/office/drawing/2014/main" id="{D1A395E5-B47B-423C-A28B-CD21E889D0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76500" y="4275977"/>
                <a:ext cx="385211" cy="385211"/>
              </a:xfrm>
              <a:prstGeom prst="rect">
                <a:avLst/>
              </a:prstGeom>
            </p:spPr>
          </p:pic>
          <p:pic>
            <p:nvPicPr>
              <p:cNvPr id="12" name="Grafikk 67" descr="Klubbe">
                <a:extLst>
                  <a:ext uri="{FF2B5EF4-FFF2-40B4-BE49-F238E27FC236}">
                    <a16:creationId xmlns:a16="http://schemas.microsoft.com/office/drawing/2014/main" id="{19FB5EAD-A880-4574-9C2D-CB462AC7A3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63163" y="3776167"/>
                <a:ext cx="385211" cy="385211"/>
              </a:xfrm>
              <a:prstGeom prst="rect">
                <a:avLst/>
              </a:prstGeom>
            </p:spPr>
          </p:pic>
          <p:pic>
            <p:nvPicPr>
              <p:cNvPr id="13" name="Grafikk 70" descr="Bøker">
                <a:extLst>
                  <a:ext uri="{FF2B5EF4-FFF2-40B4-BE49-F238E27FC236}">
                    <a16:creationId xmlns:a16="http://schemas.microsoft.com/office/drawing/2014/main" id="{DDDAFF91-6ADD-422F-B259-D22C17A3DE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191913" y="4028919"/>
                <a:ext cx="360168" cy="360168"/>
              </a:xfrm>
              <a:prstGeom prst="rect">
                <a:avLst/>
              </a:prstGeom>
            </p:spPr>
          </p:pic>
          <p:sp>
            <p:nvSpPr>
              <p:cNvPr id="14" name="TekstSylinder 71">
                <a:extLst>
                  <a:ext uri="{FF2B5EF4-FFF2-40B4-BE49-F238E27FC236}">
                    <a16:creationId xmlns:a16="http://schemas.microsoft.com/office/drawing/2014/main" id="{C4B5F40D-04B8-4C55-9F76-95C72698746A}"/>
                  </a:ext>
                </a:extLst>
              </p:cNvPr>
              <p:cNvSpPr txBox="1"/>
              <p:nvPr/>
            </p:nvSpPr>
            <p:spPr>
              <a:xfrm>
                <a:off x="406857" y="4657153"/>
                <a:ext cx="1187633" cy="3693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nb-NO" dirty="0"/>
                  <a:t>Rettskilder</a:t>
                </a:r>
              </a:p>
            </p:txBody>
          </p:sp>
        </p:grpSp>
      </p:grpSp>
      <p:sp>
        <p:nvSpPr>
          <p:cNvPr id="15" name="Pil: venstre og opp 74">
            <a:extLst>
              <a:ext uri="{FF2B5EF4-FFF2-40B4-BE49-F238E27FC236}">
                <a16:creationId xmlns:a16="http://schemas.microsoft.com/office/drawing/2014/main" id="{7A0667C1-3C5B-436D-B1DC-CFC3992EB831}"/>
              </a:ext>
            </a:extLst>
          </p:cNvPr>
          <p:cNvSpPr/>
          <p:nvPr/>
        </p:nvSpPr>
        <p:spPr>
          <a:xfrm rot="7867216">
            <a:off x="2437589" y="2582787"/>
            <a:ext cx="858158" cy="929395"/>
          </a:xfrm>
          <a:prstGeom prst="leftUpArrow">
            <a:avLst>
              <a:gd name="adj1" fmla="val 16892"/>
              <a:gd name="adj2" fmla="val 15757"/>
              <a:gd name="adj3" fmla="val 25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xtBox 15"/>
          <p:cNvSpPr txBox="1"/>
          <p:nvPr/>
        </p:nvSpPr>
        <p:spPr>
          <a:xfrm>
            <a:off x="4057741" y="2544686"/>
            <a:ext cx="478820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Relativt stabilt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Relativt lite jus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Som regel lite å finne i rettskildene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7740" y="4136465"/>
            <a:ext cx="478820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Relativt dynamisk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Relativt mye jus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Ofte mye å finne i rettskildene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57738" y="4989580"/>
            <a:ext cx="478820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Kan «fikseres» 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Gjenbruk av beslutningsgrunnlag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Gjenbruk av opplysninger i enkeltvedtak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Felles bruk av opplysninger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Bruk av «målte data» (sensorer mv.)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C0CAE9C8-1DDE-4F16-9A04-3B062CB1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Rettslig informasjons- og prosessanalyse</a:t>
            </a:r>
          </a:p>
        </p:txBody>
      </p: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9A02F8F7-5C1A-48A1-A900-ED0E5A39136A}"/>
              </a:ext>
            </a:extLst>
          </p:cNvPr>
          <p:cNvGrpSpPr/>
          <p:nvPr/>
        </p:nvGrpSpPr>
        <p:grpSpPr>
          <a:xfrm>
            <a:off x="8937938" y="5241701"/>
            <a:ext cx="2132017" cy="1225207"/>
            <a:chOff x="8937938" y="5241701"/>
            <a:chExt cx="2132017" cy="1225207"/>
          </a:xfrm>
        </p:grpSpPr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8C825578-A1D0-4EED-843C-0A81BE9E79A3}"/>
                </a:ext>
              </a:extLst>
            </p:cNvPr>
            <p:cNvSpPr txBox="1"/>
            <p:nvPr/>
          </p:nvSpPr>
          <p:spPr>
            <a:xfrm>
              <a:off x="9352112" y="5241701"/>
              <a:ext cx="1717843" cy="1200329"/>
            </a:xfrm>
            <a:prstGeom prst="rect">
              <a:avLst/>
            </a:prstGeom>
            <a:noFill/>
            <a:ln w="22225"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dirty="0"/>
                <a:t>Forutsetning for</a:t>
              </a:r>
              <a:br>
                <a:rPr lang="nb-NO" dirty="0"/>
              </a:br>
              <a:r>
                <a:rPr lang="nb-NO" dirty="0"/>
                <a:t>fullstendig auto-</a:t>
              </a:r>
              <a:br>
                <a:rPr lang="nb-NO" dirty="0"/>
              </a:br>
              <a:r>
                <a:rPr lang="nb-NO" dirty="0" err="1"/>
                <a:t>matisering</a:t>
              </a:r>
              <a:r>
                <a:rPr lang="nb-NO" dirty="0"/>
                <a:t> av</a:t>
              </a:r>
              <a:br>
                <a:rPr lang="nb-NO" dirty="0"/>
              </a:br>
              <a:r>
                <a:rPr lang="nb-NO" dirty="0"/>
                <a:t>enkeltvedtak</a:t>
              </a:r>
            </a:p>
          </p:txBody>
        </p:sp>
        <p:sp>
          <p:nvSpPr>
            <p:cNvPr id="20" name="Høyre klammeparentes 19">
              <a:extLst>
                <a:ext uri="{FF2B5EF4-FFF2-40B4-BE49-F238E27FC236}">
                  <a16:creationId xmlns:a16="http://schemas.microsoft.com/office/drawing/2014/main" id="{173B1747-8EA7-40BF-B427-611F73E07613}"/>
                </a:ext>
              </a:extLst>
            </p:cNvPr>
            <p:cNvSpPr/>
            <p:nvPr/>
          </p:nvSpPr>
          <p:spPr>
            <a:xfrm>
              <a:off x="8937938" y="5241701"/>
              <a:ext cx="279042" cy="1225207"/>
            </a:xfrm>
            <a:prstGeom prst="rightBrac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05630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9B3621-6777-4412-99BE-FAE51C43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7"/>
            <a:ext cx="10515600" cy="84978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Oversikt over transformeringsprosessen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CDE7DDD-642A-4D56-A694-21890E307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999" y="1088436"/>
            <a:ext cx="5854915" cy="549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5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Office-tema</vt:lpstr>
      <vt:lpstr>Presentasjon og oversikt over  transformeringsprosessen fra lovtekst til programkode </vt:lpstr>
      <vt:lpstr>PowerPoint-presentasjon</vt:lpstr>
      <vt:lpstr>Fra lovtekst til programkode</vt:lpstr>
      <vt:lpstr> Hvis rettsfaktum, så rettsfølge </vt:lpstr>
      <vt:lpstr>Modellere hovedprosesser</vt:lpstr>
      <vt:lpstr>Rettslig informasjons- og prosessanalyse</vt:lpstr>
      <vt:lpstr>Oversikt over transformeringsprosessen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30</cp:revision>
  <dcterms:created xsi:type="dcterms:W3CDTF">2018-02-24T15:33:52Z</dcterms:created>
  <dcterms:modified xsi:type="dcterms:W3CDTF">2018-02-26T21:30:47Z</dcterms:modified>
</cp:coreProperties>
</file>