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354" r:id="rId2"/>
    <p:sldId id="355" r:id="rId3"/>
    <p:sldId id="356" r:id="rId4"/>
    <p:sldId id="357" r:id="rId5"/>
    <p:sldId id="358" r:id="rId6"/>
    <p:sldId id="296" r:id="rId7"/>
    <p:sldId id="352" r:id="rId8"/>
    <p:sldId id="359" r:id="rId9"/>
    <p:sldId id="360" r:id="rId10"/>
    <p:sldId id="363" r:id="rId11"/>
    <p:sldId id="362" r:id="rId12"/>
    <p:sldId id="361" r:id="rId13"/>
    <p:sldId id="300" r:id="rId14"/>
  </p:sldIdLst>
  <p:sldSz cx="9144000" cy="6858000" type="screen4x3"/>
  <p:notesSz cx="6723063" cy="9853613"/>
  <p:defaultTextStyle>
    <a:defPPr>
      <a:defRPr lang="en-US"/>
    </a:defPPr>
    <a:lvl1pPr algn="l" rtl="0" fontAlgn="base">
      <a:spcBef>
        <a:spcPct val="0"/>
      </a:spcBef>
      <a:spcAft>
        <a:spcPct val="0"/>
      </a:spcAft>
      <a:defRPr sz="2000"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sz="2000"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sz="2000"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sz="2000"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sz="20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0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0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0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0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01"/>
    <a:srgbClr val="B31D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30" autoAdjust="0"/>
    <p:restoredTop sz="76986" autoAdjust="0"/>
  </p:normalViewPr>
  <p:slideViewPr>
    <p:cSldViewPr>
      <p:cViewPr varScale="1">
        <p:scale>
          <a:sx n="98" d="100"/>
          <a:sy n="98" d="100"/>
        </p:scale>
        <p:origin x="-19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063" cy="492125"/>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nb-NO"/>
          </a:p>
        </p:txBody>
      </p:sp>
      <p:sp>
        <p:nvSpPr>
          <p:cNvPr id="3" name="Date Placeholder 2"/>
          <p:cNvSpPr>
            <a:spLocks noGrp="1"/>
          </p:cNvSpPr>
          <p:nvPr>
            <p:ph type="dt" sz="quarter" idx="1"/>
          </p:nvPr>
        </p:nvSpPr>
        <p:spPr>
          <a:xfrm>
            <a:off x="3808413" y="0"/>
            <a:ext cx="2913062" cy="4921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65205E7-7503-4BB5-9199-6ED7B9B9B7A5}" type="datetime1">
              <a:rPr lang="nb-NO"/>
              <a:pPr>
                <a:defRPr/>
              </a:pPr>
              <a:t>06.11.2014</a:t>
            </a:fld>
            <a:endParaRPr lang="nb-NO"/>
          </a:p>
        </p:txBody>
      </p:sp>
      <p:sp>
        <p:nvSpPr>
          <p:cNvPr id="4" name="Footer Placeholder 3"/>
          <p:cNvSpPr>
            <a:spLocks noGrp="1"/>
          </p:cNvSpPr>
          <p:nvPr>
            <p:ph type="ftr" sz="quarter" idx="2"/>
          </p:nvPr>
        </p:nvSpPr>
        <p:spPr>
          <a:xfrm>
            <a:off x="0" y="9359900"/>
            <a:ext cx="2913063" cy="492125"/>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nb-NO"/>
          </a:p>
        </p:txBody>
      </p:sp>
      <p:sp>
        <p:nvSpPr>
          <p:cNvPr id="5" name="Slide Number Placeholder 4"/>
          <p:cNvSpPr>
            <a:spLocks noGrp="1"/>
          </p:cNvSpPr>
          <p:nvPr>
            <p:ph type="sldNum" sz="quarter" idx="3"/>
          </p:nvPr>
        </p:nvSpPr>
        <p:spPr>
          <a:xfrm>
            <a:off x="3808413" y="9359900"/>
            <a:ext cx="2913062" cy="4921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4A5EBF5-D3F3-4EF2-A9F2-435F96815735}" type="slidenum">
              <a:rPr lang="nb-NO"/>
              <a:pPr>
                <a:defRPr/>
              </a:pPr>
              <a:t>‹#›</a:t>
            </a:fld>
            <a:endParaRPr lang="nb-NO"/>
          </a:p>
        </p:txBody>
      </p:sp>
    </p:spTree>
    <p:extLst>
      <p:ext uri="{BB962C8B-B14F-4D97-AF65-F5344CB8AC3E}">
        <p14:creationId xmlns:p14="http://schemas.microsoft.com/office/powerpoint/2010/main" val="27168689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3063" cy="492125"/>
          </a:xfrm>
          <a:prstGeom prst="rect">
            <a:avLst/>
          </a:prstGeom>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nb-NO"/>
          </a:p>
        </p:txBody>
      </p:sp>
      <p:sp>
        <p:nvSpPr>
          <p:cNvPr id="3" name="Date Placeholder 2"/>
          <p:cNvSpPr>
            <a:spLocks noGrp="1"/>
          </p:cNvSpPr>
          <p:nvPr>
            <p:ph type="dt" idx="1"/>
          </p:nvPr>
        </p:nvSpPr>
        <p:spPr>
          <a:xfrm>
            <a:off x="3808413" y="0"/>
            <a:ext cx="2913062" cy="4921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78E44B3-81C1-4010-9F63-CE738FEB0D24}" type="datetime1">
              <a:rPr lang="nb-NO"/>
              <a:pPr>
                <a:defRPr/>
              </a:pPr>
              <a:t>06.11.2014</a:t>
            </a:fld>
            <a:endParaRPr lang="nb-NO"/>
          </a:p>
        </p:txBody>
      </p:sp>
      <p:sp>
        <p:nvSpPr>
          <p:cNvPr id="4" name="Slide Image Placeholder 3"/>
          <p:cNvSpPr>
            <a:spLocks noGrp="1" noRot="1" noChangeAspect="1"/>
          </p:cNvSpPr>
          <p:nvPr>
            <p:ph type="sldImg" idx="2"/>
          </p:nvPr>
        </p:nvSpPr>
        <p:spPr>
          <a:xfrm>
            <a:off x="900113" y="739775"/>
            <a:ext cx="4922837" cy="3694113"/>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3100" y="4679950"/>
            <a:ext cx="5378450" cy="4433888"/>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9359900"/>
            <a:ext cx="2913063" cy="492125"/>
          </a:xfrm>
          <a:prstGeom prst="rect">
            <a:avLst/>
          </a:prstGeom>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nb-NO"/>
          </a:p>
        </p:txBody>
      </p:sp>
      <p:sp>
        <p:nvSpPr>
          <p:cNvPr id="7" name="Slide Number Placeholder 6"/>
          <p:cNvSpPr>
            <a:spLocks noGrp="1"/>
          </p:cNvSpPr>
          <p:nvPr>
            <p:ph type="sldNum" sz="quarter" idx="5"/>
          </p:nvPr>
        </p:nvSpPr>
        <p:spPr>
          <a:xfrm>
            <a:off x="3808413" y="9359900"/>
            <a:ext cx="2913062" cy="4921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21CEC54-8A9A-49D5-BAE9-42EC0B65F270}" type="slidenum">
              <a:rPr lang="nb-NO"/>
              <a:pPr>
                <a:defRPr/>
              </a:pPr>
              <a:t>‹#›</a:t>
            </a:fld>
            <a:endParaRPr lang="nb-NO"/>
          </a:p>
        </p:txBody>
      </p:sp>
    </p:spTree>
    <p:extLst>
      <p:ext uri="{BB962C8B-B14F-4D97-AF65-F5344CB8AC3E}">
        <p14:creationId xmlns:p14="http://schemas.microsoft.com/office/powerpoint/2010/main" val="812741253"/>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b-NO" alt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nb-NO" alt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alt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alt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alt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extLst>
      <p:ext uri="{BB962C8B-B14F-4D97-AF65-F5344CB8AC3E}">
        <p14:creationId xmlns:p14="http://schemas.microsoft.com/office/powerpoint/2010/main" val="36759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extLst>
      <p:ext uri="{BB962C8B-B14F-4D97-AF65-F5344CB8AC3E}">
        <p14:creationId xmlns:p14="http://schemas.microsoft.com/office/powerpoint/2010/main" val="347451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extLst>
      <p:ext uri="{BB962C8B-B14F-4D97-AF65-F5344CB8AC3E}">
        <p14:creationId xmlns:p14="http://schemas.microsoft.com/office/powerpoint/2010/main" val="116148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extLst>
      <p:ext uri="{BB962C8B-B14F-4D97-AF65-F5344CB8AC3E}">
        <p14:creationId xmlns:p14="http://schemas.microsoft.com/office/powerpoint/2010/main" val="421603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1792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extLst>
      <p:ext uri="{BB962C8B-B14F-4D97-AF65-F5344CB8AC3E}">
        <p14:creationId xmlns:p14="http://schemas.microsoft.com/office/powerpoint/2010/main" val="155665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extLst>
      <p:ext uri="{BB962C8B-B14F-4D97-AF65-F5344CB8AC3E}">
        <p14:creationId xmlns:p14="http://schemas.microsoft.com/office/powerpoint/2010/main" val="81240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extLst>
      <p:ext uri="{BB962C8B-B14F-4D97-AF65-F5344CB8AC3E}">
        <p14:creationId xmlns:p14="http://schemas.microsoft.com/office/powerpoint/2010/main" val="170373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10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33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8787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b-NO" smtClean="0"/>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smtClean="0"/>
              <a:t>Click to edit Master text styles</a:t>
            </a:r>
          </a:p>
          <a:p>
            <a:pPr lvl="1"/>
            <a:r>
              <a:rPr lang="en-US" altLang="nb-NO" smtClean="0"/>
              <a:t>Second level</a:t>
            </a:r>
          </a:p>
          <a:p>
            <a:pPr lvl="2"/>
            <a:r>
              <a:rPr lang="en-US" altLang="nb-NO" smtClean="0"/>
              <a:t>Third level</a:t>
            </a:r>
          </a:p>
          <a:p>
            <a:pPr lvl="3"/>
            <a:r>
              <a:rPr lang="en-US" altLang="nb-NO" smtClean="0"/>
              <a:t>Fourth level</a:t>
            </a:r>
          </a:p>
          <a:p>
            <a:pPr lvl="4"/>
            <a:r>
              <a:rPr lang="en-US" altLang="nb-NO" smtClean="0"/>
              <a:t>Fifth level</a:t>
            </a:r>
          </a:p>
        </p:txBody>
      </p:sp>
      <p:sp>
        <p:nvSpPr>
          <p:cNvPr id="8" name="Footer Placeholder 7"/>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800">
                <a:solidFill>
                  <a:srgbClr val="898989"/>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800">
                <a:solidFill>
                  <a:srgbClr val="898989"/>
                </a:solidFill>
              </a:defRPr>
            </a:lvl1pPr>
          </a:lstStyle>
          <a:p>
            <a:pPr>
              <a:defRPr/>
            </a:pPr>
            <a:fld id="{2C885C6D-C7CE-4B32-83A4-CD41CF02B0AF}" type="slidenum">
              <a:rPr lang="nb-NO"/>
              <a:pPr>
                <a:defRPr/>
              </a:pPr>
              <a:t>‹#›</a:t>
            </a:fld>
            <a:endParaRPr lang="nb-NO"/>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a:solidFill>
                  <a:srgbClr val="898989"/>
                </a:solidFill>
              </a:defRPr>
            </a:lvl1pPr>
          </a:lstStyle>
          <a:p>
            <a:pPr>
              <a:defRPr/>
            </a:pPr>
            <a:fld id="{0FCCCAB9-6282-4D4F-BF0E-090DAD334E6B}" type="datetime1">
              <a:rPr lang="nb-NO"/>
              <a:pPr>
                <a:defRPr/>
              </a:pPr>
              <a:t>06.11.2014</a:t>
            </a:fld>
            <a:endParaRPr lang="nb-NO"/>
          </a:p>
        </p:txBody>
      </p:sp>
      <p:pic>
        <p:nvPicPr>
          <p:cNvPr id="1031" name="Picture 10" descr="UiO_JUS_A_ENG.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04800" y="228600"/>
            <a:ext cx="188595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8084" y="1905000"/>
            <a:ext cx="6934200" cy="1143000"/>
          </a:xfrm>
        </p:spPr>
        <p:txBody>
          <a:bodyPr>
            <a:noAutofit/>
          </a:bodyPr>
          <a:lstStyle/>
          <a:p>
            <a:pPr algn="ctr"/>
            <a:r>
              <a:rPr lang="nb-NO" sz="3200">
                <a:solidFill>
                  <a:schemeClr val="tx2"/>
                </a:solidFill>
              </a:rPr>
              <a:t>Den juridiske metode ved anvendelsen av internasjonale menneskerettighetskonvensjoner</a:t>
            </a:r>
          </a:p>
        </p:txBody>
      </p:sp>
      <p:sp>
        <p:nvSpPr>
          <p:cNvPr id="3" name="Subtitle 2"/>
          <p:cNvSpPr>
            <a:spLocks noGrp="1"/>
          </p:cNvSpPr>
          <p:nvPr>
            <p:ph type="subTitle" idx="1"/>
          </p:nvPr>
        </p:nvSpPr>
        <p:spPr>
          <a:xfrm>
            <a:off x="827584" y="3048000"/>
            <a:ext cx="7315200" cy="1752600"/>
          </a:xfrm>
        </p:spPr>
        <p:txBody>
          <a:bodyPr/>
          <a:lstStyle/>
          <a:p>
            <a:pPr algn="ctr"/>
            <a:endParaRPr lang="nb-NO" sz="2000" smtClean="0"/>
          </a:p>
          <a:p>
            <a:pPr algn="ctr"/>
            <a:r>
              <a:rPr lang="nb-NO" sz="2000" smtClean="0"/>
              <a:t>JUS5701</a:t>
            </a:r>
          </a:p>
          <a:p>
            <a:pPr algn="ctr"/>
            <a:r>
              <a:rPr lang="nb-NO" sz="2000" smtClean="0"/>
              <a:t>Kjetil Mujezinović Larsen</a:t>
            </a:r>
            <a:endParaRPr lang="nb-NO" sz="2000"/>
          </a:p>
        </p:txBody>
      </p:sp>
    </p:spTree>
    <p:extLst>
      <p:ext uri="{BB962C8B-B14F-4D97-AF65-F5344CB8AC3E}">
        <p14:creationId xmlns:p14="http://schemas.microsoft.com/office/powerpoint/2010/main" val="3548319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nb-NO" altLang="nb-NO" smtClean="0"/>
              <a:t>EMK art. 12: Retten til å gifte seg – har man rett til skilsmisse?</a:t>
            </a:r>
          </a:p>
          <a:p>
            <a:r>
              <a:rPr lang="nb-NO" altLang="nb-NO" smtClean="0"/>
              <a:t>EMK art. 2: Retten til liv – har man en «rett til å dø»?</a:t>
            </a:r>
          </a:p>
        </p:txBody>
      </p:sp>
    </p:spTree>
    <p:extLst>
      <p:ext uri="{BB962C8B-B14F-4D97-AF65-F5344CB8AC3E}">
        <p14:creationId xmlns:p14="http://schemas.microsoft.com/office/powerpoint/2010/main" val="385675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Noen særspørsmål</a:t>
            </a:r>
            <a:endParaRPr lang="nb-NO"/>
          </a:p>
        </p:txBody>
      </p:sp>
      <p:sp>
        <p:nvSpPr>
          <p:cNvPr id="3" name="Content Placeholder 2"/>
          <p:cNvSpPr>
            <a:spLocks noGrp="1"/>
          </p:cNvSpPr>
          <p:nvPr>
            <p:ph idx="1"/>
          </p:nvPr>
        </p:nvSpPr>
        <p:spPr/>
        <p:txBody>
          <a:bodyPr/>
          <a:lstStyle/>
          <a:p>
            <a:r>
              <a:rPr lang="nb-NO" smtClean="0"/>
              <a:t>Rettighetskonflikter (Lillo-Stenberg)</a:t>
            </a:r>
          </a:p>
          <a:p>
            <a:r>
              <a:rPr lang="nb-NO" smtClean="0"/>
              <a:t>«Fair balance»</a:t>
            </a:r>
          </a:p>
          <a:p>
            <a:r>
              <a:rPr lang="nb-NO" smtClean="0"/>
              <a:t>Skjønnsmargin (Lautsi)</a:t>
            </a:r>
            <a:endParaRPr lang="nb-NO"/>
          </a:p>
        </p:txBody>
      </p:sp>
    </p:spTree>
    <p:extLst>
      <p:ext uri="{BB962C8B-B14F-4D97-AF65-F5344CB8AC3E}">
        <p14:creationId xmlns:p14="http://schemas.microsoft.com/office/powerpoint/2010/main" val="2803484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nb-NO" altLang="nb-NO" smtClean="0"/>
              <a:t>Norske rettsanvendere</a:t>
            </a:r>
          </a:p>
        </p:txBody>
      </p:sp>
      <p:sp>
        <p:nvSpPr>
          <p:cNvPr id="7171" name="Content Placeholder 2"/>
          <p:cNvSpPr>
            <a:spLocks noGrp="1"/>
          </p:cNvSpPr>
          <p:nvPr>
            <p:ph idx="1"/>
          </p:nvPr>
        </p:nvSpPr>
        <p:spPr/>
        <p:txBody>
          <a:bodyPr/>
          <a:lstStyle/>
          <a:p>
            <a:pPr marL="0" indent="0">
              <a:buFontTx/>
              <a:buNone/>
            </a:pPr>
            <a:r>
              <a:rPr lang="nb-NO" altLang="nb-NO" smtClean="0"/>
              <a:t>Rt. 2002 s. 557 (”Dobbeltstraff I” (tilleggsskatt)):</a:t>
            </a:r>
          </a:p>
          <a:p>
            <a:pPr marL="0" indent="0">
              <a:buFontTx/>
              <a:buNone/>
            </a:pPr>
            <a:r>
              <a:rPr lang="nb-NO" altLang="nb-NO" smtClean="0"/>
              <a:t>”Norske domstoler skal ved tolkingen av EMK benytte samme metode som EMD, men med den reservasjon at det i første rekke er EMD som skal utvikle konvensjonen.”</a:t>
            </a:r>
          </a:p>
          <a:p>
            <a:pPr marL="0" indent="0">
              <a:buFont typeface="Arial" pitchFamily="34" charset="0"/>
              <a:buNone/>
            </a:pPr>
            <a:endParaRPr lang="nb-NO" altLang="nb-NO" smtClean="0"/>
          </a:p>
          <a:p>
            <a:pPr marL="0" indent="0">
              <a:buFont typeface="Arial" pitchFamily="34" charset="0"/>
              <a:buNone/>
            </a:pPr>
            <a:r>
              <a:rPr lang="nb-NO" altLang="nb-NO" smtClean="0"/>
              <a:t>Britisk House of Lords: «No more, but certainly no less» eller «no less, but certainly no more»?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nb-NO" altLang="nb-NO" smtClean="0"/>
              <a:t>Sedvanerett</a:t>
            </a:r>
            <a:endParaRPr lang="nb-NO" altLang="nb-NO" sz="2400" smtClean="0"/>
          </a:p>
        </p:txBody>
      </p:sp>
      <p:sp>
        <p:nvSpPr>
          <p:cNvPr id="39940" name="Content Placeholder 2"/>
          <p:cNvSpPr txBox="1">
            <a:spLocks/>
          </p:cNvSpPr>
          <p:nvPr/>
        </p:nvSpPr>
        <p:spPr bwMode="auto">
          <a:xfrm>
            <a:off x="990600" y="1981200"/>
            <a:ext cx="7696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eaLnBrk="1" hangingPunct="1">
              <a:buFontTx/>
              <a:buNone/>
            </a:pPr>
            <a:r>
              <a:rPr lang="nb-NO" altLang="nb-NO" sz="2400" smtClean="0"/>
              <a:t>ICJ-statuttene art. 38</a:t>
            </a:r>
            <a:endParaRPr lang="nb-NO" altLang="nb-NO" sz="2400"/>
          </a:p>
          <a:p>
            <a:pPr eaLnBrk="1" hangingPunct="1">
              <a:buFontTx/>
              <a:buNone/>
            </a:pPr>
            <a:r>
              <a:rPr lang="en-US" altLang="nb-NO" sz="2000"/>
              <a:t>(a) </a:t>
            </a:r>
            <a:r>
              <a:rPr lang="en-US" altLang="nb-NO" sz="2000">
                <a:solidFill>
                  <a:srgbClr val="FF0000"/>
                </a:solidFill>
              </a:rPr>
              <a:t>international conventions</a:t>
            </a:r>
            <a:r>
              <a:rPr lang="en-US" altLang="nb-NO" sz="2000"/>
              <a:t>, whether general or particular, establishing rules expressly recognized by the contesting states; </a:t>
            </a:r>
          </a:p>
          <a:p>
            <a:pPr eaLnBrk="1" hangingPunct="1">
              <a:buFontTx/>
              <a:buNone/>
            </a:pPr>
            <a:r>
              <a:rPr lang="en-US" altLang="nb-NO" sz="2000"/>
              <a:t>(b) </a:t>
            </a:r>
            <a:r>
              <a:rPr lang="en-US" altLang="nb-NO" sz="2000">
                <a:solidFill>
                  <a:srgbClr val="FF0000"/>
                </a:solidFill>
              </a:rPr>
              <a:t>international custom</a:t>
            </a:r>
            <a:r>
              <a:rPr lang="en-US" altLang="nb-NO" sz="2000"/>
              <a:t>, as evidence of a general practice accepted as law; </a:t>
            </a:r>
          </a:p>
          <a:p>
            <a:pPr eaLnBrk="1" hangingPunct="1">
              <a:buFontTx/>
              <a:buNone/>
            </a:pPr>
            <a:r>
              <a:rPr lang="en-US" altLang="nb-NO" sz="2000"/>
              <a:t>(c) the </a:t>
            </a:r>
            <a:r>
              <a:rPr lang="en-US" altLang="nb-NO" sz="2000">
                <a:solidFill>
                  <a:srgbClr val="FF0000"/>
                </a:solidFill>
              </a:rPr>
              <a:t>general principles of law</a:t>
            </a:r>
            <a:r>
              <a:rPr lang="en-US" altLang="nb-NO" sz="2000"/>
              <a:t> recognized by civilized nations; </a:t>
            </a:r>
          </a:p>
          <a:p>
            <a:pPr eaLnBrk="1" hangingPunct="1">
              <a:buFontTx/>
              <a:buNone/>
            </a:pPr>
            <a:r>
              <a:rPr lang="en-US" altLang="nb-NO" sz="2000"/>
              <a:t>(d) </a:t>
            </a:r>
            <a:r>
              <a:rPr lang="en-US" altLang="nb-NO" sz="2000">
                <a:solidFill>
                  <a:schemeClr val="accent2"/>
                </a:solidFill>
              </a:rPr>
              <a:t>judicial decisions</a:t>
            </a:r>
            <a:r>
              <a:rPr lang="en-US" altLang="nb-NO" sz="2000"/>
              <a:t> and the </a:t>
            </a:r>
            <a:r>
              <a:rPr lang="en-US" altLang="nb-NO" sz="2000">
                <a:solidFill>
                  <a:schemeClr val="accent2"/>
                </a:solidFill>
              </a:rPr>
              <a:t>teachings of the most highly qualified publicists</a:t>
            </a:r>
            <a:r>
              <a:rPr lang="en-US" altLang="nb-NO" sz="2000"/>
              <a:t> of the various nations, as subsidiary means for the determination of rules of law.</a:t>
            </a:r>
          </a:p>
          <a:p>
            <a:pPr eaLnBrk="1" hangingPunct="1"/>
            <a:endParaRPr lang="nb-NO" altLang="nb-NO"/>
          </a:p>
        </p:txBody>
      </p:sp>
      <p:sp>
        <p:nvSpPr>
          <p:cNvPr id="7" name="TextBox 6"/>
          <p:cNvSpPr txBox="1"/>
          <p:nvPr/>
        </p:nvSpPr>
        <p:spPr>
          <a:xfrm>
            <a:off x="403225" y="2565400"/>
            <a:ext cx="504825" cy="400050"/>
          </a:xfrm>
          <a:prstGeom prst="rect">
            <a:avLst/>
          </a:prstGeom>
          <a:solidFill>
            <a:schemeClr val="accent5"/>
          </a:solidFill>
        </p:spPr>
        <p:txBody>
          <a:bodyPr>
            <a:spAutoFit/>
          </a:bodyPr>
          <a:lstStyle/>
          <a:p>
            <a:pPr algn="ctr">
              <a:defRPr/>
            </a:pPr>
            <a:r>
              <a:rPr lang="nb-NO" b="1">
                <a:solidFill>
                  <a:srgbClr val="FF0000"/>
                </a:solidFill>
                <a:latin typeface="Engravers MT" pitchFamily="18" charset="0"/>
              </a:rPr>
              <a:t>1</a:t>
            </a:r>
          </a:p>
        </p:txBody>
      </p:sp>
      <p:sp>
        <p:nvSpPr>
          <p:cNvPr id="8" name="TextBox 7"/>
          <p:cNvSpPr txBox="1"/>
          <p:nvPr/>
        </p:nvSpPr>
        <p:spPr>
          <a:xfrm>
            <a:off x="403225" y="3500438"/>
            <a:ext cx="504825" cy="400050"/>
          </a:xfrm>
          <a:prstGeom prst="rect">
            <a:avLst/>
          </a:prstGeom>
          <a:solidFill>
            <a:schemeClr val="accent5"/>
          </a:solidFill>
        </p:spPr>
        <p:txBody>
          <a:bodyPr>
            <a:spAutoFit/>
          </a:bodyPr>
          <a:lstStyle/>
          <a:p>
            <a:pPr algn="ctr">
              <a:defRPr/>
            </a:pPr>
            <a:r>
              <a:rPr lang="nb-NO" b="1">
                <a:solidFill>
                  <a:srgbClr val="FF0000"/>
                </a:solidFill>
                <a:latin typeface="Engravers MT" pitchFamily="18" charset="0"/>
              </a:rPr>
              <a:t>2</a:t>
            </a:r>
          </a:p>
        </p:txBody>
      </p:sp>
      <p:sp>
        <p:nvSpPr>
          <p:cNvPr id="9" name="TextBox 8"/>
          <p:cNvSpPr txBox="1"/>
          <p:nvPr/>
        </p:nvSpPr>
        <p:spPr>
          <a:xfrm>
            <a:off x="403225" y="4076700"/>
            <a:ext cx="504825" cy="400050"/>
          </a:xfrm>
          <a:prstGeom prst="rect">
            <a:avLst/>
          </a:prstGeom>
          <a:solidFill>
            <a:schemeClr val="accent5"/>
          </a:solidFill>
        </p:spPr>
        <p:txBody>
          <a:bodyPr>
            <a:spAutoFit/>
          </a:bodyPr>
          <a:lstStyle/>
          <a:p>
            <a:pPr algn="ctr">
              <a:defRPr/>
            </a:pPr>
            <a:r>
              <a:rPr lang="nb-NO" b="1">
                <a:solidFill>
                  <a:srgbClr val="FF0000"/>
                </a:solidFill>
                <a:latin typeface="Engravers MT" pitchFamily="18" charset="0"/>
              </a:rPr>
              <a:t>3</a:t>
            </a:r>
          </a:p>
        </p:txBody>
      </p:sp>
      <p:sp>
        <p:nvSpPr>
          <p:cNvPr id="10" name="TextBox 9"/>
          <p:cNvSpPr txBox="1"/>
          <p:nvPr/>
        </p:nvSpPr>
        <p:spPr>
          <a:xfrm>
            <a:off x="403225" y="4724400"/>
            <a:ext cx="504825" cy="401638"/>
          </a:xfrm>
          <a:prstGeom prst="rect">
            <a:avLst/>
          </a:prstGeom>
          <a:solidFill>
            <a:schemeClr val="accent5"/>
          </a:solidFill>
        </p:spPr>
        <p:txBody>
          <a:bodyPr>
            <a:spAutoFit/>
          </a:bodyPr>
          <a:lstStyle/>
          <a:p>
            <a:pPr algn="ctr">
              <a:defRPr/>
            </a:pPr>
            <a:r>
              <a:rPr lang="nb-NO" b="1">
                <a:solidFill>
                  <a:srgbClr val="0070C0"/>
                </a:solidFill>
                <a:latin typeface="Engravers MT" pitchFamily="18" charset="0"/>
              </a:rPr>
              <a:t>4</a:t>
            </a:r>
          </a:p>
        </p:txBody>
      </p:sp>
      <p:sp>
        <p:nvSpPr>
          <p:cNvPr id="2" name="Oval 1"/>
          <p:cNvSpPr>
            <a:spLocks noChangeArrowheads="1"/>
          </p:cNvSpPr>
          <p:nvPr/>
        </p:nvSpPr>
        <p:spPr bwMode="auto">
          <a:xfrm>
            <a:off x="1331913" y="3540125"/>
            <a:ext cx="2160587" cy="720725"/>
          </a:xfrm>
          <a:prstGeom prst="ellipse">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endParaRPr lang="nb-NO" altLang="nb-NO" sz="2000"/>
          </a:p>
        </p:txBody>
      </p:sp>
      <p:sp>
        <p:nvSpPr>
          <p:cNvPr id="11" name="Oval 10"/>
          <p:cNvSpPr>
            <a:spLocks noChangeArrowheads="1"/>
          </p:cNvSpPr>
          <p:nvPr/>
        </p:nvSpPr>
        <p:spPr bwMode="auto">
          <a:xfrm>
            <a:off x="5508625" y="3221038"/>
            <a:ext cx="2159000" cy="719137"/>
          </a:xfrm>
          <a:prstGeom prst="ellipse">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endParaRPr lang="nb-NO" altLang="nb-NO" sz="2000"/>
          </a:p>
        </p:txBody>
      </p:sp>
      <p:sp>
        <p:nvSpPr>
          <p:cNvPr id="3" name="Rounded Rectangle 2"/>
          <p:cNvSpPr>
            <a:spLocks noChangeArrowheads="1"/>
          </p:cNvSpPr>
          <p:nvPr/>
        </p:nvSpPr>
        <p:spPr bwMode="auto">
          <a:xfrm>
            <a:off x="1692275" y="5661025"/>
            <a:ext cx="2016125" cy="936625"/>
          </a:xfrm>
          <a:prstGeom prst="roundRect">
            <a:avLst>
              <a:gd name="adj" fmla="val 16667"/>
            </a:avLst>
          </a:prstGeom>
          <a:solidFill>
            <a:srgbClr val="00B050"/>
          </a:solidFill>
          <a:ln w="28575" algn="ctr">
            <a:solidFill>
              <a:srgbClr val="C00000"/>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a:spcBef>
                <a:spcPct val="0"/>
              </a:spcBef>
              <a:buFontTx/>
              <a:buNone/>
            </a:pPr>
            <a:r>
              <a:rPr lang="nb-NO" altLang="nb-NO" sz="2000">
                <a:solidFill>
                  <a:schemeClr val="bg1"/>
                </a:solidFill>
              </a:rPr>
              <a:t>Opinio juris</a:t>
            </a:r>
          </a:p>
        </p:txBody>
      </p:sp>
      <p:sp>
        <p:nvSpPr>
          <p:cNvPr id="13" name="Rounded Rectangle 12"/>
          <p:cNvSpPr>
            <a:spLocks noChangeArrowheads="1"/>
          </p:cNvSpPr>
          <p:nvPr/>
        </p:nvSpPr>
        <p:spPr bwMode="auto">
          <a:xfrm>
            <a:off x="5653088" y="5372100"/>
            <a:ext cx="2014537" cy="936625"/>
          </a:xfrm>
          <a:prstGeom prst="roundRect">
            <a:avLst>
              <a:gd name="adj" fmla="val 16667"/>
            </a:avLst>
          </a:prstGeom>
          <a:solidFill>
            <a:srgbClr val="00B050"/>
          </a:solidFill>
          <a:ln w="28575" algn="ctr">
            <a:solidFill>
              <a:srgbClr val="C00000"/>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a:spcBef>
                <a:spcPct val="0"/>
              </a:spcBef>
              <a:buFontTx/>
              <a:buNone/>
            </a:pPr>
            <a:r>
              <a:rPr lang="nb-NO" altLang="nb-NO" sz="2000">
                <a:solidFill>
                  <a:schemeClr val="bg1"/>
                </a:solidFill>
              </a:rPr>
              <a:t>Usus</a:t>
            </a:r>
          </a:p>
        </p:txBody>
      </p:sp>
      <p:cxnSp>
        <p:nvCxnSpPr>
          <p:cNvPr id="12" name="Straight Arrow Connector 11"/>
          <p:cNvCxnSpPr>
            <a:cxnSpLocks noChangeShapeType="1"/>
            <a:stCxn id="2" idx="4"/>
            <a:endCxn id="3" idx="0"/>
          </p:cNvCxnSpPr>
          <p:nvPr/>
        </p:nvCxnSpPr>
        <p:spPr bwMode="auto">
          <a:xfrm>
            <a:off x="2411413" y="4260850"/>
            <a:ext cx="288925" cy="1400175"/>
          </a:xfrm>
          <a:prstGeom prst="straightConnector1">
            <a:avLst/>
          </a:prstGeom>
          <a:noFill/>
          <a:ln w="28575" algn="ctr">
            <a:solidFill>
              <a:srgbClr val="C00000"/>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15"/>
          <p:cNvCxnSpPr>
            <a:cxnSpLocks noChangeShapeType="1"/>
            <a:stCxn id="11" idx="4"/>
            <a:endCxn id="13" idx="0"/>
          </p:cNvCxnSpPr>
          <p:nvPr/>
        </p:nvCxnSpPr>
        <p:spPr bwMode="auto">
          <a:xfrm>
            <a:off x="6588125" y="3940175"/>
            <a:ext cx="73025" cy="1431925"/>
          </a:xfrm>
          <a:prstGeom prst="straightConnector1">
            <a:avLst/>
          </a:prstGeom>
          <a:noFill/>
          <a:ln w="28575" algn="ctr">
            <a:solidFill>
              <a:srgbClr val="C000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3"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8064896" cy="4893647"/>
          </a:xfrm>
          <a:prstGeom prst="rect">
            <a:avLst/>
          </a:prstGeom>
        </p:spPr>
        <p:txBody>
          <a:bodyPr wrap="square">
            <a:spAutoFit/>
          </a:bodyPr>
          <a:lstStyle/>
          <a:p>
            <a:pPr algn="ctr"/>
            <a:r>
              <a:rPr lang="nb-NO" sz="2400" b="1" smtClean="0"/>
              <a:t>Læringskrav</a:t>
            </a:r>
          </a:p>
          <a:p>
            <a:endParaRPr lang="nb-NO" sz="2400" b="1" smtClean="0"/>
          </a:p>
          <a:p>
            <a:r>
              <a:rPr lang="nb-NO" sz="2400" b="1" smtClean="0"/>
              <a:t>Kunnskap:</a:t>
            </a:r>
            <a:endParaRPr lang="nb-NO" sz="2400" smtClean="0"/>
          </a:p>
          <a:p>
            <a:r>
              <a:rPr lang="nb-NO" sz="2400" smtClean="0"/>
              <a:t>Studenten skal ha:</a:t>
            </a:r>
          </a:p>
          <a:p>
            <a:r>
              <a:rPr lang="nb-NO" sz="2400" smtClean="0"/>
              <a:t>God kunnskap om de generelle spørsmål om tolkning av menneskerettighetskonvensjoner</a:t>
            </a:r>
          </a:p>
          <a:p>
            <a:r>
              <a:rPr lang="nb-NO" sz="2400" smtClean="0"/>
              <a:t>…</a:t>
            </a:r>
          </a:p>
          <a:p>
            <a:endParaRPr lang="nb-NO" sz="2400" smtClean="0"/>
          </a:p>
          <a:p>
            <a:r>
              <a:rPr lang="nb-NO" sz="2400" b="1" smtClean="0"/>
              <a:t>Ferdigheter:</a:t>
            </a:r>
            <a:endParaRPr lang="nb-NO" sz="2400" smtClean="0"/>
          </a:p>
          <a:p>
            <a:r>
              <a:rPr lang="nb-NO" sz="2400" smtClean="0"/>
              <a:t>Studenten skal kunne:</a:t>
            </a:r>
          </a:p>
          <a:p>
            <a:r>
              <a:rPr lang="nb-NO" sz="2400" smtClean="0"/>
              <a:t>Tolke og anvende internasjonale menneskerettighets-konvensjoner</a:t>
            </a:r>
          </a:p>
          <a:p>
            <a:r>
              <a:rPr lang="nb-NO" sz="2400" smtClean="0"/>
              <a:t>…</a:t>
            </a:r>
            <a:endParaRPr lang="nb-NO" sz="2400"/>
          </a:p>
        </p:txBody>
      </p:sp>
      <p:sp>
        <p:nvSpPr>
          <p:cNvPr id="3" name="Rounded Rectangle 2"/>
          <p:cNvSpPr/>
          <p:nvPr/>
        </p:nvSpPr>
        <p:spPr bwMode="auto">
          <a:xfrm>
            <a:off x="3635896" y="2132856"/>
            <a:ext cx="2664296" cy="504056"/>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64948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smtClean="0"/>
              <a:t>Oversikt over dobbelttimen</a:t>
            </a:r>
            <a:endParaRPr lang="nb-NO"/>
          </a:p>
        </p:txBody>
      </p:sp>
      <p:sp>
        <p:nvSpPr>
          <p:cNvPr id="5" name="Rounded Rectangle 4"/>
          <p:cNvSpPr/>
          <p:nvPr/>
        </p:nvSpPr>
        <p:spPr>
          <a:xfrm>
            <a:off x="827584" y="1986428"/>
            <a:ext cx="3312368" cy="1116124"/>
          </a:xfrm>
          <a:prstGeom prst="roundRect">
            <a:avLst/>
          </a:prstGeom>
          <a:solidFill>
            <a:schemeClr val="tx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mtClean="0"/>
              <a:t>Menneskerettigheter er en spesiell del av folkeretten</a:t>
            </a:r>
            <a:endParaRPr lang="nb-NO"/>
          </a:p>
        </p:txBody>
      </p:sp>
      <p:sp>
        <p:nvSpPr>
          <p:cNvPr id="6" name="Rounded Rectangle 5"/>
          <p:cNvSpPr/>
          <p:nvPr/>
        </p:nvSpPr>
        <p:spPr>
          <a:xfrm>
            <a:off x="2627784" y="2544490"/>
            <a:ext cx="1296000" cy="41404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8" name="Straight Arrow Connector 7"/>
          <p:cNvCxnSpPr>
            <a:stCxn id="6" idx="3"/>
            <a:endCxn id="12" idx="1"/>
          </p:cNvCxnSpPr>
          <p:nvPr/>
        </p:nvCxnSpPr>
        <p:spPr>
          <a:xfrm>
            <a:off x="3923784" y="2751513"/>
            <a:ext cx="936248"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860032" y="2193451"/>
            <a:ext cx="3168352" cy="11161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smtClean="0"/>
              <a:t>Folkerettslig metode</a:t>
            </a:r>
            <a:endParaRPr lang="nb-NO" sz="2000"/>
          </a:p>
        </p:txBody>
      </p:sp>
      <p:sp>
        <p:nvSpPr>
          <p:cNvPr id="15" name="Rounded Rectangle 14"/>
          <p:cNvSpPr/>
          <p:nvPr/>
        </p:nvSpPr>
        <p:spPr>
          <a:xfrm>
            <a:off x="971600" y="2526488"/>
            <a:ext cx="936000" cy="414046"/>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16" name="Straight Arrow Connector 15"/>
          <p:cNvCxnSpPr>
            <a:stCxn id="15" idx="2"/>
            <a:endCxn id="19" idx="0"/>
          </p:cNvCxnSpPr>
          <p:nvPr/>
        </p:nvCxnSpPr>
        <p:spPr>
          <a:xfrm>
            <a:off x="1439600" y="2940534"/>
            <a:ext cx="972160" cy="1172542"/>
          </a:xfrm>
          <a:prstGeom prst="straightConnector1">
            <a:avLst/>
          </a:prstGeom>
          <a:ln w="28575">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827584" y="4113076"/>
            <a:ext cx="3168352" cy="1116124"/>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smtClean="0"/>
              <a:t>Hva er spesielt med menneskerettslig metode?</a:t>
            </a:r>
            <a:endParaRPr lang="nb-NO" sz="2000"/>
          </a:p>
        </p:txBody>
      </p:sp>
      <p:sp>
        <p:nvSpPr>
          <p:cNvPr id="21" name="Rounded Rectangle 20"/>
          <p:cNvSpPr/>
          <p:nvPr/>
        </p:nvSpPr>
        <p:spPr>
          <a:xfrm>
            <a:off x="4860032" y="2960948"/>
            <a:ext cx="3168352" cy="11161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smtClean="0"/>
              <a:t>…men hva med internrettslig metode i menneskerettsspørsmål?</a:t>
            </a:r>
            <a:endParaRPr lang="nb-NO" sz="2000"/>
          </a:p>
        </p:txBody>
      </p:sp>
      <p:sp>
        <p:nvSpPr>
          <p:cNvPr id="22" name="Rounded Rectangle 21"/>
          <p:cNvSpPr/>
          <p:nvPr/>
        </p:nvSpPr>
        <p:spPr>
          <a:xfrm>
            <a:off x="5508104" y="4041068"/>
            <a:ext cx="3168352" cy="1116124"/>
          </a:xfrm>
          <a:prstGeom prst="round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smtClean="0">
                <a:solidFill>
                  <a:schemeClr val="tx1"/>
                </a:solidFill>
              </a:rPr>
              <a:t>Dekket i forelesning # 1, men vi samler trådene</a:t>
            </a:r>
            <a:endParaRPr lang="nb-NO" sz="2000">
              <a:solidFill>
                <a:schemeClr val="tx1"/>
              </a:solidFill>
            </a:endParaRPr>
          </a:p>
        </p:txBody>
      </p:sp>
    </p:spTree>
    <p:extLst>
      <p:ext uri="{BB962C8B-B14F-4D97-AF65-F5344CB8AC3E}">
        <p14:creationId xmlns:p14="http://schemas.microsoft.com/office/powerpoint/2010/main" val="33965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par>
                                <p:cTn id="17" presetID="53"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Effect transition="in" filter="fade">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5" grpId="0" animBg="1"/>
      <p:bldP spid="19" grpId="0" animBg="1"/>
      <p:bldP spid="2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nb-NO" altLang="nb-NO" i="1" smtClean="0"/>
              <a:t>Kilder </a:t>
            </a:r>
            <a:r>
              <a:rPr lang="nb-NO" altLang="nb-NO" smtClean="0"/>
              <a:t>i folkeretten</a:t>
            </a:r>
          </a:p>
        </p:txBody>
      </p:sp>
      <p:sp>
        <p:nvSpPr>
          <p:cNvPr id="16387" name="Content Placeholder 2"/>
          <p:cNvSpPr>
            <a:spLocks noGrp="1"/>
          </p:cNvSpPr>
          <p:nvPr>
            <p:ph idx="1"/>
          </p:nvPr>
        </p:nvSpPr>
        <p:spPr/>
        <p:txBody>
          <a:bodyPr>
            <a:normAutofit fontScale="92500" lnSpcReduction="20000"/>
          </a:bodyPr>
          <a:lstStyle/>
          <a:p>
            <a:pPr>
              <a:buFontTx/>
              <a:buNone/>
            </a:pPr>
            <a:r>
              <a:rPr lang="nb-NO" altLang="nb-NO" sz="2400" smtClean="0"/>
              <a:t>ICJ-statuttene, artikkel 38:</a:t>
            </a:r>
          </a:p>
          <a:p>
            <a:pPr>
              <a:buFontTx/>
              <a:buNone/>
            </a:pPr>
            <a:r>
              <a:rPr lang="en-US" altLang="nb-NO" sz="2000" smtClean="0"/>
              <a:t>(a) </a:t>
            </a:r>
            <a:r>
              <a:rPr lang="en-US" altLang="nb-NO" sz="2000" smtClean="0">
                <a:solidFill>
                  <a:srgbClr val="FF0000"/>
                </a:solidFill>
              </a:rPr>
              <a:t>international conventions</a:t>
            </a:r>
            <a:r>
              <a:rPr lang="en-US" altLang="nb-NO" sz="2000" smtClean="0"/>
              <a:t>, whether general or particular, establishing rules expressly recognized by the contesting states; </a:t>
            </a:r>
          </a:p>
          <a:p>
            <a:pPr>
              <a:buFontTx/>
              <a:buNone/>
            </a:pPr>
            <a:r>
              <a:rPr lang="en-US" altLang="nb-NO" sz="2000" smtClean="0"/>
              <a:t>(b) </a:t>
            </a:r>
            <a:r>
              <a:rPr lang="en-US" altLang="nb-NO" sz="2000" smtClean="0">
                <a:solidFill>
                  <a:srgbClr val="FF0000"/>
                </a:solidFill>
              </a:rPr>
              <a:t>international custom</a:t>
            </a:r>
            <a:r>
              <a:rPr lang="en-US" altLang="nb-NO" sz="2000" smtClean="0"/>
              <a:t>, as evidence of a general practice accepted as law; </a:t>
            </a:r>
          </a:p>
          <a:p>
            <a:pPr>
              <a:buFontTx/>
              <a:buNone/>
            </a:pPr>
            <a:r>
              <a:rPr lang="en-US" altLang="nb-NO" sz="2000" smtClean="0"/>
              <a:t>(c) the </a:t>
            </a:r>
            <a:r>
              <a:rPr lang="en-US" altLang="nb-NO" sz="2000" smtClean="0">
                <a:solidFill>
                  <a:srgbClr val="FF0000"/>
                </a:solidFill>
              </a:rPr>
              <a:t>general principles of law</a:t>
            </a:r>
            <a:r>
              <a:rPr lang="en-US" altLang="nb-NO" sz="2000" smtClean="0"/>
              <a:t> recognized by civilized nations; </a:t>
            </a:r>
          </a:p>
          <a:p>
            <a:pPr>
              <a:buFontTx/>
              <a:buNone/>
            </a:pPr>
            <a:r>
              <a:rPr lang="en-US" altLang="nb-NO" sz="2000" smtClean="0"/>
              <a:t>(d) </a:t>
            </a:r>
            <a:r>
              <a:rPr lang="en-US" altLang="nb-NO" sz="2000" smtClean="0">
                <a:solidFill>
                  <a:schemeClr val="accent2"/>
                </a:solidFill>
              </a:rPr>
              <a:t>judicial decisions</a:t>
            </a:r>
            <a:r>
              <a:rPr lang="en-US" altLang="nb-NO" sz="2000" smtClean="0"/>
              <a:t> and the </a:t>
            </a:r>
            <a:r>
              <a:rPr lang="en-US" altLang="nb-NO" sz="2000" smtClean="0">
                <a:solidFill>
                  <a:schemeClr val="accent2"/>
                </a:solidFill>
              </a:rPr>
              <a:t>teachings of the most highly qualified publicists</a:t>
            </a:r>
            <a:r>
              <a:rPr lang="en-US" altLang="nb-NO" sz="2000" smtClean="0"/>
              <a:t> of the various nations, as subsidiary means for the determination of rules of law.</a:t>
            </a:r>
          </a:p>
          <a:p>
            <a:pPr>
              <a:buFontTx/>
              <a:buNone/>
            </a:pPr>
            <a:endParaRPr lang="en-US" altLang="nb-NO" sz="2000" smtClean="0"/>
          </a:p>
          <a:p>
            <a:pPr>
              <a:buFontTx/>
              <a:buNone/>
            </a:pPr>
            <a:r>
              <a:rPr lang="en-US" altLang="nb-NO" sz="2400" smtClean="0"/>
              <a:t>Hva med menneskerettigheter?</a:t>
            </a:r>
          </a:p>
          <a:p>
            <a:r>
              <a:rPr lang="en-US" altLang="nb-NO" sz="2400" smtClean="0"/>
              <a:t>Forarbeider, europeisk konsensus, utsagn fra internasjonale fora, reelle hensyn, etterfølgende statspraksis</a:t>
            </a:r>
          </a:p>
          <a:p>
            <a:endParaRPr lang="nb-NO" altLang="nb-NO"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79613" y="838200"/>
            <a:ext cx="6707187" cy="1143000"/>
          </a:xfrm>
        </p:spPr>
        <p:txBody>
          <a:bodyPr/>
          <a:lstStyle/>
          <a:p>
            <a:pPr algn="l"/>
            <a:r>
              <a:rPr lang="nb-NO" altLang="nb-NO" i="1" smtClean="0"/>
              <a:t>Metode </a:t>
            </a:r>
            <a:r>
              <a:rPr lang="nb-NO" altLang="nb-NO" smtClean="0"/>
              <a:t>i folkeretten</a:t>
            </a:r>
            <a:endParaRPr lang="nb-NO" altLang="nb-NO" sz="2400" smtClean="0"/>
          </a:p>
        </p:txBody>
      </p:sp>
      <p:sp>
        <p:nvSpPr>
          <p:cNvPr id="3" name="TextBox 2"/>
          <p:cNvSpPr txBox="1">
            <a:spLocks noChangeArrowheads="1"/>
          </p:cNvSpPr>
          <p:nvPr/>
        </p:nvSpPr>
        <p:spPr bwMode="auto">
          <a:xfrm>
            <a:off x="611188" y="1963738"/>
            <a:ext cx="8137525" cy="455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4000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b-NO" altLang="nb-NO" sz="1400" b="1">
                <a:latin typeface="Arial" pitchFamily="34" charset="0"/>
                <a:ea typeface="ヒラギノ角ゴ Pro W3"/>
                <a:cs typeface="ヒラギノ角ゴ Pro W3"/>
              </a:rPr>
              <a:t>Vienna Convention on the Law of Treaties</a:t>
            </a:r>
          </a:p>
          <a:p>
            <a:r>
              <a:rPr lang="en-US" altLang="nb-NO" sz="1200">
                <a:latin typeface="Arial" pitchFamily="34" charset="0"/>
                <a:ea typeface="ヒラギノ角ゴ Pro W3"/>
                <a:cs typeface="ヒラギノ角ゴ Pro W3"/>
              </a:rPr>
              <a:t>   </a:t>
            </a:r>
          </a:p>
          <a:p>
            <a:r>
              <a:rPr lang="en-US" altLang="nb-NO" sz="1200">
                <a:latin typeface="Arial" pitchFamily="34" charset="0"/>
                <a:ea typeface="ヒラギノ角ゴ Pro W3"/>
                <a:cs typeface="ヒラギノ角ゴ Pro W3"/>
              </a:rPr>
              <a:t>Art. 31. General rule of interpretation.</a:t>
            </a:r>
          </a:p>
          <a:p>
            <a:r>
              <a:rPr lang="en-US" altLang="nb-NO" sz="1200">
                <a:latin typeface="Arial" pitchFamily="34" charset="0"/>
                <a:ea typeface="ヒラギノ角ゴ Pro W3"/>
                <a:cs typeface="ヒラギノ角ゴ Pro W3"/>
              </a:rPr>
              <a:t>1. A treaty shall be interpreted in good faith in accordance with the ordinary meaning to be given to the terms of the treaty in their context and in the light of its object and purpose.</a:t>
            </a:r>
          </a:p>
          <a:p>
            <a:r>
              <a:rPr lang="en-US" altLang="nb-NO" sz="1200">
                <a:latin typeface="Arial" pitchFamily="34" charset="0"/>
                <a:ea typeface="ヒラギノ角ゴ Pro W3"/>
                <a:cs typeface="ヒラギノ角ゴ Pro W3"/>
              </a:rPr>
              <a:t>2. The context for the purpose of the interpretation of a treaty shall comprise, in addition to the text, including its preamble and annexes:</a:t>
            </a:r>
          </a:p>
          <a:p>
            <a:pPr lvl="1"/>
            <a:r>
              <a:rPr lang="en-US" altLang="nb-NO" sz="1200">
                <a:latin typeface="Arial" pitchFamily="34" charset="0"/>
                <a:ea typeface="ヒラギノ角ゴ Pro W3"/>
                <a:cs typeface="ヒラギノ角ゴ Pro W3"/>
              </a:rPr>
              <a:t>(a) any agreement relating to the treaty which was made between all the parties in connection with the conclusion of the treaty;</a:t>
            </a:r>
          </a:p>
          <a:p>
            <a:pPr lvl="1"/>
            <a:r>
              <a:rPr lang="en-US" altLang="nb-NO" sz="1200">
                <a:latin typeface="Arial" pitchFamily="34" charset="0"/>
                <a:ea typeface="ヒラギノ角ゴ Pro W3"/>
                <a:cs typeface="ヒラギノ角ゴ Pro W3"/>
              </a:rPr>
              <a:t>(b) any instrument which was made by one or more parties in connection with the conclusion of the treaty and accepted by the other parties as an instrument related to the treaty.</a:t>
            </a:r>
          </a:p>
          <a:p>
            <a:r>
              <a:rPr lang="en-US" altLang="nb-NO" sz="1200">
                <a:latin typeface="Arial" pitchFamily="34" charset="0"/>
                <a:ea typeface="ヒラギノ角ゴ Pro W3"/>
                <a:cs typeface="ヒラギノ角ゴ Pro W3"/>
              </a:rPr>
              <a:t>3. There shall be taken into account, together with the context:</a:t>
            </a:r>
          </a:p>
          <a:p>
            <a:pPr lvl="1"/>
            <a:r>
              <a:rPr lang="en-US" altLang="nb-NO" sz="1200">
                <a:latin typeface="Arial" pitchFamily="34" charset="0"/>
                <a:ea typeface="ヒラギノ角ゴ Pro W3"/>
                <a:cs typeface="ヒラギノ角ゴ Pro W3"/>
              </a:rPr>
              <a:t>(a) any subsequent agreement between the parties regarding the interpretation of the treaty or the </a:t>
            </a:r>
            <a:r>
              <a:rPr lang="nb-NO" altLang="nb-NO" sz="1200">
                <a:latin typeface="Arial" pitchFamily="34" charset="0"/>
                <a:ea typeface="ヒラギノ角ゴ Pro W3"/>
                <a:cs typeface="ヒラギノ角ゴ Pro W3"/>
              </a:rPr>
              <a:t>application of its provisions;</a:t>
            </a:r>
          </a:p>
          <a:p>
            <a:pPr lvl="1"/>
            <a:r>
              <a:rPr lang="en-US" altLang="nb-NO" sz="1200">
                <a:latin typeface="Arial" pitchFamily="34" charset="0"/>
                <a:ea typeface="ヒラギノ角ゴ Pro W3"/>
                <a:cs typeface="ヒラギノ角ゴ Pro W3"/>
              </a:rPr>
              <a:t>(b) any subsequent practice in the application of the treaty which establishes the agreement of the </a:t>
            </a:r>
            <a:r>
              <a:rPr lang="nb-NO" altLang="nb-NO" sz="1200">
                <a:latin typeface="Arial" pitchFamily="34" charset="0"/>
                <a:ea typeface="ヒラギノ角ゴ Pro W3"/>
                <a:cs typeface="ヒラギノ角ゴ Pro W3"/>
              </a:rPr>
              <a:t>parties regarding its interpretation;</a:t>
            </a:r>
          </a:p>
          <a:p>
            <a:pPr lvl="1"/>
            <a:r>
              <a:rPr lang="en-US" altLang="nb-NO" sz="1200">
                <a:latin typeface="Arial" pitchFamily="34" charset="0"/>
                <a:ea typeface="ヒラギノ角ゴ Pro W3"/>
                <a:cs typeface="ヒラギノ角ゴ Pro W3"/>
              </a:rPr>
              <a:t>(c) Any relevant rules of international law applicable in the relations between the parties.</a:t>
            </a:r>
          </a:p>
          <a:p>
            <a:pPr lvl="1"/>
            <a:endParaRPr lang="en-US" altLang="nb-NO" sz="1200">
              <a:latin typeface="Arial" pitchFamily="34" charset="0"/>
              <a:ea typeface="ヒラギノ角ゴ Pro W3"/>
              <a:cs typeface="ヒラギノ角ゴ Pro W3"/>
            </a:endParaRPr>
          </a:p>
          <a:p>
            <a:r>
              <a:rPr lang="en-US" altLang="nb-NO" sz="1200" i="1">
                <a:latin typeface="Arial" pitchFamily="34" charset="0"/>
                <a:ea typeface="ヒラギノ角ゴ Pro W3"/>
                <a:cs typeface="ヒラギノ角ゴ Pro W3"/>
              </a:rPr>
              <a:t>Art. 32</a:t>
            </a:r>
            <a:r>
              <a:rPr lang="en-US" altLang="nb-NO" sz="1200">
                <a:latin typeface="Arial" pitchFamily="34" charset="0"/>
                <a:ea typeface="ヒラギノ角ゴ Pro W3"/>
                <a:cs typeface="ヒラギノ角ゴ Pro W3"/>
              </a:rPr>
              <a:t>. Supplementary means of interpretation.</a:t>
            </a:r>
          </a:p>
          <a:p>
            <a:r>
              <a:rPr lang="en-US" altLang="nb-NO" sz="1200">
                <a:latin typeface="Arial" pitchFamily="34" charset="0"/>
                <a:ea typeface="ヒラギノ角ゴ Pro W3"/>
                <a:cs typeface="ヒラギノ角ゴ Pro W3"/>
              </a:rPr>
              <a:t>Recourse may be had to supplementary means of interpretation, including the preparatory work of the treaty and the circumstances of its conclusion, in order to confirm the meaning resulting from the application of article 31, or to determine the meaning when the interpretation according to article 31:</a:t>
            </a:r>
          </a:p>
          <a:p>
            <a:pPr lvl="1"/>
            <a:r>
              <a:rPr lang="en-US" altLang="nb-NO" sz="1200">
                <a:latin typeface="Arial" pitchFamily="34" charset="0"/>
                <a:ea typeface="ヒラギノ角ゴ Pro W3"/>
                <a:cs typeface="ヒラギノ角ゴ Pro W3"/>
              </a:rPr>
              <a:t>(a) leaves the meaning ambiguous or obscure; or</a:t>
            </a:r>
          </a:p>
          <a:p>
            <a:pPr lvl="1"/>
            <a:r>
              <a:rPr lang="en-US" altLang="nb-NO" sz="1200">
                <a:latin typeface="Arial" pitchFamily="34" charset="0"/>
                <a:ea typeface="ヒラギノ角ゴ Pro W3"/>
                <a:cs typeface="ヒラギノ角ゴ Pro W3"/>
              </a:rPr>
              <a:t>(b) leads to a result which is manifestly absurd or unreasonable</a:t>
            </a:r>
            <a:endParaRPr lang="nb-NO" altLang="nb-NO" sz="2000">
              <a:latin typeface="Arial" pitchFamily="34" charset="0"/>
              <a:ea typeface="ヒラギノ角ゴ Pro W3"/>
              <a:cs typeface="ヒラギノ角ゴ Pro W3"/>
            </a:endParaRPr>
          </a:p>
        </p:txBody>
      </p:sp>
      <p:sp>
        <p:nvSpPr>
          <p:cNvPr id="4" name="Rectangle 3"/>
          <p:cNvSpPr>
            <a:spLocks noChangeArrowheads="1"/>
          </p:cNvSpPr>
          <p:nvPr/>
        </p:nvSpPr>
        <p:spPr bwMode="auto">
          <a:xfrm>
            <a:off x="5148263" y="2565400"/>
            <a:ext cx="1223962" cy="2159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endParaRPr lang="nb-NO" altLang="nb-NO"/>
          </a:p>
        </p:txBody>
      </p:sp>
      <p:sp>
        <p:nvSpPr>
          <p:cNvPr id="12" name="Rectangle 11"/>
          <p:cNvSpPr>
            <a:spLocks noChangeArrowheads="1"/>
          </p:cNvSpPr>
          <p:nvPr/>
        </p:nvSpPr>
        <p:spPr bwMode="auto">
          <a:xfrm>
            <a:off x="2700338" y="2563813"/>
            <a:ext cx="935037" cy="217487"/>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endParaRPr lang="nb-NO" altLang="nb-NO"/>
          </a:p>
        </p:txBody>
      </p:sp>
      <p:sp>
        <p:nvSpPr>
          <p:cNvPr id="13" name="Rectangle 12"/>
          <p:cNvSpPr>
            <a:spLocks noChangeArrowheads="1"/>
          </p:cNvSpPr>
          <p:nvPr/>
        </p:nvSpPr>
        <p:spPr bwMode="auto">
          <a:xfrm>
            <a:off x="3492500" y="2762250"/>
            <a:ext cx="1439863" cy="2159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endParaRPr lang="nb-NO" altLang="nb-NO"/>
          </a:p>
        </p:txBody>
      </p:sp>
      <p:sp>
        <p:nvSpPr>
          <p:cNvPr id="14" name="Rectangle 13"/>
          <p:cNvSpPr>
            <a:spLocks noChangeArrowheads="1"/>
          </p:cNvSpPr>
          <p:nvPr/>
        </p:nvSpPr>
        <p:spPr bwMode="auto">
          <a:xfrm>
            <a:off x="1141413" y="2762250"/>
            <a:ext cx="1042987" cy="215900"/>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endParaRPr lang="nb-NO" altLang="nb-NO"/>
          </a:p>
        </p:txBody>
      </p:sp>
      <p:sp>
        <p:nvSpPr>
          <p:cNvPr id="6" name="Rectangle 5"/>
          <p:cNvSpPr/>
          <p:nvPr/>
        </p:nvSpPr>
        <p:spPr bwMode="auto">
          <a:xfrm>
            <a:off x="1727200" y="2062163"/>
            <a:ext cx="1620838" cy="5969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fontAlgn="auto" hangingPunct="0">
              <a:spcBef>
                <a:spcPts val="0"/>
              </a:spcBef>
              <a:spcAft>
                <a:spcPts val="0"/>
              </a:spcAft>
              <a:defRPr/>
            </a:pPr>
            <a:r>
              <a:rPr lang="nb-NO">
                <a:latin typeface="Arial" charset="0"/>
                <a:ea typeface="ヒラギノ角ゴ Pro W3" charset="-128"/>
                <a:cs typeface="ヒラギノ角ゴ Pro W3" charset="-128"/>
              </a:rPr>
              <a:t>In good faith</a:t>
            </a:r>
          </a:p>
        </p:txBody>
      </p:sp>
      <p:sp>
        <p:nvSpPr>
          <p:cNvPr id="16" name="Rectangle 15"/>
          <p:cNvSpPr/>
          <p:nvPr/>
        </p:nvSpPr>
        <p:spPr bwMode="auto">
          <a:xfrm>
            <a:off x="1727200" y="4508500"/>
            <a:ext cx="1620838" cy="5969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fontAlgn="auto" hangingPunct="0">
              <a:spcBef>
                <a:spcPts val="0"/>
              </a:spcBef>
              <a:spcAft>
                <a:spcPts val="0"/>
              </a:spcAft>
              <a:defRPr/>
            </a:pPr>
            <a:r>
              <a:rPr lang="nb-NO">
                <a:latin typeface="Arial" charset="0"/>
                <a:ea typeface="ヒラギノ角ゴ Pro W3" charset="-128"/>
                <a:cs typeface="ヒラギノ角ゴ Pro W3" charset="-128"/>
              </a:rPr>
              <a:t>Object and purpose</a:t>
            </a:r>
          </a:p>
        </p:txBody>
      </p:sp>
      <p:sp>
        <p:nvSpPr>
          <p:cNvPr id="17" name="Rectangle 16"/>
          <p:cNvSpPr/>
          <p:nvPr/>
        </p:nvSpPr>
        <p:spPr bwMode="auto">
          <a:xfrm>
            <a:off x="1727200" y="3663950"/>
            <a:ext cx="1620838" cy="5969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fontAlgn="auto" hangingPunct="0">
              <a:spcBef>
                <a:spcPts val="0"/>
              </a:spcBef>
              <a:spcAft>
                <a:spcPts val="0"/>
              </a:spcAft>
              <a:defRPr/>
            </a:pPr>
            <a:r>
              <a:rPr lang="nb-NO">
                <a:latin typeface="Arial" charset="0"/>
                <a:ea typeface="ヒラギノ角ゴ Pro W3" charset="-128"/>
                <a:cs typeface="ヒラギノ角ゴ Pro W3" charset="-128"/>
              </a:rPr>
              <a:t>In their context</a:t>
            </a:r>
          </a:p>
        </p:txBody>
      </p:sp>
      <p:sp>
        <p:nvSpPr>
          <p:cNvPr id="18" name="Rectangle 17"/>
          <p:cNvSpPr/>
          <p:nvPr/>
        </p:nvSpPr>
        <p:spPr bwMode="auto">
          <a:xfrm>
            <a:off x="1727200" y="2870200"/>
            <a:ext cx="1620838" cy="5969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fontAlgn="auto" hangingPunct="0">
              <a:spcBef>
                <a:spcPts val="0"/>
              </a:spcBef>
              <a:spcAft>
                <a:spcPts val="0"/>
              </a:spcAft>
              <a:defRPr/>
            </a:pPr>
            <a:r>
              <a:rPr lang="nb-NO">
                <a:latin typeface="Arial" charset="0"/>
                <a:ea typeface="ヒラギノ角ゴ Pro W3" charset="-128"/>
                <a:cs typeface="ヒラギノ角ゴ Pro W3" charset="-128"/>
              </a:rPr>
              <a:t>Ordinary meaning</a:t>
            </a:r>
          </a:p>
        </p:txBody>
      </p:sp>
      <p:sp>
        <p:nvSpPr>
          <p:cNvPr id="7" name="Right Brace 6"/>
          <p:cNvSpPr>
            <a:spLocks/>
          </p:cNvSpPr>
          <p:nvPr/>
        </p:nvSpPr>
        <p:spPr bwMode="auto">
          <a:xfrm>
            <a:off x="3635375" y="2062163"/>
            <a:ext cx="1368425" cy="3043237"/>
          </a:xfrm>
          <a:prstGeom prst="rightBrace">
            <a:avLst>
              <a:gd name="adj1" fmla="val 8329"/>
              <a:gd name="adj2" fmla="val 50000"/>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0" hangingPunct="0"/>
            <a:endParaRPr lang="nb-NO" altLang="nb-NO"/>
          </a:p>
        </p:txBody>
      </p:sp>
      <p:sp>
        <p:nvSpPr>
          <p:cNvPr id="8" name="Rectangle 7"/>
          <p:cNvSpPr/>
          <p:nvPr/>
        </p:nvSpPr>
        <p:spPr bwMode="auto">
          <a:xfrm>
            <a:off x="5219700" y="3094038"/>
            <a:ext cx="2016125" cy="981075"/>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lstStyle/>
          <a:p>
            <a:pPr marL="342900" indent="-342900" eaLnBrk="0" fontAlgn="auto" hangingPunct="0">
              <a:spcBef>
                <a:spcPts val="0"/>
              </a:spcBef>
              <a:spcAft>
                <a:spcPts val="0"/>
              </a:spcAft>
              <a:buFont typeface="Arial" pitchFamily="34" charset="0"/>
              <a:buChar char="•"/>
              <a:defRPr/>
            </a:pPr>
            <a:r>
              <a:rPr lang="nb-NO">
                <a:latin typeface="+mn-lt"/>
                <a:cs typeface="+mn-cs"/>
              </a:rPr>
              <a:t>Objektiv</a:t>
            </a:r>
          </a:p>
          <a:p>
            <a:pPr marL="342900" indent="-342900" eaLnBrk="0" fontAlgn="auto" hangingPunct="0">
              <a:spcBef>
                <a:spcPts val="0"/>
              </a:spcBef>
              <a:spcAft>
                <a:spcPts val="0"/>
              </a:spcAft>
              <a:buFont typeface="Arial" pitchFamily="34" charset="0"/>
              <a:buChar char="•"/>
              <a:defRPr/>
            </a:pPr>
            <a:r>
              <a:rPr lang="nb-NO">
                <a:latin typeface="+mn-lt"/>
                <a:cs typeface="+mn-cs"/>
              </a:rPr>
              <a:t>Subjektiv</a:t>
            </a:r>
          </a:p>
          <a:p>
            <a:pPr marL="342900" indent="-342900" eaLnBrk="0" fontAlgn="auto" hangingPunct="0">
              <a:spcBef>
                <a:spcPts val="0"/>
              </a:spcBef>
              <a:spcAft>
                <a:spcPts val="0"/>
              </a:spcAft>
              <a:buFont typeface="Arial" pitchFamily="34" charset="0"/>
              <a:buChar char="•"/>
              <a:defRPr/>
            </a:pPr>
            <a:r>
              <a:rPr lang="nb-NO">
                <a:latin typeface="+mn-lt"/>
                <a:cs typeface="+mn-cs"/>
              </a:rPr>
              <a:t>Teleologisk</a:t>
            </a:r>
          </a:p>
          <a:p>
            <a:pPr marL="342900" indent="-342900" eaLnBrk="0" fontAlgn="auto" hangingPunct="0">
              <a:spcBef>
                <a:spcPts val="0"/>
              </a:spcBef>
              <a:spcAft>
                <a:spcPts val="0"/>
              </a:spcAft>
              <a:buFont typeface="Arial" pitchFamily="34" charset="0"/>
              <a:buChar char="•"/>
              <a:defRPr/>
            </a:pPr>
            <a:endParaRPr lang="nb-NO">
              <a:latin typeface="+mn-lt"/>
              <a:cs typeface="+mn-cs"/>
            </a:endParaRPr>
          </a:p>
        </p:txBody>
      </p:sp>
      <p:sp>
        <p:nvSpPr>
          <p:cNvPr id="2" name="Oval 1"/>
          <p:cNvSpPr/>
          <p:nvPr/>
        </p:nvSpPr>
        <p:spPr>
          <a:xfrm>
            <a:off x="1476375" y="4267200"/>
            <a:ext cx="2159000" cy="10795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a:p>
        </p:txBody>
      </p:sp>
      <p:sp>
        <p:nvSpPr>
          <p:cNvPr id="15" name="Rounded Rectangle 14"/>
          <p:cNvSpPr/>
          <p:nvPr/>
        </p:nvSpPr>
        <p:spPr bwMode="auto">
          <a:xfrm>
            <a:off x="3957638" y="2062163"/>
            <a:ext cx="4562475" cy="1798637"/>
          </a:xfrm>
          <a:prstGeom prst="round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anchor="ctr"/>
          <a:lstStyle/>
          <a:p>
            <a:pPr marL="285750" indent="-285750">
              <a:buFont typeface="Arial" pitchFamily="34" charset="0"/>
              <a:buChar char="•"/>
              <a:defRPr/>
            </a:pPr>
            <a:r>
              <a:rPr lang="nb-NO" sz="1800" smtClean="0">
                <a:solidFill>
                  <a:schemeClr val="bg1"/>
                </a:solidFill>
              </a:rPr>
              <a:t>Noen særtrekk</a:t>
            </a:r>
            <a:endParaRPr lang="nb-NO" sz="1800">
              <a:solidFill>
                <a:schemeClr val="bg1"/>
              </a:solidFill>
            </a:endParaRPr>
          </a:p>
          <a:p>
            <a:pPr marL="742950" lvl="1" indent="-285750">
              <a:buFont typeface="Arial" pitchFamily="34" charset="0"/>
              <a:buChar char="•"/>
              <a:defRPr/>
            </a:pPr>
            <a:r>
              <a:rPr lang="nb-NO" sz="1800" smtClean="0">
                <a:solidFill>
                  <a:schemeClr val="bg1"/>
                </a:solidFill>
              </a:rPr>
              <a:t>Statssuverenitet mot individers rettigheter</a:t>
            </a:r>
            <a:endParaRPr lang="nb-NO" sz="1800">
              <a:solidFill>
                <a:schemeClr val="bg1"/>
              </a:solidFill>
            </a:endParaRPr>
          </a:p>
          <a:p>
            <a:pPr marL="742950" lvl="1" indent="-285750">
              <a:buFont typeface="Arial" pitchFamily="34" charset="0"/>
              <a:buChar char="•"/>
              <a:defRPr/>
            </a:pPr>
            <a:r>
              <a:rPr lang="nb-NO" sz="1800" smtClean="0">
                <a:solidFill>
                  <a:schemeClr val="bg1"/>
                </a:solidFill>
              </a:rPr>
              <a:t>Et sterkt effektivitetsprinsipp</a:t>
            </a:r>
            <a:endParaRPr lang="nb-NO" sz="1800">
              <a:solidFill>
                <a:schemeClr val="bg1"/>
              </a:solidFill>
            </a:endParaRPr>
          </a:p>
          <a:p>
            <a:pPr marL="742950" lvl="1" indent="-285750">
              <a:buFont typeface="Arial" pitchFamily="34" charset="0"/>
              <a:buChar char="•"/>
              <a:defRPr/>
            </a:pPr>
            <a:r>
              <a:rPr lang="nb-NO" sz="1800" smtClean="0">
                <a:solidFill>
                  <a:schemeClr val="bg1"/>
                </a:solidFill>
              </a:rPr>
              <a:t>Dynamisk tolkning</a:t>
            </a:r>
            <a:endParaRPr lang="nb-NO" sz="1800">
              <a:solidFill>
                <a:schemeClr val="bg1"/>
              </a:solidFill>
            </a:endParaRPr>
          </a:p>
          <a:p>
            <a:pPr marL="742950" lvl="1" indent="-285750">
              <a:buFont typeface="Arial" pitchFamily="34" charset="0"/>
              <a:buChar char="•"/>
              <a:defRPr/>
            </a:pPr>
            <a:r>
              <a:rPr lang="nb-NO" sz="1800" smtClean="0">
                <a:solidFill>
                  <a:schemeClr val="bg1"/>
                </a:solidFill>
              </a:rPr>
              <a:t>Større vekt på rettspraksis</a:t>
            </a:r>
            <a:endParaRPr lang="nb-NO" sz="1800">
              <a:solidFill>
                <a:schemeClr val="bg1"/>
              </a:solidFill>
            </a:endParaRPr>
          </a:p>
        </p:txBody>
      </p:sp>
      <p:sp>
        <p:nvSpPr>
          <p:cNvPr id="19" name="Rounded Rectangle 18"/>
          <p:cNvSpPr>
            <a:spLocks noChangeArrowheads="1"/>
          </p:cNvSpPr>
          <p:nvPr/>
        </p:nvSpPr>
        <p:spPr bwMode="auto">
          <a:xfrm>
            <a:off x="539750" y="5300663"/>
            <a:ext cx="4068763" cy="1368425"/>
          </a:xfrm>
          <a:prstGeom prst="roundRect">
            <a:avLst>
              <a:gd name="adj" fmla="val 16667"/>
            </a:avLst>
          </a:prstGeom>
          <a:solidFill>
            <a:srgbClr val="9966FF"/>
          </a:solidFill>
          <a:ln w="9525" algn="ctr">
            <a:solidFill>
              <a:schemeClr val="tx1"/>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a:spcBef>
                <a:spcPct val="0"/>
              </a:spcBef>
              <a:buFontTx/>
              <a:buNone/>
            </a:pPr>
            <a:r>
              <a:rPr lang="en-US" altLang="nb-NO" sz="2000">
                <a:solidFill>
                  <a:schemeClr val="bg1"/>
                </a:solidFill>
              </a:rPr>
              <a:t>“</a:t>
            </a:r>
            <a:r>
              <a:rPr lang="nb-NO" altLang="nb-NO" sz="2000">
                <a:solidFill>
                  <a:schemeClr val="bg1"/>
                </a:solidFill>
              </a:rPr>
              <a:t>The Convention is intended to guarantee not rights that are theoretical or illusory but rights that are practical and effective</a:t>
            </a:r>
            <a:r>
              <a:rPr lang="en-US" altLang="nb-NO" sz="2000">
                <a:solidFill>
                  <a:schemeClr val="bg1"/>
                </a:solidFill>
              </a:rPr>
              <a:t>”</a:t>
            </a:r>
            <a:endParaRPr lang="nb-NO" altLang="nb-NO" sz="2000">
              <a:solidFill>
                <a:schemeClr val="bg1"/>
              </a:solidFill>
            </a:endParaRPr>
          </a:p>
        </p:txBody>
      </p:sp>
      <p:sp>
        <p:nvSpPr>
          <p:cNvPr id="20" name="Rounded Rectangle 19"/>
          <p:cNvSpPr>
            <a:spLocks noChangeArrowheads="1"/>
          </p:cNvSpPr>
          <p:nvPr/>
        </p:nvSpPr>
        <p:spPr bwMode="auto">
          <a:xfrm>
            <a:off x="542925" y="5307013"/>
            <a:ext cx="4068763" cy="1368425"/>
          </a:xfrm>
          <a:prstGeom prst="roundRect">
            <a:avLst>
              <a:gd name="adj" fmla="val 16667"/>
            </a:avLst>
          </a:prstGeom>
          <a:solidFill>
            <a:srgbClr val="9900FF"/>
          </a:solidFill>
          <a:ln w="9525" algn="ctr">
            <a:solidFill>
              <a:schemeClr val="tx1"/>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a:spcBef>
                <a:spcPct val="0"/>
              </a:spcBef>
              <a:buFontTx/>
              <a:buNone/>
            </a:pPr>
            <a:r>
              <a:rPr lang="en-US" altLang="nb-NO" sz="2000">
                <a:solidFill>
                  <a:schemeClr val="bg1"/>
                </a:solidFill>
              </a:rPr>
              <a:t>The Convention is a living instrument which must be interpreted in light of present-day conditions.</a:t>
            </a:r>
            <a:endParaRPr lang="nb-NO" altLang="nb-NO" sz="2000">
              <a:solidFill>
                <a:schemeClr val="bg1"/>
              </a:solidFill>
            </a:endParaRPr>
          </a:p>
        </p:txBody>
      </p:sp>
      <p:sp>
        <p:nvSpPr>
          <p:cNvPr id="21" name="Rounded Rectangle 20"/>
          <p:cNvSpPr>
            <a:spLocks noChangeArrowheads="1"/>
          </p:cNvSpPr>
          <p:nvPr/>
        </p:nvSpPr>
        <p:spPr bwMode="auto">
          <a:xfrm>
            <a:off x="539750" y="5300663"/>
            <a:ext cx="4068763" cy="1368425"/>
          </a:xfrm>
          <a:prstGeom prst="roundRect">
            <a:avLst>
              <a:gd name="adj" fmla="val 16667"/>
            </a:avLst>
          </a:prstGeom>
          <a:solidFill>
            <a:srgbClr val="9999FF"/>
          </a:solidFill>
          <a:ln w="9525" algn="ctr">
            <a:solidFill>
              <a:schemeClr val="tx1"/>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0"/>
              </a:spcBef>
              <a:buFontTx/>
              <a:buNone/>
            </a:pPr>
            <a:r>
              <a:rPr lang="en-US" altLang="nb-NO" sz="2000">
                <a:solidFill>
                  <a:schemeClr val="bg1"/>
                </a:solidFill>
              </a:rPr>
              <a:t>International law: Treaties which limit the sovereignty of Contracting States must be interpreted restrictively</a:t>
            </a:r>
          </a:p>
        </p:txBody>
      </p:sp>
      <p:sp>
        <p:nvSpPr>
          <p:cNvPr id="22" name="&quot;No&quot; Symbol 21"/>
          <p:cNvSpPr/>
          <p:nvPr/>
        </p:nvSpPr>
        <p:spPr bwMode="auto">
          <a:xfrm>
            <a:off x="1962150" y="5427663"/>
            <a:ext cx="1150938" cy="1125537"/>
          </a:xfrm>
          <a:prstGeom prst="noSmoking">
            <a:avLst/>
          </a:prstGeom>
          <a:solidFill>
            <a:srgbClr val="FF0000"/>
          </a:solidFill>
          <a:ln w="9525" cap="flat" cmpd="sng" algn="ctr">
            <a:solidFill>
              <a:schemeClr val="tx1"/>
            </a:solidFill>
            <a:prstDash val="solid"/>
            <a:round/>
            <a:headEnd type="none" w="med" len="med"/>
            <a:tailEnd type="none" w="med" len="med"/>
          </a:ln>
          <a:effectLst/>
        </p:spPr>
        <p:txBody>
          <a:bodyPr/>
          <a:lstStyle/>
          <a:p>
            <a:pPr eaLnBrk="0" hangingPunct="0">
              <a:defRPr/>
            </a:pPr>
            <a:endParaRPr lang="nb-NO">
              <a:latin typeface="Arial" charset="0"/>
              <a:ea typeface="ヒラギノ角ゴ Pro W3" charset="-128"/>
              <a:cs typeface="ヒラギノ角ゴ Pro W3" charset="-128"/>
            </a:endParaRPr>
          </a:p>
        </p:txBody>
      </p:sp>
      <p:sp>
        <p:nvSpPr>
          <p:cNvPr id="23" name="Rounded Rectangle 22"/>
          <p:cNvSpPr>
            <a:spLocks noChangeArrowheads="1"/>
          </p:cNvSpPr>
          <p:nvPr/>
        </p:nvSpPr>
        <p:spPr bwMode="auto">
          <a:xfrm>
            <a:off x="542925" y="5202238"/>
            <a:ext cx="5400675" cy="1563687"/>
          </a:xfrm>
          <a:prstGeom prst="roundRect">
            <a:avLst>
              <a:gd name="adj" fmla="val 16667"/>
            </a:avLst>
          </a:prstGeom>
          <a:solidFill>
            <a:srgbClr val="9900FF"/>
          </a:solidFill>
          <a:ln w="9525" algn="ctr">
            <a:solidFill>
              <a:schemeClr val="tx1"/>
            </a:solidFill>
            <a:round/>
            <a:headEnd/>
            <a:tailEnd/>
          </a:ln>
        </p:spPr>
        <p:txBody>
          <a:bodyPr anchor="ct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0"/>
              </a:spcBef>
              <a:buFontTx/>
              <a:buNone/>
            </a:pPr>
            <a:r>
              <a:rPr lang="en-US" altLang="nb-NO" sz="1800">
                <a:solidFill>
                  <a:schemeClr val="bg1"/>
                </a:solidFill>
              </a:rPr>
              <a:t>“</a:t>
            </a:r>
            <a:r>
              <a:rPr lang="en-GB" altLang="nb-NO" sz="1800">
                <a:solidFill>
                  <a:schemeClr val="bg1"/>
                </a:solidFill>
              </a:rPr>
              <a:t>While the Court is not formally bound to follow its previous judgments, it is in the interests of legal certainty, foreseeability and equality before the law that it should not depart, without good reason, from precedents laid down in previous cases”</a:t>
            </a:r>
            <a:endParaRPr lang="en-US" altLang="nb-NO" sz="1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xit" presetSubtype="0" fill="hold" grpId="0" nodeType="clickEffect">
                                  <p:stCondLst>
                                    <p:cond delay="0"/>
                                  </p:stCondLst>
                                  <p:childTnLst>
                                    <p:anim calcmode="lin" valueType="num">
                                      <p:cBhvr>
                                        <p:cTn id="22" dur="1000"/>
                                        <p:tgtEl>
                                          <p:spTgt spid="3"/>
                                        </p:tgtEl>
                                        <p:attrNameLst>
                                          <p:attrName>ppt_w</p:attrName>
                                        </p:attrNameLst>
                                      </p:cBhvr>
                                      <p:tavLst>
                                        <p:tav tm="0">
                                          <p:val>
                                            <p:strVal val="ppt_w"/>
                                          </p:val>
                                        </p:tav>
                                        <p:tav tm="100000">
                                          <p:val>
                                            <p:fltVal val="0"/>
                                          </p:val>
                                        </p:tav>
                                      </p:tavLst>
                                    </p:anim>
                                    <p:anim calcmode="lin" valueType="num">
                                      <p:cBhvr>
                                        <p:cTn id="23" dur="1000"/>
                                        <p:tgtEl>
                                          <p:spTgt spid="3"/>
                                        </p:tgtEl>
                                        <p:attrNameLst>
                                          <p:attrName>ppt_h</p:attrName>
                                        </p:attrNameLst>
                                      </p:cBhvr>
                                      <p:tavLst>
                                        <p:tav tm="0">
                                          <p:val>
                                            <p:strVal val="ppt_h"/>
                                          </p:val>
                                        </p:tav>
                                        <p:tav tm="100000">
                                          <p:val>
                                            <p:fltVal val="0"/>
                                          </p:val>
                                        </p:tav>
                                      </p:tavLst>
                                    </p:anim>
                                    <p:anim calcmode="lin" valueType="num">
                                      <p:cBhvr>
                                        <p:cTn id="24" dur="1000"/>
                                        <p:tgtEl>
                                          <p:spTgt spid="3"/>
                                        </p:tgtEl>
                                        <p:attrNameLst>
                                          <p:attrName>style.rotation</p:attrName>
                                        </p:attrNameLst>
                                      </p:cBhvr>
                                      <p:tavLst>
                                        <p:tav tm="0">
                                          <p:val>
                                            <p:fltVal val="0"/>
                                          </p:val>
                                        </p:tav>
                                        <p:tav tm="100000">
                                          <p:val>
                                            <p:fltVal val="90"/>
                                          </p:val>
                                        </p:tav>
                                      </p:tavLst>
                                    </p:anim>
                                    <p:animEffect transition="out" filter="fade">
                                      <p:cBhvr>
                                        <p:cTn id="25" dur="1000"/>
                                        <p:tgtEl>
                                          <p:spTgt spid="3"/>
                                        </p:tgtEl>
                                      </p:cBhvr>
                                    </p:animEffect>
                                    <p:set>
                                      <p:cBhvr>
                                        <p:cTn id="26" dur="1" fill="hold">
                                          <p:stCondLst>
                                            <p:cond delay="999"/>
                                          </p:stCondLst>
                                        </p:cTn>
                                        <p:tgtEl>
                                          <p:spTgt spid="3"/>
                                        </p:tgtEl>
                                        <p:attrNameLst>
                                          <p:attrName>style.visibility</p:attrName>
                                        </p:attrNameLst>
                                      </p:cBhvr>
                                      <p:to>
                                        <p:strVal val="hidden"/>
                                      </p:to>
                                    </p:set>
                                  </p:childTnLst>
                                </p:cTn>
                              </p:par>
                              <p:par>
                                <p:cTn id="27" presetID="31" presetClass="exit" presetSubtype="0" fill="hold" grpId="1" nodeType="withEffect">
                                  <p:stCondLst>
                                    <p:cond delay="0"/>
                                  </p:stCondLst>
                                  <p:childTnLst>
                                    <p:anim calcmode="lin" valueType="num">
                                      <p:cBhvr>
                                        <p:cTn id="28" dur="1000"/>
                                        <p:tgtEl>
                                          <p:spTgt spid="12"/>
                                        </p:tgtEl>
                                        <p:attrNameLst>
                                          <p:attrName>ppt_w</p:attrName>
                                        </p:attrNameLst>
                                      </p:cBhvr>
                                      <p:tavLst>
                                        <p:tav tm="0">
                                          <p:val>
                                            <p:strVal val="ppt_w"/>
                                          </p:val>
                                        </p:tav>
                                        <p:tav tm="100000">
                                          <p:val>
                                            <p:fltVal val="0"/>
                                          </p:val>
                                        </p:tav>
                                      </p:tavLst>
                                    </p:anim>
                                    <p:anim calcmode="lin" valueType="num">
                                      <p:cBhvr>
                                        <p:cTn id="29" dur="1000"/>
                                        <p:tgtEl>
                                          <p:spTgt spid="12"/>
                                        </p:tgtEl>
                                        <p:attrNameLst>
                                          <p:attrName>ppt_h</p:attrName>
                                        </p:attrNameLst>
                                      </p:cBhvr>
                                      <p:tavLst>
                                        <p:tav tm="0">
                                          <p:val>
                                            <p:strVal val="ppt_h"/>
                                          </p:val>
                                        </p:tav>
                                        <p:tav tm="100000">
                                          <p:val>
                                            <p:fltVal val="0"/>
                                          </p:val>
                                        </p:tav>
                                      </p:tavLst>
                                    </p:anim>
                                    <p:anim calcmode="lin" valueType="num">
                                      <p:cBhvr>
                                        <p:cTn id="30" dur="1000"/>
                                        <p:tgtEl>
                                          <p:spTgt spid="12"/>
                                        </p:tgtEl>
                                        <p:attrNameLst>
                                          <p:attrName>style.rotation</p:attrName>
                                        </p:attrNameLst>
                                      </p:cBhvr>
                                      <p:tavLst>
                                        <p:tav tm="0">
                                          <p:val>
                                            <p:fltVal val="0"/>
                                          </p:val>
                                        </p:tav>
                                        <p:tav tm="100000">
                                          <p:val>
                                            <p:fltVal val="90"/>
                                          </p:val>
                                        </p:tav>
                                      </p:tavLst>
                                    </p:anim>
                                    <p:animEffect transition="out" filter="fade">
                                      <p:cBhvr>
                                        <p:cTn id="31" dur="1000"/>
                                        <p:tgtEl>
                                          <p:spTgt spid="12"/>
                                        </p:tgtEl>
                                      </p:cBhvr>
                                    </p:animEffect>
                                    <p:set>
                                      <p:cBhvr>
                                        <p:cTn id="32" dur="1" fill="hold">
                                          <p:stCondLst>
                                            <p:cond delay="999"/>
                                          </p:stCondLst>
                                        </p:cTn>
                                        <p:tgtEl>
                                          <p:spTgt spid="12"/>
                                        </p:tgtEl>
                                        <p:attrNameLst>
                                          <p:attrName>style.visibility</p:attrName>
                                        </p:attrNameLst>
                                      </p:cBhvr>
                                      <p:to>
                                        <p:strVal val="hidden"/>
                                      </p:to>
                                    </p:set>
                                  </p:childTnLst>
                                </p:cTn>
                              </p:par>
                              <p:par>
                                <p:cTn id="33" presetID="31" presetClass="exit" presetSubtype="0" fill="hold" grpId="1" nodeType="withEffect">
                                  <p:stCondLst>
                                    <p:cond delay="0"/>
                                  </p:stCondLst>
                                  <p:childTnLst>
                                    <p:anim calcmode="lin" valueType="num">
                                      <p:cBhvr>
                                        <p:cTn id="34" dur="1000"/>
                                        <p:tgtEl>
                                          <p:spTgt spid="4"/>
                                        </p:tgtEl>
                                        <p:attrNameLst>
                                          <p:attrName>ppt_w</p:attrName>
                                        </p:attrNameLst>
                                      </p:cBhvr>
                                      <p:tavLst>
                                        <p:tav tm="0">
                                          <p:val>
                                            <p:strVal val="ppt_w"/>
                                          </p:val>
                                        </p:tav>
                                        <p:tav tm="100000">
                                          <p:val>
                                            <p:fltVal val="0"/>
                                          </p:val>
                                        </p:tav>
                                      </p:tavLst>
                                    </p:anim>
                                    <p:anim calcmode="lin" valueType="num">
                                      <p:cBhvr>
                                        <p:cTn id="35" dur="1000"/>
                                        <p:tgtEl>
                                          <p:spTgt spid="4"/>
                                        </p:tgtEl>
                                        <p:attrNameLst>
                                          <p:attrName>ppt_h</p:attrName>
                                        </p:attrNameLst>
                                      </p:cBhvr>
                                      <p:tavLst>
                                        <p:tav tm="0">
                                          <p:val>
                                            <p:strVal val="ppt_h"/>
                                          </p:val>
                                        </p:tav>
                                        <p:tav tm="100000">
                                          <p:val>
                                            <p:fltVal val="0"/>
                                          </p:val>
                                        </p:tav>
                                      </p:tavLst>
                                    </p:anim>
                                    <p:anim calcmode="lin" valueType="num">
                                      <p:cBhvr>
                                        <p:cTn id="36" dur="1000"/>
                                        <p:tgtEl>
                                          <p:spTgt spid="4"/>
                                        </p:tgtEl>
                                        <p:attrNameLst>
                                          <p:attrName>style.rotation</p:attrName>
                                        </p:attrNameLst>
                                      </p:cBhvr>
                                      <p:tavLst>
                                        <p:tav tm="0">
                                          <p:val>
                                            <p:fltVal val="0"/>
                                          </p:val>
                                        </p:tav>
                                        <p:tav tm="100000">
                                          <p:val>
                                            <p:fltVal val="90"/>
                                          </p:val>
                                        </p:tav>
                                      </p:tavLst>
                                    </p:anim>
                                    <p:animEffect transition="out" filter="fade">
                                      <p:cBhvr>
                                        <p:cTn id="37" dur="1000"/>
                                        <p:tgtEl>
                                          <p:spTgt spid="4"/>
                                        </p:tgtEl>
                                      </p:cBhvr>
                                    </p:animEffect>
                                    <p:set>
                                      <p:cBhvr>
                                        <p:cTn id="38" dur="1" fill="hold">
                                          <p:stCondLst>
                                            <p:cond delay="999"/>
                                          </p:stCondLst>
                                        </p:cTn>
                                        <p:tgtEl>
                                          <p:spTgt spid="4"/>
                                        </p:tgtEl>
                                        <p:attrNameLst>
                                          <p:attrName>style.visibility</p:attrName>
                                        </p:attrNameLst>
                                      </p:cBhvr>
                                      <p:to>
                                        <p:strVal val="hidden"/>
                                      </p:to>
                                    </p:set>
                                  </p:childTnLst>
                                </p:cTn>
                              </p:par>
                              <p:par>
                                <p:cTn id="39" presetID="31" presetClass="exit" presetSubtype="0" fill="hold" grpId="1" nodeType="withEffect">
                                  <p:stCondLst>
                                    <p:cond delay="0"/>
                                  </p:stCondLst>
                                  <p:childTnLst>
                                    <p:anim calcmode="lin" valueType="num">
                                      <p:cBhvr>
                                        <p:cTn id="40" dur="1000"/>
                                        <p:tgtEl>
                                          <p:spTgt spid="14"/>
                                        </p:tgtEl>
                                        <p:attrNameLst>
                                          <p:attrName>ppt_w</p:attrName>
                                        </p:attrNameLst>
                                      </p:cBhvr>
                                      <p:tavLst>
                                        <p:tav tm="0">
                                          <p:val>
                                            <p:strVal val="ppt_w"/>
                                          </p:val>
                                        </p:tav>
                                        <p:tav tm="100000">
                                          <p:val>
                                            <p:fltVal val="0"/>
                                          </p:val>
                                        </p:tav>
                                      </p:tavLst>
                                    </p:anim>
                                    <p:anim calcmode="lin" valueType="num">
                                      <p:cBhvr>
                                        <p:cTn id="41" dur="1000"/>
                                        <p:tgtEl>
                                          <p:spTgt spid="14"/>
                                        </p:tgtEl>
                                        <p:attrNameLst>
                                          <p:attrName>ppt_h</p:attrName>
                                        </p:attrNameLst>
                                      </p:cBhvr>
                                      <p:tavLst>
                                        <p:tav tm="0">
                                          <p:val>
                                            <p:strVal val="ppt_h"/>
                                          </p:val>
                                        </p:tav>
                                        <p:tav tm="100000">
                                          <p:val>
                                            <p:fltVal val="0"/>
                                          </p:val>
                                        </p:tav>
                                      </p:tavLst>
                                    </p:anim>
                                    <p:anim calcmode="lin" valueType="num">
                                      <p:cBhvr>
                                        <p:cTn id="42" dur="1000"/>
                                        <p:tgtEl>
                                          <p:spTgt spid="14"/>
                                        </p:tgtEl>
                                        <p:attrNameLst>
                                          <p:attrName>style.rotation</p:attrName>
                                        </p:attrNameLst>
                                      </p:cBhvr>
                                      <p:tavLst>
                                        <p:tav tm="0">
                                          <p:val>
                                            <p:fltVal val="0"/>
                                          </p:val>
                                        </p:tav>
                                        <p:tav tm="100000">
                                          <p:val>
                                            <p:fltVal val="90"/>
                                          </p:val>
                                        </p:tav>
                                      </p:tavLst>
                                    </p:anim>
                                    <p:animEffect transition="out" filter="fade">
                                      <p:cBhvr>
                                        <p:cTn id="43" dur="1000"/>
                                        <p:tgtEl>
                                          <p:spTgt spid="14"/>
                                        </p:tgtEl>
                                      </p:cBhvr>
                                    </p:animEffect>
                                    <p:set>
                                      <p:cBhvr>
                                        <p:cTn id="44" dur="1" fill="hold">
                                          <p:stCondLst>
                                            <p:cond delay="999"/>
                                          </p:stCondLst>
                                        </p:cTn>
                                        <p:tgtEl>
                                          <p:spTgt spid="14"/>
                                        </p:tgtEl>
                                        <p:attrNameLst>
                                          <p:attrName>style.visibility</p:attrName>
                                        </p:attrNameLst>
                                      </p:cBhvr>
                                      <p:to>
                                        <p:strVal val="hidden"/>
                                      </p:to>
                                    </p:set>
                                  </p:childTnLst>
                                </p:cTn>
                              </p:par>
                              <p:par>
                                <p:cTn id="45" presetID="31" presetClass="exit" presetSubtype="0" fill="hold" grpId="1" nodeType="withEffect">
                                  <p:stCondLst>
                                    <p:cond delay="0"/>
                                  </p:stCondLst>
                                  <p:childTnLst>
                                    <p:anim calcmode="lin" valueType="num">
                                      <p:cBhvr>
                                        <p:cTn id="46" dur="1000"/>
                                        <p:tgtEl>
                                          <p:spTgt spid="13"/>
                                        </p:tgtEl>
                                        <p:attrNameLst>
                                          <p:attrName>ppt_w</p:attrName>
                                        </p:attrNameLst>
                                      </p:cBhvr>
                                      <p:tavLst>
                                        <p:tav tm="0">
                                          <p:val>
                                            <p:strVal val="ppt_w"/>
                                          </p:val>
                                        </p:tav>
                                        <p:tav tm="100000">
                                          <p:val>
                                            <p:fltVal val="0"/>
                                          </p:val>
                                        </p:tav>
                                      </p:tavLst>
                                    </p:anim>
                                    <p:anim calcmode="lin" valueType="num">
                                      <p:cBhvr>
                                        <p:cTn id="47" dur="1000"/>
                                        <p:tgtEl>
                                          <p:spTgt spid="13"/>
                                        </p:tgtEl>
                                        <p:attrNameLst>
                                          <p:attrName>ppt_h</p:attrName>
                                        </p:attrNameLst>
                                      </p:cBhvr>
                                      <p:tavLst>
                                        <p:tav tm="0">
                                          <p:val>
                                            <p:strVal val="ppt_h"/>
                                          </p:val>
                                        </p:tav>
                                        <p:tav tm="100000">
                                          <p:val>
                                            <p:fltVal val="0"/>
                                          </p:val>
                                        </p:tav>
                                      </p:tavLst>
                                    </p:anim>
                                    <p:anim calcmode="lin" valueType="num">
                                      <p:cBhvr>
                                        <p:cTn id="48" dur="1000"/>
                                        <p:tgtEl>
                                          <p:spTgt spid="13"/>
                                        </p:tgtEl>
                                        <p:attrNameLst>
                                          <p:attrName>style.rotation</p:attrName>
                                        </p:attrNameLst>
                                      </p:cBhvr>
                                      <p:tavLst>
                                        <p:tav tm="0">
                                          <p:val>
                                            <p:fltVal val="0"/>
                                          </p:val>
                                        </p:tav>
                                        <p:tav tm="100000">
                                          <p:val>
                                            <p:fltVal val="90"/>
                                          </p:val>
                                        </p:tav>
                                      </p:tavLst>
                                    </p:anim>
                                    <p:animEffect transition="out" filter="fade">
                                      <p:cBhvr>
                                        <p:cTn id="49" dur="1000"/>
                                        <p:tgtEl>
                                          <p:spTgt spid="13"/>
                                        </p:tgtEl>
                                      </p:cBhvr>
                                    </p:animEffect>
                                    <p:set>
                                      <p:cBhvr>
                                        <p:cTn id="50" dur="1" fill="hold">
                                          <p:stCondLst>
                                            <p:cond delay="999"/>
                                          </p:stCondLst>
                                        </p:cTn>
                                        <p:tgtEl>
                                          <p:spTgt spid="13"/>
                                        </p:tgtEl>
                                        <p:attrNameLst>
                                          <p:attrName>style.visibility</p:attrName>
                                        </p:attrNameLst>
                                      </p:cBhvr>
                                      <p:to>
                                        <p:strVal val="hidden"/>
                                      </p:to>
                                    </p:set>
                                  </p:childTnLst>
                                </p:cTn>
                              </p:par>
                              <p:par>
                                <p:cTn id="51" presetID="31"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1000" fill="hold"/>
                                        <p:tgtEl>
                                          <p:spTgt spid="6"/>
                                        </p:tgtEl>
                                        <p:attrNameLst>
                                          <p:attrName>ppt_w</p:attrName>
                                        </p:attrNameLst>
                                      </p:cBhvr>
                                      <p:tavLst>
                                        <p:tav tm="0">
                                          <p:val>
                                            <p:fltVal val="0"/>
                                          </p:val>
                                        </p:tav>
                                        <p:tav tm="100000">
                                          <p:val>
                                            <p:strVal val="#ppt_w"/>
                                          </p:val>
                                        </p:tav>
                                      </p:tavLst>
                                    </p:anim>
                                    <p:anim calcmode="lin" valueType="num">
                                      <p:cBhvr>
                                        <p:cTn id="54" dur="1000" fill="hold"/>
                                        <p:tgtEl>
                                          <p:spTgt spid="6"/>
                                        </p:tgtEl>
                                        <p:attrNameLst>
                                          <p:attrName>ppt_h</p:attrName>
                                        </p:attrNameLst>
                                      </p:cBhvr>
                                      <p:tavLst>
                                        <p:tav tm="0">
                                          <p:val>
                                            <p:fltVal val="0"/>
                                          </p:val>
                                        </p:tav>
                                        <p:tav tm="100000">
                                          <p:val>
                                            <p:strVal val="#ppt_h"/>
                                          </p:val>
                                        </p:tav>
                                      </p:tavLst>
                                    </p:anim>
                                    <p:anim calcmode="lin" valueType="num">
                                      <p:cBhvr>
                                        <p:cTn id="55" dur="1000" fill="hold"/>
                                        <p:tgtEl>
                                          <p:spTgt spid="6"/>
                                        </p:tgtEl>
                                        <p:attrNameLst>
                                          <p:attrName>style.rotation</p:attrName>
                                        </p:attrNameLst>
                                      </p:cBhvr>
                                      <p:tavLst>
                                        <p:tav tm="0">
                                          <p:val>
                                            <p:fltVal val="90"/>
                                          </p:val>
                                        </p:tav>
                                        <p:tav tm="100000">
                                          <p:val>
                                            <p:fltVal val="0"/>
                                          </p:val>
                                        </p:tav>
                                      </p:tavLst>
                                    </p:anim>
                                    <p:animEffect transition="in" filter="fade">
                                      <p:cBhvr>
                                        <p:cTn id="56" dur="1000"/>
                                        <p:tgtEl>
                                          <p:spTgt spid="6"/>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1000" fill="hold"/>
                                        <p:tgtEl>
                                          <p:spTgt spid="18"/>
                                        </p:tgtEl>
                                        <p:attrNameLst>
                                          <p:attrName>ppt_w</p:attrName>
                                        </p:attrNameLst>
                                      </p:cBhvr>
                                      <p:tavLst>
                                        <p:tav tm="0">
                                          <p:val>
                                            <p:fltVal val="0"/>
                                          </p:val>
                                        </p:tav>
                                        <p:tav tm="100000">
                                          <p:val>
                                            <p:strVal val="#ppt_w"/>
                                          </p:val>
                                        </p:tav>
                                      </p:tavLst>
                                    </p:anim>
                                    <p:anim calcmode="lin" valueType="num">
                                      <p:cBhvr>
                                        <p:cTn id="60" dur="1000" fill="hold"/>
                                        <p:tgtEl>
                                          <p:spTgt spid="18"/>
                                        </p:tgtEl>
                                        <p:attrNameLst>
                                          <p:attrName>ppt_h</p:attrName>
                                        </p:attrNameLst>
                                      </p:cBhvr>
                                      <p:tavLst>
                                        <p:tav tm="0">
                                          <p:val>
                                            <p:fltVal val="0"/>
                                          </p:val>
                                        </p:tav>
                                        <p:tav tm="100000">
                                          <p:val>
                                            <p:strVal val="#ppt_h"/>
                                          </p:val>
                                        </p:tav>
                                      </p:tavLst>
                                    </p:anim>
                                    <p:anim calcmode="lin" valueType="num">
                                      <p:cBhvr>
                                        <p:cTn id="61" dur="1000" fill="hold"/>
                                        <p:tgtEl>
                                          <p:spTgt spid="18"/>
                                        </p:tgtEl>
                                        <p:attrNameLst>
                                          <p:attrName>style.rotation</p:attrName>
                                        </p:attrNameLst>
                                      </p:cBhvr>
                                      <p:tavLst>
                                        <p:tav tm="0">
                                          <p:val>
                                            <p:fltVal val="90"/>
                                          </p:val>
                                        </p:tav>
                                        <p:tav tm="100000">
                                          <p:val>
                                            <p:fltVal val="0"/>
                                          </p:val>
                                        </p:tav>
                                      </p:tavLst>
                                    </p:anim>
                                    <p:animEffect transition="in" filter="fade">
                                      <p:cBhvr>
                                        <p:cTn id="62" dur="1000"/>
                                        <p:tgtEl>
                                          <p:spTgt spid="18"/>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1000" fill="hold"/>
                                        <p:tgtEl>
                                          <p:spTgt spid="17"/>
                                        </p:tgtEl>
                                        <p:attrNameLst>
                                          <p:attrName>ppt_w</p:attrName>
                                        </p:attrNameLst>
                                      </p:cBhvr>
                                      <p:tavLst>
                                        <p:tav tm="0">
                                          <p:val>
                                            <p:fltVal val="0"/>
                                          </p:val>
                                        </p:tav>
                                        <p:tav tm="100000">
                                          <p:val>
                                            <p:strVal val="#ppt_w"/>
                                          </p:val>
                                        </p:tav>
                                      </p:tavLst>
                                    </p:anim>
                                    <p:anim calcmode="lin" valueType="num">
                                      <p:cBhvr>
                                        <p:cTn id="66" dur="1000" fill="hold"/>
                                        <p:tgtEl>
                                          <p:spTgt spid="17"/>
                                        </p:tgtEl>
                                        <p:attrNameLst>
                                          <p:attrName>ppt_h</p:attrName>
                                        </p:attrNameLst>
                                      </p:cBhvr>
                                      <p:tavLst>
                                        <p:tav tm="0">
                                          <p:val>
                                            <p:fltVal val="0"/>
                                          </p:val>
                                        </p:tav>
                                        <p:tav tm="100000">
                                          <p:val>
                                            <p:strVal val="#ppt_h"/>
                                          </p:val>
                                        </p:tav>
                                      </p:tavLst>
                                    </p:anim>
                                    <p:anim calcmode="lin" valueType="num">
                                      <p:cBhvr>
                                        <p:cTn id="67" dur="1000" fill="hold"/>
                                        <p:tgtEl>
                                          <p:spTgt spid="17"/>
                                        </p:tgtEl>
                                        <p:attrNameLst>
                                          <p:attrName>style.rotation</p:attrName>
                                        </p:attrNameLst>
                                      </p:cBhvr>
                                      <p:tavLst>
                                        <p:tav tm="0">
                                          <p:val>
                                            <p:fltVal val="90"/>
                                          </p:val>
                                        </p:tav>
                                        <p:tav tm="100000">
                                          <p:val>
                                            <p:fltVal val="0"/>
                                          </p:val>
                                        </p:tav>
                                      </p:tavLst>
                                    </p:anim>
                                    <p:animEffect transition="in" filter="fade">
                                      <p:cBhvr>
                                        <p:cTn id="68" dur="1000"/>
                                        <p:tgtEl>
                                          <p:spTgt spid="17"/>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1000" fill="hold"/>
                                        <p:tgtEl>
                                          <p:spTgt spid="16"/>
                                        </p:tgtEl>
                                        <p:attrNameLst>
                                          <p:attrName>ppt_w</p:attrName>
                                        </p:attrNameLst>
                                      </p:cBhvr>
                                      <p:tavLst>
                                        <p:tav tm="0">
                                          <p:val>
                                            <p:fltVal val="0"/>
                                          </p:val>
                                        </p:tav>
                                        <p:tav tm="100000">
                                          <p:val>
                                            <p:strVal val="#ppt_w"/>
                                          </p:val>
                                        </p:tav>
                                      </p:tavLst>
                                    </p:anim>
                                    <p:anim calcmode="lin" valueType="num">
                                      <p:cBhvr>
                                        <p:cTn id="72" dur="1000" fill="hold"/>
                                        <p:tgtEl>
                                          <p:spTgt spid="16"/>
                                        </p:tgtEl>
                                        <p:attrNameLst>
                                          <p:attrName>ppt_h</p:attrName>
                                        </p:attrNameLst>
                                      </p:cBhvr>
                                      <p:tavLst>
                                        <p:tav tm="0">
                                          <p:val>
                                            <p:fltVal val="0"/>
                                          </p:val>
                                        </p:tav>
                                        <p:tav tm="100000">
                                          <p:val>
                                            <p:strVal val="#ppt_h"/>
                                          </p:val>
                                        </p:tav>
                                      </p:tavLst>
                                    </p:anim>
                                    <p:anim calcmode="lin" valueType="num">
                                      <p:cBhvr>
                                        <p:cTn id="73" dur="1000" fill="hold"/>
                                        <p:tgtEl>
                                          <p:spTgt spid="16"/>
                                        </p:tgtEl>
                                        <p:attrNameLst>
                                          <p:attrName>style.rotation</p:attrName>
                                        </p:attrNameLst>
                                      </p:cBhvr>
                                      <p:tavLst>
                                        <p:tav tm="0">
                                          <p:val>
                                            <p:fltVal val="90"/>
                                          </p:val>
                                        </p:tav>
                                        <p:tav tm="100000">
                                          <p:val>
                                            <p:fltVal val="0"/>
                                          </p:val>
                                        </p:tav>
                                      </p:tavLst>
                                    </p:anim>
                                    <p:animEffect transition="in" filter="fade">
                                      <p:cBhvr>
                                        <p:cTn id="74" dur="1000"/>
                                        <p:tgtEl>
                                          <p:spTgt spid="16"/>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1+#ppt_w/2"/>
                                          </p:val>
                                        </p:tav>
                                        <p:tav tm="100000">
                                          <p:val>
                                            <p:strVal val="#ppt_x"/>
                                          </p:val>
                                        </p:tav>
                                      </p:tavLst>
                                    </p:anim>
                                    <p:anim calcmode="lin" valueType="num">
                                      <p:cBhvr additive="base">
                                        <p:cTn id="86"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1+#ppt_w/2"/>
                                          </p:val>
                                        </p:tav>
                                        <p:tav tm="100000">
                                          <p:val>
                                            <p:strVal val="#ppt_x"/>
                                          </p:val>
                                        </p:tav>
                                      </p:tavLst>
                                    </p:anim>
                                    <p:anim calcmode="lin" valueType="num">
                                      <p:cBhvr additive="base">
                                        <p:cTn id="9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2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 presetClass="exit" presetSubtype="8" fill="hold" grpId="1" nodeType="clickEffect">
                                  <p:stCondLst>
                                    <p:cond delay="0"/>
                                  </p:stCondLst>
                                  <p:childTnLst>
                                    <p:anim calcmode="lin" valueType="num">
                                      <p:cBhvr additive="base">
                                        <p:cTn id="100" dur="500"/>
                                        <p:tgtEl>
                                          <p:spTgt spid="21"/>
                                        </p:tgtEl>
                                        <p:attrNameLst>
                                          <p:attrName>ppt_x</p:attrName>
                                        </p:attrNameLst>
                                      </p:cBhvr>
                                      <p:tavLst>
                                        <p:tav tm="0">
                                          <p:val>
                                            <p:strVal val="ppt_x"/>
                                          </p:val>
                                        </p:tav>
                                        <p:tav tm="100000">
                                          <p:val>
                                            <p:strVal val="0-ppt_w/2"/>
                                          </p:val>
                                        </p:tav>
                                      </p:tavLst>
                                    </p:anim>
                                    <p:anim calcmode="lin" valueType="num">
                                      <p:cBhvr additive="base">
                                        <p:cTn id="101" dur="500"/>
                                        <p:tgtEl>
                                          <p:spTgt spid="21"/>
                                        </p:tgtEl>
                                        <p:attrNameLst>
                                          <p:attrName>ppt_y</p:attrName>
                                        </p:attrNameLst>
                                      </p:cBhvr>
                                      <p:tavLst>
                                        <p:tav tm="0">
                                          <p:val>
                                            <p:strVal val="ppt_y"/>
                                          </p:val>
                                        </p:tav>
                                        <p:tav tm="100000">
                                          <p:val>
                                            <p:strVal val="ppt_y"/>
                                          </p:val>
                                        </p:tav>
                                      </p:tavLst>
                                    </p:anim>
                                    <p:set>
                                      <p:cBhvr>
                                        <p:cTn id="102" dur="1" fill="hold">
                                          <p:stCondLst>
                                            <p:cond delay="499"/>
                                          </p:stCondLst>
                                        </p:cTn>
                                        <p:tgtEl>
                                          <p:spTgt spid="21"/>
                                        </p:tgtEl>
                                        <p:attrNameLst>
                                          <p:attrName>style.visibility</p:attrName>
                                        </p:attrNameLst>
                                      </p:cBhvr>
                                      <p:to>
                                        <p:strVal val="hidden"/>
                                      </p:to>
                                    </p:set>
                                  </p:childTnLst>
                                </p:cTn>
                              </p:par>
                              <p:par>
                                <p:cTn id="103" presetID="2" presetClass="exit" presetSubtype="8" fill="hold" nodeType="withEffect">
                                  <p:stCondLst>
                                    <p:cond delay="0"/>
                                  </p:stCondLst>
                                  <p:childTnLst>
                                    <p:anim calcmode="lin" valueType="num">
                                      <p:cBhvr additive="base">
                                        <p:cTn id="104" dur="500"/>
                                        <p:tgtEl>
                                          <p:spTgt spid="22"/>
                                        </p:tgtEl>
                                        <p:attrNameLst>
                                          <p:attrName>ppt_x</p:attrName>
                                        </p:attrNameLst>
                                      </p:cBhvr>
                                      <p:tavLst>
                                        <p:tav tm="0">
                                          <p:val>
                                            <p:strVal val="ppt_x"/>
                                          </p:val>
                                        </p:tav>
                                        <p:tav tm="100000">
                                          <p:val>
                                            <p:strVal val="0-ppt_w/2"/>
                                          </p:val>
                                        </p:tav>
                                      </p:tavLst>
                                    </p:anim>
                                    <p:anim calcmode="lin" valueType="num">
                                      <p:cBhvr additive="base">
                                        <p:cTn id="105" dur="500"/>
                                        <p:tgtEl>
                                          <p:spTgt spid="22"/>
                                        </p:tgtEl>
                                        <p:attrNameLst>
                                          <p:attrName>ppt_y</p:attrName>
                                        </p:attrNameLst>
                                      </p:cBhvr>
                                      <p:tavLst>
                                        <p:tav tm="0">
                                          <p:val>
                                            <p:strVal val="ppt_y"/>
                                          </p:val>
                                        </p:tav>
                                        <p:tav tm="100000">
                                          <p:val>
                                            <p:strVal val="ppt_y"/>
                                          </p:val>
                                        </p:tav>
                                      </p:tavLst>
                                    </p:anim>
                                    <p:set>
                                      <p:cBhvr>
                                        <p:cTn id="106" dur="1" fill="hold">
                                          <p:stCondLst>
                                            <p:cond delay="499"/>
                                          </p:stCondLst>
                                        </p:cTn>
                                        <p:tgtEl>
                                          <p:spTgt spid="22"/>
                                        </p:tgtEl>
                                        <p:attrNameLst>
                                          <p:attrName>style.visibility</p:attrName>
                                        </p:attrNameLst>
                                      </p:cBhvr>
                                      <p:to>
                                        <p:strVal val="hidden"/>
                                      </p:to>
                                    </p:set>
                                  </p:childTnLst>
                                </p:cTn>
                              </p:par>
                              <p:par>
                                <p:cTn id="107" presetID="2" presetClass="entr" presetSubtype="2" fill="hold" grpId="0" nodeType="withEffect">
                                  <p:stCondLst>
                                    <p:cond delay="0"/>
                                  </p:stCondLst>
                                  <p:childTnLst>
                                    <p:set>
                                      <p:cBhvr>
                                        <p:cTn id="108" dur="1" fill="hold">
                                          <p:stCondLst>
                                            <p:cond delay="0"/>
                                          </p:stCondLst>
                                        </p:cTn>
                                        <p:tgtEl>
                                          <p:spTgt spid="19"/>
                                        </p:tgtEl>
                                        <p:attrNameLst>
                                          <p:attrName>style.visibility</p:attrName>
                                        </p:attrNameLst>
                                      </p:cBhvr>
                                      <p:to>
                                        <p:strVal val="visible"/>
                                      </p:to>
                                    </p:set>
                                    <p:anim calcmode="lin" valueType="num">
                                      <p:cBhvr additive="base">
                                        <p:cTn id="109" dur="500" fill="hold"/>
                                        <p:tgtEl>
                                          <p:spTgt spid="19"/>
                                        </p:tgtEl>
                                        <p:attrNameLst>
                                          <p:attrName>ppt_x</p:attrName>
                                        </p:attrNameLst>
                                      </p:cBhvr>
                                      <p:tavLst>
                                        <p:tav tm="0">
                                          <p:val>
                                            <p:strVal val="1+#ppt_w/2"/>
                                          </p:val>
                                        </p:tav>
                                        <p:tav tm="100000">
                                          <p:val>
                                            <p:strVal val="#ppt_x"/>
                                          </p:val>
                                        </p:tav>
                                      </p:tavLst>
                                    </p:anim>
                                    <p:anim calcmode="lin" valueType="num">
                                      <p:cBhvr additive="base">
                                        <p:cTn id="11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xit" presetSubtype="8" fill="hold" grpId="1" nodeType="clickEffect">
                                  <p:stCondLst>
                                    <p:cond delay="0"/>
                                  </p:stCondLst>
                                  <p:childTnLst>
                                    <p:anim calcmode="lin" valueType="num">
                                      <p:cBhvr additive="base">
                                        <p:cTn id="114" dur="500"/>
                                        <p:tgtEl>
                                          <p:spTgt spid="19"/>
                                        </p:tgtEl>
                                        <p:attrNameLst>
                                          <p:attrName>ppt_x</p:attrName>
                                        </p:attrNameLst>
                                      </p:cBhvr>
                                      <p:tavLst>
                                        <p:tav tm="0">
                                          <p:val>
                                            <p:strVal val="ppt_x"/>
                                          </p:val>
                                        </p:tav>
                                        <p:tav tm="100000">
                                          <p:val>
                                            <p:strVal val="0-ppt_w/2"/>
                                          </p:val>
                                        </p:tav>
                                      </p:tavLst>
                                    </p:anim>
                                    <p:anim calcmode="lin" valueType="num">
                                      <p:cBhvr additive="base">
                                        <p:cTn id="115" dur="500"/>
                                        <p:tgtEl>
                                          <p:spTgt spid="19"/>
                                        </p:tgtEl>
                                        <p:attrNameLst>
                                          <p:attrName>ppt_y</p:attrName>
                                        </p:attrNameLst>
                                      </p:cBhvr>
                                      <p:tavLst>
                                        <p:tav tm="0">
                                          <p:val>
                                            <p:strVal val="ppt_y"/>
                                          </p:val>
                                        </p:tav>
                                        <p:tav tm="100000">
                                          <p:val>
                                            <p:strVal val="ppt_y"/>
                                          </p:val>
                                        </p:tav>
                                      </p:tavLst>
                                    </p:anim>
                                    <p:set>
                                      <p:cBhvr>
                                        <p:cTn id="116" dur="1" fill="hold">
                                          <p:stCondLst>
                                            <p:cond delay="499"/>
                                          </p:stCondLst>
                                        </p:cTn>
                                        <p:tgtEl>
                                          <p:spTgt spid="19"/>
                                        </p:tgtEl>
                                        <p:attrNameLst>
                                          <p:attrName>style.visibility</p:attrName>
                                        </p:attrNameLst>
                                      </p:cBhvr>
                                      <p:to>
                                        <p:strVal val="hidden"/>
                                      </p:to>
                                    </p:set>
                                  </p:childTnLst>
                                </p:cTn>
                              </p:par>
                              <p:par>
                                <p:cTn id="117" presetID="2" presetClass="entr" presetSubtype="2" fill="hold" grpId="0" nodeType="with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additive="base">
                                        <p:cTn id="119" dur="500" fill="hold"/>
                                        <p:tgtEl>
                                          <p:spTgt spid="20"/>
                                        </p:tgtEl>
                                        <p:attrNameLst>
                                          <p:attrName>ppt_x</p:attrName>
                                        </p:attrNameLst>
                                      </p:cBhvr>
                                      <p:tavLst>
                                        <p:tav tm="0">
                                          <p:val>
                                            <p:strVal val="1+#ppt_w/2"/>
                                          </p:val>
                                        </p:tav>
                                        <p:tav tm="100000">
                                          <p:val>
                                            <p:strVal val="#ppt_x"/>
                                          </p:val>
                                        </p:tav>
                                      </p:tavLst>
                                    </p:anim>
                                    <p:anim calcmode="lin" valueType="num">
                                      <p:cBhvr additive="base">
                                        <p:cTn id="1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xit" presetSubtype="8" fill="hold" grpId="1" nodeType="clickEffect">
                                  <p:stCondLst>
                                    <p:cond delay="0"/>
                                  </p:stCondLst>
                                  <p:childTnLst>
                                    <p:anim calcmode="lin" valueType="num">
                                      <p:cBhvr additive="base">
                                        <p:cTn id="124" dur="500"/>
                                        <p:tgtEl>
                                          <p:spTgt spid="20"/>
                                        </p:tgtEl>
                                        <p:attrNameLst>
                                          <p:attrName>ppt_x</p:attrName>
                                        </p:attrNameLst>
                                      </p:cBhvr>
                                      <p:tavLst>
                                        <p:tav tm="0">
                                          <p:val>
                                            <p:strVal val="ppt_x"/>
                                          </p:val>
                                        </p:tav>
                                        <p:tav tm="100000">
                                          <p:val>
                                            <p:strVal val="0-ppt_w/2"/>
                                          </p:val>
                                        </p:tav>
                                      </p:tavLst>
                                    </p:anim>
                                    <p:anim calcmode="lin" valueType="num">
                                      <p:cBhvr additive="base">
                                        <p:cTn id="125" dur="500"/>
                                        <p:tgtEl>
                                          <p:spTgt spid="20"/>
                                        </p:tgtEl>
                                        <p:attrNameLst>
                                          <p:attrName>ppt_y</p:attrName>
                                        </p:attrNameLst>
                                      </p:cBhvr>
                                      <p:tavLst>
                                        <p:tav tm="0">
                                          <p:val>
                                            <p:strVal val="ppt_y"/>
                                          </p:val>
                                        </p:tav>
                                        <p:tav tm="100000">
                                          <p:val>
                                            <p:strVal val="ppt_y"/>
                                          </p:val>
                                        </p:tav>
                                      </p:tavLst>
                                    </p:anim>
                                    <p:set>
                                      <p:cBhvr>
                                        <p:cTn id="126" dur="1" fill="hold">
                                          <p:stCondLst>
                                            <p:cond delay="499"/>
                                          </p:stCondLst>
                                        </p:cTn>
                                        <p:tgtEl>
                                          <p:spTgt spid="20"/>
                                        </p:tgtEl>
                                        <p:attrNameLst>
                                          <p:attrName>style.visibility</p:attrName>
                                        </p:attrNameLst>
                                      </p:cBhvr>
                                      <p:to>
                                        <p:strVal val="hidden"/>
                                      </p:to>
                                    </p:set>
                                  </p:childTnLst>
                                </p:cTn>
                              </p:par>
                              <p:par>
                                <p:cTn id="127" presetID="2" presetClass="entr" presetSubtype="2" fill="hold" grpId="0" nodeType="withEffect">
                                  <p:stCondLst>
                                    <p:cond delay="0"/>
                                  </p:stCondLst>
                                  <p:childTnLst>
                                    <p:set>
                                      <p:cBhvr>
                                        <p:cTn id="128" dur="1" fill="hold">
                                          <p:stCondLst>
                                            <p:cond delay="0"/>
                                          </p:stCondLst>
                                        </p:cTn>
                                        <p:tgtEl>
                                          <p:spTgt spid="23"/>
                                        </p:tgtEl>
                                        <p:attrNameLst>
                                          <p:attrName>style.visibility</p:attrName>
                                        </p:attrNameLst>
                                      </p:cBhvr>
                                      <p:to>
                                        <p:strVal val="visible"/>
                                      </p:to>
                                    </p:set>
                                    <p:anim calcmode="lin" valueType="num">
                                      <p:cBhvr additive="base">
                                        <p:cTn id="129" dur="500" fill="hold"/>
                                        <p:tgtEl>
                                          <p:spTgt spid="23"/>
                                        </p:tgtEl>
                                        <p:attrNameLst>
                                          <p:attrName>ppt_x</p:attrName>
                                        </p:attrNameLst>
                                      </p:cBhvr>
                                      <p:tavLst>
                                        <p:tav tm="0">
                                          <p:val>
                                            <p:strVal val="1+#ppt_w/2"/>
                                          </p:val>
                                        </p:tav>
                                        <p:tav tm="100000">
                                          <p:val>
                                            <p:strVal val="#ppt_x"/>
                                          </p:val>
                                        </p:tav>
                                      </p:tavLst>
                                    </p:anim>
                                    <p:anim calcmode="lin" valueType="num">
                                      <p:cBhvr additive="base">
                                        <p:cTn id="13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xit" presetSubtype="8" fill="hold" grpId="1" nodeType="clickEffect">
                                  <p:stCondLst>
                                    <p:cond delay="0"/>
                                  </p:stCondLst>
                                  <p:childTnLst>
                                    <p:anim calcmode="lin" valueType="num">
                                      <p:cBhvr additive="base">
                                        <p:cTn id="134" dur="500"/>
                                        <p:tgtEl>
                                          <p:spTgt spid="23"/>
                                        </p:tgtEl>
                                        <p:attrNameLst>
                                          <p:attrName>ppt_x</p:attrName>
                                        </p:attrNameLst>
                                      </p:cBhvr>
                                      <p:tavLst>
                                        <p:tav tm="0">
                                          <p:val>
                                            <p:strVal val="ppt_x"/>
                                          </p:val>
                                        </p:tav>
                                        <p:tav tm="100000">
                                          <p:val>
                                            <p:strVal val="0-ppt_w/2"/>
                                          </p:val>
                                        </p:tav>
                                      </p:tavLst>
                                    </p:anim>
                                    <p:anim calcmode="lin" valueType="num">
                                      <p:cBhvr additive="base">
                                        <p:cTn id="135" dur="500"/>
                                        <p:tgtEl>
                                          <p:spTgt spid="23"/>
                                        </p:tgtEl>
                                        <p:attrNameLst>
                                          <p:attrName>ppt_y</p:attrName>
                                        </p:attrNameLst>
                                      </p:cBhvr>
                                      <p:tavLst>
                                        <p:tav tm="0">
                                          <p:val>
                                            <p:strVal val="ppt_y"/>
                                          </p:val>
                                        </p:tav>
                                        <p:tav tm="100000">
                                          <p:val>
                                            <p:strVal val="ppt_y"/>
                                          </p:val>
                                        </p:tav>
                                      </p:tavLst>
                                    </p:anim>
                                    <p:set>
                                      <p:cBhvr>
                                        <p:cTn id="136" dur="1" fill="hold">
                                          <p:stCondLst>
                                            <p:cond delay="499"/>
                                          </p:stCondLst>
                                        </p:cTn>
                                        <p:tgtEl>
                                          <p:spTgt spid="23"/>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53" presetClass="entr" presetSubtype="16" fill="hold" grpId="0" nodeType="clickEffect">
                                  <p:stCondLst>
                                    <p:cond delay="0"/>
                                  </p:stCondLst>
                                  <p:childTnLst>
                                    <p:set>
                                      <p:cBhvr>
                                        <p:cTn id="140" dur="1" fill="hold">
                                          <p:stCondLst>
                                            <p:cond delay="0"/>
                                          </p:stCondLst>
                                        </p:cTn>
                                        <p:tgtEl>
                                          <p:spTgt spid="2"/>
                                        </p:tgtEl>
                                        <p:attrNameLst>
                                          <p:attrName>style.visibility</p:attrName>
                                        </p:attrNameLst>
                                      </p:cBhvr>
                                      <p:to>
                                        <p:strVal val="visible"/>
                                      </p:to>
                                    </p:set>
                                    <p:anim calcmode="lin" valueType="num">
                                      <p:cBhvr>
                                        <p:cTn id="141" dur="500" fill="hold"/>
                                        <p:tgtEl>
                                          <p:spTgt spid="2"/>
                                        </p:tgtEl>
                                        <p:attrNameLst>
                                          <p:attrName>ppt_w</p:attrName>
                                        </p:attrNameLst>
                                      </p:cBhvr>
                                      <p:tavLst>
                                        <p:tav tm="0">
                                          <p:val>
                                            <p:fltVal val="0"/>
                                          </p:val>
                                        </p:tav>
                                        <p:tav tm="100000">
                                          <p:val>
                                            <p:strVal val="#ppt_w"/>
                                          </p:val>
                                        </p:tav>
                                      </p:tavLst>
                                    </p:anim>
                                    <p:anim calcmode="lin" valueType="num">
                                      <p:cBhvr>
                                        <p:cTn id="142" dur="500" fill="hold"/>
                                        <p:tgtEl>
                                          <p:spTgt spid="2"/>
                                        </p:tgtEl>
                                        <p:attrNameLst>
                                          <p:attrName>ppt_h</p:attrName>
                                        </p:attrNameLst>
                                      </p:cBhvr>
                                      <p:tavLst>
                                        <p:tav tm="0">
                                          <p:val>
                                            <p:fltVal val="0"/>
                                          </p:val>
                                        </p:tav>
                                        <p:tav tm="100000">
                                          <p:val>
                                            <p:strVal val="#ppt_h"/>
                                          </p:val>
                                        </p:tav>
                                      </p:tavLst>
                                    </p:anim>
                                    <p:animEffect transition="in" filter="fade">
                                      <p:cBhvr>
                                        <p:cTn id="1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P spid="12" grpId="0" animBg="1"/>
      <p:bldP spid="12" grpId="1" animBg="1"/>
      <p:bldP spid="13" grpId="0" animBg="1"/>
      <p:bldP spid="13" grpId="1" animBg="1"/>
      <p:bldP spid="14" grpId="0" animBg="1"/>
      <p:bldP spid="14" grpId="1" animBg="1"/>
      <p:bldP spid="6" grpId="0" animBg="1"/>
      <p:bldP spid="16" grpId="0" animBg="1"/>
      <p:bldP spid="17" grpId="0" animBg="1"/>
      <p:bldP spid="18" grpId="0" animBg="1"/>
      <p:bldP spid="7" grpId="0" animBg="1"/>
      <p:bldP spid="8" grpId="0" animBg="1"/>
      <p:bldP spid="2" grpId="0" animBg="1"/>
      <p:bldP spid="15" grpId="0" animBg="1"/>
      <p:bldP spid="19" grpId="0" animBg="1"/>
      <p:bldP spid="19" grpId="1" animBg="1"/>
      <p:bldP spid="20" grpId="0" animBg="1"/>
      <p:bldP spid="20" grpId="1" animBg="1"/>
      <p:bldP spid="21" grpId="0" animBg="1"/>
      <p:bldP spid="21" grpId="1" animBg="1"/>
      <p:bldP spid="23" grpId="0" animBg="1"/>
      <p:bldP spid="2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8175" y="838200"/>
            <a:ext cx="6778625" cy="1143000"/>
          </a:xfrm>
        </p:spPr>
        <p:txBody>
          <a:bodyPr/>
          <a:lstStyle/>
          <a:p>
            <a:pPr eaLnBrk="1" hangingPunct="1"/>
            <a:r>
              <a:rPr lang="nb-NO" altLang="nb-NO" smtClean="0"/>
              <a:t>‘International conventions’</a:t>
            </a:r>
            <a:endParaRPr lang="nb-NO" altLang="nb-NO" sz="2400" smtClean="0"/>
          </a:p>
        </p:txBody>
      </p:sp>
      <p:sp>
        <p:nvSpPr>
          <p:cNvPr id="50179" name="Text Box 5"/>
          <p:cNvSpPr txBox="1">
            <a:spLocks noChangeArrowheads="1"/>
          </p:cNvSpPr>
          <p:nvPr/>
        </p:nvSpPr>
        <p:spPr bwMode="auto">
          <a:xfrm>
            <a:off x="2268538" y="2924175"/>
            <a:ext cx="1152525"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State</a:t>
            </a:r>
          </a:p>
        </p:txBody>
      </p:sp>
      <p:sp>
        <p:nvSpPr>
          <p:cNvPr id="50180" name="Text Box 6"/>
          <p:cNvSpPr txBox="1">
            <a:spLocks noChangeArrowheads="1"/>
          </p:cNvSpPr>
          <p:nvPr/>
        </p:nvSpPr>
        <p:spPr bwMode="auto">
          <a:xfrm>
            <a:off x="5580063" y="4581525"/>
            <a:ext cx="1152525"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State</a:t>
            </a:r>
          </a:p>
        </p:txBody>
      </p:sp>
      <p:sp>
        <p:nvSpPr>
          <p:cNvPr id="50181" name="Text Box 7"/>
          <p:cNvSpPr txBox="1">
            <a:spLocks noChangeArrowheads="1"/>
          </p:cNvSpPr>
          <p:nvPr/>
        </p:nvSpPr>
        <p:spPr bwMode="auto">
          <a:xfrm>
            <a:off x="5580063" y="3716338"/>
            <a:ext cx="1152525"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State</a:t>
            </a:r>
          </a:p>
        </p:txBody>
      </p:sp>
      <p:sp>
        <p:nvSpPr>
          <p:cNvPr id="50182" name="Text Box 8"/>
          <p:cNvSpPr txBox="1">
            <a:spLocks noChangeArrowheads="1"/>
          </p:cNvSpPr>
          <p:nvPr/>
        </p:nvSpPr>
        <p:spPr bwMode="auto">
          <a:xfrm>
            <a:off x="5580063" y="2852738"/>
            <a:ext cx="1152525"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State</a:t>
            </a:r>
          </a:p>
        </p:txBody>
      </p:sp>
      <p:sp>
        <p:nvSpPr>
          <p:cNvPr id="50183" name="Text Box 9"/>
          <p:cNvSpPr txBox="1">
            <a:spLocks noChangeArrowheads="1"/>
          </p:cNvSpPr>
          <p:nvPr/>
        </p:nvSpPr>
        <p:spPr bwMode="auto">
          <a:xfrm>
            <a:off x="5580063" y="1989138"/>
            <a:ext cx="1152525"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State</a:t>
            </a:r>
          </a:p>
        </p:txBody>
      </p:sp>
      <p:cxnSp>
        <p:nvCxnSpPr>
          <p:cNvPr id="50184" name="AutoShape 11"/>
          <p:cNvCxnSpPr>
            <a:cxnSpLocks noChangeShapeType="1"/>
            <a:stCxn id="50179" idx="3"/>
            <a:endCxn id="50183" idx="1"/>
          </p:cNvCxnSpPr>
          <p:nvPr/>
        </p:nvCxnSpPr>
        <p:spPr bwMode="auto">
          <a:xfrm flipV="1">
            <a:off x="3421063" y="2222500"/>
            <a:ext cx="2159000" cy="935038"/>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0185" name="AutoShape 12"/>
          <p:cNvCxnSpPr>
            <a:cxnSpLocks noChangeShapeType="1"/>
            <a:stCxn id="50179" idx="3"/>
            <a:endCxn id="50180" idx="1"/>
          </p:cNvCxnSpPr>
          <p:nvPr/>
        </p:nvCxnSpPr>
        <p:spPr bwMode="auto">
          <a:xfrm>
            <a:off x="3421063" y="3157538"/>
            <a:ext cx="2159000" cy="165735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0186" name="AutoShape 13"/>
          <p:cNvCxnSpPr>
            <a:cxnSpLocks noChangeShapeType="1"/>
            <a:stCxn id="50179" idx="3"/>
            <a:endCxn id="50182" idx="1"/>
          </p:cNvCxnSpPr>
          <p:nvPr/>
        </p:nvCxnSpPr>
        <p:spPr bwMode="auto">
          <a:xfrm flipV="1">
            <a:off x="3421063" y="3086100"/>
            <a:ext cx="2159000" cy="71438"/>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0187" name="AutoShape 14"/>
          <p:cNvCxnSpPr>
            <a:cxnSpLocks noChangeShapeType="1"/>
            <a:stCxn id="50179" idx="3"/>
            <a:endCxn id="50181" idx="1"/>
          </p:cNvCxnSpPr>
          <p:nvPr/>
        </p:nvCxnSpPr>
        <p:spPr bwMode="auto">
          <a:xfrm>
            <a:off x="3421063" y="3157538"/>
            <a:ext cx="2159000" cy="792162"/>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1518" name="Text Box 15"/>
          <p:cNvSpPr txBox="1">
            <a:spLocks noChangeArrowheads="1"/>
          </p:cNvSpPr>
          <p:nvPr/>
        </p:nvSpPr>
        <p:spPr bwMode="auto">
          <a:xfrm>
            <a:off x="1692275" y="4724400"/>
            <a:ext cx="2303463" cy="466725"/>
          </a:xfrm>
          <a:prstGeom prst="rect">
            <a:avLst/>
          </a:prstGeom>
          <a:solidFill>
            <a:schemeClr val="accent1"/>
          </a:solidFill>
          <a:ln w="9525">
            <a:solidFill>
              <a:schemeClr val="tx1"/>
            </a:solidFill>
            <a:miter lim="800000"/>
            <a:headEnd/>
            <a:tailEnd/>
          </a:ln>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lgn="ctr" eaLnBrk="1" hangingPunct="1">
              <a:spcBef>
                <a:spcPct val="50000"/>
              </a:spcBef>
              <a:buFontTx/>
              <a:buNone/>
            </a:pPr>
            <a:r>
              <a:rPr lang="en-US" altLang="nb-NO" sz="2400">
                <a:latin typeface="Times" pitchFamily="18" charset="0"/>
              </a:rPr>
              <a:t>Individual</a:t>
            </a:r>
          </a:p>
        </p:txBody>
      </p:sp>
      <p:sp>
        <p:nvSpPr>
          <p:cNvPr id="50189" name="Text Box 17"/>
          <p:cNvSpPr txBox="1">
            <a:spLocks noChangeArrowheads="1"/>
          </p:cNvSpPr>
          <p:nvPr/>
        </p:nvSpPr>
        <p:spPr bwMode="auto">
          <a:xfrm>
            <a:off x="1979613" y="2005013"/>
            <a:ext cx="316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eaLnBrk="1" hangingPunct="1">
              <a:spcBef>
                <a:spcPct val="50000"/>
              </a:spcBef>
              <a:buFontTx/>
              <a:buNone/>
            </a:pPr>
            <a:r>
              <a:rPr lang="en-US" altLang="nb-NO" sz="2400">
                <a:latin typeface="Times" pitchFamily="18" charset="0"/>
              </a:rPr>
              <a:t>Horizontal Relationship</a:t>
            </a:r>
          </a:p>
        </p:txBody>
      </p:sp>
      <p:cxnSp>
        <p:nvCxnSpPr>
          <p:cNvPr id="21520" name="AutoShape 24"/>
          <p:cNvCxnSpPr>
            <a:cxnSpLocks noChangeShapeType="1"/>
            <a:endCxn id="21518" idx="0"/>
          </p:cNvCxnSpPr>
          <p:nvPr/>
        </p:nvCxnSpPr>
        <p:spPr bwMode="auto">
          <a:xfrm flipH="1">
            <a:off x="2844800" y="3390900"/>
            <a:ext cx="0" cy="13335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1521" name="Text Box 18"/>
          <p:cNvSpPr txBox="1">
            <a:spLocks noChangeArrowheads="1"/>
          </p:cNvSpPr>
          <p:nvPr/>
        </p:nvSpPr>
        <p:spPr bwMode="auto">
          <a:xfrm>
            <a:off x="539750" y="3613150"/>
            <a:ext cx="1800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eaLnBrk="1" hangingPunct="1">
              <a:spcBef>
                <a:spcPct val="50000"/>
              </a:spcBef>
              <a:buFontTx/>
              <a:buNone/>
            </a:pPr>
            <a:r>
              <a:rPr lang="en-US" altLang="nb-NO" sz="2400">
                <a:latin typeface="Times" pitchFamily="18" charset="0"/>
              </a:rPr>
              <a:t>Vertical Relationship</a:t>
            </a:r>
          </a:p>
        </p:txBody>
      </p:sp>
      <p:sp>
        <p:nvSpPr>
          <p:cNvPr id="2" name="Rounded Rectangle 1"/>
          <p:cNvSpPr>
            <a:spLocks noChangeArrowheads="1"/>
          </p:cNvSpPr>
          <p:nvPr/>
        </p:nvSpPr>
        <p:spPr bwMode="auto">
          <a:xfrm>
            <a:off x="1331913" y="2690813"/>
            <a:ext cx="3024187" cy="2898775"/>
          </a:xfrm>
          <a:prstGeom prst="roundRect">
            <a:avLst>
              <a:gd name="adj" fmla="val 16667"/>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endParaRPr lang="nb-NO" altLang="nb-NO"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8" grpId="0" animBg="1"/>
      <p:bldP spid="21521"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1582738" y="2062163"/>
            <a:ext cx="1620837" cy="5969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nb-NO" sz="1800">
                <a:latin typeface="Arial" charset="0"/>
                <a:ea typeface="ヒラギノ角ゴ Pro W3" charset="-128"/>
                <a:cs typeface="ヒラギノ角ゴ Pro W3" charset="-128"/>
              </a:rPr>
              <a:t>In good faith</a:t>
            </a:r>
          </a:p>
        </p:txBody>
      </p:sp>
      <p:sp>
        <p:nvSpPr>
          <p:cNvPr id="16" name="Rectangle 15"/>
          <p:cNvSpPr/>
          <p:nvPr/>
        </p:nvSpPr>
        <p:spPr bwMode="auto">
          <a:xfrm>
            <a:off x="1582738" y="4508500"/>
            <a:ext cx="1620837" cy="5969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nb-NO" sz="1800">
                <a:latin typeface="Arial" charset="0"/>
                <a:ea typeface="ヒラギノ角ゴ Pro W3" charset="-128"/>
                <a:cs typeface="ヒラギノ角ゴ Pro W3" charset="-128"/>
              </a:rPr>
              <a:t>Object and purpose</a:t>
            </a:r>
          </a:p>
        </p:txBody>
      </p:sp>
      <p:sp>
        <p:nvSpPr>
          <p:cNvPr id="17" name="Rectangle 16"/>
          <p:cNvSpPr/>
          <p:nvPr/>
        </p:nvSpPr>
        <p:spPr bwMode="auto">
          <a:xfrm>
            <a:off x="1582738" y="3663950"/>
            <a:ext cx="1620837" cy="5969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nb-NO" sz="1800">
                <a:latin typeface="Arial" charset="0"/>
                <a:ea typeface="ヒラギノ角ゴ Pro W3" charset="-128"/>
                <a:cs typeface="ヒラギノ角ゴ Pro W3" charset="-128"/>
              </a:rPr>
              <a:t>In their context</a:t>
            </a:r>
          </a:p>
        </p:txBody>
      </p:sp>
      <p:sp>
        <p:nvSpPr>
          <p:cNvPr id="18" name="Rectangle 17"/>
          <p:cNvSpPr/>
          <p:nvPr/>
        </p:nvSpPr>
        <p:spPr bwMode="auto">
          <a:xfrm>
            <a:off x="1582738" y="2870200"/>
            <a:ext cx="1620837" cy="596900"/>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nb-NO" sz="1800">
                <a:latin typeface="Arial" charset="0"/>
                <a:ea typeface="ヒラギノ角ゴ Pro W3" charset="-128"/>
                <a:cs typeface="ヒラギノ角ゴ Pro W3" charset="-128"/>
              </a:rPr>
              <a:t>Ordinary meaning</a:t>
            </a:r>
          </a:p>
        </p:txBody>
      </p:sp>
      <p:sp>
        <p:nvSpPr>
          <p:cNvPr id="53255" name="Right Brace 6"/>
          <p:cNvSpPr>
            <a:spLocks/>
          </p:cNvSpPr>
          <p:nvPr/>
        </p:nvSpPr>
        <p:spPr bwMode="auto">
          <a:xfrm>
            <a:off x="3490913" y="2062163"/>
            <a:ext cx="1368425" cy="3043237"/>
          </a:xfrm>
          <a:prstGeom prst="rightBrace">
            <a:avLst>
              <a:gd name="adj1" fmla="val 8329"/>
              <a:gd name="adj2" fmla="val 50000"/>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endParaRPr lang="nb-NO" altLang="nb-NO" sz="2000"/>
          </a:p>
        </p:txBody>
      </p:sp>
      <p:sp>
        <p:nvSpPr>
          <p:cNvPr id="8" name="Rectangle 7"/>
          <p:cNvSpPr/>
          <p:nvPr/>
        </p:nvSpPr>
        <p:spPr bwMode="auto">
          <a:xfrm>
            <a:off x="5075238" y="3094038"/>
            <a:ext cx="2016125" cy="981075"/>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a:lstStyle/>
          <a:p>
            <a:pPr marL="342900" indent="-342900" eaLnBrk="0" hangingPunct="0">
              <a:buFont typeface="Arial" pitchFamily="34" charset="0"/>
              <a:buChar char="•"/>
              <a:defRPr/>
            </a:pPr>
            <a:r>
              <a:rPr lang="nb-NO" sz="1800"/>
              <a:t>Objective</a:t>
            </a:r>
          </a:p>
          <a:p>
            <a:pPr marL="342900" indent="-342900" eaLnBrk="0" hangingPunct="0">
              <a:buFont typeface="Arial" pitchFamily="34" charset="0"/>
              <a:buChar char="•"/>
              <a:defRPr/>
            </a:pPr>
            <a:r>
              <a:rPr lang="nb-NO" sz="1800"/>
              <a:t>Subjective</a:t>
            </a:r>
          </a:p>
          <a:p>
            <a:pPr marL="342900" indent="-342900" eaLnBrk="0" hangingPunct="0">
              <a:buFont typeface="Arial" pitchFamily="34" charset="0"/>
              <a:buChar char="•"/>
              <a:defRPr/>
            </a:pPr>
            <a:r>
              <a:rPr lang="nb-NO" sz="1800"/>
              <a:t>Teleological</a:t>
            </a:r>
          </a:p>
          <a:p>
            <a:pPr marL="342900" indent="-342900" eaLnBrk="0" hangingPunct="0">
              <a:buFont typeface="Arial" pitchFamily="34" charset="0"/>
              <a:buChar char="•"/>
              <a:defRPr/>
            </a:pPr>
            <a:endParaRPr lang="nb-NO"/>
          </a:p>
        </p:txBody>
      </p:sp>
      <p:sp>
        <p:nvSpPr>
          <p:cNvPr id="2" name="Rounded Rectangle 1"/>
          <p:cNvSpPr/>
          <p:nvPr/>
        </p:nvSpPr>
        <p:spPr bwMode="auto">
          <a:xfrm>
            <a:off x="4679950" y="4816475"/>
            <a:ext cx="2808288" cy="1203325"/>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nb-NO" sz="2400">
                <a:latin typeface="Arial" charset="0"/>
                <a:ea typeface="ヒラギノ角ゴ Pro W3" charset="-128"/>
                <a:cs typeface="ヒラギノ角ゴ Pro W3" charset="-128"/>
              </a:rPr>
              <a:t>What about human rights treaties?</a:t>
            </a:r>
          </a:p>
        </p:txBody>
      </p:sp>
      <p:sp>
        <p:nvSpPr>
          <p:cNvPr id="9" name="Rounded Rectangle 8"/>
          <p:cNvSpPr/>
          <p:nvPr/>
        </p:nvSpPr>
        <p:spPr bwMode="auto">
          <a:xfrm>
            <a:off x="4175125" y="2062163"/>
            <a:ext cx="3816350" cy="1798637"/>
          </a:xfrm>
          <a:prstGeom prst="round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800" i="1">
                <a:solidFill>
                  <a:schemeClr val="bg1"/>
                </a:solidFill>
              </a:rPr>
              <a:t>Golder v. UK </a:t>
            </a:r>
            <a:r>
              <a:rPr lang="en-US" sz="1800">
                <a:solidFill>
                  <a:schemeClr val="bg1"/>
                </a:solidFill>
              </a:rPr>
              <a:t>(1975), para. 29: “</a:t>
            </a:r>
            <a:r>
              <a:rPr lang="en-GB" sz="1800">
                <a:solidFill>
                  <a:schemeClr val="bg1"/>
                </a:solidFill>
              </a:rPr>
              <a:t>The Court is prepared to consider … that it should be guided by Articles 31 to 33 of the Vienna Convention of 23 May 1969 on the Law of Treaties.”</a:t>
            </a:r>
          </a:p>
        </p:txBody>
      </p:sp>
      <p:sp>
        <p:nvSpPr>
          <p:cNvPr id="19" name="Rounded Rectangle 18"/>
          <p:cNvSpPr/>
          <p:nvPr/>
        </p:nvSpPr>
        <p:spPr bwMode="auto">
          <a:xfrm>
            <a:off x="4186238" y="2062163"/>
            <a:ext cx="3816350" cy="1798637"/>
          </a:xfrm>
          <a:prstGeom prst="round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GB" sz="1800" i="1">
                <a:solidFill>
                  <a:schemeClr val="bg1"/>
                </a:solidFill>
              </a:rPr>
              <a:t>Banković </a:t>
            </a:r>
            <a:r>
              <a:rPr lang="en-GB" sz="1800">
                <a:solidFill>
                  <a:schemeClr val="bg1"/>
                </a:solidFill>
              </a:rPr>
              <a:t>(2001), para. 55: </a:t>
            </a:r>
          </a:p>
          <a:p>
            <a:pPr algn="ctr">
              <a:defRPr/>
            </a:pPr>
            <a:r>
              <a:rPr lang="en-GB" sz="1800">
                <a:solidFill>
                  <a:schemeClr val="bg1"/>
                </a:solidFill>
              </a:rPr>
              <a:t>“The Court recalls that the Convention must be interpreted in the light of the rules set out in the Vienna Convention 1969”</a:t>
            </a:r>
          </a:p>
        </p:txBody>
      </p:sp>
      <p:sp>
        <p:nvSpPr>
          <p:cNvPr id="20" name="Rounded Rectangle 19"/>
          <p:cNvSpPr/>
          <p:nvPr/>
        </p:nvSpPr>
        <p:spPr bwMode="auto">
          <a:xfrm>
            <a:off x="3813175" y="2062163"/>
            <a:ext cx="4562475" cy="1798637"/>
          </a:xfrm>
          <a:prstGeom prst="round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marL="285750" indent="-285750">
              <a:buFont typeface="Arial" pitchFamily="34" charset="0"/>
              <a:buChar char="•"/>
              <a:defRPr/>
            </a:pPr>
            <a:r>
              <a:rPr lang="nb-NO" sz="1800">
                <a:solidFill>
                  <a:schemeClr val="bg1"/>
                </a:solidFill>
              </a:rPr>
              <a:t>Some particular features</a:t>
            </a:r>
          </a:p>
          <a:p>
            <a:pPr marL="742950" lvl="1" indent="-285750">
              <a:buFont typeface="Arial" pitchFamily="34" charset="0"/>
              <a:buChar char="•"/>
              <a:defRPr/>
            </a:pPr>
            <a:r>
              <a:rPr lang="nb-NO" sz="1800">
                <a:solidFill>
                  <a:schemeClr val="bg1"/>
                </a:solidFill>
              </a:rPr>
              <a:t>State sovereignty vs. rights of individuals</a:t>
            </a:r>
          </a:p>
          <a:p>
            <a:pPr marL="742950" lvl="1" indent="-285750">
              <a:buFont typeface="Arial" pitchFamily="34" charset="0"/>
              <a:buChar char="•"/>
              <a:defRPr/>
            </a:pPr>
            <a:r>
              <a:rPr lang="nb-NO" sz="1800">
                <a:solidFill>
                  <a:schemeClr val="bg1"/>
                </a:solidFill>
              </a:rPr>
              <a:t>A strong principle of effectiveness</a:t>
            </a:r>
          </a:p>
          <a:p>
            <a:pPr marL="742950" lvl="1" indent="-285750">
              <a:buFont typeface="Arial" pitchFamily="34" charset="0"/>
              <a:buChar char="•"/>
              <a:defRPr/>
            </a:pPr>
            <a:r>
              <a:rPr lang="nb-NO" sz="1800">
                <a:solidFill>
                  <a:schemeClr val="bg1"/>
                </a:solidFill>
              </a:rPr>
              <a:t>Evolutive (dynamic)  interpretation</a:t>
            </a:r>
          </a:p>
          <a:p>
            <a:pPr marL="742950" lvl="1" indent="-285750">
              <a:buFont typeface="Arial" pitchFamily="34" charset="0"/>
              <a:buChar char="•"/>
              <a:defRPr/>
            </a:pPr>
            <a:r>
              <a:rPr lang="nb-NO" sz="1800">
                <a:solidFill>
                  <a:schemeClr val="bg1"/>
                </a:solidFill>
              </a:rPr>
              <a:t>Greater place for jurisprudence</a:t>
            </a:r>
          </a:p>
        </p:txBody>
      </p:sp>
      <p:sp useBgFill="1">
        <p:nvSpPr>
          <p:cNvPr id="53261" name="Rectangle 2"/>
          <p:cNvSpPr>
            <a:spLocks noChangeArrowheads="1"/>
          </p:cNvSpPr>
          <p:nvPr/>
        </p:nvSpPr>
        <p:spPr bwMode="auto">
          <a:xfrm>
            <a:off x="684213" y="1916113"/>
            <a:ext cx="8135937" cy="4608512"/>
          </a:xfrm>
          <a:prstGeom prst="rect">
            <a:avLst/>
          </a:prstGeom>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endParaRPr lang="nb-NO" altLang="nb-NO" sz="2000"/>
          </a:p>
        </p:txBody>
      </p:sp>
      <p:sp>
        <p:nvSpPr>
          <p:cNvPr id="53263" name="Rectangle 3"/>
          <p:cNvSpPr txBox="1">
            <a:spLocks noChangeArrowheads="1"/>
          </p:cNvSpPr>
          <p:nvPr/>
        </p:nvSpPr>
        <p:spPr bwMode="auto">
          <a:xfrm>
            <a:off x="755650" y="2205038"/>
            <a:ext cx="7100888" cy="7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eaLnBrk="1" hangingPunct="1">
              <a:buFontTx/>
              <a:buNone/>
            </a:pPr>
            <a:r>
              <a:rPr lang="nb-NO" altLang="nb-NO" sz="2000" smtClean="0"/>
              <a:t>Effektivitet er ikke utilitarisme: </a:t>
            </a:r>
            <a:endParaRPr lang="nb-NO" altLang="nb-NO" sz="2000"/>
          </a:p>
          <a:p>
            <a:pPr eaLnBrk="1" hangingPunct="1">
              <a:buFontTx/>
              <a:buNone/>
            </a:pPr>
            <a:r>
              <a:rPr lang="nb-NO" altLang="nb-NO" sz="2000" i="1"/>
              <a:t>Rawle Kennedy v. Trinidad &amp; </a:t>
            </a:r>
            <a:br>
              <a:rPr lang="nb-NO" altLang="nb-NO" sz="2000" i="1"/>
            </a:br>
            <a:r>
              <a:rPr lang="nb-NO" altLang="nb-NO" sz="2000" i="1"/>
              <a:t>Tobago, </a:t>
            </a:r>
            <a:r>
              <a:rPr lang="nb-NO" altLang="nb-NO" sz="2000"/>
              <a:t>1999 HRC 845</a:t>
            </a:r>
          </a:p>
        </p:txBody>
      </p:sp>
      <p:pic>
        <p:nvPicPr>
          <p:cNvPr id="53264" name="Picture 5" descr="Hanging Gallo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6788" y="4445000"/>
            <a:ext cx="19446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5" name="Picture 7" descr="FOX NEWS - Trinidad Terrorists"/>
          <p:cNvPicPr>
            <a:picLocks noChangeAspect="1" noChangeArrowheads="1"/>
          </p:cNvPicPr>
          <p:nvPr/>
        </p:nvPicPr>
        <p:blipFill>
          <a:blip r:embed="rId4">
            <a:extLst>
              <a:ext uri="{28A0092B-C50C-407E-A947-70E740481C1C}">
                <a14:useLocalDpi xmlns:a14="http://schemas.microsoft.com/office/drawing/2010/main" val="0"/>
              </a:ext>
            </a:extLst>
          </a:blip>
          <a:srcRect t="3383" r="2" b="5263"/>
          <a:stretch>
            <a:fillRect/>
          </a:stretch>
        </p:blipFill>
        <p:spPr bwMode="auto">
          <a:xfrm>
            <a:off x="5651500" y="1989138"/>
            <a:ext cx="2736850"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rtlCol="0">
            <a:normAutofit/>
          </a:bodyPr>
          <a:lstStyle/>
          <a:p>
            <a:pPr fontAlgn="auto">
              <a:spcAft>
                <a:spcPts val="0"/>
              </a:spcAft>
              <a:defRPr/>
            </a:pPr>
            <a:r>
              <a:rPr lang="nb-NO" smtClean="0"/>
              <a:t>EMK art. 8: «Enhver har rett til respekt for … sitt hjem»</a:t>
            </a:r>
          </a:p>
          <a:p>
            <a:pPr lvl="1" fontAlgn="auto">
              <a:spcAft>
                <a:spcPts val="0"/>
              </a:spcAft>
              <a:defRPr/>
            </a:pPr>
            <a:r>
              <a:rPr lang="nb-NO" smtClean="0"/>
              <a:t>Er et selskaps hovedkontor beskyttet?</a:t>
            </a:r>
          </a:p>
          <a:p>
            <a:pPr fontAlgn="auto">
              <a:spcAft>
                <a:spcPts val="0"/>
              </a:spcAft>
              <a:defRPr/>
            </a:pPr>
            <a:r>
              <a:rPr lang="nb-NO" smtClean="0"/>
              <a:t>SP art. 2: Staten skal sikre rettighetene i konvensjonen «for alle som befinner seg på dens territorium og er undergitt dens jurisdiksjon».</a:t>
            </a:r>
          </a:p>
          <a:p>
            <a:pPr lvl="1" fontAlgn="auto">
              <a:spcAft>
                <a:spcPts val="0"/>
              </a:spcAft>
              <a:defRPr/>
            </a:pPr>
            <a:r>
              <a:rPr lang="nb-NO" smtClean="0"/>
              <a:t>Gjelder SP når en stat opptrer utenfor eget territorium?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nb-NO" altLang="nb-NO" smtClean="0"/>
              <a:t>EMK art. 5.1.c: «Ingen må bli berøvet sin frihet unntatt … når det er rimelig grunn til å anse dette nødvendig for å hindre ham i å begå en straffbar handling»</a:t>
            </a:r>
          </a:p>
          <a:p>
            <a:pPr lvl="1"/>
            <a:r>
              <a:rPr lang="nb-NO" altLang="nb-NO" smtClean="0"/>
              <a:t>Er preventiv (forebyggende) fengsling tillatt?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sjon-en">
  <a:themeElements>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presentasjon-en</Template>
  <TotalTime>3955</TotalTime>
  <Words>1075</Words>
  <Application>Microsoft Office PowerPoint</Application>
  <PresentationFormat>On-screen Show (4:3)</PresentationFormat>
  <Paragraphs>119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presentasjon-en</vt:lpstr>
      <vt:lpstr>Den juridiske metode ved anvendelsen av internasjonale menneskerettighetskonvensjoner</vt:lpstr>
      <vt:lpstr>PowerPoint Presentation</vt:lpstr>
      <vt:lpstr>Oversikt over dobbelttimen</vt:lpstr>
      <vt:lpstr>Kilder i folkeretten</vt:lpstr>
      <vt:lpstr>Metode i folkeretten</vt:lpstr>
      <vt:lpstr>‘International conventions’</vt:lpstr>
      <vt:lpstr>PowerPoint Presentation</vt:lpstr>
      <vt:lpstr>PowerPoint Presentation</vt:lpstr>
      <vt:lpstr>PowerPoint Presentation</vt:lpstr>
      <vt:lpstr>PowerPoint Presentation</vt:lpstr>
      <vt:lpstr>Noen særspørsmål</vt:lpstr>
      <vt:lpstr>Norske rettsanvendere</vt:lpstr>
      <vt:lpstr>Sedvanerett</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HUMR5140 Introduction to Human Rights Law Autumn 2011</dc:title>
  <dc:creator>Kjetil Mujezinovic Larsen</dc:creator>
  <cp:lastModifiedBy>Kjetil Mujezinovic Larsen</cp:lastModifiedBy>
  <cp:revision>95</cp:revision>
  <cp:lastPrinted>2013-08-27T07:40:44Z</cp:lastPrinted>
  <dcterms:created xsi:type="dcterms:W3CDTF">2011-08-03T10:07:32Z</dcterms:created>
  <dcterms:modified xsi:type="dcterms:W3CDTF">2014-11-06T11:58:15Z</dcterms:modified>
</cp:coreProperties>
</file>