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35" r:id="rId2"/>
    <p:sldId id="321" r:id="rId3"/>
    <p:sldId id="258" r:id="rId4"/>
    <p:sldId id="260" r:id="rId5"/>
    <p:sldId id="261" r:id="rId6"/>
    <p:sldId id="288" r:id="rId7"/>
    <p:sldId id="334" r:id="rId8"/>
    <p:sldId id="263" r:id="rId9"/>
    <p:sldId id="286" r:id="rId10"/>
    <p:sldId id="315" r:id="rId11"/>
    <p:sldId id="259" r:id="rId12"/>
    <p:sldId id="262" r:id="rId13"/>
    <p:sldId id="304" r:id="rId14"/>
    <p:sldId id="264" r:id="rId15"/>
    <p:sldId id="305" r:id="rId16"/>
    <p:sldId id="268" r:id="rId17"/>
    <p:sldId id="267" r:id="rId18"/>
    <p:sldId id="316" r:id="rId19"/>
    <p:sldId id="306" r:id="rId20"/>
    <p:sldId id="270" r:id="rId21"/>
    <p:sldId id="289" r:id="rId22"/>
    <p:sldId id="290" r:id="rId23"/>
    <p:sldId id="322" r:id="rId24"/>
    <p:sldId id="323" r:id="rId25"/>
    <p:sldId id="317" r:id="rId26"/>
    <p:sldId id="278" r:id="rId27"/>
    <p:sldId id="279" r:id="rId28"/>
    <p:sldId id="280" r:id="rId29"/>
  </p:sldIdLst>
  <p:sldSz cx="9144000" cy="6858000" type="screen4x3"/>
  <p:notesSz cx="7099300" cy="10234613"/>
  <p:defaultTextStyle>
    <a:defPPr>
      <a:defRPr lang="en-US"/>
    </a:defPPr>
    <a:lvl1pPr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5250"/>
    <a:srgbClr val="0C8072"/>
    <a:srgbClr val="1E7E40"/>
    <a:srgbClr val="0000CC"/>
    <a:srgbClr val="9900CC"/>
    <a:srgbClr val="6600CC"/>
    <a:srgbClr val="D6009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86943" autoAdjust="0"/>
  </p:normalViewPr>
  <p:slideViewPr>
    <p:cSldViewPr>
      <p:cViewPr varScale="1">
        <p:scale>
          <a:sx n="67" d="100"/>
          <a:sy n="67" d="100"/>
        </p:scale>
        <p:origin x="16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0"/>
    </p:cViewPr>
  </p:sorterViewPr>
  <p:notesViewPr>
    <p:cSldViewPr>
      <p:cViewPr varScale="1">
        <p:scale>
          <a:sx n="80" d="100"/>
          <a:sy n="80" d="100"/>
        </p:scale>
        <p:origin x="-1506" y="-90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4369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1" tIns="47446" rIns="94891" bIns="47446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270" y="0"/>
            <a:ext cx="3074369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1" tIns="47446" rIns="94891" bIns="4744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900"/>
            <a:ext cx="3074369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1" tIns="47446" rIns="94891" bIns="47446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270" y="9721900"/>
            <a:ext cx="3074369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1" tIns="47446" rIns="94891" bIns="4744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>
                <a:ea typeface="ＭＳ Ｐゴシック" pitchFamily="-105" charset="-128"/>
              </a:defRPr>
            </a:lvl1pPr>
          </a:lstStyle>
          <a:p>
            <a:pPr>
              <a:defRPr/>
            </a:pPr>
            <a:fld id="{F4BE2801-6BB8-4D90-B5F0-A1636F3DF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41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4369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10" tIns="50155" rIns="100310" bIns="50155" numCol="1" anchor="t" anchorCtr="0" compatLnSpc="1">
            <a:prstTxWarp prst="textNoShape">
              <a:avLst/>
            </a:prstTxWarp>
          </a:bodyPr>
          <a:lstStyle>
            <a:lvl1pPr defTabSz="1003429">
              <a:lnSpc>
                <a:spcPct val="100000"/>
              </a:lnSpc>
              <a:spcBef>
                <a:spcPct val="0"/>
              </a:spcBef>
              <a:defRPr sz="13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270" y="0"/>
            <a:ext cx="3074369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10" tIns="50155" rIns="100310" bIns="50155" numCol="1" anchor="t" anchorCtr="0" compatLnSpc="1">
            <a:prstTxWarp prst="textNoShape">
              <a:avLst/>
            </a:prstTxWarp>
          </a:bodyPr>
          <a:lstStyle>
            <a:lvl1pPr algn="r" defTabSz="1003429">
              <a:lnSpc>
                <a:spcPct val="100000"/>
              </a:lnSpc>
              <a:spcBef>
                <a:spcPct val="0"/>
              </a:spcBef>
              <a:defRPr sz="13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1769"/>
            <a:ext cx="5680105" cy="460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10" tIns="50155" rIns="100310" bIns="50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900"/>
            <a:ext cx="3074369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10" tIns="50155" rIns="100310" bIns="50155" numCol="1" anchor="b" anchorCtr="0" compatLnSpc="1">
            <a:prstTxWarp prst="textNoShape">
              <a:avLst/>
            </a:prstTxWarp>
          </a:bodyPr>
          <a:lstStyle>
            <a:lvl1pPr defTabSz="1003429">
              <a:lnSpc>
                <a:spcPct val="100000"/>
              </a:lnSpc>
              <a:spcBef>
                <a:spcPct val="0"/>
              </a:spcBef>
              <a:defRPr sz="13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270" y="9721900"/>
            <a:ext cx="3074369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310" tIns="50155" rIns="100310" bIns="50155" numCol="1" anchor="b" anchorCtr="0" compatLnSpc="1">
            <a:prstTxWarp prst="textNoShape">
              <a:avLst/>
            </a:prstTxWarp>
          </a:bodyPr>
          <a:lstStyle>
            <a:lvl1pPr algn="r" defTabSz="1003429">
              <a:lnSpc>
                <a:spcPct val="100000"/>
              </a:lnSpc>
              <a:spcBef>
                <a:spcPct val="0"/>
              </a:spcBef>
              <a:defRPr sz="1300" smtClean="0">
                <a:ea typeface="ＭＳ Ｐゴシック" pitchFamily="-105" charset="-128"/>
              </a:defRPr>
            </a:lvl1pPr>
          </a:lstStyle>
          <a:p>
            <a:pPr>
              <a:defRPr/>
            </a:pPr>
            <a:fld id="{B2ED3D1D-572F-454D-BF2A-A9A602E89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42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2323A-9D51-42AA-BBB9-4474B399E100}" type="slidenum">
              <a:rPr lang="en-US">
                <a:ea typeface="ＭＳ Ｐゴシック" pitchFamily="-109" charset="-128"/>
              </a:rPr>
              <a:pPr/>
              <a:t>1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7268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D0DAE8-1889-47E0-BBFC-BB4A8F98D214}" type="slidenum">
              <a:rPr lang="en-US">
                <a:ea typeface="ＭＳ Ｐゴシック" pitchFamily="-109" charset="-128"/>
              </a:rPr>
              <a:pPr/>
              <a:t>13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499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093A7-C879-4B8A-8FE9-A006FB2FFD81}" type="slidenum">
              <a:rPr lang="en-US">
                <a:ea typeface="ＭＳ Ｐゴシック" pitchFamily="-109" charset="-128"/>
              </a:rPr>
              <a:pPr/>
              <a:t>14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149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55C74-6307-48E6-B6C8-99E64142168F}" type="slidenum">
              <a:rPr lang="en-US">
                <a:ea typeface="ＭＳ Ｐゴシック" pitchFamily="-109" charset="-128"/>
              </a:rPr>
              <a:pPr/>
              <a:t>15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4720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48149-993A-42CD-90B9-60B187E1597A}" type="slidenum">
              <a:rPr lang="en-US">
                <a:ea typeface="ＭＳ Ｐゴシック" pitchFamily="-109" charset="-128"/>
              </a:rPr>
              <a:pPr/>
              <a:t>16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305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2AC673-0539-48C3-B207-9C21ED165B20}" type="slidenum">
              <a:rPr lang="en-US">
                <a:ea typeface="ＭＳ Ｐゴシック" pitchFamily="-109" charset="-128"/>
              </a:rPr>
              <a:pPr/>
              <a:t>17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7530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2AC673-0539-48C3-B207-9C21ED165B20}" type="slidenum">
              <a:rPr lang="en-US">
                <a:ea typeface="ＭＳ Ｐゴシック" pitchFamily="-109" charset="-128"/>
              </a:rPr>
              <a:pPr/>
              <a:t>18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6156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955C3-ACE2-405D-A54B-DB771A928D9F}" type="slidenum">
              <a:rPr lang="en-US">
                <a:ea typeface="ＭＳ Ｐゴシック" pitchFamily="-109" charset="-128"/>
              </a:rPr>
              <a:pPr/>
              <a:t>19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6456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15357-1910-4234-8E19-CDF24D92B7B3}" type="slidenum">
              <a:rPr lang="en-US">
                <a:ea typeface="ＭＳ Ｐゴシック" pitchFamily="-109" charset="-128"/>
              </a:rPr>
              <a:pPr/>
              <a:t>20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9262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4B4BF-BBD9-4C81-93BF-EEBCA5261CF3}" type="slidenum">
              <a:rPr lang="en-US">
                <a:ea typeface="ＭＳ Ｐゴシック" pitchFamily="-109" charset="-128"/>
              </a:rPr>
              <a:pPr/>
              <a:t>21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180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457645-CC28-4C12-B91E-979EAADFB888}" type="slidenum">
              <a:rPr lang="en-US">
                <a:ea typeface="ＭＳ Ｐゴシック" pitchFamily="-109" charset="-128"/>
              </a:rPr>
              <a:pPr/>
              <a:t>22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316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D6D1F-8231-4323-898D-BF66C25C2009}" type="slidenum">
              <a:rPr lang="en-US">
                <a:ea typeface="ＭＳ Ｐゴシック" pitchFamily="-109" charset="-128"/>
              </a:rPr>
              <a:pPr/>
              <a:t>3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828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>
              <a:ea typeface="ＭＳ Ｐゴシック" pitchFamily="-109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92A44-EF16-4412-A685-F6E22416D8EE}" type="slidenum">
              <a:rPr lang="en-US">
                <a:ea typeface="ＭＳ Ｐゴシック" pitchFamily="-109" charset="-128"/>
              </a:rPr>
              <a:pPr/>
              <a:t>23</a:t>
            </a:fld>
            <a:endParaRPr lang="en-US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07130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2626C-3488-44A3-8985-EC56DC17AF51}" type="slidenum">
              <a:rPr lang="en-US">
                <a:ea typeface="ＭＳ Ｐゴシック" pitchFamily="-109" charset="-128"/>
              </a:rPr>
              <a:pPr/>
              <a:t>24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31873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1CAF49-641A-47BC-BD6B-B04CBF53E854}" type="slidenum">
              <a:rPr lang="en-US">
                <a:ea typeface="ＭＳ Ｐゴシック" pitchFamily="-109" charset="-128"/>
              </a:rPr>
              <a:pPr/>
              <a:t>25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353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B5F7C-93FA-4327-B81E-3A8F4234CEEE}" type="slidenum">
              <a:rPr lang="en-US">
                <a:ea typeface="ＭＳ Ｐゴシック" pitchFamily="-109" charset="-128"/>
              </a:rPr>
              <a:pPr/>
              <a:t>26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0162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FE581-DAEF-46FE-999A-B749B0CAC843}" type="slidenum">
              <a:rPr lang="en-US">
                <a:ea typeface="ＭＳ Ｐゴシック" pitchFamily="-109" charset="-128"/>
              </a:rPr>
              <a:pPr/>
              <a:t>27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20596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CE40E-D644-46AA-BD87-5F24142AFEA8}" type="slidenum">
              <a:rPr lang="en-US">
                <a:ea typeface="ＭＳ Ｐゴシック" pitchFamily="-109" charset="-128"/>
              </a:rPr>
              <a:pPr/>
              <a:t>28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96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611F7-E0A4-4583-A7AB-5115E9CDF023}" type="slidenum">
              <a:rPr lang="en-US">
                <a:ea typeface="ＭＳ Ｐゴシック" pitchFamily="-109" charset="-128"/>
              </a:rPr>
              <a:pPr/>
              <a:t>4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4842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96C67-9F5A-4E2D-8830-3348A8665CC0}" type="slidenum">
              <a:rPr lang="en-US">
                <a:ea typeface="ＭＳ Ｐゴシック" pitchFamily="-109" charset="-128"/>
              </a:rPr>
              <a:pPr/>
              <a:t>5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800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4304F-A7C5-47DB-9EF0-B579988127E4}" type="slidenum">
              <a:rPr lang="en-US">
                <a:ea typeface="ＭＳ Ｐゴシック" pitchFamily="-109" charset="-128"/>
              </a:rPr>
              <a:pPr/>
              <a:t>6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011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4303B-612C-4AB1-A4B4-377554DE5CEE}" type="slidenum">
              <a:rPr lang="en-US">
                <a:ea typeface="ＭＳ Ｐゴシック" pitchFamily="-109" charset="-128"/>
              </a:rPr>
              <a:pPr/>
              <a:t>8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506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AC6C4-8BB8-479F-87DF-A9788FF0BEAD}" type="slidenum">
              <a:rPr lang="en-US">
                <a:ea typeface="ＭＳ Ｐゴシック" pitchFamily="-109" charset="-128"/>
              </a:rPr>
              <a:pPr/>
              <a:t>9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578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F26D4-0D1E-411E-9EC0-0147B49FAE50}" type="slidenum">
              <a:rPr lang="en-US">
                <a:ea typeface="ＭＳ Ｐゴシック" pitchFamily="-109" charset="-128"/>
              </a:rPr>
              <a:pPr/>
              <a:t>11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51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865D5-AD6D-4564-82B0-49CC98F2D708}" type="slidenum">
              <a:rPr lang="en-US">
                <a:ea typeface="ＭＳ Ｐゴシック" pitchFamily="-109" charset="-128"/>
              </a:rPr>
              <a:pPr/>
              <a:t>12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226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AC82E-C324-475D-A4F5-B9DA1AF1F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4E89-6966-43FF-8EC6-947EB19B2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C6D4D-B0D5-4202-A3F4-91D2168C1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537F5-7337-429C-A472-AA6C7753C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0A963-EF9D-424B-B3C3-38A318E6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16529-E115-4630-BA79-4C10C2595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D3CDF-F7F2-405B-98B1-DC23394D4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2BD7A-ADC1-4B2F-8A6D-1E16F61C3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5F7C0-B6D6-4E98-8C9E-33D37025F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D56B4-602F-44A1-A17C-E04423ABA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3ABAE-AE83-42F7-91CF-E7C5C6886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B72AB-5CDE-4EE7-ADC9-CB53961E3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2D3E7-ACB2-4D34-AD69-DAF39127B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245225"/>
            <a:ext cx="426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>
                <a:ea typeface="ＭＳ Ｐゴシック" pitchFamily="-105" charset="-128"/>
              </a:defRPr>
            </a:lvl1pPr>
          </a:lstStyle>
          <a:p>
            <a:pPr>
              <a:defRPr/>
            </a:pPr>
            <a:fld id="{6AE3F9FA-ACF8-4C6B-9C4C-73DAE9818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FE72F9-D248-4415-9156-A8447299B580}" type="slidenum">
              <a:rPr lang="en-US">
                <a:ea typeface="ＭＳ Ｐゴシック" pitchFamily="-109" charset="-128"/>
              </a:rPr>
              <a:pPr/>
              <a:t>1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2852936"/>
            <a:ext cx="8534400" cy="3243064"/>
          </a:xfrm>
          <a:noFill/>
        </p:spPr>
        <p:txBody>
          <a:bodyPr numCol="1"/>
          <a:lstStyle/>
          <a:p>
            <a:pPr eaLnBrk="1" hangingPunct="1"/>
            <a:r>
              <a:rPr lang="en-US" dirty="0" err="1" smtClean="0">
                <a:ea typeface="ＭＳ Ｐゴシック" pitchFamily="-109" charset="-128"/>
              </a:rPr>
              <a:t>Resten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av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realiseringsalgoritmen</a:t>
            </a:r>
            <a:endParaRPr lang="en-US" dirty="0" smtClean="0">
              <a:ea typeface="ＭＳ Ｐゴシック" pitchFamily="-109" charset="-128"/>
            </a:endParaRPr>
          </a:p>
          <a:p>
            <a:pPr eaLnBrk="1" hangingPunct="1"/>
            <a:r>
              <a:rPr lang="en-US" dirty="0" err="1" smtClean="0">
                <a:ea typeface="ＭＳ Ｐゴシック" pitchFamily="-109" charset="-128"/>
              </a:rPr>
              <a:t>Sterk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realisering</a:t>
            </a:r>
            <a:endParaRPr lang="en-US" dirty="0" smtClean="0">
              <a:ea typeface="ＭＳ Ｐゴシック" pitchFamily="-109" charset="-128"/>
            </a:endParaRPr>
          </a:p>
          <a:p>
            <a:pPr eaLnBrk="1" hangingPunct="1"/>
            <a:r>
              <a:rPr lang="en-US" dirty="0" err="1">
                <a:ea typeface="ＭＳ Ｐゴシック" pitchFamily="-109" charset="-128"/>
              </a:rPr>
              <a:t>Realisering</a:t>
            </a:r>
            <a:r>
              <a:rPr lang="en-US" dirty="0">
                <a:ea typeface="ＭＳ Ｐゴシック" pitchFamily="-109" charset="-128"/>
              </a:rPr>
              <a:t> versus </a:t>
            </a:r>
            <a:r>
              <a:rPr lang="en-US" dirty="0" err="1">
                <a:ea typeface="ＭＳ Ｐゴシック" pitchFamily="-109" charset="-128"/>
              </a:rPr>
              <a:t>modellering</a:t>
            </a:r>
            <a:endParaRPr lang="en-US" dirty="0">
              <a:ea typeface="ＭＳ Ｐゴシック" pitchFamily="-109" charset="-128"/>
            </a:endParaRPr>
          </a:p>
          <a:p>
            <a:pPr eaLnBrk="1" hangingPunct="1"/>
            <a:r>
              <a:rPr lang="en-US" dirty="0">
                <a:ea typeface="ＭＳ Ｐゴシック" pitchFamily="-109" charset="-128"/>
              </a:rPr>
              <a:t>ORM </a:t>
            </a:r>
            <a:r>
              <a:rPr lang="en-US" dirty="0" err="1">
                <a:ea typeface="ＭＳ Ｐゴシック" pitchFamily="-109" charset="-128"/>
              </a:rPr>
              <a:t>som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analysemetode</a:t>
            </a:r>
            <a:r>
              <a:rPr lang="en-US" dirty="0">
                <a:ea typeface="ＭＳ Ｐゴシック" pitchFamily="-109" charset="-128"/>
              </a:rPr>
              <a:t>. </a:t>
            </a:r>
            <a:r>
              <a:rPr lang="en-US" dirty="0" err="1">
                <a:ea typeface="ＭＳ Ｐゴシック" pitchFamily="-109" charset="-128"/>
              </a:rPr>
              <a:t>Kvalitetssikring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av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smtClean="0">
                <a:ea typeface="ＭＳ Ｐゴシック" pitchFamily="-109" charset="-128"/>
              </a:rPr>
              <a:t>ORM-</a:t>
            </a:r>
            <a:r>
              <a:rPr lang="en-US" dirty="0" err="1" smtClean="0">
                <a:ea typeface="ＭＳ Ｐゴシック" pitchFamily="-109" charset="-128"/>
              </a:rPr>
              <a:t>modeller</a:t>
            </a:r>
            <a:endParaRPr lang="en-US" dirty="0">
              <a:ea typeface="ＭＳ Ｐゴシック" pitchFamily="-109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nb-NO" smtClean="0">
                <a:solidFill>
                  <a:srgbClr val="0000CC"/>
                </a:solidFill>
                <a:ea typeface="ＭＳ Ｐゴシック" pitchFamily="-109" charset="-128"/>
              </a:rPr>
              <a:t>INF1300</a:t>
            </a:r>
            <a:br>
              <a:rPr lang="nb-NO" smtClean="0">
                <a:solidFill>
                  <a:srgbClr val="0000CC"/>
                </a:solidFill>
                <a:ea typeface="ＭＳ Ｐゴシック" pitchFamily="-109" charset="-128"/>
              </a:rPr>
            </a:br>
            <a:r>
              <a:rPr lang="nb-NO" smtClean="0">
                <a:solidFill>
                  <a:srgbClr val="0000CC"/>
                </a:solidFill>
                <a:ea typeface="ＭＳ Ｐゴシック" pitchFamily="-109" charset="-128"/>
              </a:rPr>
              <a:t>Introduksjon til databaser</a:t>
            </a:r>
            <a:endParaRPr lang="en-US" smtClean="0">
              <a:solidFill>
                <a:srgbClr val="0000CC"/>
              </a:solidFill>
              <a:ea typeface="ＭＳ Ｐゴシック" pitchFamily="-109" charset="-128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33400" y="457200"/>
            <a:ext cx="1919288" cy="533400"/>
            <a:chOff x="336" y="298"/>
            <a:chExt cx="1209" cy="336"/>
          </a:xfrm>
        </p:grpSpPr>
        <p:pic>
          <p:nvPicPr>
            <p:cNvPr id="2057" name="Picture 20" descr="UiO_BW_logo_rea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298"/>
              <a:ext cx="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8" name="Text Box 21"/>
            <p:cNvSpPr txBox="1">
              <a:spLocks noChangeArrowheads="1"/>
            </p:cNvSpPr>
            <p:nvPr/>
          </p:nvSpPr>
          <p:spPr bwMode="auto">
            <a:xfrm>
              <a:off x="672" y="336"/>
              <a:ext cx="8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200"/>
                <a:t>UNIVERSITETET</a:t>
              </a:r>
            </a:p>
            <a:p>
              <a:pPr eaLnBrk="0" hangingPunct="0">
                <a:lnSpc>
                  <a:spcPct val="100000"/>
                </a:lnSpc>
                <a:spcBef>
                  <a:spcPct val="0"/>
                </a:spcBef>
              </a:pPr>
              <a:r>
                <a:rPr lang="en-US" sz="1200"/>
                <a:t>I OSLO</a:t>
              </a:r>
            </a:p>
          </p:txBody>
        </p:sp>
      </p:grpSp>
      <p:pic>
        <p:nvPicPr>
          <p:cNvPr id="2056" name="Picture 9" descr="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404813"/>
            <a:ext cx="10255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6"/>
          <p:cNvSpPr txBox="1">
            <a:spLocks noChangeArrowheads="1"/>
          </p:cNvSpPr>
          <p:nvPr/>
        </p:nvSpPr>
        <p:spPr bwMode="auto">
          <a:xfrm>
            <a:off x="457200" y="2286000"/>
            <a:ext cx="8534400" cy="71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1" i="0" u="none" strike="noStrike" kern="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ＭＳ Ｐゴシック" pitchFamily="-109" charset="-128"/>
                <a:cs typeface="ＭＳ Ｐゴシック" charset="-128"/>
              </a:rPr>
              <a:t>Dagens tema: </a:t>
            </a: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Håndtering </a:t>
            </a:r>
            <a:r>
              <a:rPr lang="nb-NO" dirty="0" smtClean="0"/>
              <a:t>av underbegreper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>
                <a:ea typeface="ＭＳ Ｐゴシック" pitchFamily="-105" charset="-128"/>
              </a:rPr>
              <a:t>Et u</a:t>
            </a:r>
            <a:r>
              <a:rPr lang="nb-NO" sz="2000" smtClean="0">
                <a:ea typeface="ＭＳ Ｐゴシック" pitchFamily="-105" charset="-128"/>
              </a:rPr>
              <a:t>nderbegrep arver alltid representasjonen til sitt superbegrep</a:t>
            </a:r>
          </a:p>
          <a:p>
            <a:r>
              <a:rPr lang="nb-NO" sz="2000" smtClean="0"/>
              <a:t>Anta: </a:t>
            </a:r>
            <a:endParaRPr lang="nb-NO" sz="2000" dirty="0" smtClean="0"/>
          </a:p>
          <a:p>
            <a:pPr lvl="1"/>
            <a:r>
              <a:rPr lang="nb-NO" sz="2000" dirty="0" smtClean="0"/>
              <a:t>Alle begrepshierarkier har underbegrepsforklaringer</a:t>
            </a:r>
          </a:p>
          <a:p>
            <a:pPr lvl="1"/>
            <a:r>
              <a:rPr lang="nb-NO" sz="2000" dirty="0" smtClean="0"/>
              <a:t>Alle underbegrep har </a:t>
            </a:r>
            <a:r>
              <a:rPr lang="nb-NO" sz="2000" smtClean="0"/>
              <a:t>minst én gruppererrolle</a:t>
            </a:r>
            <a:endParaRPr lang="nb-NO" sz="2000" dirty="0" smtClean="0"/>
          </a:p>
          <a:p>
            <a:r>
              <a:rPr lang="nb-NO" sz="2000" smtClean="0"/>
              <a:t>Til </a:t>
            </a:r>
            <a:r>
              <a:rPr lang="nb-NO" sz="2000" dirty="0" smtClean="0"/>
              <a:t>hvert underbegrep opprettes en relasjon med samme primærnøkkel som superbegrepet, og med fremmednøkkel fra underbegrepets primærnøkkel til superbegrepets. </a:t>
            </a:r>
          </a:p>
          <a:p>
            <a:r>
              <a:rPr lang="nb-NO" sz="2000" smtClean="0"/>
              <a:t>To alternativer:</a:t>
            </a:r>
            <a:endParaRPr lang="nb-NO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nb-NO" sz="2000" dirty="0" smtClean="0"/>
              <a:t>Attributter fordeles mellom superbegrepets og underbegrepets relasjoner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000" dirty="0" smtClean="0"/>
              <a:t>Alle attributtene fra superbegrepets relasjon (unntatt de som inngår i underbegrepsforklaringen) gjentas i underbegrepets relasjon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INF1300 - 7.11.2017 - Arild Waaler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42944-E30A-8A47-90DD-ED9CF4CF4D3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457A7E-EC8D-44FE-AE2A-0F3DC474194D}" type="slidenum">
              <a:rPr lang="en-US">
                <a:ea typeface="ＭＳ Ｐゴシック" pitchFamily="-109" charset="-128"/>
              </a:rPr>
              <a:pPr/>
              <a:t>11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Håndtering av verdiskranker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3284984"/>
            <a:ext cx="8686800" cy="2841179"/>
          </a:xfrm>
        </p:spPr>
        <p:txBody>
          <a:bodyPr/>
          <a:lstStyle/>
          <a:p>
            <a:pPr eaLnBrk="1" hangingPunct="1"/>
            <a:r>
              <a:rPr lang="en-US" sz="2000" smtClean="0">
                <a:ea typeface="ＭＳ Ｐゴシック" pitchFamily="-109" charset="-128"/>
              </a:rPr>
              <a:t>En verdiskranke begrenser domenet for et attributt</a:t>
            </a:r>
          </a:p>
          <a:p>
            <a:pPr eaLnBrk="1" hangingPunct="1"/>
            <a:r>
              <a:rPr lang="en-US" sz="2000">
                <a:ea typeface="ＭＳ Ｐゴシック" pitchFamily="-109" charset="-128"/>
              </a:rPr>
              <a:t>Verdiskranker kan i SQL uttrykkes ved hjelp av CHECK()</a:t>
            </a:r>
            <a:endParaRPr lang="en-US" sz="2000" smtClean="0">
              <a:ea typeface="ＭＳ Ｐゴシック" pitchFamily="-109" charset="-128"/>
            </a:endParaRPr>
          </a:p>
          <a:p>
            <a:pPr eaLnBrk="1" hangingPunct="1"/>
            <a:r>
              <a:rPr lang="en-US" sz="2000" smtClean="0">
                <a:ea typeface="ＭＳ Ｐゴシック" pitchFamily="-109" charset="-128"/>
              </a:rPr>
              <a:t>Eksempelet over gir følgende definisjon av Medaljeutbytte:</a:t>
            </a:r>
            <a:br>
              <a:rPr lang="en-US" sz="2000" smtClean="0">
                <a:ea typeface="ＭＳ Ｐゴシック" pitchFamily="-109" charset="-128"/>
              </a:rPr>
            </a:br>
            <a:r>
              <a:rPr lang="en-US" sz="1600" smtClean="0">
                <a:solidFill>
                  <a:srgbClr val="008080"/>
                </a:solidFill>
                <a:ea typeface="ＭＳ Ｐゴシック" pitchFamily="-109" charset="-128"/>
              </a:rPr>
              <a:t>CREATE TABLE Medaljeutbytte (</a:t>
            </a:r>
            <a:br>
              <a:rPr lang="en-US" sz="1600" smtClean="0">
                <a:solidFill>
                  <a:srgbClr val="008080"/>
                </a:solidFill>
                <a:ea typeface="ＭＳ Ｐゴシック" pitchFamily="-109" charset="-128"/>
              </a:rPr>
            </a:br>
            <a:r>
              <a:rPr lang="en-US" sz="1600" smtClean="0">
                <a:solidFill>
                  <a:srgbClr val="008080"/>
                </a:solidFill>
                <a:ea typeface="ＭＳ Ｐゴシック" pitchFamily="-109" charset="-128"/>
              </a:rPr>
              <a:t>  landnavn 	CHAR(20) REFERENCES Land(navn), </a:t>
            </a:r>
            <a:br>
              <a:rPr lang="en-US" sz="1600" smtClean="0">
                <a:solidFill>
                  <a:srgbClr val="008080"/>
                </a:solidFill>
                <a:ea typeface="ＭＳ Ｐゴシック" pitchFamily="-109" charset="-128"/>
              </a:rPr>
            </a:br>
            <a:r>
              <a:rPr lang="en-US" sz="1600" smtClean="0">
                <a:solidFill>
                  <a:srgbClr val="008080"/>
                </a:solidFill>
                <a:ea typeface="ＭＳ Ｐゴシック" pitchFamily="-109" charset="-128"/>
              </a:rPr>
              <a:t>  mkode	CHAR(1) CHECK( mkode IN (‘G’,‘S’,‘B’) ),</a:t>
            </a:r>
            <a:br>
              <a:rPr lang="en-US" sz="1600" smtClean="0">
                <a:solidFill>
                  <a:srgbClr val="008080"/>
                </a:solidFill>
                <a:ea typeface="ＭＳ Ｐゴシック" pitchFamily="-109" charset="-128"/>
              </a:rPr>
            </a:br>
            <a:r>
              <a:rPr lang="en-US" sz="1600" smtClean="0">
                <a:solidFill>
                  <a:srgbClr val="008080"/>
                </a:solidFill>
                <a:ea typeface="ＭＳ Ｐゴシック" pitchFamily="-109" charset="-128"/>
              </a:rPr>
              <a:t>  antall	INTEGER CHECK( 0 &lt; antall AND antall &lt; 70 ),</a:t>
            </a:r>
            <a:br>
              <a:rPr lang="en-US" sz="1600" smtClean="0">
                <a:solidFill>
                  <a:srgbClr val="008080"/>
                </a:solidFill>
                <a:ea typeface="ＭＳ Ｐゴシック" pitchFamily="-109" charset="-128"/>
              </a:rPr>
            </a:br>
            <a:r>
              <a:rPr lang="en-US" sz="1600" smtClean="0">
                <a:solidFill>
                  <a:srgbClr val="008080"/>
                </a:solidFill>
                <a:ea typeface="ＭＳ Ｐゴシック" pitchFamily="-109" charset="-128"/>
              </a:rPr>
              <a:t>  PRIMARY KEY(landnavn, mkode)</a:t>
            </a:r>
            <a:br>
              <a:rPr lang="en-US" sz="1600" smtClean="0">
                <a:solidFill>
                  <a:srgbClr val="008080"/>
                </a:solidFill>
                <a:ea typeface="ＭＳ Ｐゴシック" pitchFamily="-109" charset="-128"/>
              </a:rPr>
            </a:br>
            <a:r>
              <a:rPr lang="en-US" sz="1600" smtClean="0">
                <a:solidFill>
                  <a:srgbClr val="008080"/>
                </a:solidFill>
                <a:ea typeface="ＭＳ Ｐゴシック" pitchFamily="-109" charset="-128"/>
              </a:rPr>
              <a:t>);</a:t>
            </a:r>
          </a:p>
        </p:txBody>
      </p:sp>
      <p:pic>
        <p:nvPicPr>
          <p:cNvPr id="4102" name="Picture 7" descr="medalje-skrank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63688" y="1268760"/>
            <a:ext cx="5585048" cy="1890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5403F1-9B86-44D0-8BFA-4826635805AE}" type="slidenum">
              <a:rPr lang="en-US">
                <a:ea typeface="ＭＳ Ｐゴシック" pitchFamily="-109" charset="-128"/>
              </a:rPr>
              <a:pPr/>
              <a:t>12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Forekomstrestriksjoner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En integritetsregel som kan håndheves lokalt i en enkelt forekomst i en tabell, kalles en </a:t>
            </a:r>
            <a:r>
              <a:rPr lang="en-US" b="1" smtClean="0">
                <a:solidFill>
                  <a:srgbClr val="CC0099"/>
                </a:solidFill>
                <a:ea typeface="ＭＳ Ｐゴシック" pitchFamily="-109" charset="-128"/>
              </a:rPr>
              <a:t>forekomstrestriksjon </a:t>
            </a:r>
          </a:p>
          <a:p>
            <a:pPr eaLnBrk="1" hangingPunct="1">
              <a:buFontTx/>
              <a:buChar char=" "/>
            </a:pPr>
            <a:r>
              <a:rPr lang="en-US" smtClean="0">
                <a:ea typeface="ＭＳ Ｐゴシック" pitchFamily="-109" charset="-128"/>
              </a:rPr>
              <a:t>På engelsk kalles den en «</a:t>
            </a:r>
            <a:r>
              <a:rPr lang="en-US" b="1" smtClean="0">
                <a:solidFill>
                  <a:srgbClr val="CC0099"/>
                </a:solidFill>
                <a:ea typeface="ＭＳ Ｐゴシック" pitchFamily="-109" charset="-128"/>
              </a:rPr>
              <a:t>intra-record constraint</a:t>
            </a:r>
            <a:r>
              <a:rPr lang="en-US" smtClean="0">
                <a:ea typeface="ＭＳ Ｐゴシック" pitchFamily="-109" charset="-128"/>
              </a:rPr>
              <a:t>»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En integritetsregel som ikke er en forekomstrestriksjon, har ikke noen egen betegnelse på norsk</a:t>
            </a:r>
          </a:p>
          <a:p>
            <a:pPr eaLnBrk="1" hangingPunct="1">
              <a:buFontTx/>
              <a:buChar char=" "/>
            </a:pPr>
            <a:r>
              <a:rPr lang="en-US" smtClean="0">
                <a:ea typeface="ＭＳ Ｐゴシック" pitchFamily="-109" charset="-128"/>
              </a:rPr>
              <a:t>På engelsk kalles den en «</a:t>
            </a:r>
            <a:r>
              <a:rPr lang="en-US" b="1" smtClean="0">
                <a:solidFill>
                  <a:srgbClr val="CC0099"/>
                </a:solidFill>
                <a:ea typeface="ＭＳ Ｐゴシック" pitchFamily="-109" charset="-128"/>
              </a:rPr>
              <a:t>inter-record constraint</a:t>
            </a:r>
            <a:r>
              <a:rPr lang="en-US" smtClean="0">
                <a:ea typeface="ＭＳ Ｐゴシック" pitchFamily="-109" charset="-128"/>
              </a:rPr>
              <a:t>»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Forekomstrestriksjoner er billige å håndheve fordi vi ikke trenger å lese noen andre forekomster enn den vi holder på med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Forekomstrestriksjoner kan bare brytes ved innlegging og endring, aldri ved sletting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grensaging-fra-annen-gre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95400"/>
            <a:ext cx="4306888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43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A3DC63-7689-411D-B838-A6D1B40B603B}" type="slidenum">
              <a:rPr lang="en-US">
                <a:ea typeface="ＭＳ Ｐゴシック" pitchFamily="-109" charset="-128"/>
              </a:rPr>
              <a:pPr/>
              <a:t>13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Ulikhet i gruppereroller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886200"/>
            <a:ext cx="8229600" cy="22860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09" charset="-128"/>
              </a:rPr>
              <a:t>Her sammenligner vi to gruppererroller for Person, og disse skal ikke ha noen felles forekomst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09" charset="-128"/>
              </a:rPr>
              <a:t>Det betyr at ingen forekomst av Person skal finnes både i rollen sitter_på og i rollen sager 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09" charset="-128"/>
              </a:rPr>
              <a:t>Når vi legger inn en ny forekomst av Person, må vi altså kontrollere at minst ett av attributtene </a:t>
            </a:r>
            <a:r>
              <a:rPr lang="en-US" sz="1800" smtClean="0">
                <a:solidFill>
                  <a:srgbClr val="6600CC"/>
                </a:solidFill>
                <a:ea typeface="ＭＳ Ｐゴシック" pitchFamily="-109" charset="-128"/>
              </a:rPr>
              <a:t>gren_blir_saget</a:t>
            </a:r>
            <a:r>
              <a:rPr lang="en-US" sz="1800" smtClean="0">
                <a:ea typeface="ＭＳ Ｐゴシック" pitchFamily="-109" charset="-128"/>
              </a:rPr>
              <a:t> og </a:t>
            </a:r>
            <a:r>
              <a:rPr lang="en-US" sz="1800">
                <a:solidFill>
                  <a:srgbClr val="6600CC"/>
                </a:solidFill>
                <a:ea typeface="ＭＳ Ｐゴシック" pitchFamily="-109" charset="-128"/>
              </a:rPr>
              <a:t>gren_blir_sittet_på </a:t>
            </a:r>
            <a:r>
              <a:rPr lang="en-US" sz="1800" smtClean="0">
                <a:ea typeface="ＭＳ Ｐゴシック" pitchFamily="-109" charset="-128"/>
              </a:rPr>
              <a:t>er 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33400" y="2971800"/>
            <a:ext cx="7772400" cy="9144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endParaRPr lang="en-US" sz="200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FontTx/>
              <a:buChar char=" "/>
            </a:pPr>
            <a:r>
              <a:rPr lang="en-US" sz="2000">
                <a:solidFill>
                  <a:srgbClr val="6600CC"/>
                </a:solidFill>
              </a:rPr>
              <a:t>Person(</a:t>
            </a:r>
            <a:r>
              <a:rPr lang="en-US" sz="2000" u="sng">
                <a:solidFill>
                  <a:srgbClr val="6600CC"/>
                </a:solidFill>
              </a:rPr>
              <a:t>personnavn</a:t>
            </a:r>
            <a:r>
              <a:rPr lang="en-US" sz="2000">
                <a:solidFill>
                  <a:srgbClr val="6600CC"/>
                </a:solidFill>
              </a:rPr>
              <a:t>, gren_blir_saget, gren_blir_sittet_på)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3F714E-F6CB-4631-9188-AA99FE6DED0F}" type="slidenum">
              <a:rPr lang="en-US">
                <a:ea typeface="ＭＳ Ｐゴシック" pitchFamily="-109" charset="-128"/>
              </a:rPr>
              <a:pPr/>
              <a:t>14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Ulikhet i referanseroller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886200"/>
            <a:ext cx="8229600" cy="22860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09" charset="-128"/>
              </a:rPr>
              <a:t>Her sammenligner vi to referanseroller til Gren, og disse skal ikke ha noen felles forekomst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09" charset="-128"/>
              </a:rPr>
              <a:t>Når vi legger inn en ny forekomst av Person, må vi kontrollere at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arenR"/>
            </a:pPr>
            <a:r>
              <a:rPr lang="en-US" sz="1800" smtClean="0">
                <a:ea typeface="ＭＳ Ｐゴシック" pitchFamily="-109" charset="-128"/>
              </a:rPr>
              <a:t>verdien i </a:t>
            </a:r>
            <a:r>
              <a:rPr lang="en-US" sz="1800" smtClean="0">
                <a:solidFill>
                  <a:srgbClr val="6600CC"/>
                </a:solidFill>
                <a:ea typeface="ＭＳ Ｐゴシック" pitchFamily="-109" charset="-128"/>
              </a:rPr>
              <a:t>gren_blir_saget</a:t>
            </a:r>
            <a:r>
              <a:rPr lang="en-US" sz="1800" smtClean="0">
                <a:ea typeface="ＭＳ Ｐゴシック" pitchFamily="-109" charset="-128"/>
              </a:rPr>
              <a:t> ikke finnes som verdi i </a:t>
            </a:r>
            <a:r>
              <a:rPr lang="en-US" sz="1800" smtClean="0">
                <a:solidFill>
                  <a:srgbClr val="6600CC"/>
                </a:solidFill>
                <a:ea typeface="ＭＳ Ｐゴシック" pitchFamily="-109" charset="-128"/>
              </a:rPr>
              <a:t>gren_blir_sittet_på</a:t>
            </a:r>
            <a:r>
              <a:rPr lang="en-US" sz="1800" smtClean="0">
                <a:ea typeface="ＭＳ Ｐゴシック" pitchFamily="-109" charset="-128"/>
              </a:rPr>
              <a:t> i noen forekomster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arenR"/>
            </a:pPr>
            <a:r>
              <a:rPr lang="en-US" sz="1800" smtClean="0">
                <a:ea typeface="ＭＳ Ｐゴシック" pitchFamily="-109" charset="-128"/>
              </a:rPr>
              <a:t>verdien i </a:t>
            </a:r>
            <a:r>
              <a:rPr lang="en-US" sz="1800" smtClean="0">
                <a:solidFill>
                  <a:srgbClr val="6600CC"/>
                </a:solidFill>
                <a:ea typeface="ＭＳ Ｐゴシック" pitchFamily="-109" charset="-128"/>
              </a:rPr>
              <a:t>gren_blir_sittet_på</a:t>
            </a:r>
            <a:r>
              <a:rPr lang="en-US" sz="1800" smtClean="0">
                <a:ea typeface="ＭＳ Ｐゴシック" pitchFamily="-109" charset="-128"/>
              </a:rPr>
              <a:t>  ikke finnes som verdi i </a:t>
            </a:r>
            <a:r>
              <a:rPr lang="en-US" sz="1800" smtClean="0">
                <a:solidFill>
                  <a:srgbClr val="6600CC"/>
                </a:solidFill>
                <a:ea typeface="ＭＳ Ｐゴシック" pitchFamily="-109" charset="-128"/>
              </a:rPr>
              <a:t>gren_blir_saget</a:t>
            </a:r>
            <a:r>
              <a:rPr lang="en-US" sz="1800" smtClean="0">
                <a:ea typeface="ＭＳ Ｐゴシック" pitchFamily="-109" charset="-128"/>
              </a:rPr>
              <a:t> i noen forekomster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533400" y="2971800"/>
            <a:ext cx="7772400" cy="9144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endParaRPr lang="en-US" sz="200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FontTx/>
              <a:buChar char=" "/>
            </a:pPr>
            <a:r>
              <a:rPr lang="en-US" sz="2000">
                <a:solidFill>
                  <a:srgbClr val="6600CC"/>
                </a:solidFill>
              </a:rPr>
              <a:t>Person(</a:t>
            </a:r>
            <a:r>
              <a:rPr lang="en-US" sz="2000" u="sng">
                <a:solidFill>
                  <a:srgbClr val="6600CC"/>
                </a:solidFill>
              </a:rPr>
              <a:t>personnavn</a:t>
            </a:r>
            <a:r>
              <a:rPr lang="en-US" sz="2000">
                <a:solidFill>
                  <a:srgbClr val="6600CC"/>
                </a:solidFill>
              </a:rPr>
              <a:t>, gren_blir_saget, gren_blir_sittet_på)</a:t>
            </a:r>
          </a:p>
        </p:txBody>
      </p:sp>
      <p:pic>
        <p:nvPicPr>
          <p:cNvPr id="13319" name="Picture 7" descr="grensaging-andre-sitte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95400"/>
            <a:ext cx="4306888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53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F8B0BF-C350-4B0D-8783-8A442CA76B89}" type="slidenum">
              <a:rPr lang="en-US">
                <a:ea typeface="ＭＳ Ｐゴシック" pitchFamily="-109" charset="-128"/>
              </a:rPr>
              <a:pPr/>
              <a:t>15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Dobbeltrolleulikhet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886200"/>
            <a:ext cx="8229600" cy="22860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09" charset="-128"/>
              </a:rPr>
              <a:t>I dette tilfellet har vi en dobbeltrolleskranke hvor de to gruppererrollene tilhører samme begrep</a:t>
            </a:r>
            <a:endParaRPr lang="en-US" sz="1800" smtClean="0">
              <a:solidFill>
                <a:srgbClr val="FF0000"/>
              </a:solidFill>
              <a:ea typeface="ＭＳ Ｐゴシック" pitchFamily="-109" charset="-128"/>
            </a:endParaRP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1800">
                <a:ea typeface="ＭＳ Ｐゴシック" pitchFamily="-109" charset="-128"/>
              </a:rPr>
              <a:t>Skrank</a:t>
            </a:r>
            <a:r>
              <a:rPr lang="en-US" sz="1800" smtClean="0">
                <a:ea typeface="ＭＳ Ｐゴシック" pitchFamily="-109" charset="-128"/>
              </a:rPr>
              <a:t>en sier at ingen forekomstpar av Person og Gren skal ha samme verdi i rolleparene (sager, blir saget) og (sitter på, blir sittet på)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1800">
                <a:ea typeface="ＭＳ Ｐゴシック" pitchFamily="-109" charset="-128"/>
              </a:rPr>
              <a:t>Når vi legger inn en ny forekomst av Person, må vi altså kontrollere at attributtene </a:t>
            </a:r>
            <a:r>
              <a:rPr lang="en-US" sz="1800">
                <a:solidFill>
                  <a:srgbClr val="6600CC"/>
                </a:solidFill>
                <a:ea typeface="ＭＳ Ｐゴシック" pitchFamily="-109" charset="-128"/>
              </a:rPr>
              <a:t>gren_blir_saget</a:t>
            </a:r>
            <a:r>
              <a:rPr lang="en-US" sz="1800">
                <a:ea typeface="ＭＳ Ｐゴシック" pitchFamily="-109" charset="-128"/>
              </a:rPr>
              <a:t> og </a:t>
            </a:r>
            <a:r>
              <a:rPr lang="en-US" sz="1800">
                <a:solidFill>
                  <a:srgbClr val="6600CC"/>
                </a:solidFill>
                <a:ea typeface="ＭＳ Ｐゴシック" pitchFamily="-109" charset="-128"/>
              </a:rPr>
              <a:t>gren_blir_sittet_på</a:t>
            </a:r>
            <a:r>
              <a:rPr lang="en-US" sz="1800">
                <a:ea typeface="ＭＳ Ｐゴシック" pitchFamily="-109" charset="-128"/>
              </a:rPr>
              <a:t> har forskjellig verdi eller at minst ett av dem er NULL </a:t>
            </a:r>
          </a:p>
          <a:p>
            <a:pPr marL="381000" indent="-381000" eaLnBrk="1" hangingPunct="1">
              <a:lnSpc>
                <a:spcPct val="90000"/>
              </a:lnSpc>
            </a:pPr>
            <a:endParaRPr lang="en-US" sz="2000" smtClean="0">
              <a:ea typeface="ＭＳ Ｐゴシック" pitchFamily="-109" charset="-128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533400" y="2971800"/>
            <a:ext cx="7772400" cy="9144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endParaRPr lang="en-US" sz="200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FontTx/>
              <a:buChar char=" "/>
            </a:pPr>
            <a:r>
              <a:rPr lang="en-US" sz="2000">
                <a:solidFill>
                  <a:srgbClr val="6600CC"/>
                </a:solidFill>
              </a:rPr>
              <a:t>Person(</a:t>
            </a:r>
            <a:r>
              <a:rPr lang="en-US" sz="2000" u="sng">
                <a:solidFill>
                  <a:srgbClr val="6600CC"/>
                </a:solidFill>
              </a:rPr>
              <a:t>personnavn</a:t>
            </a:r>
            <a:r>
              <a:rPr lang="en-US" sz="2000">
                <a:solidFill>
                  <a:srgbClr val="6600CC"/>
                </a:solidFill>
              </a:rPr>
              <a:t>, gren_blir_saget, gren_blir_sittet_på)</a:t>
            </a:r>
          </a:p>
        </p:txBody>
      </p:sp>
      <p:pic>
        <p:nvPicPr>
          <p:cNvPr id="15367" name="Picture 8" descr="grensaging-egen-gre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95400"/>
            <a:ext cx="4306888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B050F-882B-4619-8D05-618FBD763264}" type="slidenum">
              <a:rPr lang="en-US">
                <a:ea typeface="ＭＳ Ｐゴシック" pitchFamily="-109" charset="-128"/>
              </a:rPr>
              <a:pPr/>
              <a:t>16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</a:rPr>
              <a:t>Ulikhetsskranker </a:t>
            </a:r>
            <a:r>
              <a:rPr lang="en-US" smtClean="0">
                <a:ea typeface="ＭＳ Ｐゴシック" pitchFamily="-109" charset="-128"/>
              </a:rPr>
              <a:t>og kombinerte påkrevde roller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305800" cy="3993307"/>
          </a:xfrm>
        </p:spPr>
        <p:txBody>
          <a:bodyPr/>
          <a:lstStyle/>
          <a:p>
            <a:pPr eaLnBrk="1" hangingPunct="1"/>
            <a:r>
              <a:rPr lang="en-US" sz="2000">
                <a:ea typeface="ＭＳ Ｐゴシック" pitchFamily="-109" charset="-128"/>
              </a:rPr>
              <a:t>Enkeltrolleulikheter </a:t>
            </a:r>
            <a:r>
              <a:rPr lang="en-US" sz="2000" smtClean="0">
                <a:ea typeface="ＭＳ Ｐゴシック" pitchFamily="-109" charset="-128"/>
              </a:rPr>
              <a:t>som bare går mellom gruppererroller, blir til forekomstrestriksjoner som bare ser på NULL.</a:t>
            </a:r>
          </a:p>
          <a:p>
            <a:pPr eaLnBrk="1" hangingPunct="1"/>
            <a:r>
              <a:rPr lang="en-US" sz="2000" smtClean="0">
                <a:ea typeface="ＭＳ Ｐゴシック" pitchFamily="-109" charset="-128"/>
              </a:rPr>
              <a:t>Dette gjelder også kombinerte påkrevde roller mellom gruppererroller</a:t>
            </a:r>
          </a:p>
          <a:p>
            <a:pPr eaLnBrk="1" hangingPunct="1"/>
            <a:r>
              <a:rPr lang="en-US" sz="2000" smtClean="0">
                <a:ea typeface="ＭＳ Ｐゴシック" pitchFamily="-109" charset="-128"/>
              </a:rPr>
              <a:t>Dobbeltrolleulikheter hvor ett begrep har begge gruppererrollene, blir til forekomstrestriksjoner hvor verdiene i attributtene sammenlignes</a:t>
            </a:r>
          </a:p>
          <a:p>
            <a:pPr eaLnBrk="1" hangingPunct="1"/>
            <a:r>
              <a:rPr lang="en-US" sz="2000" smtClean="0">
                <a:ea typeface="ＭＳ Ｐゴシック" pitchFamily="-109" charset="-128"/>
              </a:rPr>
              <a:t>Ingen andre ulikhetsskranker eller kombinerte påkrevde roller blir til forekomstrestriksjoner </a:t>
            </a:r>
          </a:p>
          <a:p>
            <a:pPr eaLnBrk="1" hangingPunct="1"/>
            <a:r>
              <a:rPr lang="en-US" sz="2000" smtClean="0">
                <a:ea typeface="ＭＳ Ｐゴシック" pitchFamily="-109" charset="-128"/>
              </a:rPr>
              <a:t>En generell kombinert påkrevd rolle som involverer flere referanseroller, er svært dyr å håndheve, og den er derfor kandidat til en skranke vi velger å neglisjere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E829E8-F449-430A-A1C2-4E88A1A50F5A}" type="slidenum">
              <a:rPr lang="en-US">
                <a:ea typeface="ＭＳ Ｐゴシック" pitchFamily="-109" charset="-128"/>
              </a:rPr>
              <a:pPr/>
              <a:t>17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Håndtering av andre skranker I</a:t>
            </a:r>
          </a:p>
        </p:txBody>
      </p:sp>
      <p:sp>
        <p:nvSpPr>
          <p:cNvPr id="1741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4077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Håndtering av delmengdeskranker og likhetsskranker blir helt tilsvarende håndteringen av ulikhetsskrankene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Ekvivalente stier (EOP) blir en slags likhetsskranke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Noen ganger havner de to attributtene som skal ha lik verdi i samme tabell, da er det enklest å slå sammen de to attributtene til ett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I mer kompliserte tilfeller havner de i forskjellige tabeller; da må alle tabeller langs de to stiene joines for deretter å sjekke at de to attributtene har lik verdi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E829E8-F449-430A-A1C2-4E88A1A50F5A}" type="slidenum">
              <a:rPr lang="en-US">
                <a:ea typeface="ＭＳ Ｐゴシック" pitchFamily="-109" charset="-128"/>
              </a:rPr>
              <a:pPr/>
              <a:t>18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Håndtering av andre skranker II</a:t>
            </a:r>
          </a:p>
        </p:txBody>
      </p:sp>
      <p:sp>
        <p:nvSpPr>
          <p:cNvPr id="1741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-109" charset="-128"/>
              </a:rPr>
              <a:t>At </a:t>
            </a:r>
            <a:r>
              <a:rPr lang="en-US" sz="2800" dirty="0" smtClean="0">
                <a:ea typeface="ＭＳ Ｐゴシック" pitchFamily="-109" charset="-128"/>
              </a:rPr>
              <a:t>A </a:t>
            </a:r>
            <a:r>
              <a:rPr lang="en-US" sz="2800" dirty="0" err="1" smtClean="0">
                <a:ea typeface="ＭＳ Ｐゴシック" pitchFamily="-109" charset="-128"/>
              </a:rPr>
              <a:t>har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en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fremmednøkkel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til</a:t>
            </a:r>
            <a:r>
              <a:rPr lang="en-US" sz="2800" dirty="0" smtClean="0">
                <a:ea typeface="ＭＳ Ｐゴシック" pitchFamily="-109" charset="-128"/>
              </a:rPr>
              <a:t> B </a:t>
            </a:r>
            <a:r>
              <a:rPr lang="en-US" sz="2800" dirty="0" err="1" smtClean="0">
                <a:ea typeface="ＭＳ Ｐゴシック" pitchFamily="-109" charset="-128"/>
              </a:rPr>
              <a:t>håndheves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som</a:t>
            </a:r>
            <a:r>
              <a:rPr lang="en-US" sz="2800" dirty="0" smtClean="0">
                <a:ea typeface="ＭＳ Ｐゴシック" pitchFamily="-109" charset="-128"/>
              </a:rPr>
              <a:t> to </a:t>
            </a:r>
            <a:r>
              <a:rPr lang="en-US" sz="2800" dirty="0" err="1" smtClean="0">
                <a:ea typeface="ＭＳ Ｐゴシック" pitchFamily="-109" charset="-128"/>
              </a:rPr>
              <a:t>integritetsregler</a:t>
            </a:r>
            <a:r>
              <a:rPr lang="en-US" sz="2800" dirty="0" smtClean="0">
                <a:ea typeface="ＭＳ Ｐゴシック" pitchFamily="-109" charset="-128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err="1" smtClean="0">
                <a:ea typeface="ＭＳ Ｐゴシック" pitchFamily="-109" charset="-128"/>
              </a:rPr>
              <a:t>Ved</a:t>
            </a:r>
            <a:r>
              <a:rPr lang="en-US" sz="2800" dirty="0" smtClean="0">
                <a:ea typeface="ＭＳ Ｐゴシック" pitchFamily="-109" charset="-128"/>
              </a:rPr>
              <a:t> INSERT </a:t>
            </a:r>
            <a:r>
              <a:rPr lang="en-US" sz="2800" dirty="0" err="1" smtClean="0">
                <a:ea typeface="ＭＳ Ｐゴシック" pitchFamily="-109" charset="-128"/>
              </a:rPr>
              <a:t>på</a:t>
            </a:r>
            <a:r>
              <a:rPr lang="en-US" sz="2800" dirty="0" smtClean="0">
                <a:ea typeface="ＭＳ Ｐゴシック" pitchFamily="-109" charset="-128"/>
              </a:rPr>
              <a:t> A </a:t>
            </a:r>
            <a:r>
              <a:rPr lang="en-US" sz="2800" dirty="0" err="1" smtClean="0">
                <a:ea typeface="ＭＳ Ｐゴシック" pitchFamily="-109" charset="-128"/>
              </a:rPr>
              <a:t>må</a:t>
            </a:r>
            <a:r>
              <a:rPr lang="en-US" sz="2800" dirty="0" smtClean="0">
                <a:ea typeface="ＭＳ Ｐゴシック" pitchFamily="-109" charset="-128"/>
              </a:rPr>
              <a:t> vi </a:t>
            </a:r>
            <a:r>
              <a:rPr lang="en-US" sz="2800" dirty="0" err="1" smtClean="0">
                <a:ea typeface="ＭＳ Ｐゴシック" pitchFamily="-109" charset="-128"/>
              </a:rPr>
              <a:t>sjekke</a:t>
            </a:r>
            <a:r>
              <a:rPr lang="en-US" sz="2800" dirty="0" smtClean="0">
                <a:ea typeface="ＭＳ Ｐゴシック" pitchFamily="-109" charset="-128"/>
              </a:rPr>
              <a:t> at </a:t>
            </a:r>
            <a:r>
              <a:rPr lang="en-US" sz="2800" dirty="0" err="1" smtClean="0">
                <a:ea typeface="ＭＳ Ｐゴシック" pitchFamily="-109" charset="-128"/>
              </a:rPr>
              <a:t>fremmednøkkelen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har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en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lovlig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verdi</a:t>
            </a:r>
            <a:r>
              <a:rPr lang="en-US" sz="2800" dirty="0" smtClean="0">
                <a:ea typeface="ＭＳ Ｐゴシック" pitchFamily="-109" charset="-128"/>
              </a:rPr>
              <a:t> (</a:t>
            </a:r>
            <a:r>
              <a:rPr lang="en-US" sz="2800" dirty="0" err="1" smtClean="0">
                <a:ea typeface="ＭＳ Ｐゴシック" pitchFamily="-109" charset="-128"/>
              </a:rPr>
              <a:t>peker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på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en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forekomst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av</a:t>
            </a:r>
            <a:r>
              <a:rPr lang="en-US" sz="2800" dirty="0" smtClean="0">
                <a:ea typeface="ＭＳ Ｐゴシック" pitchFamily="-109" charset="-128"/>
              </a:rPr>
              <a:t> B)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err="1" smtClean="0">
                <a:ea typeface="ＭＳ Ｐゴシック" pitchFamily="-109" charset="-128"/>
              </a:rPr>
              <a:t>Ved</a:t>
            </a:r>
            <a:r>
              <a:rPr lang="en-US" sz="2800" dirty="0" smtClean="0">
                <a:ea typeface="ＭＳ Ｐゴシック" pitchFamily="-109" charset="-128"/>
              </a:rPr>
              <a:t> DELETE </a:t>
            </a:r>
            <a:r>
              <a:rPr lang="en-US" sz="2800" dirty="0" err="1" smtClean="0">
                <a:ea typeface="ＭＳ Ｐゴシック" pitchFamily="-109" charset="-128"/>
              </a:rPr>
              <a:t>av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en</a:t>
            </a:r>
            <a:r>
              <a:rPr lang="en-US" sz="2800" dirty="0" smtClean="0">
                <a:ea typeface="ＭＳ Ｐゴシック" pitchFamily="-109" charset="-128"/>
              </a:rPr>
              <a:t> B </a:t>
            </a:r>
            <a:r>
              <a:rPr lang="en-US" sz="2800" dirty="0" err="1" smtClean="0">
                <a:ea typeface="ＭＳ Ｐゴシック" pitchFamily="-109" charset="-128"/>
              </a:rPr>
              <a:t>må</a:t>
            </a:r>
            <a:r>
              <a:rPr lang="en-US" sz="2800" dirty="0" smtClean="0">
                <a:ea typeface="ＭＳ Ｐゴシック" pitchFamily="-109" charset="-128"/>
              </a:rPr>
              <a:t> vi </a:t>
            </a:r>
            <a:r>
              <a:rPr lang="en-US" sz="2800" dirty="0" err="1" smtClean="0">
                <a:ea typeface="ＭＳ Ｐゴシック" pitchFamily="-109" charset="-128"/>
              </a:rPr>
              <a:t>sjekke</a:t>
            </a:r>
            <a:r>
              <a:rPr lang="en-US" sz="2800" dirty="0" smtClean="0">
                <a:ea typeface="ＭＳ Ｐゴシック" pitchFamily="-109" charset="-128"/>
              </a:rPr>
              <a:t> at </a:t>
            </a:r>
            <a:r>
              <a:rPr lang="en-US" sz="2800" dirty="0" err="1" smtClean="0">
                <a:ea typeface="ＭＳ Ｐゴシック" pitchFamily="-109" charset="-128"/>
              </a:rPr>
              <a:t>ingen</a:t>
            </a:r>
            <a:r>
              <a:rPr lang="en-US" sz="2800" dirty="0" smtClean="0">
                <a:ea typeface="ＭＳ Ｐゴシック" pitchFamily="-109" charset="-128"/>
              </a:rPr>
              <a:t> A </a:t>
            </a:r>
            <a:r>
              <a:rPr lang="en-US" sz="2800" dirty="0" err="1" smtClean="0">
                <a:ea typeface="ＭＳ Ｐゴシック" pitchFamily="-109" charset="-128"/>
              </a:rPr>
              <a:t>har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en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fremmednøkkel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til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denne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forekomsten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av</a:t>
            </a:r>
            <a:r>
              <a:rPr lang="en-US" sz="2800" dirty="0" smtClean="0">
                <a:ea typeface="ＭＳ Ｐゴシック" pitchFamily="-109" charset="-128"/>
              </a:rPr>
              <a:t>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009B2-C1F1-4CCB-9E71-0975665ADA05}" type="slidenum">
              <a:rPr lang="en-US">
                <a:ea typeface="ＭＳ Ｐゴシック" pitchFamily="-109" charset="-128"/>
              </a:rPr>
              <a:pPr/>
              <a:t>19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Forekomstrestriksjoner i SQL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3886200"/>
            <a:ext cx="8229600" cy="22860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-109" charset="-128"/>
              </a:rPr>
              <a:t>Alle forekomstrestriksjoner kan i SQL uttrykkes ved hjelp av CHECK()</a:t>
            </a:r>
          </a:p>
          <a:p>
            <a:pPr marL="381000" indent="-381000" eaLnBrk="1" hangingPunct="1">
              <a:lnSpc>
                <a:spcPct val="90000"/>
              </a:lnSpc>
            </a:pPr>
            <a:r>
              <a:rPr lang="en-US" sz="1800" u="sng" smtClean="0">
                <a:ea typeface="ＭＳ Ｐゴシック" pitchFamily="-109" charset="-128"/>
              </a:rPr>
              <a:t>Eksempel</a:t>
            </a:r>
            <a:r>
              <a:rPr lang="en-US" sz="1800" smtClean="0">
                <a:ea typeface="ＭＳ Ｐゴシック" pitchFamily="-109" charset="-128"/>
              </a:rPr>
              <a:t>: Når vi legger inn en ny forekomst i Person, må minst ett av attributtene gren_blir_saget og gren_blir_sittet_på være NULL, eller de må ha forskjellig verdi</a:t>
            </a:r>
          </a:p>
          <a:p>
            <a:pPr marL="381000" indent="-381000" eaLnBrk="1" hangingPunct="1">
              <a:lnSpc>
                <a:spcPct val="90000"/>
              </a:lnSpc>
              <a:buFontTx/>
              <a:buChar char=" "/>
            </a:pPr>
            <a:r>
              <a:rPr lang="en-US" sz="1800" smtClean="0">
                <a:ea typeface="ＭＳ Ｐゴシック" pitchFamily="-109" charset="-128"/>
              </a:rPr>
              <a:t>I SQL uttrykkes dette slik (i table Person):</a:t>
            </a:r>
          </a:p>
          <a:p>
            <a:pPr marL="381000" indent="-381000" eaLnBrk="1" hangingPunct="1">
              <a:lnSpc>
                <a:spcPct val="90000"/>
              </a:lnSpc>
              <a:buFontTx/>
              <a:buChar char=" "/>
            </a:pPr>
            <a:r>
              <a:rPr lang="en-US" sz="1800" smtClean="0">
                <a:solidFill>
                  <a:srgbClr val="008080"/>
                </a:solidFill>
                <a:ea typeface="ＭＳ Ｐゴシック" pitchFamily="-109" charset="-128"/>
              </a:rPr>
              <a:t>  CHECK( gren_blir_saget IS NULL OR</a:t>
            </a:r>
            <a:br>
              <a:rPr lang="en-US" sz="1800" smtClean="0">
                <a:solidFill>
                  <a:srgbClr val="008080"/>
                </a:solidFill>
                <a:ea typeface="ＭＳ Ｐゴシック" pitchFamily="-109" charset="-128"/>
              </a:rPr>
            </a:br>
            <a:r>
              <a:rPr lang="en-US" sz="1800" smtClean="0">
                <a:solidFill>
                  <a:srgbClr val="008080"/>
                </a:solidFill>
                <a:ea typeface="ＭＳ Ｐゴシック" pitchFamily="-109" charset="-128"/>
              </a:rPr>
              <a:t>                 gren_blir_sittet_på IS NULL OR</a:t>
            </a:r>
            <a:br>
              <a:rPr lang="en-US" sz="1800" smtClean="0">
                <a:solidFill>
                  <a:srgbClr val="008080"/>
                </a:solidFill>
                <a:ea typeface="ＭＳ Ｐゴシック" pitchFamily="-109" charset="-128"/>
              </a:rPr>
            </a:br>
            <a:r>
              <a:rPr lang="en-US" sz="1800" smtClean="0">
                <a:solidFill>
                  <a:srgbClr val="008080"/>
                </a:solidFill>
                <a:ea typeface="ＭＳ Ｐゴシック" pitchFamily="-109" charset="-128"/>
              </a:rPr>
              <a:t>                 gren_blir_saget &lt;&gt; gren_blir_sittet_på )</a:t>
            </a:r>
          </a:p>
          <a:p>
            <a:pPr marL="381000" indent="-381000" eaLnBrk="1" hangingPunct="1">
              <a:lnSpc>
                <a:spcPct val="90000"/>
              </a:lnSpc>
            </a:pPr>
            <a:endParaRPr lang="en-US" sz="2000" smtClean="0">
              <a:ea typeface="ＭＳ Ｐゴシック" pitchFamily="-109" charset="-128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33400" y="2971800"/>
            <a:ext cx="7772400" cy="9144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endParaRPr lang="en-US" sz="2000"/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FontTx/>
              <a:buChar char=" "/>
            </a:pPr>
            <a:r>
              <a:rPr lang="en-US" sz="2000">
                <a:solidFill>
                  <a:srgbClr val="6600CC"/>
                </a:solidFill>
              </a:rPr>
              <a:t>Person(</a:t>
            </a:r>
            <a:r>
              <a:rPr lang="en-US" sz="2000" u="sng">
                <a:solidFill>
                  <a:srgbClr val="6600CC"/>
                </a:solidFill>
              </a:rPr>
              <a:t>personnavn</a:t>
            </a:r>
            <a:r>
              <a:rPr lang="en-US" sz="2000">
                <a:solidFill>
                  <a:srgbClr val="6600CC"/>
                </a:solidFill>
              </a:rPr>
              <a:t>, gren_blir_saget, gren_blir_sittet_på)</a:t>
            </a:r>
          </a:p>
        </p:txBody>
      </p:sp>
      <p:pic>
        <p:nvPicPr>
          <p:cNvPr id="18439" name="Picture 8" descr="grensaging-egen-gre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95400"/>
            <a:ext cx="4306888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Realiseringsalgoritmen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nb-NO" smtClean="0"/>
              <a:t>Forberedelser: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smtClean="0"/>
              <a:t>Alle lange entydigheter gjøres om til nye begreper (med ekstern entydighet)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smtClean="0"/>
              <a:t>Alle begreper må kunne representeres </a:t>
            </a:r>
            <a:br>
              <a:rPr lang="nb-NO" sz="2000" smtClean="0"/>
            </a:br>
            <a:r>
              <a:rPr lang="nb-NO" sz="2000" smtClean="0"/>
              <a:t>(Forenklet: det må være nok perfekte broer i ORM-diagrammet)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smtClean="0"/>
              <a:t>Alle broer må ha en entydig begrepsrolle</a:t>
            </a:r>
          </a:p>
          <a:p>
            <a:pPr marL="457200" indent="-457200">
              <a:buNone/>
            </a:pPr>
            <a:r>
              <a:rPr lang="nb-NO" smtClean="0"/>
              <a:t>Realiseringsalgoritmen: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smtClean="0"/>
              <a:t>For hvert begrep, lag en relasjon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smtClean="0"/>
              <a:t>For hvert begrep, velg </a:t>
            </a:r>
            <a:r>
              <a:rPr lang="en-US" altLang="ja-JP" sz="2000" smtClean="0">
                <a:ea typeface="ＭＳ Ｐゴシック" pitchFamily="-109" charset="-128"/>
              </a:rPr>
              <a:t>e</a:t>
            </a:r>
            <a:r>
              <a:rPr lang="nb-NO" sz="2000" smtClean="0"/>
              <a:t>n representasjon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smtClean="0"/>
              <a:t>Behandle resten av broene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smtClean="0"/>
              <a:t>Behandle resten av faktatypene 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smtClean="0"/>
              <a:t>Overfør resten av skrankene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smtClean="0"/>
              <a:t>Bestem hvilke undertrykkbare relasjoner som skal fjernes</a:t>
            </a:r>
          </a:p>
          <a:p>
            <a:pPr marL="457200" indent="-457200">
              <a:buNone/>
            </a:pPr>
            <a:endParaRPr lang="nb-NO" sz="2000" smtClean="0"/>
          </a:p>
          <a:p>
            <a:pPr marL="457200" indent="-457200">
              <a:buFont typeface="+mj-lt"/>
              <a:buAutoNum type="arabicPeriod"/>
            </a:pP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16529-E115-4630-BA79-4C10C25955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2F74FE-BD52-49EA-BE9F-1A195EAF333C}" type="slidenum">
              <a:rPr lang="en-US">
                <a:ea typeface="ＭＳ Ｐゴシック" pitchFamily="-109" charset="-128"/>
              </a:rPr>
              <a:pPr/>
              <a:t>20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Andre integritetsregler i SQL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Vi har tidligere sett hvordan vi definerer </a:t>
            </a:r>
          </a:p>
          <a:p>
            <a:pPr lvl="1" eaLnBrk="1" hangingPunct="1"/>
            <a:r>
              <a:rPr lang="en-US" smtClean="0">
                <a:ea typeface="ＭＳ Ｐゴシック" pitchFamily="-109" charset="-128"/>
              </a:rPr>
              <a:t>Primærnøkler</a:t>
            </a:r>
          </a:p>
          <a:p>
            <a:pPr lvl="1" eaLnBrk="1" hangingPunct="1"/>
            <a:r>
              <a:rPr lang="en-US" smtClean="0">
                <a:ea typeface="ＭＳ Ｐゴシック" pitchFamily="-109" charset="-128"/>
              </a:rPr>
              <a:t>Andre entydighetsskranker (dvs. kandidatnøkler)</a:t>
            </a:r>
          </a:p>
          <a:p>
            <a:pPr lvl="1" eaLnBrk="1" hangingPunct="1"/>
            <a:r>
              <a:rPr lang="en-US" smtClean="0">
                <a:ea typeface="ＭＳ Ｐゴシック" pitchFamily="-109" charset="-128"/>
              </a:rPr>
              <a:t>Fremmednøkler</a:t>
            </a:r>
          </a:p>
          <a:p>
            <a:pPr eaLnBrk="1" hangingPunct="1"/>
            <a:r>
              <a:rPr lang="en-US">
                <a:ea typeface="ＭＳ Ｐゴシック" pitchFamily="-109" charset="-128"/>
              </a:rPr>
              <a:t>Ø</a:t>
            </a:r>
            <a:r>
              <a:rPr lang="en-US" smtClean="0">
                <a:ea typeface="ＭＳ Ｐゴシック" pitchFamily="-109" charset="-128"/>
              </a:rPr>
              <a:t>vrige integritetsregler må vi programmere selv i form av databasefunksjoner som kalles fra triggere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D41DB5-6505-4624-90F5-49D473C07FD8}" type="slidenum">
              <a:rPr lang="en-US">
                <a:ea typeface="ＭＳ Ｐゴシック" pitchFamily="-109" charset="-128"/>
              </a:rPr>
              <a:pPr/>
              <a:t>21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Sterk realisering – 1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Ved vanlig realisering vil ikke-påkrevde gruppererroller gi attributter hvor NULL er tillatt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Det å </a:t>
            </a:r>
            <a:r>
              <a:rPr lang="en-US" b="1" smtClean="0">
                <a:solidFill>
                  <a:srgbClr val="CC0099"/>
                </a:solidFill>
                <a:ea typeface="ＭＳ Ｐゴシック" pitchFamily="-109" charset="-128"/>
              </a:rPr>
              <a:t>realisere sterkt</a:t>
            </a:r>
            <a:r>
              <a:rPr lang="en-US" smtClean="0">
                <a:ea typeface="ＭＳ Ｐゴシック" pitchFamily="-109" charset="-128"/>
              </a:rPr>
              <a:t> betyr at </a:t>
            </a:r>
            <a:r>
              <a:rPr lang="en-US" b="1" smtClean="0">
                <a:ea typeface="ＭＳ Ｐゴシック" pitchFamily="-109" charset="-128"/>
              </a:rPr>
              <a:t>nullverdier aldri er tillatt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For å få til dette, må relasjonene splittes: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Vi får </a:t>
            </a:r>
            <a:r>
              <a:rPr lang="en-US" altLang="ja-JP" smtClean="0">
                <a:ea typeface="ＭＳ Ｐゴシック" pitchFamily="-109" charset="-128"/>
              </a:rPr>
              <a:t>én relasjon med de attributtene som kommer fra faktatyper med påkrevd gruppererrolle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mtClean="0">
                <a:ea typeface="ＭＳ Ｐゴシック" pitchFamily="-109" charset="-128"/>
              </a:rPr>
              <a:t>Faktatyper hvor gruppererrollen ikke er påkrevd, blir til en egen relasjon bestående av primærnøkkelen og attributtet fra denne faktatypen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mtClean="0">
                <a:ea typeface="ＭＳ Ｐゴシック" pitchFamily="-109" charset="-128"/>
              </a:rPr>
              <a:t>Ved likhetsskranke mellom gruppererroller kan attributtene fra disse faktatypene legges i samme relasjon</a:t>
            </a:r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83F28-CCB8-44F8-8989-873D2CB0316F}" type="slidenum">
              <a:rPr lang="en-US">
                <a:ea typeface="ＭＳ Ｐゴシック" pitchFamily="-109" charset="-128"/>
              </a:rPr>
              <a:pPr/>
              <a:t>22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Sterk realisering – 2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Sterk realisering gir samme resultat som det å opprette et underbegrep for hver ikke-påkrevde gruppererrolle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Det gjør at alle gruppererroller blir påkrevde ved sterk realisering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Resultatet blir en relasjonsdatabase hvor ingen attributter kan være 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r>
              <a:rPr lang="nb-NO" smtClean="0">
                <a:ea typeface="ＭＳ Ｐゴシック" pitchFamily="-109" charset="-128"/>
              </a:rPr>
              <a:t>Begreper som kan undertrykkes </a:t>
            </a: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7931224" cy="3921299"/>
          </a:xfrm>
        </p:spPr>
        <p:txBody>
          <a:bodyPr/>
          <a:lstStyle/>
          <a:p>
            <a:r>
              <a:rPr lang="nb-NO" smtClean="0">
                <a:ea typeface="ＭＳ Ｐゴシック" pitchFamily="-109" charset="-128"/>
              </a:rPr>
              <a:t>Et begrep som ikke spiller noen andre gruppererroller enn de som inngår i representasjonen, og som spiller minst én referanserolle, kalles et </a:t>
            </a:r>
            <a:r>
              <a:rPr lang="nb-NO" b="1" smtClean="0">
                <a:solidFill>
                  <a:srgbClr val="CC0099"/>
                </a:solidFill>
                <a:ea typeface="ＭＳ Ｐゴシック" pitchFamily="-109" charset="-128"/>
              </a:rPr>
              <a:t>undertrykkbart begrep</a:t>
            </a:r>
          </a:p>
          <a:p>
            <a:r>
              <a:rPr lang="nb-NO" smtClean="0">
                <a:ea typeface="ＭＳ Ｐゴシック" pitchFamily="-109" charset="-128"/>
              </a:rPr>
              <a:t>Tabeller som kommer fra slike begreper, kan fjernes (</a:t>
            </a:r>
            <a:r>
              <a:rPr lang="nb-NO" b="1" smtClean="0">
                <a:solidFill>
                  <a:srgbClr val="CC0099"/>
                </a:solidFill>
                <a:ea typeface="ＭＳ Ｐゴシック" pitchFamily="-109" charset="-128"/>
              </a:rPr>
              <a:t>undertrykkes</a:t>
            </a:r>
            <a:r>
              <a:rPr lang="nb-NO" smtClean="0">
                <a:ea typeface="ＭＳ Ｐゴシック" pitchFamily="-109" charset="-128"/>
              </a:rPr>
              <a:t>) fra relasjonsdatabaseskjemaet</a:t>
            </a:r>
          </a:p>
          <a:p>
            <a:pPr>
              <a:buFontTx/>
              <a:buNone/>
            </a:pP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C4C1CF-6B98-4E26-BF25-E4D1DD1C29D7}" type="slidenum">
              <a:rPr lang="en-US">
                <a:ea typeface="ＭＳ Ｐゴシック" pitchFamily="-109" charset="-128"/>
              </a:rPr>
              <a:pPr/>
              <a:t>23</a:t>
            </a:fld>
            <a:endParaRPr lang="en-US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D76344-A38E-4E2D-8A4B-2DD21CEC23CE}" type="slidenum">
              <a:rPr lang="en-US">
                <a:ea typeface="ＭＳ Ｐゴシック" pitchFamily="-109" charset="-128"/>
              </a:rPr>
              <a:pPr/>
              <a:t>24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Realisering versus modellering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2000" smtClean="0">
                <a:ea typeface="ＭＳ Ｐゴシック" pitchFamily="-109" charset="-128"/>
              </a:rPr>
              <a:t>Følgende er en del av </a:t>
            </a:r>
            <a:r>
              <a:rPr lang="en-US" sz="2000" b="1" smtClean="0">
                <a:ea typeface="ＭＳ Ｐゴシック" pitchFamily="-109" charset="-128"/>
              </a:rPr>
              <a:t>realiseringsprosessen</a:t>
            </a:r>
            <a:r>
              <a:rPr lang="en-US" sz="2000" smtClean="0">
                <a:ea typeface="ＭＳ Ｐゴシック" pitchFamily="-109" charset="-128"/>
              </a:rPr>
              <a:t> og </a:t>
            </a:r>
            <a:r>
              <a:rPr lang="en-US" sz="2000" i="1" smtClean="0">
                <a:ea typeface="ＭＳ Ｐゴシック" pitchFamily="-109" charset="-128"/>
              </a:rPr>
              <a:t>ikke</a:t>
            </a:r>
            <a:r>
              <a:rPr lang="en-US" sz="2000" smtClean="0">
                <a:ea typeface="ＭＳ Ｐゴシック" pitchFamily="-109" charset="-128"/>
              </a:rPr>
              <a:t> av modelleringsprosessen: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000" smtClean="0">
                <a:ea typeface="ＭＳ Ｐゴシック" pitchFamily="-109" charset="-128"/>
              </a:rPr>
              <a:t>Valg av representasjoner og hvilke datatyper som skal knyttes til verditypene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000" smtClean="0">
                <a:ea typeface="ＭＳ Ｐゴシック" pitchFamily="-109" charset="-128"/>
              </a:rPr>
              <a:t>Valg av gruppererroller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000" smtClean="0">
                <a:ea typeface="ＭＳ Ｐゴシック" pitchFamily="-109" charset="-128"/>
              </a:rPr>
              <a:t>Valg av om det skal brukes sterk realisering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000" smtClean="0">
                <a:ea typeface="ＭＳ Ｐゴシック" pitchFamily="-109" charset="-128"/>
              </a:rPr>
              <a:t>Valg av hvordan underbegreper skal realiseres 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sz="2000" smtClean="0">
                <a:ea typeface="ＭＳ Ｐゴシック" pitchFamily="-109" charset="-128"/>
              </a:rPr>
              <a:t>Valg av hvilke relasjoner som skal undertrykkes, og hvilke som skal beholdes</a:t>
            </a:r>
          </a:p>
          <a:p>
            <a:pPr eaLnBrk="1" hangingPunct="1"/>
            <a:r>
              <a:rPr lang="en-US" sz="2000" smtClean="0">
                <a:ea typeface="ＭＳ Ｐゴシック" pitchFamily="-109" charset="-128"/>
              </a:rPr>
              <a:t>Realiseringsprosessen er automatiserbar og kan gjøres av en datamaskin</a:t>
            </a:r>
          </a:p>
          <a:p>
            <a:pPr lvl="1" eaLnBrk="1" hangingPunct="1"/>
            <a:r>
              <a:rPr lang="en-US" sz="2000" smtClean="0">
                <a:ea typeface="ＭＳ Ｐゴシック" pitchFamily="-109" charset="-128"/>
              </a:rPr>
              <a:t>Man kan lage generelle regler for hvordan 1-5 skal håndteres og få en helautomatisert prosess, </a:t>
            </a:r>
            <a:r>
              <a:rPr lang="en-US" sz="2000" i="1" smtClean="0">
                <a:ea typeface="ＭＳ Ｐゴシック" pitchFamily="-109" charset="-128"/>
              </a:rPr>
              <a:t>men databaseskjemaet blir bedre hvis det gjøres bevisste valg der hvor det er mer enn </a:t>
            </a:r>
            <a:r>
              <a:rPr lang="en-US" altLang="ja-JP" sz="2000" i="1" smtClean="0">
                <a:ea typeface="ＭＳ Ｐゴシック" pitchFamily="-109" charset="-128"/>
              </a:rPr>
              <a:t>é</a:t>
            </a:r>
            <a:r>
              <a:rPr lang="en-US" sz="2000" i="1" smtClean="0">
                <a:ea typeface="ＭＳ Ｐゴシック" pitchFamily="-109" charset="-128"/>
              </a:rPr>
              <a:t>n mulighet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B43709-081D-4D89-8FFA-64AE7BBAB235}" type="slidenum">
              <a:rPr lang="en-US">
                <a:ea typeface="ＭＳ Ｐゴシック" pitchFamily="-109" charset="-128"/>
              </a:rPr>
              <a:pPr/>
              <a:t>25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ORM som metode 1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9" charset="-128"/>
              </a:rPr>
              <a:t>Object-Role Modelling er en analysemetode for å lage et begrepsmessig skjema for et gitt UoD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-109" charset="-128"/>
              </a:rPr>
              <a:t>Når dere bruker metoden i jobbsammenheng, så husk: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ea typeface="ＭＳ Ｐゴシック" pitchFamily="-109" charset="-128"/>
              </a:rPr>
              <a:t>Det er ikke dere som er eksperter på UoD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ea typeface="ＭＳ Ｐゴシック" pitchFamily="-109" charset="-128"/>
              </a:rPr>
              <a:t>Ekspertene på UoD kan normalt ikke forventes å forstå deres diagrammer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ea typeface="ＭＳ Ｐゴシック" pitchFamily="-109" charset="-128"/>
              </a:rPr>
              <a:t>Kommunikasjonen med ekspertene skal foregå på vanlig norsk (eller et annet naturlig språk) og med forekomstdiagrammer for elementære setninger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ea typeface="ＭＳ Ｐゴシック" pitchFamily="-109" charset="-128"/>
              </a:rPr>
              <a:t>Hensikten med analysen er å gi dere tilstrekkelig kunnskap om UoD slik at dere kan lage en korrekt informasjonsmodell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ea typeface="ＭＳ Ｐゴシック" pitchFamily="-109" charset="-128"/>
              </a:rPr>
              <a:t>Ansvaret for at dere har forstått ekspertene riktig, er fullt og helt deres (det er dere som er informatikere)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B0D7B9-0812-4D98-8848-6386E02E7F7C}" type="slidenum">
              <a:rPr lang="en-US">
                <a:ea typeface="ＭＳ Ｐゴシック" pitchFamily="-109" charset="-128"/>
              </a:rPr>
              <a:pPr/>
              <a:t>26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ORM som metode 2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ea typeface="ＭＳ Ｐゴシック" pitchFamily="-109" charset="-128"/>
              </a:rPr>
              <a:t>Det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kan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være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vanskelig</a:t>
            </a:r>
            <a:r>
              <a:rPr lang="en-US" sz="2800" dirty="0" smtClean="0">
                <a:ea typeface="ＭＳ Ｐゴシック" pitchFamily="-109" charset="-128"/>
              </a:rPr>
              <a:t> å </a:t>
            </a:r>
            <a:r>
              <a:rPr lang="en-US" sz="2800" dirty="0" err="1" smtClean="0">
                <a:ea typeface="ＭＳ Ｐゴシック" pitchFamily="-109" charset="-128"/>
              </a:rPr>
              <a:t>få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UoD-ekspertene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til</a:t>
            </a:r>
            <a:r>
              <a:rPr lang="en-US" sz="2800" dirty="0" smtClean="0">
                <a:ea typeface="ＭＳ Ｐゴシック" pitchFamily="-109" charset="-128"/>
              </a:rPr>
              <a:t> å </a:t>
            </a:r>
            <a:r>
              <a:rPr lang="en-US" sz="2800" dirty="0" err="1" smtClean="0">
                <a:ea typeface="ＭＳ Ｐゴシック" pitchFamily="-109" charset="-128"/>
              </a:rPr>
              <a:t>forstå</a:t>
            </a:r>
            <a:r>
              <a:rPr lang="en-US" sz="2800" dirty="0" smtClean="0">
                <a:ea typeface="ＭＳ Ｐゴシック" pitchFamily="-109" charset="-128"/>
              </a:rPr>
              <a:t> at </a:t>
            </a:r>
            <a:r>
              <a:rPr lang="en-US" sz="2800" dirty="0" err="1" smtClean="0">
                <a:ea typeface="ＭＳ Ｐゴシック" pitchFamily="-109" charset="-128"/>
              </a:rPr>
              <a:t>det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er</a:t>
            </a:r>
            <a:r>
              <a:rPr lang="en-US" sz="2800" dirty="0" smtClean="0">
                <a:ea typeface="ＭＳ Ｐゴシック" pitchFamily="-109" charset="-128"/>
              </a:rPr>
              <a:t> de </a:t>
            </a:r>
            <a:r>
              <a:rPr lang="en-US" sz="2800" dirty="0" err="1" smtClean="0">
                <a:ea typeface="ＭＳ Ｐゴシック" pitchFamily="-109" charset="-128"/>
              </a:rPr>
              <a:t>som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skal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forklare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deg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hva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UoD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er</a:t>
            </a:r>
            <a:r>
              <a:rPr lang="en-US" sz="2800" dirty="0" smtClean="0">
                <a:ea typeface="ＭＳ Ｐゴシック" pitchFamily="-109" charset="-128"/>
              </a:rPr>
              <a:t>. («Her </a:t>
            </a:r>
            <a:r>
              <a:rPr lang="en-US" sz="2800" dirty="0" err="1" smtClean="0">
                <a:ea typeface="ＭＳ Ｐゴシック" pitchFamily="-109" charset="-128"/>
              </a:rPr>
              <a:t>betaler</a:t>
            </a:r>
            <a:r>
              <a:rPr lang="en-US" sz="2800" dirty="0" smtClean="0">
                <a:ea typeface="ＭＳ Ｐゴシック" pitchFamily="-109" charset="-128"/>
              </a:rPr>
              <a:t> vi for </a:t>
            </a:r>
            <a:r>
              <a:rPr lang="en-US" sz="2800" dirty="0" err="1" smtClean="0">
                <a:ea typeface="ＭＳ Ｐゴシック" pitchFamily="-109" charset="-128"/>
              </a:rPr>
              <a:t>en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datakonsulent</a:t>
            </a:r>
            <a:r>
              <a:rPr lang="en-US" sz="2800" dirty="0" smtClean="0">
                <a:ea typeface="ＭＳ Ｐゴシック" pitchFamily="-109" charset="-128"/>
              </a:rPr>
              <a:t>, </a:t>
            </a:r>
            <a:r>
              <a:rPr lang="en-US" sz="2800" dirty="0" err="1" smtClean="0">
                <a:ea typeface="ＭＳ Ｐゴシック" pitchFamily="-109" charset="-128"/>
              </a:rPr>
              <a:t>og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så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må</a:t>
            </a:r>
            <a:r>
              <a:rPr lang="en-US" sz="2800" dirty="0" smtClean="0">
                <a:ea typeface="ＭＳ Ｐゴシック" pitchFamily="-109" charset="-128"/>
              </a:rPr>
              <a:t> vi </a:t>
            </a:r>
            <a:r>
              <a:rPr lang="en-US" sz="2800" dirty="0" err="1" smtClean="0">
                <a:ea typeface="ＭＳ Ｐゴシック" pitchFamily="-109" charset="-128"/>
              </a:rPr>
              <a:t>lære</a:t>
            </a:r>
            <a:r>
              <a:rPr lang="en-US" sz="2800" dirty="0" smtClean="0">
                <a:ea typeface="ＭＳ Ｐゴシック" pitchFamily="-109" charset="-128"/>
              </a:rPr>
              <a:t> ham/</a:t>
            </a:r>
            <a:r>
              <a:rPr lang="en-US" sz="2800" dirty="0" err="1" smtClean="0">
                <a:ea typeface="ＭＳ Ｐゴシック" pitchFamily="-109" charset="-128"/>
              </a:rPr>
              <a:t>henne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jobben</a:t>
            </a:r>
            <a:r>
              <a:rPr lang="en-US" sz="2800" dirty="0" smtClean="0">
                <a:ea typeface="ＭＳ Ｐゴシック" pitchFamily="-109" charset="-128"/>
              </a:rPr>
              <a:t> sin» </a:t>
            </a:r>
            <a:r>
              <a:rPr lang="en-US" sz="2800" dirty="0" err="1" smtClean="0">
                <a:ea typeface="ＭＳ Ｐゴシック" pitchFamily="-109" charset="-128"/>
              </a:rPr>
              <a:t>er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en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ikke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ukjent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reaksjon</a:t>
            </a:r>
            <a:r>
              <a:rPr lang="en-US" sz="2800" dirty="0" smtClean="0">
                <a:ea typeface="ＭＳ Ｐゴシック" pitchFamily="-109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ea typeface="ＭＳ Ｐゴシック" pitchFamily="-109" charset="-128"/>
              </a:rPr>
              <a:t>Det</a:t>
            </a:r>
            <a:r>
              <a:rPr lang="en-US" sz="2800" dirty="0" smtClean="0">
                <a:ea typeface="ＭＳ Ｐゴシック" pitchFamily="-109" charset="-128"/>
              </a:rPr>
              <a:t> å </a:t>
            </a:r>
            <a:r>
              <a:rPr lang="en-US" sz="2800" dirty="0" err="1" smtClean="0">
                <a:ea typeface="ＭＳ Ｐゴシック" pitchFamily="-109" charset="-128"/>
              </a:rPr>
              <a:t>innføre</a:t>
            </a:r>
            <a:r>
              <a:rPr lang="en-US" sz="2800" dirty="0" smtClean="0">
                <a:ea typeface="ＭＳ Ｐゴシック" pitchFamily="-109" charset="-128"/>
              </a:rPr>
              <a:t> et </a:t>
            </a:r>
            <a:r>
              <a:rPr lang="en-US" sz="2800" dirty="0" err="1" smtClean="0">
                <a:ea typeface="ＭＳ Ｐゴシック" pitchFamily="-109" charset="-128"/>
              </a:rPr>
              <a:t>nytt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informasjonssystem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må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være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godt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forankret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i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organisasjonen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br>
              <a:rPr lang="en-US" sz="2800" dirty="0" smtClean="0">
                <a:ea typeface="ＭＳ Ｐゴシック" pitchFamily="-109" charset="-128"/>
              </a:rPr>
            </a:br>
            <a:r>
              <a:rPr lang="en-US" sz="2800" dirty="0" smtClean="0">
                <a:ea typeface="ＭＳ Ｐゴシック" pitchFamily="-109" charset="-128"/>
              </a:rPr>
              <a:t>(</a:t>
            </a:r>
            <a:r>
              <a:rPr lang="en-US" sz="2800" dirty="0" err="1" smtClean="0">
                <a:ea typeface="ＭＳ Ｐゴシック" pitchFamily="-109" charset="-128"/>
              </a:rPr>
              <a:t>både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i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ledelsen</a:t>
            </a:r>
            <a:r>
              <a:rPr lang="en-US" sz="2800" dirty="0" smtClean="0">
                <a:ea typeface="ＭＳ Ｐゴシック" pitchFamily="-109" charset="-128"/>
              </a:rPr>
              <a:t> </a:t>
            </a:r>
            <a:r>
              <a:rPr lang="en-US" sz="2800" dirty="0" err="1" smtClean="0">
                <a:ea typeface="ＭＳ Ｐゴシック" pitchFamily="-109" charset="-128"/>
              </a:rPr>
              <a:t>og</a:t>
            </a:r>
            <a:r>
              <a:rPr lang="en-US" sz="2800" dirty="0" smtClean="0">
                <a:ea typeface="ＭＳ Ｐゴシック" pitchFamily="-109" charset="-128"/>
              </a:rPr>
              <a:t> hos </a:t>
            </a:r>
            <a:r>
              <a:rPr lang="en-US" sz="2800" dirty="0" err="1" smtClean="0">
                <a:ea typeface="ＭＳ Ｐゴシック" pitchFamily="-109" charset="-128"/>
              </a:rPr>
              <a:t>brukerne</a:t>
            </a:r>
            <a:r>
              <a:rPr lang="en-US" sz="2800" dirty="0" smtClean="0">
                <a:ea typeface="ＭＳ Ｐゴシック" pitchFamily="-109" charset="-128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0C7D13-EB5E-41E3-B4FA-E6482056AB08}" type="slidenum">
              <a:rPr lang="en-US">
                <a:ea typeface="ＭＳ Ｐゴシック" pitchFamily="-109" charset="-128"/>
              </a:rPr>
              <a:pPr/>
              <a:t>27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Modellmakt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Begrepet </a:t>
            </a:r>
            <a:r>
              <a:rPr lang="en-US" b="1" smtClean="0">
                <a:solidFill>
                  <a:srgbClr val="CC0099"/>
                </a:solidFill>
                <a:ea typeface="ＭＳ Ｐゴシック" pitchFamily="-109" charset="-128"/>
              </a:rPr>
              <a:t>modellmakt </a:t>
            </a:r>
            <a:r>
              <a:rPr lang="en-US" smtClean="0">
                <a:ea typeface="ＭＳ Ｐゴシック" pitchFamily="-109" charset="-128"/>
              </a:rPr>
              <a:t>ble introdusert av professor i sosiologi Stein Bråten i 1973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Det at dere behersker modelleringsmetoden ORM og har trening i å lese ORM-diagrammer, gjør at dere har et «overtak» på UoD-ekspertene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Denne modellmakten gjør det farlig å bruke ORM-diagrammer som argumentasjon i diskusjoner med brukere og UoD-eksperter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Faren ligger i at UoD-ekspertene bekrefter at modellen er riktig uten egentlig å ha forstått 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F6FBF6-DB59-417C-8B0F-EAE216E023FD}" type="slidenum">
              <a:rPr lang="en-US">
                <a:ea typeface="ＭＳ Ｐゴシック" pitchFamily="-109" charset="-128"/>
              </a:rPr>
              <a:pPr/>
              <a:t>28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Kvalitetssikring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-109" charset="-128"/>
              </a:rPr>
              <a:t>Kvalitetssikringen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av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modellen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gjøres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ved</a:t>
            </a:r>
            <a:r>
              <a:rPr lang="en-US" dirty="0" smtClean="0">
                <a:ea typeface="ＭＳ Ｐゴシック" pitchFamily="-109" charset="-128"/>
              </a:rPr>
              <a:t> å </a:t>
            </a:r>
            <a:r>
              <a:rPr lang="en-US" dirty="0" err="1" smtClean="0">
                <a:ea typeface="ＭＳ Ｐゴシック" pitchFamily="-109" charset="-128"/>
              </a:rPr>
              <a:t>oversette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modellen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tilbake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til</a:t>
            </a:r>
            <a:r>
              <a:rPr lang="en-US" dirty="0" smtClean="0">
                <a:ea typeface="ＭＳ Ｐゴシック" pitchFamily="-109" charset="-128"/>
              </a:rPr>
              <a:t> de </a:t>
            </a:r>
            <a:r>
              <a:rPr lang="en-US" dirty="0" err="1" smtClean="0">
                <a:ea typeface="ＭＳ Ｐゴシック" pitchFamily="-109" charset="-128"/>
              </a:rPr>
              <a:t>elementære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setningene</a:t>
            </a:r>
            <a:r>
              <a:rPr lang="en-US" dirty="0" smtClean="0">
                <a:ea typeface="ＭＳ Ｐゴシック" pitchFamily="-109" charset="-128"/>
              </a:rPr>
              <a:t> den </a:t>
            </a:r>
            <a:r>
              <a:rPr lang="en-US" dirty="0" err="1" smtClean="0">
                <a:ea typeface="ＭＳ Ｐゴシック" pitchFamily="-109" charset="-128"/>
              </a:rPr>
              <a:t>uttrykker</a:t>
            </a:r>
            <a:endParaRPr lang="en-US" dirty="0" smtClean="0">
              <a:ea typeface="ＭＳ Ｐゴシック" pitchFamily="-109" charset="-128"/>
            </a:endParaRPr>
          </a:p>
          <a:p>
            <a:pPr eaLnBrk="1" hangingPunct="1"/>
            <a:r>
              <a:rPr lang="en-US" dirty="0" smtClean="0">
                <a:ea typeface="ＭＳ Ｐゴシック" pitchFamily="-109" charset="-128"/>
              </a:rPr>
              <a:t>For </a:t>
            </a:r>
            <a:r>
              <a:rPr lang="en-US" dirty="0" err="1" smtClean="0">
                <a:ea typeface="ＭＳ Ｐゴシック" pitchFamily="-109" charset="-128"/>
              </a:rPr>
              <a:t>en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stor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analyse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kan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dette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være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en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tidkrevende</a:t>
            </a:r>
            <a:r>
              <a:rPr lang="en-US" dirty="0" smtClean="0">
                <a:ea typeface="ＭＳ Ｐゴシック" pitchFamily="-109" charset="-128"/>
              </a:rPr>
              <a:t> </a:t>
            </a:r>
            <a:br>
              <a:rPr lang="en-US" dirty="0" smtClean="0">
                <a:ea typeface="ＭＳ Ｐゴシック" pitchFamily="-109" charset="-128"/>
              </a:rPr>
            </a:br>
            <a:r>
              <a:rPr lang="en-US" dirty="0" smtClean="0">
                <a:ea typeface="ＭＳ Ｐゴシック" pitchFamily="-109" charset="-128"/>
              </a:rPr>
              <a:t>(</a:t>
            </a:r>
            <a:r>
              <a:rPr lang="en-US" dirty="0" err="1" smtClean="0">
                <a:ea typeface="ＭＳ Ｐゴシック" pitchFamily="-109" charset="-128"/>
              </a:rPr>
              <a:t>og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derfor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dyr</a:t>
            </a:r>
            <a:r>
              <a:rPr lang="en-US" dirty="0" smtClean="0">
                <a:ea typeface="ＭＳ Ｐゴシック" pitchFamily="-109" charset="-128"/>
              </a:rPr>
              <a:t>) </a:t>
            </a:r>
            <a:r>
              <a:rPr lang="en-US" dirty="0" err="1" smtClean="0">
                <a:ea typeface="ＭＳ Ｐゴシック" pitchFamily="-109" charset="-128"/>
              </a:rPr>
              <a:t>prosess</a:t>
            </a:r>
            <a:endParaRPr lang="en-US" dirty="0" smtClean="0">
              <a:ea typeface="ＭＳ Ｐゴシック" pitchFamily="-109" charset="-128"/>
            </a:endParaRPr>
          </a:p>
          <a:p>
            <a:pPr eaLnBrk="1" hangingPunct="1"/>
            <a:r>
              <a:rPr lang="en-US" dirty="0" err="1" smtClean="0">
                <a:ea typeface="ＭＳ Ｐゴシック" pitchFamily="-109" charset="-128"/>
              </a:rPr>
              <a:t>Så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i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praksis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bør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dere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konsentrere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dere</a:t>
            </a:r>
            <a:r>
              <a:rPr lang="en-US" dirty="0" smtClean="0">
                <a:ea typeface="ＭＳ Ｐゴシック" pitchFamily="-109" charset="-128"/>
              </a:rPr>
              <a:t> om de </a:t>
            </a:r>
            <a:br>
              <a:rPr lang="en-US" dirty="0" smtClean="0">
                <a:ea typeface="ＭＳ Ｐゴシック" pitchFamily="-109" charset="-128"/>
              </a:rPr>
            </a:br>
            <a:r>
              <a:rPr lang="en-US" dirty="0" err="1" smtClean="0">
                <a:ea typeface="ＭＳ Ｐゴシック" pitchFamily="-109" charset="-128"/>
              </a:rPr>
              <a:t>UoD-spesifikke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delene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av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modellen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og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hoppe</a:t>
            </a:r>
            <a:r>
              <a:rPr lang="en-US" dirty="0" smtClean="0">
                <a:ea typeface="ＭＳ Ｐゴシック" pitchFamily="-109" charset="-128"/>
              </a:rPr>
              <a:t> over ORM-</a:t>
            </a:r>
            <a:r>
              <a:rPr lang="en-US" dirty="0" err="1" smtClean="0">
                <a:ea typeface="ＭＳ Ｐゴシック" pitchFamily="-109" charset="-128"/>
              </a:rPr>
              <a:t>klisjeene</a:t>
            </a:r>
            <a:r>
              <a:rPr lang="en-US" dirty="0" smtClean="0">
                <a:ea typeface="ＭＳ Ｐゴシック" pitchFamily="-109" charset="-128"/>
              </a:rPr>
              <a:t> (for der </a:t>
            </a:r>
            <a:r>
              <a:rPr lang="en-US" dirty="0" err="1" smtClean="0">
                <a:ea typeface="ＭＳ Ｐゴシック" pitchFamily="-109" charset="-128"/>
              </a:rPr>
              <a:t>gjør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dere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vel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ikke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feil</a:t>
            </a:r>
            <a:r>
              <a:rPr lang="en-US" dirty="0" smtClean="0">
                <a:ea typeface="ＭＳ Ｐゴシック" pitchFamily="-109" charset="-128"/>
              </a:rPr>
              <a:t>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0FFD7D-349E-4BAB-A7B4-83C0B7518CEA}" type="slidenum">
              <a:rPr lang="en-US">
                <a:ea typeface="ＭＳ Ｐゴシック" pitchFamily="-109" charset="-128"/>
              </a:rPr>
              <a:pPr/>
              <a:t>3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Fra skranker til integritetsregler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Ved realisering fra en ORM-modell til et relasjonsskjema blir skranker i modellen omformet til integritetsregler i skjemaet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De aller fleste skrankene overføres direkte til skjemaet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Noen få ganger kan det være fornuftig å la være å håndheve en skranke i databasen, men dette er unntak</a:t>
            </a:r>
          </a:p>
          <a:p>
            <a:pPr eaLnBrk="1" hangingPunct="1"/>
            <a:r>
              <a:rPr lang="en-US" b="1" smtClean="0">
                <a:solidFill>
                  <a:srgbClr val="CC0099"/>
                </a:solidFill>
                <a:ea typeface="ＭＳ Ｐゴシック" pitchFamily="-109" charset="-128"/>
              </a:rPr>
              <a:t>Vi skal </a:t>
            </a:r>
            <a:r>
              <a:rPr lang="en-US" b="1" i="1" smtClean="0">
                <a:solidFill>
                  <a:srgbClr val="CC0099"/>
                </a:solidFill>
                <a:ea typeface="ＭＳ Ｐゴシック" pitchFamily="-109" charset="-128"/>
              </a:rPr>
              <a:t>aldri</a:t>
            </a:r>
            <a:r>
              <a:rPr lang="en-US" b="1" smtClean="0">
                <a:solidFill>
                  <a:srgbClr val="CC0099"/>
                </a:solidFill>
                <a:ea typeface="ＭＳ Ｐゴシック" pitchFamily="-109" charset="-128"/>
              </a:rPr>
              <a:t> ha en integritetsregel i skjemaet som </a:t>
            </a:r>
            <a:r>
              <a:rPr lang="en-US" b="1" i="1" smtClean="0">
                <a:solidFill>
                  <a:srgbClr val="CC0099"/>
                </a:solidFill>
                <a:ea typeface="ＭＳ Ｐゴシック" pitchFamily="-109" charset="-128"/>
              </a:rPr>
              <a:t>ikke</a:t>
            </a:r>
            <a:r>
              <a:rPr lang="en-US" b="1" smtClean="0">
                <a:solidFill>
                  <a:srgbClr val="CC0099"/>
                </a:solidFill>
                <a:ea typeface="ＭＳ Ｐゴシック" pitchFamily="-109" charset="-128"/>
              </a:rPr>
              <a:t> kommer fra en skranke i modellen</a:t>
            </a:r>
          </a:p>
          <a:p>
            <a:pPr eaLnBrk="1" hangingPunct="1">
              <a:buFontTx/>
              <a:buChar char=" "/>
            </a:pPr>
            <a:r>
              <a:rPr lang="en-US" b="1" i="1" smtClean="0">
                <a:ea typeface="ＭＳ Ｐゴシック" pitchFamily="-109" charset="-128"/>
              </a:rPr>
              <a:t>Skjemaet får aldri være strengere enn modellen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FA44BF-B773-4079-89B1-5F1196455C4F}" type="slidenum">
              <a:rPr lang="en-US">
                <a:ea typeface="ＭＳ Ｐゴシック" pitchFamily="-109" charset="-128"/>
              </a:rPr>
              <a:pPr/>
              <a:t>4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-109" charset="-128"/>
              </a:rPr>
              <a:t>Gruppererroller og referanseroller</a:t>
            </a:r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224088"/>
            <a:ext cx="8147248" cy="405447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I realiseringen vil faktatypen fra A til B bli til en fremmednøkkel fra A-relasjonen til B-relasjonen</a:t>
            </a:r>
          </a:p>
          <a:p>
            <a:pPr eaLnBrk="1" hangingPunct="1"/>
            <a:r>
              <a:rPr lang="nb-NO">
                <a:ea typeface="ＭＳ Ｐゴシック" pitchFamily="-109" charset="-128"/>
              </a:rPr>
              <a:t>E</a:t>
            </a:r>
            <a:r>
              <a:rPr lang="en-US" smtClean="0">
                <a:ea typeface="ＭＳ Ｐゴシック" pitchFamily="-109" charset="-128"/>
              </a:rPr>
              <a:t>n-til-</a:t>
            </a:r>
            <a:r>
              <a:rPr lang="en-US">
                <a:ea typeface="ＭＳ Ｐゴシック" pitchFamily="-109" charset="-128"/>
              </a:rPr>
              <a:t>e</a:t>
            </a:r>
            <a:r>
              <a:rPr lang="en-US" smtClean="0">
                <a:ea typeface="ＭＳ Ｐゴシック" pitchFamily="-109" charset="-128"/>
              </a:rPr>
              <a:t>n-faktatypen mellom B og C blir til en entydig fremmednøkkel fra B-relasjonen til C-relasjonen. Fremmednøkkelen plasseres i B fordi B-rollen er påkrevd.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Rollen til det begrepet som får fremmednøkkelen, kalles </a:t>
            </a:r>
            <a:r>
              <a:rPr lang="en-US" b="1" smtClean="0">
                <a:solidFill>
                  <a:srgbClr val="CC0099"/>
                </a:solidFill>
                <a:ea typeface="ＭＳ Ｐゴシック" pitchFamily="-109" charset="-128"/>
              </a:rPr>
              <a:t>gruppererrollen</a:t>
            </a:r>
            <a:r>
              <a:rPr lang="en-US" smtClean="0">
                <a:solidFill>
                  <a:srgbClr val="CC0099"/>
                </a:solidFill>
                <a:ea typeface="ＭＳ Ｐゴシック" pitchFamily="-109" charset="-128"/>
              </a:rPr>
              <a:t> </a:t>
            </a:r>
            <a:r>
              <a:rPr lang="en-US" smtClean="0">
                <a:ea typeface="ＭＳ Ｐゴシック" pitchFamily="-109" charset="-128"/>
              </a:rPr>
              <a:t>i faktatypen (rolle 1 og 3 i eksempelet)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Rollen som blir til en fremmednøkkel, kalles </a:t>
            </a:r>
            <a:r>
              <a:rPr lang="en-US" b="1" smtClean="0">
                <a:solidFill>
                  <a:srgbClr val="CC0099"/>
                </a:solidFill>
                <a:ea typeface="ＭＳ Ｐゴシック" pitchFamily="-109" charset="-128"/>
              </a:rPr>
              <a:t>referanserollen</a:t>
            </a:r>
            <a:r>
              <a:rPr lang="en-US" smtClean="0">
                <a:solidFill>
                  <a:srgbClr val="CC0099"/>
                </a:solidFill>
                <a:ea typeface="ＭＳ Ｐゴシック" pitchFamily="-109" charset="-128"/>
              </a:rPr>
              <a:t> </a:t>
            </a:r>
            <a:r>
              <a:rPr lang="en-US" smtClean="0">
                <a:ea typeface="ＭＳ Ｐゴシック" pitchFamily="-109" charset="-128"/>
              </a:rPr>
              <a:t>i faktatypen (rolle 2 og 4 i eksempelet)</a:t>
            </a:r>
          </a:p>
        </p:txBody>
      </p:sp>
      <p:pic>
        <p:nvPicPr>
          <p:cNvPr id="5126" name="Picture 11" descr="gruppering-gruppererroll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371600"/>
            <a:ext cx="8229600" cy="85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20C84F-3157-438F-9D31-D6BD04FF86B7}" type="slidenum">
              <a:rPr lang="en-US">
                <a:ea typeface="ＭＳ Ｐゴシック" pitchFamily="-109" charset="-128"/>
              </a:rPr>
              <a:pPr/>
              <a:t>5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95140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pitchFamily="-109" charset="-128"/>
              </a:rPr>
              <a:t>Håndtering av e</a:t>
            </a:r>
            <a:r>
              <a:rPr lang="en-US" smtClean="0">
                <a:ea typeface="ＭＳ Ｐゴシック" pitchFamily="-109" charset="-128"/>
              </a:rPr>
              <a:t>n-til-</a:t>
            </a:r>
            <a:r>
              <a:rPr lang="en-US" altLang="ja-JP" smtClean="0">
                <a:ea typeface="ＭＳ Ｐゴシック" pitchFamily="-109" charset="-128"/>
              </a:rPr>
              <a:t>e</a:t>
            </a:r>
            <a:r>
              <a:rPr lang="en-US" smtClean="0">
                <a:ea typeface="ＭＳ Ｐゴシック" pitchFamily="-109" charset="-128"/>
              </a:rPr>
              <a:t>n- faktatyper uten påkrevde roller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ea typeface="ＭＳ Ｐゴシック" pitchFamily="-109" charset="-128"/>
              </a:rPr>
              <a:t>Her har vi et valg: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Vi kan velge å peke ut en av rollene som gruppererrolle, </a:t>
            </a:r>
            <a:br>
              <a:rPr lang="en-US" smtClean="0">
                <a:ea typeface="ＭＳ Ｐゴシック" pitchFamily="-109" charset="-128"/>
              </a:rPr>
            </a:br>
            <a:r>
              <a:rPr lang="en-US" smtClean="0">
                <a:ea typeface="ＭＳ Ｐゴシック" pitchFamily="-109" charset="-128"/>
              </a:rPr>
              <a:t>dvs. hvilken relasjon som skal få fremmednøkkelen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Vi kan velge å danne et begrep av faktatypen</a:t>
            </a:r>
          </a:p>
          <a:p>
            <a:pPr eaLnBrk="1" hangingPunct="1">
              <a:buFontTx/>
              <a:buChar char=" "/>
            </a:pPr>
            <a:r>
              <a:rPr lang="en-US" smtClean="0">
                <a:ea typeface="ＭＳ Ｐゴシック" pitchFamily="-109" charset="-128"/>
              </a:rPr>
              <a:t>Resultatet blir i såfall en relasjon som består av to kandidatnøkler som er fremmednøkler til de to relasjonene som stammer fra begrepene som inngår i faktatypen. (En av kandidatnøklene velges som primærnøkkel.)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1A866B-AC11-4A7B-BB00-DC64733E1FD6}" type="slidenum">
              <a:rPr lang="en-US">
                <a:ea typeface="ＭＳ Ｐゴシック" pitchFamily="-109" charset="-128"/>
              </a:rPr>
              <a:pPr/>
              <a:t>6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pitchFamily="-109" charset="-128"/>
              </a:rPr>
              <a:t>Håndtering av e</a:t>
            </a:r>
            <a:r>
              <a:rPr lang="en-US" smtClean="0">
                <a:ea typeface="ＭＳ Ｐゴシック" pitchFamily="-109" charset="-128"/>
              </a:rPr>
              <a:t>n-til-</a:t>
            </a:r>
            <a:r>
              <a:rPr lang="en-US" altLang="ja-JP" smtClean="0">
                <a:ea typeface="ＭＳ Ｐゴシック" pitchFamily="-109" charset="-128"/>
              </a:rPr>
              <a:t>e</a:t>
            </a:r>
            <a:r>
              <a:rPr lang="en-US" smtClean="0">
                <a:ea typeface="ＭＳ Ｐゴシック" pitchFamily="-109" charset="-128"/>
              </a:rPr>
              <a:t>n- faktatyper med </a:t>
            </a:r>
            <a:br>
              <a:rPr lang="en-US" smtClean="0">
                <a:ea typeface="ＭＳ Ｐゴシック" pitchFamily="-109" charset="-128"/>
              </a:rPr>
            </a:br>
            <a:r>
              <a:rPr lang="en-US" smtClean="0">
                <a:ea typeface="ＭＳ Ｐゴシック" pitchFamily="-109" charset="-128"/>
              </a:rPr>
              <a:t>to påkrevde roller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-109" charset="-128"/>
              </a:rPr>
              <a:t>Slike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faktatyper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forekommer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sjelden</a:t>
            </a:r>
            <a:r>
              <a:rPr lang="en-US" dirty="0" smtClean="0">
                <a:ea typeface="ＭＳ Ｐゴシック" pitchFamily="-109" charset="-128"/>
              </a:rPr>
              <a:t> </a:t>
            </a:r>
            <a:endParaRPr lang="en-US" dirty="0" smtClean="0">
              <a:ea typeface="ＭＳ Ｐゴシック" pitchFamily="-109" charset="-128"/>
            </a:endParaRPr>
          </a:p>
          <a:p>
            <a:pPr lvl="1" eaLnBrk="1" hangingPunct="1"/>
            <a:r>
              <a:rPr lang="en-US" dirty="0" err="1">
                <a:ea typeface="ＭＳ Ｐゴシック" pitchFamily="-109" charset="-128"/>
              </a:rPr>
              <a:t>Dersom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ett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av</a:t>
            </a:r>
            <a:r>
              <a:rPr lang="en-US" dirty="0">
                <a:ea typeface="ＭＳ Ｐゴシック" pitchFamily="-109" charset="-128"/>
              </a:rPr>
              <a:t> de </a:t>
            </a:r>
            <a:r>
              <a:rPr lang="en-US" dirty="0" err="1">
                <a:ea typeface="ＭＳ Ｐゴシック" pitchFamily="-109" charset="-128"/>
              </a:rPr>
              <a:t>involverte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begrepene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bruker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denne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faktatypen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som</a:t>
            </a:r>
            <a:r>
              <a:rPr lang="en-US" dirty="0">
                <a:ea typeface="ＭＳ Ｐゴシック" pitchFamily="-109" charset="-128"/>
              </a:rPr>
              <a:t> sin </a:t>
            </a:r>
            <a:r>
              <a:rPr lang="en-US" dirty="0" err="1">
                <a:ea typeface="ＭＳ Ｐゴシック" pitchFamily="-109" charset="-128"/>
              </a:rPr>
              <a:t>representasjon</a:t>
            </a:r>
            <a:r>
              <a:rPr lang="en-US" dirty="0">
                <a:ea typeface="ＭＳ Ｐゴシック" pitchFamily="-109" charset="-128"/>
              </a:rPr>
              <a:t>, </a:t>
            </a:r>
            <a:r>
              <a:rPr lang="en-US" dirty="0" err="1">
                <a:ea typeface="ＭＳ Ｐゴシック" pitchFamily="-109" charset="-128"/>
              </a:rPr>
              <a:t>har</a:t>
            </a:r>
            <a:r>
              <a:rPr lang="en-US" dirty="0">
                <a:ea typeface="ＭＳ Ｐゴシック" pitchFamily="-109" charset="-128"/>
              </a:rPr>
              <a:t> vi </a:t>
            </a:r>
            <a:r>
              <a:rPr lang="en-US" dirty="0" err="1">
                <a:ea typeface="ＭＳ Ｐゴシック" pitchFamily="-109" charset="-128"/>
              </a:rPr>
              <a:t>gjort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en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analysefeil</a:t>
            </a:r>
            <a:r>
              <a:rPr lang="en-US" dirty="0">
                <a:ea typeface="ＭＳ Ｐゴシック" pitchFamily="-109" charset="-128"/>
              </a:rPr>
              <a:t>. De to </a:t>
            </a:r>
            <a:r>
              <a:rPr lang="en-US" dirty="0" err="1">
                <a:ea typeface="ＭＳ Ｐゴシック" pitchFamily="-109" charset="-128"/>
              </a:rPr>
              <a:t>begrepene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skal</a:t>
            </a:r>
            <a:r>
              <a:rPr lang="en-US" dirty="0">
                <a:ea typeface="ＭＳ Ｐゴシック" pitchFamily="-109" charset="-128"/>
              </a:rPr>
              <a:t> da </a:t>
            </a:r>
            <a:r>
              <a:rPr lang="en-US" dirty="0" err="1">
                <a:ea typeface="ＭＳ Ｐゴシック" pitchFamily="-109" charset="-128"/>
              </a:rPr>
              <a:t>slås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sammen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til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ett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begrep</a:t>
            </a:r>
            <a:r>
              <a:rPr lang="en-US" dirty="0">
                <a:ea typeface="ＭＳ Ｐゴシック" pitchFamily="-109" charset="-128"/>
              </a:rPr>
              <a:t>, </a:t>
            </a:r>
            <a:r>
              <a:rPr lang="en-US" dirty="0" err="1">
                <a:ea typeface="ＭＳ Ｐゴシック" pitchFamily="-109" charset="-128"/>
              </a:rPr>
              <a:t>og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faktatypen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skal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fjernes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err="1">
                <a:ea typeface="ＭＳ Ｐゴシック" pitchFamily="-109" charset="-128"/>
              </a:rPr>
              <a:t>fra</a:t>
            </a:r>
            <a:r>
              <a:rPr lang="en-US" dirty="0">
                <a:ea typeface="ＭＳ Ｐゴシック" pitchFamily="-109" charset="-128"/>
              </a:rPr>
              <a:t> </a:t>
            </a:r>
            <a:r>
              <a:rPr lang="en-US" dirty="0" smtClean="0">
                <a:ea typeface="ＭＳ Ｐゴシック" pitchFamily="-109" charset="-128"/>
              </a:rPr>
              <a:t>ORM-</a:t>
            </a:r>
            <a:r>
              <a:rPr lang="en-US" dirty="0" err="1" smtClean="0">
                <a:ea typeface="ＭＳ Ｐゴシック" pitchFamily="-109" charset="-128"/>
              </a:rPr>
              <a:t>modellen</a:t>
            </a:r>
            <a:endParaRPr lang="en-US" dirty="0" smtClean="0">
              <a:ea typeface="ＭＳ Ｐゴシック" pitchFamily="-109" charset="-128"/>
            </a:endParaRPr>
          </a:p>
          <a:p>
            <a:pPr eaLnBrk="1" hangingPunct="1">
              <a:buFontTx/>
              <a:buChar char=" "/>
            </a:pPr>
            <a:r>
              <a:rPr lang="en-US" dirty="0" err="1" smtClean="0">
                <a:ea typeface="ＭＳ Ｐゴシック" pitchFamily="-109" charset="-128"/>
              </a:rPr>
              <a:t>Ett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eksempel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er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en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faktatype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som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kobler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sammen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hovedsteder</a:t>
            </a:r>
            <a:r>
              <a:rPr lang="en-US" dirty="0" smtClean="0">
                <a:ea typeface="ＭＳ Ｐゴシック" pitchFamily="-109" charset="-128"/>
              </a:rPr>
              <a:t> med sine land</a:t>
            </a:r>
          </a:p>
          <a:p>
            <a:pPr eaLnBrk="1" hangingPunct="1"/>
            <a:r>
              <a:rPr lang="en-US" dirty="0" smtClean="0">
                <a:ea typeface="ＭＳ Ｐゴシック" pitchFamily="-109" charset="-128"/>
              </a:rPr>
              <a:t>Vi </a:t>
            </a:r>
            <a:r>
              <a:rPr lang="en-US" dirty="0" err="1" smtClean="0">
                <a:ea typeface="ＭＳ Ｐゴシック" pitchFamily="-109" charset="-128"/>
              </a:rPr>
              <a:t>må</a:t>
            </a:r>
            <a:r>
              <a:rPr lang="en-US" dirty="0" smtClean="0">
                <a:ea typeface="ＭＳ Ｐゴシック" pitchFamily="-109" charset="-128"/>
              </a:rPr>
              <a:t> da </a:t>
            </a:r>
            <a:r>
              <a:rPr lang="en-US" dirty="0" err="1" smtClean="0">
                <a:ea typeface="ＭＳ Ｐゴシック" pitchFamily="-109" charset="-128"/>
              </a:rPr>
              <a:t>velge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en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av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rollene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som</a:t>
            </a:r>
            <a:r>
              <a:rPr lang="en-US" dirty="0" smtClean="0">
                <a:ea typeface="ＭＳ Ｐゴシック" pitchFamily="-109" charset="-128"/>
              </a:rPr>
              <a:t> </a:t>
            </a:r>
            <a:r>
              <a:rPr lang="en-US" dirty="0" err="1" smtClean="0">
                <a:ea typeface="ＭＳ Ｐゴシック" pitchFamily="-109" charset="-128"/>
              </a:rPr>
              <a:t>gruppererrolle</a:t>
            </a:r>
            <a:r>
              <a:rPr lang="en-US" dirty="0" smtClean="0">
                <a:ea typeface="ＭＳ Ｐゴシック" pitchFamily="-109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Håndtering av </a:t>
            </a:r>
            <a:br>
              <a:rPr lang="nb-NO" smtClean="0"/>
            </a:br>
            <a:r>
              <a:rPr lang="nb-NO" smtClean="0"/>
              <a:t>eksterne entydigheter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nb-NO" sz="2800" smtClean="0"/>
              <a:t>Eksterne entydigheter blir til kandidatnøkler</a:t>
            </a:r>
          </a:p>
          <a:p>
            <a:r>
              <a:rPr lang="nb-NO" sz="2800" smtClean="0"/>
              <a:t>En ekstern entydighet kan derfor brukes som representasjon for et begrep</a:t>
            </a:r>
          </a:p>
          <a:p>
            <a:endParaRPr lang="nb-NO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INF1300 - 7.11.2017 - Arild Waaler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16529-E115-4630-BA79-4C10C25955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65E9B5-4FEF-41CD-860F-238386B24193}" type="slidenum">
              <a:rPr lang="en-US">
                <a:ea typeface="ＭＳ Ｐゴシック" pitchFamily="-109" charset="-128"/>
              </a:rPr>
              <a:pPr/>
              <a:t>8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Navn på attributter – 1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I eksempelet over vil A-relasjonen få en fremmednøkkel til B-relasjonen bestående av to attributter: ett C-attributt og ett D-attributt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En default måte å velge navn til attributtene, er C_rolle2 og D_rolle2 (evt c_rolle2 og d_rolle2 hvor c og d er representasjonene til henholdsvis C og D)</a:t>
            </a:r>
          </a:p>
        </p:txBody>
      </p:sp>
      <p:pic>
        <p:nvPicPr>
          <p:cNvPr id="10246" name="Picture 8" descr="gruppering-attributtnavn-foretrukket-entydigh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28800" y="1295400"/>
            <a:ext cx="5138738" cy="2185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b-NO" smtClean="0">
                <a:latin typeface="Arial" charset="0"/>
                <a:ea typeface="ＭＳ Ｐゴシック" pitchFamily="-109" charset="-128"/>
              </a:rPr>
              <a:t>INF1300 - 7.11.2017 - Arild Waaler</a:t>
            </a:r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D359A3-F11C-4654-A8CE-3E2BD29AEC29}" type="slidenum">
              <a:rPr lang="en-US">
                <a:ea typeface="ＭＳ Ｐゴシック" pitchFamily="-109" charset="-128"/>
              </a:rPr>
              <a:pPr/>
              <a:t>9</a:t>
            </a:fld>
            <a:endParaRPr lang="en-US">
              <a:ea typeface="ＭＳ Ｐゴシック" pitchFamily="-109" charset="-128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Navn på attributter – 2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Ved manuell realisering kan dere fritt velge navnene på de to attributtene i fremmednøkkelen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Det kan dere forøvrig gjøre for alle andre attributter også (men det bør være rimelig opplagt utifra attributtnavnene hvilke roller attributtene svarer til)</a:t>
            </a:r>
          </a:p>
        </p:txBody>
      </p:sp>
      <p:pic>
        <p:nvPicPr>
          <p:cNvPr id="11270" name="Picture 4" descr="gruppering-attributtnavn-foretrukket-entydighet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28800" y="1295400"/>
            <a:ext cx="5138738" cy="2185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85626</TotalTime>
  <Words>1871</Words>
  <Application>Microsoft Office PowerPoint</Application>
  <PresentationFormat>On-screen Show (4:3)</PresentationFormat>
  <Paragraphs>241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ＭＳ Ｐゴシック</vt:lpstr>
      <vt:lpstr>Arial</vt:lpstr>
      <vt:lpstr>Default Design</vt:lpstr>
      <vt:lpstr>INF1300 Introduksjon til databaser</vt:lpstr>
      <vt:lpstr>Realiseringsalgoritmen</vt:lpstr>
      <vt:lpstr>Fra skranker til integritetsregler</vt:lpstr>
      <vt:lpstr>Gruppererroller og referanseroller</vt:lpstr>
      <vt:lpstr>Håndtering av en-til-en- faktatyper uten påkrevde roller</vt:lpstr>
      <vt:lpstr>Håndtering av en-til-en- faktatyper med  to påkrevde roller</vt:lpstr>
      <vt:lpstr>Håndtering av  eksterne entydigheter</vt:lpstr>
      <vt:lpstr>Navn på attributter – 1</vt:lpstr>
      <vt:lpstr>Navn på attributter – 2</vt:lpstr>
      <vt:lpstr>Håndtering av underbegreper</vt:lpstr>
      <vt:lpstr>Håndtering av verdiskranker</vt:lpstr>
      <vt:lpstr>Forekomstrestriksjoner</vt:lpstr>
      <vt:lpstr>Ulikhet i gruppereroller</vt:lpstr>
      <vt:lpstr>Ulikhet i referanseroller</vt:lpstr>
      <vt:lpstr>Dobbeltrolleulikhet</vt:lpstr>
      <vt:lpstr>Ulikhetsskranker og kombinerte påkrevde roller</vt:lpstr>
      <vt:lpstr>Håndtering av andre skranker I</vt:lpstr>
      <vt:lpstr>Håndtering av andre skranker II</vt:lpstr>
      <vt:lpstr>Forekomstrestriksjoner i SQL</vt:lpstr>
      <vt:lpstr>Andre integritetsregler i SQL</vt:lpstr>
      <vt:lpstr>Sterk realisering – 1</vt:lpstr>
      <vt:lpstr>Sterk realisering – 2</vt:lpstr>
      <vt:lpstr>Begreper som kan undertrykkes </vt:lpstr>
      <vt:lpstr>Realisering versus modellering</vt:lpstr>
      <vt:lpstr>ORM som metode 1</vt:lpstr>
      <vt:lpstr>ORM som metode 2</vt:lpstr>
      <vt:lpstr>Modellmakt</vt:lpstr>
      <vt:lpstr>Kvalitetssikring</vt:lpstr>
    </vt:vector>
  </TitlesOfParts>
  <Company>ifi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INF212 - Databaseteori</dc:title>
  <dc:creator>ellenmk</dc:creator>
  <cp:lastModifiedBy>Arild Waaler</cp:lastModifiedBy>
  <cp:revision>255</cp:revision>
  <cp:lastPrinted>2010-11-23T11:09:08Z</cp:lastPrinted>
  <dcterms:created xsi:type="dcterms:W3CDTF">2010-11-23T11:06:05Z</dcterms:created>
  <dcterms:modified xsi:type="dcterms:W3CDTF">2017-11-07T09:15:17Z</dcterms:modified>
</cp:coreProperties>
</file>