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lvl1pPr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6BBB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2540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5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og undertit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én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to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tre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fire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horisont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Titteltekst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én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to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tre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fire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Titteltekst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Titteltekst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én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to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tre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fire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Titteltekst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Titteltekst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én</a:t>
            </a:r>
            <a:endParaRPr sz="36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to</a:t>
            </a:r>
            <a:endParaRPr sz="36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tre</a:t>
            </a:r>
            <a:endParaRPr sz="36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fire</a:t>
            </a:r>
            <a:endParaRPr sz="36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Titteltekst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Brødtekst nivå én</a:t>
            </a:r>
            <a:endParaRPr sz="32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Brødtekst nivå to</a:t>
            </a:r>
            <a:endParaRPr sz="32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Brødtekst nivå tre</a:t>
            </a:r>
            <a:endParaRPr sz="32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Brødtekst nivå fire</a:t>
            </a:r>
            <a:endParaRPr sz="32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én</a:t>
            </a:r>
            <a:endParaRPr sz="36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to</a:t>
            </a:r>
            <a:endParaRPr sz="36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tre</a:t>
            </a:r>
            <a:endParaRPr sz="36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fire</a:t>
            </a:r>
            <a:endParaRPr sz="36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3 per 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én</a:t>
            </a:r>
            <a:endParaRPr sz="36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to</a:t>
            </a:r>
            <a:endParaRPr sz="36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tre</a:t>
            </a:r>
            <a:endParaRPr sz="36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fire</a:t>
            </a:r>
            <a:endParaRPr sz="36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Brødtekst 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1pPr>
      <a:lvl2pPr indent="2286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2pPr>
      <a:lvl3pPr indent="4572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3pPr>
      <a:lvl4pPr indent="6858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4pPr>
      <a:lvl5pPr indent="9144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5pPr>
      <a:lvl6pPr indent="11430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6pPr>
      <a:lvl7pPr indent="13716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7pPr>
      <a:lvl8pPr indent="16002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8pPr>
      <a:lvl9pPr indent="18288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9pPr>
    </p:titleStyle>
    <p:bodyStyle>
      <a:lvl1pPr marL="444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1pPr>
      <a:lvl2pPr marL="889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2pPr>
      <a:lvl3pPr marL="1333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3pPr>
      <a:lvl4pPr marL="1778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4pPr>
      <a:lvl5pPr marL="2222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5pPr>
      <a:lvl6pPr marL="2667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6pPr>
      <a:lvl7pPr marL="3111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7pPr>
      <a:lvl8pPr marL="3556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8pPr>
      <a:lvl9pPr marL="4000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6" Type="http://schemas.openxmlformats.org/officeDocument/2006/relationships/video" Target="../media/media1.mp4"/><Relationship Id="rId7" Type="http://schemas.microsoft.com/office/2007/relationships/media" Target="../media/media1.mp4"/><Relationship Id="rId8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AZxcqlYphvA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3175000"/>
            <a:ext cx="10464800" cy="26035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Analyzing multimedia content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Automated approach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Positives:</a:t>
            </a:r>
            <a:endParaRPr sz="3600">
              <a:solidFill>
                <a:srgbClr val="93741C"/>
              </a:solidFill>
            </a:endParaRPr>
          </a:p>
          <a:p>
            <a:pPr lvl="1" marL="839611" indent="-395111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3741C"/>
                </a:solidFill>
              </a:rPr>
              <a:t>Can handle massive amounts of data</a:t>
            </a:r>
            <a:endParaRPr sz="2800">
              <a:solidFill>
                <a:srgbClr val="93741C"/>
              </a:solidFill>
            </a:endParaRPr>
          </a:p>
          <a:p>
            <a:pPr lvl="1" marL="839611" indent="-395111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3741C"/>
                </a:solidFill>
              </a:rPr>
              <a:t>Non-biased information</a:t>
            </a:r>
            <a:endParaRPr sz="28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Negatives: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2"/>
          <p:cNvGrpSpPr/>
          <p:nvPr/>
        </p:nvGrpSpPr>
        <p:grpSpPr>
          <a:xfrm>
            <a:off x="7366000" y="762000"/>
            <a:ext cx="4902201" cy="3649887"/>
            <a:chOff x="-203200" y="-203200"/>
            <a:chExt cx="4902200" cy="3649886"/>
          </a:xfrm>
        </p:grpSpPr>
        <p:pic>
          <p:nvPicPr>
            <p:cNvPr id="61" name="Starry night deep dream.jpg"/>
            <p:cNvPicPr/>
            <p:nvPr/>
          </p:nvPicPr>
          <p:blipFill>
            <a:blip r:embed="rId2">
              <a:extLst/>
            </a:blip>
            <a:srcRect l="12775" t="0" r="12775" b="0"/>
            <a:stretch>
              <a:fillRect/>
            </a:stretch>
          </p:blipFill>
          <p:spPr>
            <a:xfrm>
              <a:off x="0" y="0"/>
              <a:ext cx="4495800" cy="32434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03200"/>
              <a:ext cx="4902200" cy="3649887"/>
            </a:xfrm>
            <a:prstGeom prst="rect">
              <a:avLst/>
            </a:prstGeom>
            <a:effectLst/>
          </p:spPr>
        </p:pic>
      </p:grpSp>
      <p:grpSp>
        <p:nvGrpSpPr>
          <p:cNvPr id="65" name="Group 65"/>
          <p:cNvGrpSpPr/>
          <p:nvPr/>
        </p:nvGrpSpPr>
        <p:grpSpPr>
          <a:xfrm>
            <a:off x="7366000" y="4665967"/>
            <a:ext cx="4902201" cy="4318001"/>
            <a:chOff x="-203200" y="-203200"/>
            <a:chExt cx="4902200" cy="4318000"/>
          </a:xfrm>
        </p:grpSpPr>
        <p:pic>
          <p:nvPicPr>
            <p:cNvPr id="64" name="doge deep dream.jpg"/>
            <p:cNvPicPr/>
            <p:nvPr/>
          </p:nvPicPr>
          <p:blipFill>
            <a:blip r:embed="rId4">
              <a:extLst/>
            </a:blip>
            <a:srcRect l="14099" t="0" r="14099" b="0"/>
            <a:stretch>
              <a:fillRect/>
            </a:stretch>
          </p:blipFill>
          <p:spPr>
            <a:xfrm>
              <a:off x="0" y="0"/>
              <a:ext cx="4495800" cy="3911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0" y="-203200"/>
              <a:ext cx="4902200" cy="4318000"/>
            </a:xfrm>
            <a:prstGeom prst="rect">
              <a:avLst/>
            </a:prstGeom>
            <a:effectLst/>
          </p:spPr>
        </p:pic>
      </p:grpSp>
      <p:pic>
        <p:nvPicPr>
          <p:cNvPr id="66" name="y56WI.mp4"/>
          <p:cNvPicPr/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 rot="60000">
            <a:off x="1254550" y="2886299"/>
            <a:ext cx="5353294" cy="3177989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6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But wait, there is a third way!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Semi automated approach 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8934" indent="-368934" defTabSz="484886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93741C"/>
                </a:solidFill>
              </a:rPr>
              <a:t>How:</a:t>
            </a:r>
            <a:endParaRPr sz="2988">
              <a:solidFill>
                <a:srgbClr val="93741C"/>
              </a:solidFill>
            </a:endParaRPr>
          </a:p>
          <a:p>
            <a:pPr lvl="1" marL="790575" indent="-421640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93741C"/>
                </a:solidFill>
              </a:rPr>
              <a:t>Generalizing manual data</a:t>
            </a:r>
            <a:endParaRPr sz="2324">
              <a:solidFill>
                <a:srgbClr val="93741C"/>
              </a:solidFill>
            </a:endParaRPr>
          </a:p>
          <a:p>
            <a:pPr lvl="0" marL="368934" indent="-368934" defTabSz="484886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93741C"/>
                </a:solidFill>
              </a:rPr>
              <a:t>Positives:</a:t>
            </a:r>
            <a:endParaRPr sz="2988">
              <a:solidFill>
                <a:srgbClr val="93741C"/>
              </a:solidFill>
            </a:endParaRPr>
          </a:p>
          <a:p>
            <a:pPr lvl="1" marL="696877" indent="-327942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93741C"/>
                </a:solidFill>
              </a:rPr>
              <a:t>Large amounts of data get processed</a:t>
            </a:r>
            <a:endParaRPr sz="2324">
              <a:solidFill>
                <a:srgbClr val="93741C"/>
              </a:solidFill>
            </a:endParaRPr>
          </a:p>
          <a:p>
            <a:pPr lvl="1" marL="696877" indent="-327942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93741C"/>
                </a:solidFill>
              </a:rPr>
              <a:t>Higher accuracy of data then automated</a:t>
            </a:r>
            <a:endParaRPr sz="2324">
              <a:solidFill>
                <a:srgbClr val="93741C"/>
              </a:solidFill>
            </a:endParaRPr>
          </a:p>
          <a:p>
            <a:pPr lvl="0" marL="322818" indent="-322818" defTabSz="484886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93741C"/>
                </a:solidFill>
              </a:rPr>
              <a:t>Negatives:</a:t>
            </a:r>
            <a:endParaRPr sz="2988">
              <a:solidFill>
                <a:srgbClr val="93741C"/>
              </a:solidFill>
            </a:endParaRPr>
          </a:p>
          <a:p>
            <a:pPr lvl="1" marL="655884" indent="-286949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93741C"/>
                </a:solidFill>
              </a:rPr>
              <a:t>Less accurate than completely manual data</a:t>
            </a:r>
            <a:endParaRPr sz="2324">
              <a:solidFill>
                <a:srgbClr val="93741C"/>
              </a:solidFill>
            </a:endParaRPr>
          </a:p>
          <a:p>
            <a:pPr lvl="1" marL="655884" indent="-286949" defTabSz="484886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93741C"/>
                </a:solidFill>
              </a:rPr>
              <a:t>Will still carry some bias from the initial human input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1587500" y="419060"/>
            <a:ext cx="10464800" cy="2349501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How is this used in HCI?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Action recognition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Motion tracking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Face recognition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Mouse tracking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etc.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How would i do this in my project?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Use a search engine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Program a simple java program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Using already existing software like:</a:t>
            </a:r>
            <a:endParaRPr sz="3600">
              <a:solidFill>
                <a:srgbClr val="93741C"/>
              </a:solidFill>
            </a:endParaRPr>
          </a:p>
          <a:p>
            <a:pPr lvl="1" marL="952500" indent="-508000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3741C"/>
                </a:solidFill>
              </a:rPr>
              <a:t>PhotoSpread</a:t>
            </a:r>
            <a:endParaRPr sz="2800">
              <a:solidFill>
                <a:srgbClr val="93741C"/>
              </a:solidFill>
            </a:endParaRPr>
          </a:p>
          <a:p>
            <a:pPr lvl="1" marL="952500" indent="-508000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3741C"/>
                </a:solidFill>
              </a:rPr>
              <a:t>PodScope</a:t>
            </a:r>
            <a:endParaRPr sz="2800">
              <a:solidFill>
                <a:srgbClr val="93741C"/>
              </a:solidFill>
            </a:endParaRPr>
          </a:p>
          <a:p>
            <a:pPr lvl="1" marL="952500" indent="-508000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3741C"/>
                </a:solidFill>
              </a:rPr>
              <a:t>etc.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1587500" y="6362700"/>
            <a:ext cx="104648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i="1" sz="3200">
                <a:solidFill>
                  <a:srgbClr val="93741C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93741C"/>
                </a:solidFill>
              </a:rPr>
              <a:t>– Sebastian Røed Mangseth 15.09.15</a:t>
            </a:r>
          </a:p>
        </p:txBody>
      </p:sp>
      <p:sp>
        <p:nvSpPr>
          <p:cNvPr id="80" name="Shape 80"/>
          <p:cNvSpPr/>
          <p:nvPr/>
        </p:nvSpPr>
        <p:spPr>
          <a:xfrm>
            <a:off x="1587500" y="4241800"/>
            <a:ext cx="104648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2400"/>
              </a:spcBef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E603B"/>
                </a:solidFill>
              </a:rPr>
              <a:t>«Any questions?»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Lets watch a video</a:t>
            </a:r>
          </a:p>
        </p:txBody>
      </p:sp>
      <p:sp>
        <p:nvSpPr>
          <p:cNvPr id="35" name="Shape 35"/>
          <p:cNvSpPr/>
          <p:nvPr/>
        </p:nvSpPr>
        <p:spPr>
          <a:xfrm>
            <a:off x="5852207" y="4521199"/>
            <a:ext cx="130038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6E603B"/>
                </a:solidFill>
                <a:hlinkClick r:id="rId2" invalidUrl="" action="" tgtFrame="" tooltip="" history="1" highlightClick="0" endSnd="0"/>
              </a:rPr>
              <a:t>Video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3467100" y="1828800"/>
            <a:ext cx="6070600" cy="33020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What did we see?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3467100" y="5168900"/>
            <a:ext cx="6070600" cy="33020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Can you describe some of the emotions?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What is analysis of multimedia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You just analyzed a piece of multimedia content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Looking at pictures, videos, text etc. for patterns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Prevalent in modern society, can you guess why?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woody-selfi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4950" y="831850"/>
            <a:ext cx="8089900" cy="808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How has it been used?</a:t>
            </a:r>
          </a:p>
        </p:txBody>
      </p:sp>
      <p:pic>
        <p:nvPicPr>
          <p:cNvPr id="46" name="gz-screensho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5621" y="2987763"/>
            <a:ext cx="7448558" cy="505985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3468886" y="8110942"/>
            <a:ext cx="670202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6E603B"/>
                </a:solidFill>
              </a:rPr>
              <a:t>Galaxy Zoo. Finding out how galaxies form through </a:t>
            </a:r>
            <a:endParaRPr sz="2200">
              <a:solidFill>
                <a:srgbClr val="6E603B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6E603B"/>
                </a:solidFill>
              </a:rPr>
              <a:t>crowdsourcing, over 50 million galaxies processed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3467100" y="1828800"/>
            <a:ext cx="6070600" cy="33020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So how do we analyze?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In general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Prepare the study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Large sample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Annotation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Web based research</a:t>
            </a:r>
            <a:endParaRPr sz="36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2 different approaches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Manual approach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1587500" y="2959100"/>
            <a:ext cx="10464800" cy="60325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Positives:</a:t>
            </a:r>
            <a:endParaRPr sz="3600">
              <a:solidFill>
                <a:srgbClr val="93741C"/>
              </a:solidFill>
            </a:endParaRPr>
          </a:p>
          <a:p>
            <a:pPr lvl="1" marL="839611" indent="-395111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3741C"/>
                </a:solidFill>
              </a:rPr>
              <a:t>Flexible</a:t>
            </a:r>
            <a:endParaRPr sz="2800">
              <a:solidFill>
                <a:srgbClr val="93741C"/>
              </a:solidFill>
            </a:endParaRPr>
          </a:p>
          <a:p>
            <a:pPr lvl="1" marL="839611" indent="-395111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3741C"/>
                </a:solidFill>
              </a:rPr>
              <a:t>More failsafe results</a:t>
            </a:r>
            <a:endParaRPr sz="2800">
              <a:solidFill>
                <a:srgbClr val="93741C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Negatives:</a:t>
            </a:r>
            <a:endParaRPr sz="3600">
              <a:solidFill>
                <a:srgbClr val="93741C"/>
              </a:solidFill>
            </a:endParaRPr>
          </a:p>
          <a:p>
            <a:pPr lvl="1" marL="839611" indent="-395111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3741C"/>
                </a:solidFill>
              </a:rPr>
              <a:t>Extremely time consuming, remember the video?</a:t>
            </a:r>
            <a:endParaRPr sz="2800">
              <a:solidFill>
                <a:srgbClr val="93741C"/>
              </a:solidFill>
            </a:endParaRPr>
          </a:p>
          <a:p>
            <a:pPr lvl="1" marL="839611" indent="-395111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93741C"/>
                </a:solidFill>
              </a:rPr>
              <a:t>Humans have Biases.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AB6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2844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AB6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2844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