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10080625" cy="7559675" type="screen4x3"/>
  <p:notesSz cx="7559675" cy="106918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86" y="-78"/>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lassholder for topptekst 1"/>
          <p:cNvSpPr txBox="1">
            <a:spLocks noGrp="1"/>
          </p:cNvSpPr>
          <p:nvPr>
            <p:ph type="hdr" sz="quarter"/>
          </p:nvPr>
        </p:nvSpPr>
        <p:spPr>
          <a:xfrm>
            <a:off x="0" y="0"/>
            <a:ext cx="3280684" cy="534238"/>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nb-NO" sz="1400" b="0" i="0" u="none" strike="noStrike" kern="1200" cap="none" spc="0" baseline="0">
              <a:solidFill>
                <a:srgbClr val="000000"/>
              </a:solidFill>
              <a:uFillTx/>
              <a:latin typeface="Arial" pitchFamily="18"/>
              <a:ea typeface="SimSun" pitchFamily="2"/>
              <a:cs typeface="Mangal" pitchFamily="2"/>
            </a:endParaRPr>
          </a:p>
        </p:txBody>
      </p:sp>
      <p:sp>
        <p:nvSpPr>
          <p:cNvPr id="3" name="Plassholder for dato 2"/>
          <p:cNvSpPr txBox="1">
            <a:spLocks noGrp="1"/>
          </p:cNvSpPr>
          <p:nvPr>
            <p:ph type="dt" sz="quarter" idx="1"/>
          </p:nvPr>
        </p:nvSpPr>
        <p:spPr>
          <a:xfrm>
            <a:off x="4278962" y="0"/>
            <a:ext cx="3280684" cy="534238"/>
          </a:xfrm>
          <a:prstGeom prst="rect">
            <a:avLst/>
          </a:prstGeom>
          <a:noFill/>
          <a:ln>
            <a:noFill/>
          </a:ln>
        </p:spPr>
        <p:txBody>
          <a:bodyPr vert="horz" wrap="squar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nb-NO" sz="1400" b="0" i="0" u="none" strike="noStrike" kern="1200" cap="none" spc="0" baseline="0">
              <a:solidFill>
                <a:srgbClr val="000000"/>
              </a:solidFill>
              <a:uFillTx/>
              <a:latin typeface="Arial" pitchFamily="18"/>
              <a:ea typeface="SimSun" pitchFamily="2"/>
              <a:cs typeface="Mangal" pitchFamily="2"/>
            </a:endParaRPr>
          </a:p>
        </p:txBody>
      </p:sp>
      <p:sp>
        <p:nvSpPr>
          <p:cNvPr id="4" name="Plassholder for bunntekst 3"/>
          <p:cNvSpPr txBox="1">
            <a:spLocks noGrp="1"/>
          </p:cNvSpPr>
          <p:nvPr>
            <p:ph type="ftr" sz="quarter" idx="2"/>
          </p:nvPr>
        </p:nvSpPr>
        <p:spPr>
          <a:xfrm>
            <a:off x="0" y="10157402"/>
            <a:ext cx="3280684" cy="534238"/>
          </a:xfrm>
          <a:prstGeom prst="rect">
            <a:avLst/>
          </a:prstGeom>
          <a:noFill/>
          <a:ln>
            <a:noFill/>
          </a:ln>
        </p:spPr>
        <p:txBody>
          <a:bodyPr vert="horz" wrap="squar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nb-NO" sz="1400" b="0" i="0" u="none" strike="noStrike" kern="1200" cap="none" spc="0" baseline="0">
              <a:solidFill>
                <a:srgbClr val="000000"/>
              </a:solidFill>
              <a:uFillTx/>
              <a:latin typeface="Arial" pitchFamily="18"/>
              <a:ea typeface="SimSun" pitchFamily="2"/>
              <a:cs typeface="Mangal" pitchFamily="2"/>
            </a:endParaRPr>
          </a:p>
        </p:txBody>
      </p:sp>
      <p:sp>
        <p:nvSpPr>
          <p:cNvPr id="5" name="Plassholder for lysbildenummer 4"/>
          <p:cNvSpPr txBox="1">
            <a:spLocks noGrp="1"/>
          </p:cNvSpPr>
          <p:nvPr>
            <p:ph type="sldNum" sz="quarter" idx="3"/>
          </p:nvPr>
        </p:nvSpPr>
        <p:spPr>
          <a:xfrm>
            <a:off x="4278962" y="10157402"/>
            <a:ext cx="3280684" cy="534238"/>
          </a:xfrm>
          <a:prstGeom prst="rect">
            <a:avLst/>
          </a:prstGeom>
          <a:noFill/>
          <a:ln>
            <a:noFill/>
          </a:ln>
        </p:spPr>
        <p:txBody>
          <a:bodyPr vert="horz" wrap="squar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FA2B92D-72DD-4B83-B64C-633D9FA7B468}" type="slidenum">
              <a:t>‹#›</a:t>
            </a:fld>
            <a:endParaRPr lang="nb-NO" sz="1400" b="0" i="0" u="none" strike="noStrike" kern="1200" cap="none" spc="0" baseline="0">
              <a:solidFill>
                <a:srgbClr val="000000"/>
              </a:solidFill>
              <a:uFillTx/>
              <a:latin typeface="Arial" pitchFamily="18"/>
              <a:ea typeface="SimSun" pitchFamily="2"/>
              <a:cs typeface="Mangal" pitchFamily="2"/>
            </a:endParaRPr>
          </a:p>
        </p:txBody>
      </p:sp>
    </p:spTree>
    <p:extLst>
      <p:ext uri="{BB962C8B-B14F-4D97-AF65-F5344CB8AC3E}">
        <p14:creationId xmlns:p14="http://schemas.microsoft.com/office/powerpoint/2010/main" val="368977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lysbilde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Plassholder for notater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nb-NO"/>
          </a:p>
        </p:txBody>
      </p:sp>
      <p:sp>
        <p:nvSpPr>
          <p:cNvPr id="4" name="Plassholder for topptekst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nb-NO"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nb-NO"/>
          </a:p>
        </p:txBody>
      </p:sp>
      <p:sp>
        <p:nvSpPr>
          <p:cNvPr id="5" name="Plassholder for dato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nb-NO"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nb-NO"/>
          </a:p>
        </p:txBody>
      </p:sp>
      <p:sp>
        <p:nvSpPr>
          <p:cNvPr id="6" name="Plassholder for bunntekst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nb-NO"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nb-NO"/>
          </a:p>
        </p:txBody>
      </p:sp>
      <p:sp>
        <p:nvSpPr>
          <p:cNvPr id="7" name="Plassholder for lysbildenummer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nb-NO"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360579E-6FA1-47C9-999B-FB96B16DDC22}" type="slidenum">
              <a:t>‹#›</a:t>
            </a:fld>
            <a:endParaRPr lang="nb-NO"/>
          </a:p>
        </p:txBody>
      </p:sp>
    </p:spTree>
    <p:extLst>
      <p:ext uri="{BB962C8B-B14F-4D97-AF65-F5344CB8AC3E}">
        <p14:creationId xmlns:p14="http://schemas.microsoft.com/office/powerpoint/2010/main" val="2890227086"/>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nb-NO" sz="2000" b="0" i="0" u="none" strike="noStrike" kern="1200" cap="none" spc="0" baseline="0">
        <a:solidFill>
          <a:srgbClr val="000000"/>
        </a:solidFill>
        <a:uFillTx/>
        <a:latin typeface="Arial" pitchFamily="18"/>
        <a:ea typeface="SimSun"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811399"/>
          </a:xfrm>
        </p:spPr>
        <p:txBody>
          <a:bodyPr>
            <a:spAutoFit/>
          </a:bodyPr>
          <a:lstStyle/>
          <a:p>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Plassholder for notater 2"/>
          <p:cNvSpPr txBox="1">
            <a:spLocks noGrp="1"/>
          </p:cNvSpPr>
          <p:nvPr>
            <p:ph type="body" sz="quarter" idx="1"/>
          </p:nvPr>
        </p:nvSpPr>
        <p:spPr>
          <a:xfrm>
            <a:off x="755998" y="5078522"/>
            <a:ext cx="6047640" cy="4721038"/>
          </a:xfrm>
        </p:spPr>
        <p:txBody>
          <a:bodyPr/>
          <a:lstStyle/>
          <a:p>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txBox="1">
            <a:spLocks noGrp="1"/>
          </p:cNvSpPr>
          <p:nvPr>
            <p:ph type="ctrTitle"/>
          </p:nvPr>
        </p:nvSpPr>
        <p:spPr>
          <a:xfrm>
            <a:off x="755651" y="2347914"/>
            <a:ext cx="8569327" cy="1620838"/>
          </a:xfrm>
        </p:spPr>
        <p:txBody>
          <a:bodyPr/>
          <a:lstStyle>
            <a:lvl1pPr>
              <a:defRPr/>
            </a:lvl1pPr>
          </a:lstStyle>
          <a:p>
            <a:pPr lvl="0"/>
            <a:r>
              <a:rPr lang="nb-NO"/>
              <a:t>Klikk for å redigere tittelstil</a:t>
            </a:r>
          </a:p>
        </p:txBody>
      </p:sp>
      <p:sp>
        <p:nvSpPr>
          <p:cNvPr id="3" name="Undertittel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nb-NO"/>
              <a:t>Klikk for å redigere undertittelstil i malen</a:t>
            </a:r>
          </a:p>
        </p:txBody>
      </p:sp>
      <p:sp>
        <p:nvSpPr>
          <p:cNvPr id="4" name="Plassholder for dato 3"/>
          <p:cNvSpPr txBox="1">
            <a:spLocks noGrp="1"/>
          </p:cNvSpPr>
          <p:nvPr>
            <p:ph type="dt" sz="half" idx="7"/>
          </p:nvPr>
        </p:nvSpPr>
        <p:spPr/>
        <p:txBody>
          <a:bodyPr/>
          <a:lstStyle>
            <a:lvl1pPr>
              <a:defRPr/>
            </a:lvl1pPr>
          </a:lstStyle>
          <a:p>
            <a:pPr lvl="0"/>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E6C7C504-19E1-4913-BF45-C41DF2BCCA9E}" type="slidenum">
              <a:t>‹#›</a:t>
            </a:fld>
            <a:endParaRPr lang="nb-NO"/>
          </a:p>
        </p:txBody>
      </p:sp>
    </p:spTree>
    <p:extLst>
      <p:ext uri="{BB962C8B-B14F-4D97-AF65-F5344CB8AC3E}">
        <p14:creationId xmlns:p14="http://schemas.microsoft.com/office/powerpoint/2010/main" val="3339590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loddrett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7"/>
          </p:nvPr>
        </p:nvSpPr>
        <p:spPr/>
        <p:txBody>
          <a:bodyPr/>
          <a:lstStyle>
            <a:lvl1pPr>
              <a:defRPr/>
            </a:lvl1pPr>
          </a:lstStyle>
          <a:p>
            <a:pPr lvl="0"/>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E56A0F46-92A6-4304-B532-A8DC556094AB}" type="slidenum">
              <a:t>‹#›</a:t>
            </a:fld>
            <a:endParaRPr lang="nb-NO"/>
          </a:p>
        </p:txBody>
      </p:sp>
    </p:spTree>
    <p:extLst>
      <p:ext uri="{BB962C8B-B14F-4D97-AF65-F5344CB8AC3E}">
        <p14:creationId xmlns:p14="http://schemas.microsoft.com/office/powerpoint/2010/main" val="2944097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txBox="1">
            <a:spLocks noGrp="1"/>
          </p:cNvSpPr>
          <p:nvPr>
            <p:ph type="title" orient="vert"/>
          </p:nvPr>
        </p:nvSpPr>
        <p:spPr>
          <a:xfrm>
            <a:off x="7308854" y="301623"/>
            <a:ext cx="2266953" cy="6456358"/>
          </a:xfrm>
        </p:spPr>
        <p:txBody>
          <a:bodyPr vert="eaVert"/>
          <a:lstStyle>
            <a:lvl1pPr>
              <a:defRPr/>
            </a:lvl1pPr>
          </a:lstStyle>
          <a:p>
            <a:pPr lvl="0"/>
            <a:r>
              <a:rPr lang="nb-NO"/>
              <a:t>Klikk for å redigere tittelstil</a:t>
            </a:r>
          </a:p>
        </p:txBody>
      </p:sp>
      <p:sp>
        <p:nvSpPr>
          <p:cNvPr id="3" name="Plassholder for loddrett tekst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7"/>
          </p:nvPr>
        </p:nvSpPr>
        <p:spPr/>
        <p:txBody>
          <a:bodyPr/>
          <a:lstStyle>
            <a:lvl1pPr>
              <a:defRPr/>
            </a:lvl1pPr>
          </a:lstStyle>
          <a:p>
            <a:pPr lvl="0"/>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06565A7E-89BF-4D47-B31C-12C9F6D9D9E5}" type="slidenum">
              <a:t>‹#›</a:t>
            </a:fld>
            <a:endParaRPr lang="nb-NO"/>
          </a:p>
        </p:txBody>
      </p:sp>
    </p:spTree>
    <p:extLst>
      <p:ext uri="{BB962C8B-B14F-4D97-AF65-F5344CB8AC3E}">
        <p14:creationId xmlns:p14="http://schemas.microsoft.com/office/powerpoint/2010/main" val="3485391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p:cNvSpPr txBox="1">
            <a:spLocks noGrp="1"/>
          </p:cNvSpPr>
          <p:nvPr>
            <p:ph idx="1"/>
          </p:nvPr>
        </p:nvSpPr>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7"/>
          </p:nvPr>
        </p:nvSpPr>
        <p:spPr/>
        <p:txBody>
          <a:bodyPr/>
          <a:lstStyle>
            <a:lvl1pPr>
              <a:defRPr/>
            </a:lvl1pPr>
          </a:lstStyle>
          <a:p>
            <a:pPr lvl="0"/>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4F4C5396-5076-4315-9573-94A038E25B47}" type="slidenum">
              <a:t>‹#›</a:t>
            </a:fld>
            <a:endParaRPr lang="nb-NO"/>
          </a:p>
        </p:txBody>
      </p:sp>
    </p:spTree>
    <p:extLst>
      <p:ext uri="{BB962C8B-B14F-4D97-AF65-F5344CB8AC3E}">
        <p14:creationId xmlns:p14="http://schemas.microsoft.com/office/powerpoint/2010/main" val="3058603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txBox="1">
            <a:spLocks noGrp="1"/>
          </p:cNvSpPr>
          <p:nvPr>
            <p:ph type="title"/>
          </p:nvPr>
        </p:nvSpPr>
        <p:spPr>
          <a:xfrm>
            <a:off x="796927" y="4857749"/>
            <a:ext cx="8567735" cy="1501773"/>
          </a:xfrm>
        </p:spPr>
        <p:txBody>
          <a:bodyPr anchor="t" anchorCtr="0"/>
          <a:lstStyle>
            <a:lvl1pPr algn="l">
              <a:defRPr sz="4000" b="1" cap="all"/>
            </a:lvl1pPr>
          </a:lstStyle>
          <a:p>
            <a:pPr lvl="0"/>
            <a:r>
              <a:rPr lang="nb-NO"/>
              <a:t>Klikk for å redigere tittelstil</a:t>
            </a:r>
          </a:p>
        </p:txBody>
      </p:sp>
      <p:sp>
        <p:nvSpPr>
          <p:cNvPr id="3" name="Plassholder for tekst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nb-NO"/>
              <a:t>Klikk for å redigere tekststiler i malen</a:t>
            </a:r>
          </a:p>
        </p:txBody>
      </p:sp>
      <p:sp>
        <p:nvSpPr>
          <p:cNvPr id="4" name="Plassholder for dato 3"/>
          <p:cNvSpPr txBox="1">
            <a:spLocks noGrp="1"/>
          </p:cNvSpPr>
          <p:nvPr>
            <p:ph type="dt" sz="half" idx="7"/>
          </p:nvPr>
        </p:nvSpPr>
        <p:spPr/>
        <p:txBody>
          <a:bodyPr/>
          <a:lstStyle>
            <a:lvl1pPr>
              <a:defRPr/>
            </a:lvl1pPr>
          </a:lstStyle>
          <a:p>
            <a:pPr lvl="0"/>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C97ADB70-5F42-45F1-A093-D11186622929}" type="slidenum">
              <a:t>‹#›</a:t>
            </a:fld>
            <a:endParaRPr lang="nb-NO"/>
          </a:p>
        </p:txBody>
      </p:sp>
    </p:spTree>
    <p:extLst>
      <p:ext uri="{BB962C8B-B14F-4D97-AF65-F5344CB8AC3E}">
        <p14:creationId xmlns:p14="http://schemas.microsoft.com/office/powerpoint/2010/main" val="1097933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p:cNvSpPr txBox="1">
            <a:spLocks noGrp="1"/>
          </p:cNvSpPr>
          <p:nvPr>
            <p:ph idx="1"/>
          </p:nvPr>
        </p:nvSpPr>
        <p:spPr>
          <a:xfrm>
            <a:off x="503240" y="1768477"/>
            <a:ext cx="4459291" cy="4989515"/>
          </a:xfrm>
        </p:spPr>
        <p:txBody>
          <a:bodyPr/>
          <a:lstStyle>
            <a:lvl1pPr>
              <a:defRPr sz="2800"/>
            </a:lvl1pPr>
            <a:lvl2pPr>
              <a:defRPr sz="2400"/>
            </a:lvl2pPr>
            <a:lvl3pPr>
              <a:defRPr sz="2000"/>
            </a:lvl3pPr>
            <a:lvl4pPr>
              <a:defRPr sz="1800"/>
            </a:lvl4pPr>
            <a:lvl5pPr>
              <a:defRPr sz="1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txBox="1">
            <a:spLocks noGrp="1"/>
          </p:cNvSpPr>
          <p:nvPr>
            <p:ph idx="2"/>
          </p:nvPr>
        </p:nvSpPr>
        <p:spPr>
          <a:xfrm>
            <a:off x="5114925" y="1768477"/>
            <a:ext cx="4460872" cy="4989515"/>
          </a:xfrm>
        </p:spPr>
        <p:txBody>
          <a:bodyPr/>
          <a:lstStyle>
            <a:lvl1pPr>
              <a:defRPr sz="2800"/>
            </a:lvl1pPr>
            <a:lvl2pPr>
              <a:defRPr sz="2400"/>
            </a:lvl2pPr>
            <a:lvl3pPr>
              <a:defRPr sz="2000"/>
            </a:lvl3pPr>
            <a:lvl4pPr>
              <a:defRPr sz="1800"/>
            </a:lvl4pPr>
            <a:lvl5pPr>
              <a:defRPr sz="1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txBox="1">
            <a:spLocks noGrp="1"/>
          </p:cNvSpPr>
          <p:nvPr>
            <p:ph type="dt" sz="half" idx="7"/>
          </p:nvPr>
        </p:nvSpPr>
        <p:spPr/>
        <p:txBody>
          <a:bodyPr/>
          <a:lstStyle>
            <a:lvl1pPr>
              <a:defRPr/>
            </a:lvl1pPr>
          </a:lstStyle>
          <a:p>
            <a:pPr lvl="0"/>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0FB6EB30-B1A7-421F-A335-4DB9387D9518}" type="slidenum">
              <a:t>‹#›</a:t>
            </a:fld>
            <a:endParaRPr lang="nb-NO"/>
          </a:p>
        </p:txBody>
      </p:sp>
    </p:spTree>
    <p:extLst>
      <p:ext uri="{BB962C8B-B14F-4D97-AF65-F5344CB8AC3E}">
        <p14:creationId xmlns:p14="http://schemas.microsoft.com/office/powerpoint/2010/main" val="1322049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txBox="1">
            <a:spLocks noGrp="1"/>
          </p:cNvSpPr>
          <p:nvPr>
            <p:ph type="title"/>
          </p:nvPr>
        </p:nvSpPr>
        <p:spPr>
          <a:xfrm>
            <a:off x="504821" y="303215"/>
            <a:ext cx="9072567" cy="1258891"/>
          </a:xfrm>
        </p:spPr>
        <p:txBody>
          <a:bodyPr/>
          <a:lstStyle>
            <a:lvl1pPr>
              <a:defRPr/>
            </a:lvl1pPr>
          </a:lstStyle>
          <a:p>
            <a:pPr lvl="0"/>
            <a:r>
              <a:rPr lang="nb-NO"/>
              <a:t>Klikk for å redigere tittelstil</a:t>
            </a:r>
          </a:p>
        </p:txBody>
      </p:sp>
      <p:sp>
        <p:nvSpPr>
          <p:cNvPr id="3" name="Plassholder for tekst 2"/>
          <p:cNvSpPr txBox="1">
            <a:spLocks noGrp="1"/>
          </p:cNvSpPr>
          <p:nvPr>
            <p:ph type="body" idx="1"/>
          </p:nvPr>
        </p:nvSpPr>
        <p:spPr>
          <a:xfrm>
            <a:off x="504821" y="1692270"/>
            <a:ext cx="4452935" cy="704846"/>
          </a:xfrm>
        </p:spPr>
        <p:txBody>
          <a:bodyPr anchor="b"/>
          <a:lstStyle>
            <a:lvl1pPr marL="0" indent="0">
              <a:buNone/>
              <a:defRPr sz="2400" b="1"/>
            </a:lvl1pPr>
          </a:lstStyle>
          <a:p>
            <a:pPr lvl="0"/>
            <a:r>
              <a:rPr lang="nb-NO"/>
              <a:t>Klikk for å redigere tekststiler i malen</a:t>
            </a:r>
          </a:p>
        </p:txBody>
      </p:sp>
      <p:sp>
        <p:nvSpPr>
          <p:cNvPr id="4" name="Plassholder for innhold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nb-NO"/>
              <a:t>Klikk for å redigere tekststiler i malen</a:t>
            </a:r>
          </a:p>
        </p:txBody>
      </p:sp>
      <p:sp>
        <p:nvSpPr>
          <p:cNvPr id="6" name="Plassholder for innhold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txBox="1">
            <a:spLocks noGrp="1"/>
          </p:cNvSpPr>
          <p:nvPr>
            <p:ph type="dt" sz="half" idx="7"/>
          </p:nvPr>
        </p:nvSpPr>
        <p:spPr/>
        <p:txBody>
          <a:bodyPr/>
          <a:lstStyle>
            <a:lvl1pPr>
              <a:defRPr/>
            </a:lvl1pPr>
          </a:lstStyle>
          <a:p>
            <a:pPr lvl="0"/>
            <a:endParaRPr lang="nb-NO"/>
          </a:p>
        </p:txBody>
      </p:sp>
      <p:sp>
        <p:nvSpPr>
          <p:cNvPr id="8" name="Plassholder for bunntekst 7"/>
          <p:cNvSpPr txBox="1">
            <a:spLocks noGrp="1"/>
          </p:cNvSpPr>
          <p:nvPr>
            <p:ph type="ftr" sz="quarter" idx="9"/>
          </p:nvPr>
        </p:nvSpPr>
        <p:spPr/>
        <p:txBody>
          <a:bodyPr/>
          <a:lstStyle>
            <a:lvl1pPr>
              <a:defRPr/>
            </a:lvl1pPr>
          </a:lstStyle>
          <a:p>
            <a:pPr lvl="0"/>
            <a:endParaRPr lang="nb-NO"/>
          </a:p>
        </p:txBody>
      </p:sp>
      <p:sp>
        <p:nvSpPr>
          <p:cNvPr id="9" name="Plassholder for lysbildenummer 8"/>
          <p:cNvSpPr txBox="1">
            <a:spLocks noGrp="1"/>
          </p:cNvSpPr>
          <p:nvPr>
            <p:ph type="sldNum" sz="quarter" idx="8"/>
          </p:nvPr>
        </p:nvSpPr>
        <p:spPr/>
        <p:txBody>
          <a:bodyPr/>
          <a:lstStyle>
            <a:lvl1pPr>
              <a:defRPr/>
            </a:lvl1pPr>
          </a:lstStyle>
          <a:p>
            <a:pPr lvl="0"/>
            <a:fld id="{AE33C36E-4EA8-47AD-B8E7-9583DE310766}" type="slidenum">
              <a:t>‹#›</a:t>
            </a:fld>
            <a:endParaRPr lang="nb-NO"/>
          </a:p>
        </p:txBody>
      </p:sp>
    </p:spTree>
    <p:extLst>
      <p:ext uri="{BB962C8B-B14F-4D97-AF65-F5344CB8AC3E}">
        <p14:creationId xmlns:p14="http://schemas.microsoft.com/office/powerpoint/2010/main" val="3408406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a:t>Klikk for å redigere tittelstil</a:t>
            </a:r>
          </a:p>
        </p:txBody>
      </p:sp>
      <p:sp>
        <p:nvSpPr>
          <p:cNvPr id="3" name="Plassholder for dato 2"/>
          <p:cNvSpPr txBox="1">
            <a:spLocks noGrp="1"/>
          </p:cNvSpPr>
          <p:nvPr>
            <p:ph type="dt" sz="half" idx="7"/>
          </p:nvPr>
        </p:nvSpPr>
        <p:spPr/>
        <p:txBody>
          <a:bodyPr/>
          <a:lstStyle>
            <a:lvl1pPr>
              <a:defRPr/>
            </a:lvl1pPr>
          </a:lstStyle>
          <a:p>
            <a:pPr lvl="0"/>
            <a:endParaRPr lang="nb-NO"/>
          </a:p>
        </p:txBody>
      </p:sp>
      <p:sp>
        <p:nvSpPr>
          <p:cNvPr id="4" name="Plassholder for bunntekst 3"/>
          <p:cNvSpPr txBox="1">
            <a:spLocks noGrp="1"/>
          </p:cNvSpPr>
          <p:nvPr>
            <p:ph type="ftr" sz="quarter" idx="9"/>
          </p:nvPr>
        </p:nvSpPr>
        <p:spPr/>
        <p:txBody>
          <a:bodyPr/>
          <a:lstStyle>
            <a:lvl1pPr>
              <a:defRPr/>
            </a:lvl1pPr>
          </a:lstStyle>
          <a:p>
            <a:pPr lvl="0"/>
            <a:endParaRPr lang="nb-NO"/>
          </a:p>
        </p:txBody>
      </p:sp>
      <p:sp>
        <p:nvSpPr>
          <p:cNvPr id="5" name="Plassholder for lysbildenummer 4"/>
          <p:cNvSpPr txBox="1">
            <a:spLocks noGrp="1"/>
          </p:cNvSpPr>
          <p:nvPr>
            <p:ph type="sldNum" sz="quarter" idx="8"/>
          </p:nvPr>
        </p:nvSpPr>
        <p:spPr/>
        <p:txBody>
          <a:bodyPr/>
          <a:lstStyle>
            <a:lvl1pPr>
              <a:defRPr/>
            </a:lvl1pPr>
          </a:lstStyle>
          <a:p>
            <a:pPr lvl="0"/>
            <a:fld id="{B9178A8E-CA7B-4BBD-9B8D-93FB066186F0}" type="slidenum">
              <a:t>‹#›</a:t>
            </a:fld>
            <a:endParaRPr lang="nb-NO"/>
          </a:p>
        </p:txBody>
      </p:sp>
    </p:spTree>
    <p:extLst>
      <p:ext uri="{BB962C8B-B14F-4D97-AF65-F5344CB8AC3E}">
        <p14:creationId xmlns:p14="http://schemas.microsoft.com/office/powerpoint/2010/main" val="1245558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txBox="1">
            <a:spLocks noGrp="1"/>
          </p:cNvSpPr>
          <p:nvPr>
            <p:ph type="dt" sz="half" idx="7"/>
          </p:nvPr>
        </p:nvSpPr>
        <p:spPr/>
        <p:txBody>
          <a:bodyPr/>
          <a:lstStyle>
            <a:lvl1pPr>
              <a:defRPr/>
            </a:lvl1pPr>
          </a:lstStyle>
          <a:p>
            <a:pPr lvl="0"/>
            <a:endParaRPr lang="nb-NO"/>
          </a:p>
        </p:txBody>
      </p:sp>
      <p:sp>
        <p:nvSpPr>
          <p:cNvPr id="3" name="Plassholder for bunntekst 2"/>
          <p:cNvSpPr txBox="1">
            <a:spLocks noGrp="1"/>
          </p:cNvSpPr>
          <p:nvPr>
            <p:ph type="ftr" sz="quarter" idx="9"/>
          </p:nvPr>
        </p:nvSpPr>
        <p:spPr/>
        <p:txBody>
          <a:bodyPr/>
          <a:lstStyle>
            <a:lvl1pPr>
              <a:defRPr/>
            </a:lvl1pPr>
          </a:lstStyle>
          <a:p>
            <a:pPr lvl="0"/>
            <a:endParaRPr lang="nb-NO"/>
          </a:p>
        </p:txBody>
      </p:sp>
      <p:sp>
        <p:nvSpPr>
          <p:cNvPr id="4" name="Plassholder for lysbildenummer 3"/>
          <p:cNvSpPr txBox="1">
            <a:spLocks noGrp="1"/>
          </p:cNvSpPr>
          <p:nvPr>
            <p:ph type="sldNum" sz="quarter" idx="8"/>
          </p:nvPr>
        </p:nvSpPr>
        <p:spPr/>
        <p:txBody>
          <a:bodyPr/>
          <a:lstStyle>
            <a:lvl1pPr>
              <a:defRPr/>
            </a:lvl1pPr>
          </a:lstStyle>
          <a:p>
            <a:pPr lvl="0"/>
            <a:fld id="{8BB285CC-90B3-4C64-B440-03E67637EDD8}" type="slidenum">
              <a:t>‹#›</a:t>
            </a:fld>
            <a:endParaRPr lang="nb-NO"/>
          </a:p>
        </p:txBody>
      </p:sp>
    </p:spTree>
    <p:extLst>
      <p:ext uri="{BB962C8B-B14F-4D97-AF65-F5344CB8AC3E}">
        <p14:creationId xmlns:p14="http://schemas.microsoft.com/office/powerpoint/2010/main" val="861244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504821" y="301623"/>
            <a:ext cx="3316291" cy="1279529"/>
          </a:xfrm>
        </p:spPr>
        <p:txBody>
          <a:bodyPr anchor="b" anchorCtr="0"/>
          <a:lstStyle>
            <a:lvl1pPr algn="l">
              <a:defRPr sz="2000" b="1"/>
            </a:lvl1pPr>
          </a:lstStyle>
          <a:p>
            <a:pPr lvl="0"/>
            <a:r>
              <a:rPr lang="nb-NO"/>
              <a:t>Klikk for å redigere tittelstil</a:t>
            </a:r>
          </a:p>
        </p:txBody>
      </p:sp>
      <p:sp>
        <p:nvSpPr>
          <p:cNvPr id="3" name="Plassholder for innhold 2"/>
          <p:cNvSpPr txBox="1">
            <a:spLocks noGrp="1"/>
          </p:cNvSpPr>
          <p:nvPr>
            <p:ph idx="1"/>
          </p:nvPr>
        </p:nvSpPr>
        <p:spPr>
          <a:xfrm>
            <a:off x="3941758" y="301623"/>
            <a:ext cx="5635620" cy="6451604"/>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txBox="1">
            <a:spLocks noGrp="1"/>
          </p:cNvSpPr>
          <p:nvPr>
            <p:ph type="body" idx="2"/>
          </p:nvPr>
        </p:nvSpPr>
        <p:spPr>
          <a:xfrm>
            <a:off x="504821" y="1581153"/>
            <a:ext cx="3316291" cy="5172075"/>
          </a:xfrm>
        </p:spPr>
        <p:txBody>
          <a:bodyPr/>
          <a:lstStyle>
            <a:lvl1pPr marL="0" indent="0">
              <a:buNone/>
              <a:defRPr sz="1400"/>
            </a:lvl1pPr>
          </a:lstStyle>
          <a:p>
            <a:pPr lvl="0"/>
            <a:r>
              <a:rPr lang="nb-NO"/>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F2C7EDD8-8264-496F-9EB5-E9D015BB3DE3}" type="slidenum">
              <a:t>‹#›</a:t>
            </a:fld>
            <a:endParaRPr lang="nb-NO"/>
          </a:p>
        </p:txBody>
      </p:sp>
    </p:spTree>
    <p:extLst>
      <p:ext uri="{BB962C8B-B14F-4D97-AF65-F5344CB8AC3E}">
        <p14:creationId xmlns:p14="http://schemas.microsoft.com/office/powerpoint/2010/main" val="1149312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1976439" y="5291139"/>
            <a:ext cx="6048371" cy="625477"/>
          </a:xfrm>
        </p:spPr>
        <p:txBody>
          <a:bodyPr anchor="b" anchorCtr="0"/>
          <a:lstStyle>
            <a:lvl1pPr algn="l">
              <a:defRPr sz="2000" b="1"/>
            </a:lvl1pPr>
          </a:lstStyle>
          <a:p>
            <a:pPr lvl="0"/>
            <a:r>
              <a:rPr lang="nb-NO"/>
              <a:t>Klikk for å redigere tittelstil</a:t>
            </a:r>
          </a:p>
        </p:txBody>
      </p:sp>
      <p:sp>
        <p:nvSpPr>
          <p:cNvPr id="3" name="Plassholder for bilde 2"/>
          <p:cNvSpPr txBox="1">
            <a:spLocks noGrp="1"/>
          </p:cNvSpPr>
          <p:nvPr>
            <p:ph type="pic" idx="1"/>
          </p:nvPr>
        </p:nvSpPr>
        <p:spPr>
          <a:xfrm>
            <a:off x="1976439" y="674690"/>
            <a:ext cx="6048371" cy="4537079"/>
          </a:xfrm>
        </p:spPr>
        <p:txBody>
          <a:bodyPr/>
          <a:lstStyle>
            <a:lvl1pPr marL="0" indent="0">
              <a:buNone/>
              <a:defRPr/>
            </a:lvl1pPr>
          </a:lstStyle>
          <a:p>
            <a:pPr lvl="0"/>
            <a:endParaRPr lang="nb-NO"/>
          </a:p>
        </p:txBody>
      </p:sp>
      <p:sp>
        <p:nvSpPr>
          <p:cNvPr id="4" name="Plassholder for tekst 3"/>
          <p:cNvSpPr txBox="1">
            <a:spLocks noGrp="1"/>
          </p:cNvSpPr>
          <p:nvPr>
            <p:ph type="body" idx="2"/>
          </p:nvPr>
        </p:nvSpPr>
        <p:spPr>
          <a:xfrm>
            <a:off x="1976439" y="5916616"/>
            <a:ext cx="6048371" cy="887416"/>
          </a:xfrm>
        </p:spPr>
        <p:txBody>
          <a:bodyPr/>
          <a:lstStyle>
            <a:lvl1pPr marL="0" indent="0">
              <a:buNone/>
              <a:defRPr sz="1400"/>
            </a:lvl1pPr>
          </a:lstStyle>
          <a:p>
            <a:pPr lvl="0"/>
            <a:r>
              <a:rPr lang="nb-NO"/>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B1B82505-023B-4450-8D2F-6AD1301812B5}" type="slidenum">
              <a:t>‹#›</a:t>
            </a:fld>
            <a:endParaRPr lang="nb-NO"/>
          </a:p>
        </p:txBody>
      </p:sp>
    </p:spTree>
    <p:extLst>
      <p:ext uri="{BB962C8B-B14F-4D97-AF65-F5344CB8AC3E}">
        <p14:creationId xmlns:p14="http://schemas.microsoft.com/office/powerpoint/2010/main" val="2884176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lassholder for tittel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nb-NO"/>
          </a:p>
        </p:txBody>
      </p:sp>
      <p:sp>
        <p:nvSpPr>
          <p:cNvPr id="3" name="Plassholder for tekst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nb-NO"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nb-NO"/>
          </a:p>
        </p:txBody>
      </p:sp>
      <p:sp>
        <p:nvSpPr>
          <p:cNvPr id="5" name="Plassholder for bunntekst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nb-NO"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nb-NO"/>
          </a:p>
        </p:txBody>
      </p:sp>
      <p:sp>
        <p:nvSpPr>
          <p:cNvPr id="6" name="Plassholder for lysbildenummer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nb-NO"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5C664250-1F2C-4539-85B4-8C2B72018F4C}"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nb-NO" sz="4400" b="0" i="0" u="none" strike="noStrike" kern="1200" cap="none" spc="0" baseline="0">
          <a:solidFill>
            <a:srgbClr val="000000"/>
          </a:solidFill>
          <a:uFillTx/>
          <a:latin typeface="Arial" pitchFamily="18"/>
          <a:ea typeface="SimSun" pitchFamily="2"/>
          <a:cs typeface="Mangal"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nb-NO" sz="3200" b="0" i="0" u="none" strike="noStrike" kern="1200" cap="none" spc="0" baseline="0">
          <a:solidFill>
            <a:srgbClr val="000000"/>
          </a:solidFill>
          <a:uFillTx/>
          <a:latin typeface="Arial" pitchFamily="18"/>
          <a:ea typeface="SimSun" pitchFamily="2"/>
          <a:cs typeface="Mangal" pitchFamily="2"/>
        </a:defRPr>
      </a:lvl1pPr>
      <a:lvl2pPr marL="863998" marR="0" lvl="1" indent="-323999" defTabSz="914400" rtl="0" fontAlgn="auto" hangingPunct="1">
        <a:lnSpc>
          <a:spcPct val="100000"/>
        </a:lnSpc>
        <a:spcBef>
          <a:spcPts val="0"/>
        </a:spcBef>
        <a:spcAft>
          <a:spcPts val="1135"/>
        </a:spcAft>
        <a:buSzPct val="45000"/>
        <a:buFont typeface="StarSymbol"/>
        <a:buChar char="●"/>
        <a:tabLst/>
        <a:defRPr lang="nb-NO" sz="2800" b="0" i="0" u="none" strike="noStrike" kern="1200" cap="none" spc="0" baseline="0">
          <a:solidFill>
            <a:srgbClr val="000000"/>
          </a:solidFill>
          <a:uFillTx/>
          <a:latin typeface="Arial" pitchFamily="18"/>
          <a:ea typeface="SimSun" pitchFamily="2"/>
          <a:cs typeface="Mangal" pitchFamily="2"/>
        </a:defRPr>
      </a:lvl2pPr>
      <a:lvl3pPr marL="1295997" marR="0" lvl="2" indent="-287999" defTabSz="914400" rtl="0" fontAlgn="auto" hangingPunct="1">
        <a:lnSpc>
          <a:spcPct val="100000"/>
        </a:lnSpc>
        <a:spcBef>
          <a:spcPts val="0"/>
        </a:spcBef>
        <a:spcAft>
          <a:spcPts val="850"/>
        </a:spcAft>
        <a:buSzPct val="75000"/>
        <a:buFont typeface="StarSymbol"/>
        <a:buChar char="–"/>
        <a:tabLst/>
        <a:defRPr lang="nb-NO" sz="2400" b="0" i="0" u="none" strike="noStrike" kern="1200" cap="none" spc="0" baseline="0">
          <a:solidFill>
            <a:srgbClr val="000000"/>
          </a:solidFill>
          <a:uFillTx/>
          <a:latin typeface="Arial" pitchFamily="18"/>
          <a:ea typeface="SimSun" pitchFamily="2"/>
          <a:cs typeface="Mangal" pitchFamily="2"/>
        </a:defRPr>
      </a:lvl3pPr>
      <a:lvl4pPr marL="1727996" marR="0" lvl="3" indent="-215999" defTabSz="914400" rtl="0" fontAlgn="auto" hangingPunct="1">
        <a:lnSpc>
          <a:spcPct val="100000"/>
        </a:lnSpc>
        <a:spcBef>
          <a:spcPts val="0"/>
        </a:spcBef>
        <a:spcAft>
          <a:spcPts val="565"/>
        </a:spcAft>
        <a:buSzPct val="45000"/>
        <a:buFont typeface="StarSymbol"/>
        <a:buChar char="●"/>
        <a:tabLst/>
        <a:defRPr lang="nb-NO" sz="2000" b="0" i="0" u="none" strike="noStrike" kern="1200" cap="none" spc="0" baseline="0">
          <a:solidFill>
            <a:srgbClr val="000000"/>
          </a:solidFill>
          <a:uFillTx/>
          <a:latin typeface="Arial" pitchFamily="18"/>
          <a:ea typeface="SimSun" pitchFamily="2"/>
          <a:cs typeface="Mangal" pitchFamily="2"/>
        </a:defRPr>
      </a:lvl4pPr>
      <a:lvl5pPr marL="2159995" marR="0" lvl="4" indent="-215999" defTabSz="914400" rtl="0" fontAlgn="auto" hangingPunct="1">
        <a:lnSpc>
          <a:spcPct val="100000"/>
        </a:lnSpc>
        <a:spcBef>
          <a:spcPts val="0"/>
        </a:spcBef>
        <a:spcAft>
          <a:spcPts val="285"/>
        </a:spcAft>
        <a:buSzPct val="75000"/>
        <a:buFont typeface="StarSymbol"/>
        <a:buChar char="–"/>
        <a:tabLst/>
        <a:defRPr lang="nb-NO" sz="2000" b="0" i="0" u="none" strike="noStrike" kern="1200" cap="none" spc="0" baseline="0">
          <a:solidFill>
            <a:srgbClr val="000000"/>
          </a:solidFill>
          <a:uFillTx/>
          <a:latin typeface="Arial" pitchFamily="18"/>
          <a:ea typeface="SimSun" pitchFamily="2"/>
          <a:cs typeface="Mangal"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www.tatamotors.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c.europa.eu/enterprise/videos/space-exploration_en.ht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ekorne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pictures.augustow.pl/view.php?q=Help%20Desk%20Pictures&amp;url=http://i.techrepublic.com.com/blogs/helpdesk.jpg" TargetMode="External"/><Relationship Id="rId5" Type="http://schemas.openxmlformats.org/officeDocument/2006/relationships/image" Target="../media/image17.jpeg"/><Relationship Id="rId4" Type="http://schemas.openxmlformats.org/officeDocument/2006/relationships/image" Target="../media/image16.gif"/></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Cisco7960G.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File:Project_Management_(phases).pn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File:SIA_Airbus_A380,_9V-SKD,_SIN,_092008.jpg"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pedia.org/wiki/File:I35W_Bridge.jp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File:Hywind.jpg"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globalreporting.org/"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hyperlink" Target="http://www.vicefund.com/"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6/6e/Herter_-_In_the_name_of_mercy_give.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ekstSylinder 1"/>
          <p:cNvSpPr txBox="1"/>
          <p:nvPr/>
        </p:nvSpPr>
        <p:spPr>
          <a:xfrm>
            <a:off x="359999" y="359999"/>
            <a:ext cx="9539999" cy="444755"/>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2400" b="1" i="0" u="none" strike="noStrike" kern="0" cap="none" spc="0" baseline="0">
                <a:solidFill>
                  <a:srgbClr val="FF0000"/>
                </a:solidFill>
                <a:uFillTx/>
              </a:defRPr>
            </a:pPr>
            <a:r>
              <a:rPr lang="nb-NO" sz="2400" b="1" i="0" u="none" strike="noStrike" kern="1200" cap="none" spc="0" baseline="0">
                <a:solidFill>
                  <a:srgbClr val="FF0000"/>
                </a:solidFill>
                <a:uFillTx/>
                <a:latin typeface="Arial" pitchFamily="18"/>
                <a:ea typeface="SimSun" pitchFamily="2"/>
                <a:cs typeface="Mangal" pitchFamily="2"/>
              </a:rPr>
              <a:t>Lecture 7 Management ethics part 1</a:t>
            </a:r>
          </a:p>
        </p:txBody>
      </p:sp>
      <p:pic>
        <p:nvPicPr>
          <p:cNvPr id="3" name="Picture 2" descr="http://cache.lego.com/upload/contentTemplating/ArchitectureHomepageFeatured/images/picAD69500CBA0D4D35E8FA32E29F783CC6.jpg"/>
          <p:cNvPicPr>
            <a:picLocks noChangeAspect="1"/>
          </p:cNvPicPr>
          <p:nvPr/>
        </p:nvPicPr>
        <p:blipFill>
          <a:blip r:embed="rId3"/>
          <a:srcRect/>
          <a:stretch>
            <a:fillRect/>
          </a:stretch>
        </p:blipFill>
        <p:spPr>
          <a:xfrm>
            <a:off x="3528148" y="2051648"/>
            <a:ext cx="5257800" cy="45815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ekstSylinder 1"/>
          <p:cNvSpPr txBox="1"/>
          <p:nvPr/>
        </p:nvSpPr>
        <p:spPr>
          <a:xfrm>
            <a:off x="359788" y="395459"/>
            <a:ext cx="9505059" cy="88639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Stakeholders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People, organisations, technology or environment that are influenced by a decision, or can influence it.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Primary organisation stakeholders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Customers – clients – citizens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Employees, including management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Society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Owners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The enviroment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www.byrchall.wigan.sch.uk/revision/images/b/b7/Stakeholders_image.gif"/>
          <p:cNvPicPr>
            <a:picLocks noChangeAspect="1"/>
          </p:cNvPicPr>
          <p:nvPr/>
        </p:nvPicPr>
        <p:blipFill>
          <a:blip r:embed="rId2"/>
          <a:srcRect/>
          <a:stretch>
            <a:fillRect/>
          </a:stretch>
        </p:blipFill>
        <p:spPr>
          <a:xfrm>
            <a:off x="5950073" y="3491800"/>
            <a:ext cx="3914775" cy="4000500"/>
          </a:xfrm>
          <a:prstGeom prst="rect">
            <a:avLst/>
          </a:prstGeom>
          <a:noFill/>
          <a:ln>
            <a:noFill/>
          </a:ln>
        </p:spPr>
      </p:pic>
      <p:sp>
        <p:nvSpPr>
          <p:cNvPr id="4" name="TekstSylinder 2"/>
          <p:cNvSpPr txBox="1"/>
          <p:nvPr/>
        </p:nvSpPr>
        <p:spPr>
          <a:xfrm>
            <a:off x="6410072" y="3059756"/>
            <a:ext cx="3312368"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Revision stakeholders, Byrchall high school, UK</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TekstSylinder 1"/>
          <p:cNvSpPr txBox="1"/>
          <p:nvPr/>
        </p:nvSpPr>
        <p:spPr>
          <a:xfrm>
            <a:off x="287779" y="323450"/>
            <a:ext cx="9433050" cy="738664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Classified dentention criteria for Guantanamo 2003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All al-Qaeda personnel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All Taliban members, even non-Afghans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Anyone with special skills or education, including those known as «professor» or «engineer»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Anyone speaking a Western language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Anyone posing a threat to US interests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Anyone having intelligence value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Anyone  that may  be of law enforcement interest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Including three below 16 years (minors)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one who was 91 when released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An Al-Jazeera journalist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One who died after 9 years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650 people from 40 countries</a:t>
            </a:r>
          </a:p>
        </p:txBody>
      </p:sp>
      <p:pic>
        <p:nvPicPr>
          <p:cNvPr id="3" name="Picture 2" descr="http://english.aljazeera.net/mritems/Images/2009/4/15/200941584758525734_5.jpg"/>
          <p:cNvPicPr>
            <a:picLocks noChangeAspect="1"/>
          </p:cNvPicPr>
          <p:nvPr/>
        </p:nvPicPr>
        <p:blipFill>
          <a:blip r:embed="rId2"/>
          <a:srcRect/>
          <a:stretch>
            <a:fillRect/>
          </a:stretch>
        </p:blipFill>
        <p:spPr>
          <a:xfrm>
            <a:off x="6696498" y="5292007"/>
            <a:ext cx="2943225" cy="1962146"/>
          </a:xfrm>
          <a:prstGeom prst="rect">
            <a:avLst/>
          </a:prstGeom>
          <a:noFill/>
          <a:ln>
            <a:noFill/>
          </a:ln>
        </p:spPr>
      </p:pic>
      <p:sp>
        <p:nvSpPr>
          <p:cNvPr id="4" name="TekstSylinder 2"/>
          <p:cNvSpPr txBox="1"/>
          <p:nvPr/>
        </p:nvSpPr>
        <p:spPr>
          <a:xfrm>
            <a:off x="6696498" y="4643935"/>
            <a:ext cx="3024332" cy="5232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400" b="0" i="0" u="none" strike="noStrike" kern="1200" cap="none" spc="0" baseline="0">
                <a:solidFill>
                  <a:srgbClr val="000000"/>
                </a:solidFill>
                <a:uFillTx/>
                <a:latin typeface="Calibri"/>
              </a:rPr>
              <a:t>Prisoner claiming ill treatment almost every day (al-Jazeera March 2011)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TekstSylinder 1"/>
          <p:cNvSpPr txBox="1"/>
          <p:nvPr/>
        </p:nvSpPr>
        <p:spPr>
          <a:xfrm>
            <a:off x="359788" y="323450"/>
            <a:ext cx="9505059" cy="517064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Status social 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11 pages list of organisations/initiatives in ISO 26000</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Difficult to operate internationally without considering at least some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Perhaps expensive to ignore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Few if any courses on standards in business schools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0" cap="none" spc="0" baseline="0">
                <a:solidFill>
                  <a:srgbClr val="000000"/>
                </a:solidFill>
                <a:uFillTx/>
                <a:latin typeface="Calibri"/>
              </a:rPr>
              <a:t>Investors increasingly aware,</a:t>
            </a:r>
            <a:r>
              <a:rPr lang="nb-NO" sz="1800" b="1" i="0" u="none" strike="noStrike" kern="1200" cap="none" spc="0" baseline="0">
                <a:solidFill>
                  <a:srgbClr val="000000"/>
                </a:solidFill>
                <a:uFillTx/>
                <a:latin typeface="Calibri"/>
              </a:rPr>
              <a:t> some companies blacklisted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 Norway difficult to get a loan without proving green credentials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Lots of work still needed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TekstSylinder 1"/>
          <p:cNvSpPr txBox="1"/>
          <p:nvPr/>
        </p:nvSpPr>
        <p:spPr>
          <a:xfrm>
            <a:off x="575815" y="323450"/>
            <a:ext cx="9289032" cy="378565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Homework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Look up Tata motors (</a:t>
            </a:r>
            <a:r>
              <a:rPr lang="nb-NO" sz="1800" b="1" i="0" u="none" strike="noStrike" kern="1200" cap="none" spc="0" baseline="0">
                <a:solidFill>
                  <a:srgbClr val="000000"/>
                </a:solidFill>
                <a:uFillTx/>
                <a:latin typeface="Calibri"/>
                <a:hlinkClick r:id="rId2"/>
              </a:rPr>
              <a:t>www.tatamotors.com</a:t>
            </a:r>
            <a:r>
              <a:rPr lang="nb-NO" sz="1800" b="1" i="0" u="none" strike="noStrike" kern="120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What is their sustainability profile?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What is their ethical profile?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Can you find proof that they are doing what they say?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Please suggest any improvements you think are needed.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www.tatamotors.com/products-services/images/nano.gif"/>
          <p:cNvPicPr>
            <a:picLocks noChangeAspect="1"/>
          </p:cNvPicPr>
          <p:nvPr/>
        </p:nvPicPr>
        <p:blipFill>
          <a:blip r:embed="rId3"/>
          <a:srcRect/>
          <a:stretch>
            <a:fillRect/>
          </a:stretch>
        </p:blipFill>
        <p:spPr>
          <a:xfrm>
            <a:off x="7128543" y="5520123"/>
            <a:ext cx="2558774" cy="186278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kstSylinder 1"/>
          <p:cNvSpPr txBox="1"/>
          <p:nvPr/>
        </p:nvSpPr>
        <p:spPr>
          <a:xfrm>
            <a:off x="359788" y="323450"/>
            <a:ext cx="9505059" cy="563231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Secondary stakeholders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Expertize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Politicians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Influential groups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Organisations targeting the issue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People that may be negatively affected by the decision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People that represent issues that are affected by the decision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 "/>
          <p:cNvPicPr>
            <a:picLocks noChangeAspect="1"/>
          </p:cNvPicPr>
          <p:nvPr/>
        </p:nvPicPr>
        <p:blipFill>
          <a:blip r:embed="rId2"/>
          <a:srcRect/>
          <a:stretch>
            <a:fillRect/>
          </a:stretch>
        </p:blipFill>
        <p:spPr>
          <a:xfrm>
            <a:off x="6840507" y="173434"/>
            <a:ext cx="2647352" cy="37504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ekstSylinder 1"/>
          <p:cNvSpPr txBox="1"/>
          <p:nvPr/>
        </p:nvSpPr>
        <p:spPr>
          <a:xfrm>
            <a:off x="287779" y="395459"/>
            <a:ext cx="9649068" cy="501675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Stakeholders ICT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1" i="0" u="none" strike="noStrike" kern="1200" cap="none" spc="0" baseline="0">
                <a:solidFill>
                  <a:srgbClr val="000000"/>
                </a:solidFill>
                <a:uFillTx/>
                <a:latin typeface="Calibri"/>
              </a:rPr>
              <a:t>Users of new application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0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1" i="0" u="none" strike="noStrike" kern="1200" cap="none" spc="0" baseline="0">
                <a:solidFill>
                  <a:srgbClr val="000000"/>
                </a:solidFill>
                <a:uFillTx/>
                <a:latin typeface="Calibri"/>
              </a:rPr>
              <a:t>Users of old application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0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1" i="0" u="none" strike="noStrike" kern="1200" cap="none" spc="0" baseline="0">
                <a:solidFill>
                  <a:srgbClr val="000000"/>
                </a:solidFill>
                <a:uFillTx/>
                <a:latin typeface="Calibri"/>
              </a:rPr>
              <a:t>Production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0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1" i="0" u="none" strike="noStrike" kern="1200" cap="none" spc="0" baseline="0">
                <a:solidFill>
                  <a:srgbClr val="000000"/>
                </a:solidFill>
                <a:uFillTx/>
                <a:latin typeface="Calibri"/>
              </a:rPr>
              <a:t>Service centre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0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1" i="0" u="none" strike="noStrike" kern="1200" cap="none" spc="0" baseline="0">
                <a:solidFill>
                  <a:srgbClr val="000000"/>
                </a:solidFill>
                <a:uFillTx/>
                <a:latin typeface="Calibri"/>
              </a:rPr>
              <a:t>Management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0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1" i="0" u="none" strike="noStrike" kern="1200" cap="none" spc="0" baseline="0">
                <a:solidFill>
                  <a:srgbClr val="000000"/>
                </a:solidFill>
                <a:uFillTx/>
                <a:latin typeface="Calibri"/>
              </a:rPr>
              <a:t>Outside expertize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000" b="1" i="0" u="none" strike="noStrike" kern="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000" b="1" i="0" u="none" strike="noStrike" kern="1200" cap="none" spc="0" baseline="0">
              <a:solidFill>
                <a:srgbClr val="000000"/>
              </a:solidFill>
              <a:uFillTx/>
              <a:latin typeface="Calibri"/>
            </a:endParaRPr>
          </a:p>
        </p:txBody>
      </p:sp>
      <p:pic>
        <p:nvPicPr>
          <p:cNvPr id="3" name="Picture 2" descr="Space exploration">
            <a:hlinkClick r:id="rId2"/>
          </p:cNvPr>
          <p:cNvPicPr>
            <a:picLocks noChangeAspect="1"/>
          </p:cNvPicPr>
          <p:nvPr/>
        </p:nvPicPr>
        <p:blipFill>
          <a:blip r:embed="rId3"/>
          <a:srcRect/>
          <a:stretch>
            <a:fillRect/>
          </a:stretch>
        </p:blipFill>
        <p:spPr>
          <a:xfrm>
            <a:off x="5608380" y="4643935"/>
            <a:ext cx="3573749" cy="2297411"/>
          </a:xfrm>
          <a:prstGeom prst="rect">
            <a:avLst/>
          </a:prstGeom>
          <a:noFill/>
          <a:ln>
            <a:noFill/>
          </a:ln>
        </p:spPr>
      </p:pic>
      <p:sp>
        <p:nvSpPr>
          <p:cNvPr id="4" name="TekstSylinder 2"/>
          <p:cNvSpPr txBox="1"/>
          <p:nvPr/>
        </p:nvSpPr>
        <p:spPr>
          <a:xfrm>
            <a:off x="5608380" y="4139872"/>
            <a:ext cx="4328476"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EU Space exploration, built on collaboration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kstSylinder 1"/>
          <p:cNvSpPr txBox="1"/>
          <p:nvPr/>
        </p:nvSpPr>
        <p:spPr>
          <a:xfrm>
            <a:off x="359999" y="719998"/>
            <a:ext cx="9539999" cy="2524320"/>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lang="nb-NO" sz="1800" b="0" i="0" u="none" strike="noStrike" kern="0" cap="none" spc="0" baseline="0">
                <a:solidFill>
                  <a:srgbClr val="000000"/>
                </a:solidFill>
                <a:uFillTx/>
                <a:cs typeface="Times New Roman" pitchFamily="18"/>
              </a:defRPr>
            </a:pPr>
            <a:r>
              <a:rPr lang="nb-NO" sz="2400" b="1" i="0" u="none" strike="noStrike" kern="1200" cap="none" spc="0" baseline="0">
                <a:solidFill>
                  <a:srgbClr val="FF0000"/>
                </a:solidFill>
                <a:uFillTx/>
                <a:latin typeface="Arial" pitchFamily="18"/>
                <a:ea typeface="SimSun" pitchFamily="2"/>
                <a:cs typeface="Times New Roman" pitchFamily="18"/>
              </a:rPr>
              <a:t>Toyota principles</a:t>
            </a:r>
          </a:p>
          <a:p>
            <a:pPr marL="0" marR="0" lvl="0" indent="0" algn="l" defTabSz="914400" rtl="0" fontAlgn="auto" hangingPunct="0">
              <a:lnSpc>
                <a:spcPct val="100000"/>
              </a:lnSpc>
              <a:spcBef>
                <a:spcPts val="0"/>
              </a:spcBef>
              <a:spcAft>
                <a:spcPts val="0"/>
              </a:spcAft>
              <a:buNone/>
              <a:tabLst/>
              <a:defRPr lang="nb-NO" sz="1800" b="0" i="0" u="none" strike="noStrike" kern="0" cap="none" spc="0" baseline="0">
                <a:solidFill>
                  <a:srgbClr val="000000"/>
                </a:solidFill>
                <a:uFillTx/>
                <a:cs typeface="Times New Roman" pitchFamily="18"/>
              </a:defRPr>
            </a:pPr>
            <a:endParaRPr lang="nb-NO" sz="1800" b="0" i="0" u="none" strike="noStrike" kern="1200" cap="none" spc="0" baseline="0">
              <a:solidFill>
                <a:srgbClr val="000000"/>
              </a:solidFill>
              <a:uFillTx/>
              <a:latin typeface="Arial" pitchFamily="18"/>
              <a:ea typeface="SimSun" pitchFamily="2"/>
              <a:cs typeface="Times New Roman" pitchFamily="18"/>
            </a:endParaRPr>
          </a:p>
          <a:p>
            <a:pPr marL="0" marR="0" lvl="0" indent="0" algn="l" defTabSz="914400" rtl="0" fontAlgn="auto" hangingPunct="0">
              <a:lnSpc>
                <a:spcPct val="100000"/>
              </a:lnSpc>
              <a:spcBef>
                <a:spcPts val="0"/>
              </a:spcBef>
              <a:spcAft>
                <a:spcPts val="0"/>
              </a:spcAft>
              <a:buNone/>
              <a:tabLst/>
              <a:defRPr lang="nb-NO" sz="1800" b="0" i="0" u="none" strike="noStrike" kern="0" cap="none" spc="0" baseline="0">
                <a:solidFill>
                  <a:srgbClr val="000000"/>
                </a:solidFill>
                <a:uFillTx/>
                <a:cs typeface="Times New Roman" pitchFamily="18"/>
              </a:defRPr>
            </a:pPr>
            <a:r>
              <a:rPr lang="nb-NO" sz="1800" b="0" i="0" u="none" strike="noStrike" kern="1200" cap="none" spc="0" baseline="0">
                <a:solidFill>
                  <a:srgbClr val="000000"/>
                </a:solidFill>
                <a:uFillTx/>
                <a:latin typeface="Arial" pitchFamily="18"/>
                <a:ea typeface="SimSun" pitchFamily="2"/>
                <a:cs typeface="Times New Roman" pitchFamily="18"/>
              </a:rPr>
              <a:t>Liker 2004</a:t>
            </a:r>
          </a:p>
          <a:p>
            <a:pPr marL="0" marR="0" lvl="0" indent="0" algn="l" defTabSz="914400" rtl="0" fontAlgn="auto" hangingPunct="0">
              <a:lnSpc>
                <a:spcPct val="100000"/>
              </a:lnSpc>
              <a:spcBef>
                <a:spcPts val="0"/>
              </a:spcBef>
              <a:spcAft>
                <a:spcPts val="0"/>
              </a:spcAft>
              <a:buNone/>
              <a:tabLst/>
              <a:defRPr lang="nb-NO" sz="1800" b="0" i="0" u="none" strike="noStrike" kern="0" cap="none" spc="0" baseline="0">
                <a:solidFill>
                  <a:srgbClr val="000000"/>
                </a:solidFill>
                <a:uFillTx/>
                <a:cs typeface="Times New Roman" pitchFamily="18"/>
              </a:defRPr>
            </a:pPr>
            <a:endParaRPr lang="nb-NO" sz="1800" b="0" i="0" u="none" strike="noStrike" kern="1200" cap="none" spc="0" baseline="0">
              <a:solidFill>
                <a:srgbClr val="000000"/>
              </a:solidFill>
              <a:uFillTx/>
              <a:latin typeface="Arial" pitchFamily="18"/>
              <a:ea typeface="SimSun" pitchFamily="2"/>
              <a:cs typeface="Times New Roman" pitchFamily="18"/>
            </a:endParaRPr>
          </a:p>
          <a:p>
            <a:pPr marL="228600" marR="0" lvl="0" indent="-228600" algn="l" defTabSz="914400" rtl="0" fontAlgn="auto" hangingPunct="0">
              <a:lnSpc>
                <a:spcPct val="100000"/>
              </a:lnSpc>
              <a:spcBef>
                <a:spcPts val="0"/>
              </a:spcBef>
              <a:spcAft>
                <a:spcPts val="0"/>
              </a:spcAft>
              <a:buNone/>
              <a:tabLst>
                <a:tab pos="457200" algn="l"/>
              </a:tabLst>
              <a:defRPr lang="nb-NO" sz="1800" b="0" i="0" u="none" strike="noStrike" kern="0" cap="none" spc="0" baseline="0">
                <a:solidFill>
                  <a:srgbClr val="000000"/>
                </a:solidFill>
                <a:uFillTx/>
                <a:cs typeface="Times New Roman" pitchFamily="18"/>
              </a:defRPr>
            </a:pPr>
            <a:r>
              <a:rPr lang="nb-NO" sz="1800" b="0" i="0" u="none" strike="noStrike" kern="1200" cap="none" spc="0" baseline="0">
                <a:solidFill>
                  <a:srgbClr val="000000"/>
                </a:solidFill>
                <a:uFillTx/>
                <a:latin typeface="Arial" pitchFamily="18"/>
                <a:ea typeface="SimSun" pitchFamily="2"/>
                <a:cs typeface="Times New Roman" pitchFamily="18"/>
              </a:rPr>
              <a:t>*   </a:t>
            </a:r>
            <a:r>
              <a:rPr lang="nb-NO" sz="1800" b="1" i="0" u="none" strike="noStrike" kern="1200" cap="none" spc="0" baseline="0">
                <a:solidFill>
                  <a:srgbClr val="000000"/>
                </a:solidFill>
                <a:uFillTx/>
                <a:latin typeface="Arial" pitchFamily="18"/>
                <a:ea typeface="SimSun" pitchFamily="2"/>
                <a:cs typeface="Times New Roman" pitchFamily="18"/>
              </a:rPr>
              <a:t> A philosophical sense of purpose</a:t>
            </a:r>
          </a:p>
          <a:p>
            <a:pPr marL="228600" marR="0" lvl="0" indent="-228600" algn="l" defTabSz="914400" rtl="0" fontAlgn="auto" hangingPunct="0">
              <a:lnSpc>
                <a:spcPct val="100000"/>
              </a:lnSpc>
              <a:spcBef>
                <a:spcPts val="0"/>
              </a:spcBef>
              <a:spcAft>
                <a:spcPts val="0"/>
              </a:spcAft>
              <a:buNone/>
              <a:tabLst>
                <a:tab pos="457200" algn="l"/>
              </a:tabLst>
              <a:defRPr lang="nb-NO" sz="1800" b="0" i="0" u="none" strike="noStrike" kern="0" cap="none" spc="0" baseline="0">
                <a:solidFill>
                  <a:srgbClr val="000000"/>
                </a:solidFill>
                <a:uFillTx/>
                <a:cs typeface="Times New Roman" pitchFamily="18"/>
              </a:defRPr>
            </a:pPr>
            <a:endParaRPr lang="nb-NO" sz="1800" b="1" i="0" u="none" strike="noStrike" kern="1200" cap="none" spc="0" baseline="0">
              <a:solidFill>
                <a:srgbClr val="000000"/>
              </a:solidFill>
              <a:uFillTx/>
              <a:latin typeface="Arial" pitchFamily="18"/>
              <a:ea typeface="SimSun" pitchFamily="2"/>
              <a:cs typeface="Times New Roman" pitchFamily="18"/>
            </a:endParaRPr>
          </a:p>
          <a:p>
            <a:pPr marL="228600" marR="0" lvl="0" indent="-228600" algn="l" defTabSz="914400" rtl="0" fontAlgn="auto" hangingPunct="0">
              <a:lnSpc>
                <a:spcPct val="100000"/>
              </a:lnSpc>
              <a:spcBef>
                <a:spcPts val="0"/>
              </a:spcBef>
              <a:spcAft>
                <a:spcPts val="0"/>
              </a:spcAft>
              <a:buNone/>
              <a:tabLst>
                <a:tab pos="457200" algn="l"/>
              </a:tabLst>
              <a:defRPr lang="nb-NO" sz="1800" b="0" i="0" u="none" strike="noStrike" kern="0" cap="none" spc="0" baseline="0">
                <a:solidFill>
                  <a:srgbClr val="000000"/>
                </a:solidFill>
                <a:uFillTx/>
                <a:cs typeface="Times New Roman" pitchFamily="18"/>
              </a:defRPr>
            </a:pPr>
            <a:r>
              <a:rPr lang="nb-NO" sz="1800" b="1" i="0" u="none" strike="noStrike" kern="1200" cap="none" spc="0" baseline="0">
                <a:solidFill>
                  <a:srgbClr val="000000"/>
                </a:solidFill>
                <a:uFillTx/>
                <a:latin typeface="Arial" pitchFamily="18"/>
                <a:ea typeface="SimSun" pitchFamily="2"/>
                <a:cs typeface="Times New Roman" pitchFamily="18"/>
              </a:rPr>
              <a:t>*   Generate value for customer, society and the economy</a:t>
            </a:r>
          </a:p>
          <a:p>
            <a:pPr marL="228600" marR="0" lvl="0" indent="-228600" algn="l" defTabSz="914400" rtl="0" fontAlgn="auto" hangingPunct="0">
              <a:lnSpc>
                <a:spcPct val="100000"/>
              </a:lnSpc>
              <a:spcBef>
                <a:spcPts val="0"/>
              </a:spcBef>
              <a:spcAft>
                <a:spcPts val="0"/>
              </a:spcAft>
              <a:buNone/>
              <a:tabLst>
                <a:tab pos="457200" algn="l"/>
              </a:tabLst>
              <a:defRPr lang="nb-NO" sz="1800" b="0" i="0" u="none" strike="noStrike" kern="0" cap="none" spc="0" baseline="0">
                <a:solidFill>
                  <a:srgbClr val="000000"/>
                </a:solidFill>
                <a:uFillTx/>
                <a:cs typeface="Times New Roman" pitchFamily="18"/>
              </a:defRPr>
            </a:pPr>
            <a:endParaRPr lang="nb-NO" sz="1800" b="1" i="0" u="none" strike="noStrike" kern="1200" cap="none" spc="0" baseline="0">
              <a:solidFill>
                <a:srgbClr val="000000"/>
              </a:solidFill>
              <a:uFillTx/>
              <a:latin typeface="Arial" pitchFamily="18"/>
              <a:ea typeface="SimSun" pitchFamily="2"/>
              <a:cs typeface="Times New Roman" pitchFamily="18"/>
            </a:endParaRPr>
          </a:p>
          <a:p>
            <a:pPr marL="228600" marR="0" lvl="0" indent="-228600" algn="l" defTabSz="914400" rtl="0" fontAlgn="auto" hangingPunct="0">
              <a:lnSpc>
                <a:spcPct val="100000"/>
              </a:lnSpc>
              <a:spcBef>
                <a:spcPts val="0"/>
              </a:spcBef>
              <a:spcAft>
                <a:spcPts val="0"/>
              </a:spcAft>
              <a:buNone/>
              <a:tabLst>
                <a:tab pos="457200" algn="l"/>
              </a:tabLst>
              <a:defRPr lang="nb-NO" sz="1800" b="0" i="0" u="none" strike="noStrike" kern="0" cap="none" spc="0" baseline="0">
                <a:solidFill>
                  <a:srgbClr val="000000"/>
                </a:solidFill>
                <a:uFillTx/>
                <a:cs typeface="Times New Roman" pitchFamily="18"/>
              </a:defRPr>
            </a:pPr>
            <a:r>
              <a:rPr lang="nb-NO" sz="1800" b="1" i="0" u="none" strike="noStrike" kern="1200" cap="none" spc="0" baseline="0">
                <a:solidFill>
                  <a:srgbClr val="000000"/>
                </a:solidFill>
                <a:uFillTx/>
                <a:latin typeface="Arial" pitchFamily="18"/>
                <a:ea typeface="SimSun" pitchFamily="2"/>
                <a:cs typeface="Times New Roman" pitchFamily="18"/>
              </a:rPr>
              <a:t>*    A responsible attitude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ekstSylinder 1"/>
          <p:cNvSpPr txBox="1"/>
          <p:nvPr/>
        </p:nvSpPr>
        <p:spPr>
          <a:xfrm>
            <a:off x="539998" y="899998"/>
            <a:ext cx="9359999" cy="5400016"/>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Systems theory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Swiss721" pitchFamily="34"/>
                <a:ea typeface="Swiss721" pitchFamily="34"/>
                <a:cs typeface="Swiss721" pitchFamily="34"/>
              </a:rPr>
              <a:t>A configuration of parts connected and joined together by a web of relationships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Swiss721" pitchFamily="34"/>
                <a:ea typeface="Swiss721" pitchFamily="34"/>
                <a:cs typeface="Swiss721" pitchFamily="34"/>
              </a:rPr>
              <a:t>C</a:t>
            </a:r>
            <a:r>
              <a:rPr lang="en-GB" sz="1800" b="1" i="0" u="none" strike="noStrike" kern="1200" cap="none" spc="0" baseline="0">
                <a:solidFill>
                  <a:srgbClr val="000000"/>
                </a:solidFill>
                <a:uFillTx/>
                <a:latin typeface="Swiss721" pitchFamily="34"/>
                <a:ea typeface="Swiss721" pitchFamily="34"/>
                <a:cs typeface="Swiss721" pitchFamily="34"/>
              </a:rPr>
              <a:t>an be: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Swiss721" pitchFamily="34"/>
                <a:ea typeface="Swiss721" pitchFamily="34"/>
                <a:cs typeface="Swiss721" pitchFamily="34"/>
              </a:rPr>
              <a:t>*   A machine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Swiss721" pitchFamily="34"/>
                <a:ea typeface="Swiss721" pitchFamily="34"/>
                <a:cs typeface="Swiss721" pitchFamily="34"/>
              </a:rPr>
              <a:t>*   Several machines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Swiss721" pitchFamily="34"/>
                <a:ea typeface="Swiss721" pitchFamily="34"/>
                <a:cs typeface="Swiss721" pitchFamily="34"/>
              </a:rPr>
              <a:t>*   Biology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Swiss721" pitchFamily="34"/>
                <a:ea typeface="Swiss721" pitchFamily="34"/>
                <a:cs typeface="Swiss721" pitchFamily="34"/>
              </a:rPr>
              <a:t>*   An organisation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Swiss721" pitchFamily="34"/>
                <a:ea typeface="Swiss721" pitchFamily="34"/>
                <a:cs typeface="Swiss721" pitchFamily="34"/>
              </a:rPr>
              <a:t>*   A combination of the above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Swiss721" pitchFamily="34"/>
              <a:ea typeface="Swiss721" pitchFamily="34"/>
              <a:cs typeface="Swiss721"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Swiss721" pitchFamily="34"/>
                <a:ea typeface="Swiss721" pitchFamily="34"/>
                <a:cs typeface="Swiss721" pitchFamily="34"/>
              </a:rPr>
              <a:t>Example:   Large organisation with important ICT tools.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Swiss721" pitchFamily="34"/>
              <a:ea typeface="Swiss721" pitchFamily="34"/>
              <a:cs typeface="Swiss721" pitchFamily="34"/>
            </a:endParaRPr>
          </a:p>
        </p:txBody>
      </p:sp>
      <p:pic>
        <p:nvPicPr>
          <p:cNvPr id="3" name="Bilde 2"/>
          <p:cNvPicPr>
            <a:picLocks noChangeAspect="1"/>
          </p:cNvPicPr>
          <p:nvPr/>
        </p:nvPicPr>
        <p:blipFill>
          <a:blip r:embed="rId3">
            <a:lum/>
            <a:alphaModFix/>
          </a:blip>
          <a:srcRect/>
          <a:stretch>
            <a:fillRect/>
          </a:stretch>
        </p:blipFill>
        <p:spPr>
          <a:xfrm>
            <a:off x="6994081" y="4275359"/>
            <a:ext cx="3085917" cy="310463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kstSylinder 1"/>
          <p:cNvSpPr txBox="1"/>
          <p:nvPr/>
        </p:nvSpPr>
        <p:spPr>
          <a:xfrm>
            <a:off x="179999" y="719998"/>
            <a:ext cx="9719998" cy="5116324"/>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System properties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1.   </a:t>
            </a:r>
            <a:r>
              <a:rPr lang="nb-NO" sz="1800" b="1" i="0" u="none" strike="noStrike" kern="1200" cap="none" spc="0" baseline="0">
                <a:solidFill>
                  <a:srgbClr val="000000"/>
                </a:solidFill>
                <a:uFillTx/>
                <a:latin typeface="Arial" pitchFamily="18"/>
                <a:ea typeface="SimSun" pitchFamily="2"/>
                <a:cs typeface="Mangal" pitchFamily="2"/>
              </a:rPr>
              <a:t>The parts or components are connected together in an organized way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2.   The parts or components are affected by being in the system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(and are changed by leaving it)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3.   The assembly does something</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4.   The assembly has been identified by a person as being of special interest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Geoff Peters </a:t>
            </a:r>
            <a:r>
              <a:rPr lang="nb-NO" sz="1800" b="0" i="1" u="none" strike="noStrike" kern="1200" cap="none" spc="0" baseline="0">
                <a:solidFill>
                  <a:srgbClr val="000000"/>
                </a:solidFill>
                <a:uFillTx/>
                <a:latin typeface="Arial" pitchFamily="18"/>
                <a:ea typeface="SimSun" pitchFamily="2"/>
                <a:cs typeface="Mangal" pitchFamily="2"/>
              </a:rPr>
              <a:t>Systems Behaviour</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Open University Set Book 1987.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pic>
        <p:nvPicPr>
          <p:cNvPr id="3" name="Bilde 2"/>
          <p:cNvPicPr>
            <a:picLocks noChangeAspect="1"/>
          </p:cNvPicPr>
          <p:nvPr/>
        </p:nvPicPr>
        <p:blipFill>
          <a:blip r:embed="rId3">
            <a:lum/>
            <a:alphaModFix/>
          </a:blip>
          <a:srcRect/>
          <a:stretch>
            <a:fillRect/>
          </a:stretch>
        </p:blipFill>
        <p:spPr>
          <a:xfrm>
            <a:off x="4140000" y="4320000"/>
            <a:ext cx="5800322" cy="3238201"/>
          </a:xfrm>
          <a:prstGeom prst="rect">
            <a:avLst/>
          </a:prstGeom>
          <a:noFill/>
          <a:ln>
            <a:noFill/>
          </a:ln>
        </p:spPr>
      </p:pic>
      <p:sp>
        <p:nvSpPr>
          <p:cNvPr id="4" name="TekstSylinder 3"/>
          <p:cNvSpPr txBox="1"/>
          <p:nvPr/>
        </p:nvSpPr>
        <p:spPr>
          <a:xfrm>
            <a:off x="839519" y="6795363"/>
            <a:ext cx="8700479" cy="1304638"/>
          </a:xfrm>
          <a:prstGeom prst="rect">
            <a:avLst/>
          </a:prstGeom>
          <a:noFill/>
          <a:ln>
            <a:noFill/>
          </a:ln>
        </p:spPr>
        <p:txBody>
          <a:bodyPr vert="horz" wrap="square" lIns="90004" tIns="44997" rIns="90004" bIns="44997" anchor="t" anchorCtr="0" compatLnSpc="0"/>
          <a:lstStyle/>
          <a:p>
            <a:pPr marL="0" marR="0" lvl="1" indent="0" algn="l" defTabSz="914400" rtl="0" fontAlgn="auto" hangingPunct="0">
              <a:lnSpc>
                <a:spcPct val="100000"/>
              </a:lnSpc>
              <a:spcBef>
                <a:spcPts val="0"/>
              </a:spcBef>
              <a:spcAft>
                <a:spcPts val="0"/>
              </a:spcAft>
              <a:buNone/>
              <a:tabLst/>
              <a:defRPr sz="600" b="0" i="0" u="none" strike="noStrike" kern="0" cap="none" spc="0" baseline="0">
                <a:solidFill>
                  <a:srgbClr val="000000"/>
                </a:solidFill>
                <a:uFillTx/>
              </a:defRPr>
            </a:pPr>
            <a:r>
              <a:rPr lang="nb-NO" sz="600" b="0" i="0" u="none" strike="noStrike" kern="1200" cap="none" spc="0" baseline="0">
                <a:solidFill>
                  <a:srgbClr val="000000"/>
                </a:solidFill>
                <a:uFillTx/>
                <a:latin typeface="Arial" pitchFamily="18"/>
                <a:ea typeface="SimSun" pitchFamily="2"/>
                <a:cs typeface="Mangal" pitchFamily="2"/>
              </a:rPr>
              <a:t> A  CyberOrganism Model for Awareness in Collaborative Communities on the Internet</a:t>
            </a:r>
          </a:p>
          <a:p>
            <a:pPr marL="0" marR="0" lvl="0" indent="0" algn="l" defTabSz="914400" rtl="0" fontAlgn="auto" hangingPunct="0">
              <a:lnSpc>
                <a:spcPct val="100000"/>
              </a:lnSpc>
              <a:spcBef>
                <a:spcPts val="500"/>
              </a:spcBef>
              <a:spcAft>
                <a:spcPts val="500"/>
              </a:spcAft>
              <a:buNone/>
              <a:tabLst/>
              <a:defRPr sz="600" b="0" i="0" u="none" strike="noStrike" kern="0" cap="none" spc="0" baseline="0">
                <a:solidFill>
                  <a:srgbClr val="000000"/>
                </a:solidFill>
                <a:uFillTx/>
              </a:defRPr>
            </a:pPr>
            <a:r>
              <a:rPr lang="nb-NO" sz="600" b="0" i="0" u="none" strike="noStrike" kern="1200" cap="none" spc="0" baseline="0">
                <a:solidFill>
                  <a:srgbClr val="000000"/>
                </a:solidFill>
                <a:uFillTx/>
                <a:latin typeface="Arial" pitchFamily="18"/>
                <a:ea typeface="SimSun" pitchFamily="2"/>
                <a:cs typeface="Mangal" pitchFamily="2"/>
              </a:rPr>
              <a:t>Lee Li-Jen Chen and Brian R. Gaines</a:t>
            </a:r>
          </a:p>
          <a:p>
            <a:pPr marL="0" marR="0" lvl="0" indent="0" algn="l" defTabSz="914400" rtl="0" fontAlgn="auto" hangingPunct="0">
              <a:lnSpc>
                <a:spcPct val="100000"/>
              </a:lnSpc>
              <a:spcBef>
                <a:spcPts val="500"/>
              </a:spcBef>
              <a:spcAft>
                <a:spcPts val="500"/>
              </a:spcAft>
              <a:buNone/>
              <a:tabLst/>
              <a:defRPr sz="600" b="0" i="0" u="none" strike="noStrike" kern="0" cap="none" spc="0" baseline="0">
                <a:solidFill>
                  <a:srgbClr val="000000"/>
                </a:solidFill>
                <a:uFillTx/>
              </a:defRPr>
            </a:pPr>
            <a:r>
              <a:rPr lang="nb-NO" sz="600" b="0" i="0" u="none" strike="noStrike" kern="1200" cap="none" spc="0" baseline="0">
                <a:solidFill>
                  <a:srgbClr val="000000"/>
                </a:solidFill>
                <a:uFillTx/>
                <a:latin typeface="Arial" pitchFamily="18"/>
                <a:ea typeface="SimSun" pitchFamily="2"/>
                <a:cs typeface="Mangal" pitchFamily="2"/>
              </a:rPr>
              <a:t>Knowledge Science Institute, University of Calgary, Calgary, Alberta, Canada T2N-1N4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kstSylinder 1"/>
          <p:cNvSpPr txBox="1"/>
          <p:nvPr/>
        </p:nvSpPr>
        <p:spPr>
          <a:xfrm>
            <a:off x="359999" y="719998"/>
            <a:ext cx="9539999" cy="2587678"/>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Elements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a:t>
            </a:r>
            <a:r>
              <a:rPr lang="nb-NO" sz="2000" b="1" i="0" u="none" strike="noStrike" kern="1200" cap="none" spc="0" baseline="0">
                <a:solidFill>
                  <a:srgbClr val="000000"/>
                </a:solidFill>
                <a:uFillTx/>
                <a:latin typeface="Arial" pitchFamily="18"/>
                <a:ea typeface="SimSun" pitchFamily="2"/>
                <a:cs typeface="Mangal" pitchFamily="2"/>
              </a:rPr>
              <a:t>Elements in a system are not free to do all the things which, unorganized, they might do...when organized they are enabled to do together what none of them could do alone, or, if unorganized, even together.»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kstSylinder 1"/>
          <p:cNvSpPr txBox="1"/>
          <p:nvPr/>
        </p:nvSpPr>
        <p:spPr>
          <a:xfrm>
            <a:off x="179999" y="719998"/>
            <a:ext cx="9719998" cy="2452320"/>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200" b="1" i="0" u="none" strike="noStrike" kern="1200" cap="none" spc="0" baseline="0">
                <a:solidFill>
                  <a:srgbClr val="FF0000"/>
                </a:solidFill>
                <a:uFillTx/>
                <a:latin typeface="Arial" pitchFamily="18"/>
                <a:ea typeface="SimSun" pitchFamily="2"/>
                <a:cs typeface="Mangal" pitchFamily="2"/>
              </a:rPr>
              <a:t>Closed systems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2200" b="1" i="0" u="none" strike="noStrike" kern="1200" cap="none" spc="0" baseline="0">
              <a:solidFill>
                <a:srgbClr val="FF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200" b="1" i="0" u="none" strike="noStrike" kern="1200" cap="none" spc="0" baseline="0">
                <a:solidFill>
                  <a:srgbClr val="FF0000"/>
                </a:solidFill>
                <a:uFillTx/>
                <a:latin typeface="Arial" pitchFamily="18"/>
                <a:ea typeface="SimSun" pitchFamily="2"/>
                <a:cs typeface="Mangal" pitchFamily="2"/>
              </a:rPr>
              <a:t>*   </a:t>
            </a:r>
            <a:r>
              <a:rPr lang="nb-NO" sz="2200" b="1" i="0" u="none" strike="noStrike" kern="1200" cap="none" spc="0" baseline="0">
                <a:solidFill>
                  <a:srgbClr val="000000"/>
                </a:solidFill>
                <a:uFillTx/>
                <a:latin typeface="Arial" pitchFamily="18"/>
                <a:ea typeface="SimSun" pitchFamily="2"/>
                <a:cs typeface="Mangal" pitchFamily="2"/>
              </a:rPr>
              <a:t>Fixed inputs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22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200" b="1" i="0" u="none" strike="noStrike" kern="1200" cap="none" spc="0" baseline="0">
                <a:solidFill>
                  <a:srgbClr val="000000"/>
                </a:solidFill>
                <a:uFillTx/>
                <a:latin typeface="Arial" pitchFamily="18"/>
                <a:ea typeface="SimSun" pitchFamily="2"/>
                <a:cs typeface="Mangal" pitchFamily="2"/>
              </a:rPr>
              <a:t>*   Fixed outputs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pic>
        <p:nvPicPr>
          <p:cNvPr id="3" name="Bilde 2"/>
          <p:cNvPicPr>
            <a:picLocks noChangeAspect="1"/>
          </p:cNvPicPr>
          <p:nvPr/>
        </p:nvPicPr>
        <p:blipFill>
          <a:blip r:embed="rId3">
            <a:lum/>
            <a:alphaModFix/>
          </a:blip>
          <a:srcRect/>
          <a:stretch>
            <a:fillRect/>
          </a:stretch>
        </p:blipFill>
        <p:spPr>
          <a:xfrm>
            <a:off x="5871243" y="1674714"/>
            <a:ext cx="4028754" cy="57052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Bilde 1"/>
          <p:cNvPicPr>
            <a:picLocks noChangeAspect="1"/>
          </p:cNvPicPr>
          <p:nvPr/>
        </p:nvPicPr>
        <p:blipFill>
          <a:blip r:embed="rId3">
            <a:lum/>
            <a:alphaModFix/>
          </a:blip>
          <a:srcRect/>
          <a:stretch>
            <a:fillRect/>
          </a:stretch>
        </p:blipFill>
        <p:spPr>
          <a:xfrm>
            <a:off x="4679999" y="3947044"/>
            <a:ext cx="5235836" cy="3612958"/>
          </a:xfrm>
          <a:prstGeom prst="rect">
            <a:avLst/>
          </a:prstGeom>
          <a:noFill/>
          <a:ln>
            <a:noFill/>
          </a:ln>
        </p:spPr>
      </p:pic>
      <p:sp>
        <p:nvSpPr>
          <p:cNvPr id="3" name="TekstSylinder 2"/>
          <p:cNvSpPr txBox="1"/>
          <p:nvPr/>
        </p:nvSpPr>
        <p:spPr>
          <a:xfrm>
            <a:off x="539998" y="719998"/>
            <a:ext cx="5039999" cy="1426683"/>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000" b="1" i="0" u="none" strike="noStrike" kern="1200" cap="none" spc="0" baseline="0">
                <a:solidFill>
                  <a:srgbClr val="FF0000"/>
                </a:solidFill>
                <a:uFillTx/>
                <a:latin typeface="Arial" pitchFamily="18"/>
                <a:ea typeface="SimSun" pitchFamily="2"/>
                <a:cs typeface="Mangal" pitchFamily="2"/>
              </a:rPr>
              <a:t>Open systems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r>
              <a:rPr lang="nb-NO" sz="1800" b="1" i="0" u="none" strike="noStrike" kern="1200" cap="none" spc="0" baseline="0">
                <a:solidFill>
                  <a:srgbClr val="000000"/>
                </a:solidFill>
                <a:uFillTx/>
                <a:latin typeface="Arial" pitchFamily="18"/>
                <a:ea typeface="SimSun" pitchFamily="2"/>
                <a:cs typeface="Mangal" pitchFamily="2"/>
              </a:rPr>
              <a:t>Variable inputs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Variable outputs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kstSylinder 1"/>
          <p:cNvSpPr txBox="1"/>
          <p:nvPr/>
        </p:nvSpPr>
        <p:spPr>
          <a:xfrm>
            <a:off x="359999" y="719998"/>
            <a:ext cx="9719998" cy="5222988"/>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Goals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r>
              <a:rPr lang="nb-NO" sz="1800" b="1" i="0" u="none" strike="noStrike" kern="1200" cap="none" spc="0" baseline="0">
                <a:solidFill>
                  <a:srgbClr val="000000"/>
                </a:solidFill>
                <a:uFillTx/>
                <a:latin typeface="Arial" pitchFamily="18"/>
                <a:ea typeface="SimSun" pitchFamily="2"/>
                <a:cs typeface="Mangal" pitchFamily="2"/>
              </a:rPr>
              <a:t>Implicit duties (for instance government)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Stakeholder needs (like Universal Access)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Business propositions  (a better battery)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Opportunities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Constraints (a possible goal is to remove a constraint)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  Money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  Time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  Resources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  Space, weight or similar</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  Long term effects, sustainability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kstSylinder 1"/>
          <p:cNvSpPr txBox="1"/>
          <p:nvPr/>
        </p:nvSpPr>
        <p:spPr>
          <a:xfrm>
            <a:off x="431797" y="395459"/>
            <a:ext cx="9217023" cy="655564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Purpose  Management Ethics part I and II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An overview of management, identifying challenges, and possible ethical problems</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Ethical problems can be related to individuals or organisation</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More specific, within organisation: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Culture  (Pharma, Oil)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Systems (financial crisis)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Stakeholders (ignoring environment or customer)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Goals (financial only, rigid)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Strategies (copycat, non-existent)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Organisation structure (not addressing goals)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      </a:t>
            </a: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kstSylinder 1"/>
          <p:cNvSpPr txBox="1"/>
          <p:nvPr/>
        </p:nvSpPr>
        <p:spPr>
          <a:xfrm>
            <a:off x="359999" y="899998"/>
            <a:ext cx="9539999" cy="4868914"/>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Internal goals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r>
              <a:rPr lang="nb-NO" sz="1800" b="1" i="0" u="none" strike="noStrike" kern="1200" cap="none" spc="0" baseline="0">
                <a:solidFill>
                  <a:srgbClr val="000000"/>
                </a:solidFill>
                <a:uFillTx/>
                <a:latin typeface="Arial" pitchFamily="18"/>
                <a:ea typeface="SimSun" pitchFamily="2"/>
                <a:cs typeface="Mangal" pitchFamily="2"/>
              </a:rPr>
              <a:t>Better training (studies show good effect)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Better planning</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New technology (ICT, logistics, robotics...)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New components (nano, composites, non-polluting, more energy efficient...)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Employee safety, motivation, participation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pic>
        <p:nvPicPr>
          <p:cNvPr id="3" name="Bilde 2"/>
          <p:cNvPicPr>
            <a:picLocks noChangeAspect="1"/>
          </p:cNvPicPr>
          <p:nvPr/>
        </p:nvPicPr>
        <p:blipFill>
          <a:blip r:embed="rId3">
            <a:lum/>
            <a:alphaModFix/>
          </a:blip>
          <a:srcRect/>
          <a:stretch>
            <a:fillRect/>
          </a:stretch>
        </p:blipFill>
        <p:spPr>
          <a:xfrm>
            <a:off x="4320000" y="4998960"/>
            <a:ext cx="5200201" cy="2381042"/>
          </a:xfrm>
          <a:prstGeom prst="rect">
            <a:avLst/>
          </a:prstGeom>
          <a:noFill/>
          <a:ln>
            <a:noFill/>
          </a:ln>
        </p:spPr>
      </p:pic>
      <p:sp>
        <p:nvSpPr>
          <p:cNvPr id="4" name="TekstSylinder 3"/>
          <p:cNvSpPr txBox="1"/>
          <p:nvPr/>
        </p:nvSpPr>
        <p:spPr>
          <a:xfrm>
            <a:off x="5759997" y="4679999"/>
            <a:ext cx="4859999" cy="247317"/>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100" b="0" i="0" u="none" strike="noStrike" kern="1200" cap="none" spc="0" baseline="0">
                <a:solidFill>
                  <a:srgbClr val="000000"/>
                </a:solidFill>
                <a:uFillTx/>
                <a:latin typeface="Arial" pitchFamily="18"/>
                <a:ea typeface="SimSun" pitchFamily="2"/>
                <a:cs typeface="Mangal" pitchFamily="2"/>
                <a:hlinkClick r:id="rId4"/>
              </a:rPr>
              <a:t>www.ekornes.com</a:t>
            </a:r>
            <a:r>
              <a:rPr lang="nb-NO" sz="1100" b="0" i="0" u="none" strike="noStrike" kern="1200" cap="none" spc="0" baseline="0">
                <a:solidFill>
                  <a:srgbClr val="000000"/>
                </a:solidFill>
                <a:uFillTx/>
                <a:latin typeface="Arial" pitchFamily="18"/>
                <a:ea typeface="SimSun" pitchFamily="2"/>
                <a:cs typeface="Mangal" pitchFamily="2"/>
              </a:rPr>
              <a:t> February 2011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ekstSylinder 1"/>
          <p:cNvSpPr txBox="1"/>
          <p:nvPr/>
        </p:nvSpPr>
        <p:spPr>
          <a:xfrm>
            <a:off x="359999" y="899998"/>
            <a:ext cx="9539999" cy="5123520"/>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External goals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r>
              <a:rPr lang="nb-NO" sz="1800" b="1" i="0" u="none" strike="noStrike" kern="1200" cap="none" spc="0" baseline="0">
                <a:solidFill>
                  <a:srgbClr val="000000"/>
                </a:solidFill>
                <a:uFillTx/>
                <a:latin typeface="Arial" pitchFamily="18"/>
                <a:ea typeface="SimSun" pitchFamily="2"/>
                <a:cs typeface="Mangal" pitchFamily="2"/>
              </a:rPr>
              <a:t>Design needs (modern, timely, secure, robust, attractive, international,</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easy, universal...)</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Customer needs (quality, price, Service Level Agreements).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Society needs (Infrastructure, environment care, people care...)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Owner needs (economy, sustainability, ethical)</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Governance (structure, reports, feedbacks...)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pic>
        <p:nvPicPr>
          <p:cNvPr id="3" name="Bilde 2"/>
          <p:cNvPicPr>
            <a:picLocks noChangeAspect="1"/>
          </p:cNvPicPr>
          <p:nvPr/>
        </p:nvPicPr>
        <p:blipFill>
          <a:blip r:embed="rId3">
            <a:lum/>
            <a:alphaModFix/>
          </a:blip>
          <a:srcRect/>
          <a:stretch>
            <a:fillRect/>
          </a:stretch>
        </p:blipFill>
        <p:spPr>
          <a:xfrm>
            <a:off x="7435077" y="4679999"/>
            <a:ext cx="2284921" cy="2667240"/>
          </a:xfrm>
          <a:prstGeom prst="rect">
            <a:avLst/>
          </a:prstGeom>
          <a:noFill/>
          <a:ln>
            <a:noFill/>
          </a:ln>
        </p:spPr>
      </p:pic>
      <p:sp>
        <p:nvSpPr>
          <p:cNvPr id="4" name="TekstSylinder 3"/>
          <p:cNvSpPr txBox="1"/>
          <p:nvPr/>
        </p:nvSpPr>
        <p:spPr>
          <a:xfrm>
            <a:off x="7435077" y="4283890"/>
            <a:ext cx="2464920" cy="4001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000" b="0" i="0" u="none" strike="noStrike" kern="1200" cap="none" spc="0" baseline="0">
                <a:solidFill>
                  <a:srgbClr val="000000"/>
                </a:solidFill>
                <a:uFillTx/>
                <a:latin typeface="Calibri"/>
              </a:rPr>
              <a:t>Converting waste to energy, Dong Energy 2007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kstSylinder 1"/>
          <p:cNvSpPr txBox="1"/>
          <p:nvPr/>
        </p:nvSpPr>
        <p:spPr>
          <a:xfrm>
            <a:off x="179999" y="539998"/>
            <a:ext cx="9539999" cy="4692069"/>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Goal characteristics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r>
              <a:rPr lang="nb-NO" sz="1800" b="1" i="0" u="none" strike="noStrike" kern="1200" cap="none" spc="0" baseline="0">
                <a:solidFill>
                  <a:srgbClr val="000000"/>
                </a:solidFill>
                <a:uFillTx/>
                <a:latin typeface="Arial" pitchFamily="18"/>
                <a:ea typeface="SimSun" pitchFamily="2"/>
                <a:cs typeface="Mangal" pitchFamily="2"/>
              </a:rPr>
              <a:t>Important.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Well written, precise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Quality assured</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Well communicated (Kverneland)</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Accepted (Kverneland)</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Motivating, at least not demotivating</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Part of an overall vision, mission, world view</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ekstSylinder 1"/>
          <p:cNvSpPr txBox="1"/>
          <p:nvPr/>
        </p:nvSpPr>
        <p:spPr>
          <a:xfrm>
            <a:off x="179999" y="719998"/>
            <a:ext cx="9719998" cy="5784229"/>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Times New Roman" pitchFamily="18"/>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0" i="0" u="none" strike="noStrike" kern="1200" cap="none" spc="0" baseline="0">
                <a:solidFill>
                  <a:srgbClr val="FF0000"/>
                </a:solidFill>
                <a:uFillTx/>
                <a:latin typeface="Swiss721" pitchFamily="34"/>
                <a:ea typeface="Times New Roman" pitchFamily="18"/>
                <a:cs typeface="Mangal" pitchFamily="2"/>
              </a:rPr>
              <a:t>Goal problems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Times New Roman" pitchFamily="18"/>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Times New Roman" pitchFamily="18"/>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Times New Roman" pitchFamily="18"/>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a:solidFill>
                  <a:srgbClr val="000000"/>
                </a:solidFill>
                <a:uFillTx/>
                <a:latin typeface="Swiss721" pitchFamily="34"/>
                <a:ea typeface="Times New Roman" pitchFamily="18"/>
                <a:cs typeface="Mangal" pitchFamily="2"/>
              </a:rPr>
              <a:t>“</a:t>
            </a:r>
            <a:r>
              <a:rPr lang="nb-NO" sz="1800" b="1" i="1" u="none" strike="noStrike" kern="1200" cap="none" spc="0" baseline="0">
                <a:solidFill>
                  <a:srgbClr val="000000"/>
                </a:solidFill>
                <a:uFillTx/>
                <a:latin typeface="Swiss721" pitchFamily="34"/>
                <a:ea typeface="SimSun" pitchFamily="2"/>
                <a:cs typeface="Times New Roman" pitchFamily="18"/>
              </a:rPr>
              <a:t>The economics profession has failed in communicating the limitations, weaknesses, and even dangers of its preferred models to the public.   This state of affairs makes clear the need for a major reorientation of focus </a:t>
            </a:r>
            <a:r>
              <a:rPr lang="nb-NO" sz="1800" b="1" i="1" u="none" strike="noStrike" kern="1200" cap="none" spc="0" baseline="0">
                <a:solidFill>
                  <a:srgbClr val="000000"/>
                </a:solidFill>
                <a:uFillTx/>
                <a:latin typeface="Swiss721" pitchFamily="34"/>
                <a:ea typeface="Times New Roman" pitchFamily="18"/>
                <a:cs typeface="Mangal" pitchFamily="2"/>
              </a:rPr>
              <a:t>in the</a:t>
            </a:r>
            <a:r>
              <a:rPr lang="nb-NO" sz="1800" b="1" i="1" u="none" strike="noStrike" kern="1200" cap="none" spc="0" baseline="0">
                <a:solidFill>
                  <a:srgbClr val="000000"/>
                </a:solidFill>
                <a:uFillTx/>
                <a:latin typeface="Swiss721" pitchFamily="34"/>
                <a:ea typeface="SimSun" pitchFamily="2"/>
                <a:cs typeface="Times New Roman" pitchFamily="18"/>
              </a:rPr>
              <a:t> research economists undertake, as well as the establishment of an </a:t>
            </a:r>
            <a:r>
              <a:rPr lang="nb-NO" sz="1800" b="1" i="1" u="none" strike="noStrike" kern="1200" cap="none" spc="0" baseline="0">
                <a:solidFill>
                  <a:srgbClr val="0000FF"/>
                </a:solidFill>
                <a:uFillTx/>
                <a:latin typeface="Swiss721" pitchFamily="34"/>
                <a:ea typeface="SimSun" pitchFamily="2"/>
                <a:cs typeface="Times New Roman" pitchFamily="18"/>
              </a:rPr>
              <a:t>ethical code</a:t>
            </a:r>
            <a:r>
              <a:rPr lang="nb-NO" sz="1800" b="1" i="1" u="none" strike="noStrike" kern="1200" cap="none" spc="0" baseline="0">
                <a:solidFill>
                  <a:srgbClr val="000000"/>
                </a:solidFill>
                <a:uFillTx/>
                <a:latin typeface="Swiss721" pitchFamily="34"/>
                <a:ea typeface="SimSun" pitchFamily="2"/>
                <a:cs typeface="Times New Roman" pitchFamily="18"/>
              </a:rPr>
              <a:t> that would ask economists to understand and communicate the limitations and potential misuses of their models.</a:t>
            </a:r>
            <a:r>
              <a:rPr lang="nb-NO" sz="1800" b="1" i="1" u="none" strike="noStrike" kern="1200" cap="none" spc="0" baseline="0">
                <a:solidFill>
                  <a:srgbClr val="000000"/>
                </a:solidFill>
                <a:uFillTx/>
                <a:latin typeface="Swiss721" pitchFamily="34"/>
                <a:ea typeface="Times New Roman" pitchFamily="18"/>
                <a:cs typeface="Mangal" pitchFamily="2"/>
              </a:rPr>
              <a: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1" u="none" strike="noStrike" kern="1200" cap="none" spc="0" baseline="0">
              <a:solidFill>
                <a:srgbClr val="000000"/>
              </a:solidFill>
              <a:uFillTx/>
              <a:latin typeface="Swiss721" pitchFamily="34"/>
              <a:ea typeface="Swiss721" pitchFamily="34"/>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1" u="none" strike="noStrike" kern="1200" cap="none" spc="0" baseline="0">
              <a:solidFill>
                <a:srgbClr val="000000"/>
              </a:solidFill>
              <a:uFillTx/>
              <a:latin typeface="Swiss721" pitchFamily="34"/>
              <a:ea typeface="Swiss721" pitchFamily="34"/>
              <a:cs typeface="Times New Roman" pitchFamily="18"/>
            </a:endParaRPr>
          </a:p>
          <a:p>
            <a:pPr marL="0" marR="0" lvl="0" indent="0" algn="l" defTabSz="914400" rtl="0" fontAlgn="auto" hangingPunct="0">
              <a:lnSpc>
                <a:spcPct val="100000"/>
              </a:lnSpc>
              <a:spcBef>
                <a:spcPts val="0"/>
              </a:spcBef>
              <a:spcAft>
                <a:spcPts val="0"/>
              </a:spcAft>
              <a:buNone/>
              <a:tabLst>
                <a:tab pos="2889723" algn="ctr"/>
              </a:tabLst>
              <a:defRPr lang="en-US" sz="1800" b="0" i="0" u="none" strike="noStrike" kern="0" cap="none" spc="0" baseline="0">
                <a:solidFill>
                  <a:srgbClr val="000000"/>
                </a:solidFill>
                <a:uFillTx/>
                <a:cs typeface="Times New Roman" pitchFamily="18"/>
              </a:defRPr>
            </a:pPr>
            <a:r>
              <a:rPr lang="nb-NO" sz="800" b="1" i="1" u="none" strike="noStrike" kern="1200" cap="none" spc="0" baseline="0">
                <a:solidFill>
                  <a:srgbClr val="000000"/>
                </a:solidFill>
                <a:uFillTx/>
                <a:latin typeface="Swiss721" pitchFamily="34"/>
                <a:ea typeface="Swiss721" pitchFamily="34"/>
                <a:cs typeface="Times New Roman" pitchFamily="18"/>
              </a:rPr>
              <a:t>Colander, David, Føllmer, Hans, Haas, Armin, Goldberg, Michael, Juselius, Katarina, Kirman, Alan, Lux, Thomas &amp; Sloth, Brigitte.   </a:t>
            </a:r>
            <a:r>
              <a:rPr lang="en-US" sz="800" b="1" i="1" u="none" strike="noStrike" kern="1200" cap="none" spc="0" baseline="0">
                <a:solidFill>
                  <a:srgbClr val="000000"/>
                </a:solidFill>
                <a:uFillTx/>
                <a:latin typeface="Swiss721" pitchFamily="34"/>
                <a:ea typeface="Swiss721" pitchFamily="34"/>
                <a:cs typeface="Times New Roman" pitchFamily="18"/>
              </a:rPr>
              <a:t>The Financial Crisis and the Systemic Failure of Academic Economics.</a:t>
            </a:r>
            <a:r>
              <a:rPr lang="nb-NO" sz="800" b="1" i="1" u="none" strike="noStrike" kern="1200" cap="none" spc="0" baseline="0">
                <a:solidFill>
                  <a:srgbClr val="000000"/>
                </a:solidFill>
                <a:uFillTx/>
                <a:latin typeface="Swiss721" pitchFamily="34"/>
                <a:ea typeface="Swiss721" pitchFamily="34"/>
                <a:cs typeface="Times New Roman" pitchFamily="18"/>
              </a:rPr>
              <a:t>   Outcome of discussion group at the Dahlem Workshop 2008.</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wiss721" pitchFamily="34"/>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wiss721" pitchFamily="34"/>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wiss721" pitchFamily="34"/>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a:solidFill>
                  <a:srgbClr val="000000"/>
                </a:solidFill>
                <a:uFillTx/>
                <a:latin typeface="Swiss721" pitchFamily="34"/>
                <a:ea typeface="Swiss721" pitchFamily="34"/>
                <a:cs typeface="Times New Roman" pitchFamily="18"/>
              </a:rPr>
              <a:t>Commenting goal setting:</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wiss721" pitchFamily="34"/>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Swiss721" pitchFamily="34"/>
                <a:ea typeface="SimSun" pitchFamily="2"/>
                <a:cs typeface="Times New Roman" pitchFamily="18"/>
              </a:rPr>
              <a:t>some researchers are </a:t>
            </a:r>
            <a:r>
              <a:rPr lang="nb-NO" sz="1800" b="1" i="0" u="none" strike="noStrike" kern="1200" cap="none" spc="0" baseline="0">
                <a:solidFill>
                  <a:srgbClr val="000000"/>
                </a:solidFill>
                <a:uFillTx/>
                <a:latin typeface="Swiss721" pitchFamily="34"/>
                <a:ea typeface="Times New Roman" pitchFamily="18"/>
                <a:cs typeface="Times New Roman" pitchFamily="18"/>
              </a:rPr>
              <a:t>“</a:t>
            </a:r>
            <a:r>
              <a:rPr lang="nb-NO" sz="1800" b="1" i="1" u="none" strike="noStrike" kern="1200" cap="none" spc="0" baseline="0">
                <a:solidFill>
                  <a:srgbClr val="000000"/>
                </a:solidFill>
                <a:uFillTx/>
                <a:latin typeface="Swiss721" pitchFamily="34"/>
                <a:ea typeface="SimSun" pitchFamily="2"/>
                <a:cs typeface="Times New Roman" pitchFamily="18"/>
              </a:rPr>
              <a:t>publishing juggernauts, at the expense of the broader objectives of providing scientific rigor and sound management advice</a:t>
            </a:r>
            <a:r>
              <a:rPr lang="nb-NO" sz="1800" b="1" i="0" u="none" strike="noStrike" kern="1200" cap="none" spc="0" baseline="0">
                <a:solidFill>
                  <a:srgbClr val="000000"/>
                </a:solidFill>
                <a:uFillTx/>
                <a:latin typeface="Swiss721" pitchFamily="34"/>
                <a:ea typeface="SimSun" pitchFamily="2"/>
                <a:cs typeface="Times New Roman" pitchFamily="18"/>
              </a:rPr>
              <a:t>.</a:t>
            </a:r>
            <a:r>
              <a:rPr lang="nb-NO" sz="1800" b="1" i="0" u="none" strike="noStrike" kern="1200" cap="none" spc="0" baseline="0">
                <a:solidFill>
                  <a:srgbClr val="000000"/>
                </a:solidFill>
                <a:uFillTx/>
                <a:latin typeface="Swiss721" pitchFamily="34"/>
                <a:ea typeface="Times New Roman" pitchFamily="18"/>
                <a:cs typeface="Times New Roman" pitchFamily="18"/>
              </a:rPr>
              <a: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imSun" pitchFamily="2"/>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imSun" pitchFamily="2"/>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imSun" pitchFamily="2"/>
              <a:cs typeface="Times New Roman" pitchFamily="18"/>
            </a:endParaRPr>
          </a:p>
          <a:p>
            <a:pPr marL="0" marR="0" lvl="0" indent="0" algn="l" defTabSz="914400" rtl="0" fontAlgn="auto" hangingPunct="0">
              <a:lnSpc>
                <a:spcPct val="100000"/>
              </a:lnSpc>
              <a:spcBef>
                <a:spcPts val="0"/>
              </a:spcBef>
              <a:spcAft>
                <a:spcPts val="0"/>
              </a:spcAft>
              <a:buNone/>
              <a:tabLst>
                <a:tab pos="2889723" algn="ctr"/>
              </a:tabLst>
              <a:defRPr sz="1800" b="0" i="0" u="none" strike="noStrike" kern="0" cap="none" spc="0" baseline="0">
                <a:solidFill>
                  <a:srgbClr val="000000"/>
                </a:solidFill>
                <a:uFillTx/>
                <a:cs typeface="Times New Roman" pitchFamily="18"/>
              </a:defRPr>
            </a:pPr>
            <a:r>
              <a:rPr lang="nb-NO" sz="800" b="1" i="0" u="none" strike="noStrike" kern="1200" cap="none" spc="0" baseline="0">
                <a:solidFill>
                  <a:srgbClr val="000000"/>
                </a:solidFill>
                <a:uFillTx/>
                <a:latin typeface="Swiss721" pitchFamily="34"/>
                <a:ea typeface="SimSun" pitchFamily="2"/>
                <a:cs typeface="Times New Roman" pitchFamily="18"/>
              </a:rPr>
              <a:t>Ordóñez</a:t>
            </a:r>
            <a:r>
              <a:rPr lang="en-US" sz="800" b="1" i="0" u="none" strike="noStrike" kern="1200" cap="none" spc="0" baseline="0">
                <a:solidFill>
                  <a:srgbClr val="000000"/>
                </a:solidFill>
                <a:uFillTx/>
                <a:latin typeface="Swiss721" pitchFamily="34"/>
                <a:ea typeface="SimSun" pitchFamily="2"/>
                <a:cs typeface="Times New Roman" pitchFamily="18"/>
              </a:rPr>
              <a:t>, Lisa, Schweitzer, Maurice E., Galinsky, Adam D. &amp; Bazerman, Max H. </a:t>
            </a:r>
            <a:r>
              <a:rPr lang="en-US" sz="800" b="1" i="1" u="none" strike="noStrike" kern="1200" cap="none" spc="0" baseline="0">
                <a:solidFill>
                  <a:srgbClr val="000000"/>
                </a:solidFill>
                <a:uFillTx/>
                <a:latin typeface="Swiss721" pitchFamily="34"/>
                <a:ea typeface="SimSun" pitchFamily="2"/>
                <a:cs typeface="Times New Roman" pitchFamily="18"/>
              </a:rPr>
              <a:t>Goals Gone Wild:  The Systematic Side Effects of Over-Prescribing Goal Setting</a:t>
            </a:r>
            <a:r>
              <a:rPr lang="en-US" sz="800" b="1" i="0" u="none" strike="noStrike" kern="1200" cap="none" spc="0" baseline="0">
                <a:solidFill>
                  <a:srgbClr val="000000"/>
                </a:solidFill>
                <a:uFillTx/>
                <a:latin typeface="Swiss721" pitchFamily="34"/>
                <a:ea typeface="SimSun" pitchFamily="2"/>
                <a:cs typeface="Times New Roman" pitchFamily="18"/>
              </a:rPr>
              <a:t>.   Harvard Working Paper 09-083 (2009)</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imSun" pitchFamily="2"/>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imSun" pitchFamily="2"/>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a:solidFill>
                <a:srgbClr val="000000"/>
              </a:solidFill>
              <a:uFillTx/>
              <a:latin typeface="Swiss721" pitchFamily="34"/>
              <a:ea typeface="SimSun" pitchFamily="2"/>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ekstSylinder 1"/>
          <p:cNvSpPr txBox="1"/>
          <p:nvPr/>
        </p:nvSpPr>
        <p:spPr>
          <a:xfrm>
            <a:off x="179999" y="719998"/>
            <a:ext cx="9899998" cy="4646880"/>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Strategy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How to implement goals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FF"/>
                </a:solidFill>
                <a:uFillTx/>
                <a:latin typeface="Arial" pitchFamily="18"/>
                <a:ea typeface="SimSun" pitchFamily="2"/>
                <a:cs typeface="Mangal" pitchFamily="2"/>
              </a:rPr>
              <a:t>Type                          Timeframe         Comments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Grand strategy          Continual         Basic values, principles, overall goals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Long term                  5-10 years        Major projects, infrastructure, research</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Short term                 1-5 years          Minor projects, improvements, maintenance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Operational               Current             Day to day considerations, opportunities,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2066544" y="2078732"/>
            <a:ext cx="5900924" cy="2157984"/>
          </a:xfrm>
          <a:prstGeom prst="rect">
            <a:avLst/>
          </a:prstGeom>
          <a:noFill/>
          <a:ln>
            <a:noFill/>
          </a:ln>
        </p:spPr>
      </p:pic>
      <p:sp>
        <p:nvSpPr>
          <p:cNvPr id="3" name="Rectangle 1"/>
          <p:cNvSpPr/>
          <p:nvPr/>
        </p:nvSpPr>
        <p:spPr>
          <a:xfrm>
            <a:off x="2090739" y="3257550"/>
            <a:ext cx="10080629"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34"/>
              <a:cs typeface="Arial" pitchFamily="34"/>
            </a:endParaRPr>
          </a:p>
        </p:txBody>
      </p:sp>
      <p:pic>
        <p:nvPicPr>
          <p:cNvPr id="4" name="Bilde 6"/>
          <p:cNvPicPr>
            <a:picLocks noChangeAspect="1"/>
          </p:cNvPicPr>
          <p:nvPr/>
        </p:nvPicPr>
        <p:blipFill>
          <a:blip r:embed="rId3"/>
          <a:stretch>
            <a:fillRect/>
          </a:stretch>
        </p:blipFill>
        <p:spPr>
          <a:xfrm>
            <a:off x="2084832" y="4163564"/>
            <a:ext cx="5907024" cy="694944"/>
          </a:xfrm>
          <a:prstGeom prst="rect">
            <a:avLst/>
          </a:prstGeom>
          <a:noFill/>
          <a:ln>
            <a:noFill/>
          </a:ln>
        </p:spPr>
      </p:pic>
      <p:sp>
        <p:nvSpPr>
          <p:cNvPr id="5" name="TekstSylinder 5"/>
          <p:cNvSpPr txBox="1"/>
          <p:nvPr/>
        </p:nvSpPr>
        <p:spPr>
          <a:xfrm>
            <a:off x="575815" y="467468"/>
            <a:ext cx="6048673"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Strategy evaluations 2007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ekstSylinder 1"/>
          <p:cNvSpPr txBox="1"/>
          <p:nvPr/>
        </p:nvSpPr>
        <p:spPr>
          <a:xfrm>
            <a:off x="503806" y="2843729"/>
            <a:ext cx="9217023" cy="24622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Calibri"/>
              </a:rPr>
              <a:t>“</a:t>
            </a:r>
            <a:r>
              <a:rPr lang="en-GB" sz="2000" b="1" i="1" u="none" strike="noStrike" kern="1200" cap="none" spc="0" baseline="0">
                <a:solidFill>
                  <a:srgbClr val="000000"/>
                </a:solidFill>
                <a:uFillTx/>
                <a:latin typeface="Calibri"/>
              </a:rPr>
              <a:t>Does senior management have a clear and broadly shared understanding of how the industry may be different ten years into the future?   Are its “headlights” shining further out than those of competitors?   Is its point of view about the future reflected in the company’s short term priorities?   Is its point of view about the future competitively unique</a:t>
            </a:r>
            <a:r>
              <a:rPr lang="en-GB" sz="2000" b="1" i="0" u="none" strike="noStrike" kern="120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p:txBody>
      </p:sp>
      <p:sp>
        <p:nvSpPr>
          <p:cNvPr id="3" name="TekstSylinder 2"/>
          <p:cNvSpPr txBox="1"/>
          <p:nvPr/>
        </p:nvSpPr>
        <p:spPr>
          <a:xfrm>
            <a:off x="575815" y="755504"/>
            <a:ext cx="6048673"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Strategy challenge</a:t>
            </a:r>
          </a:p>
        </p:txBody>
      </p:sp>
      <p:sp>
        <p:nvSpPr>
          <p:cNvPr id="4" name="TekstSylinder 3"/>
          <p:cNvSpPr txBox="1"/>
          <p:nvPr/>
        </p:nvSpPr>
        <p:spPr>
          <a:xfrm>
            <a:off x="575815" y="5796061"/>
            <a:ext cx="9145014"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Hamel, Gary &amp; Prahalad, C.K.  </a:t>
            </a:r>
            <a:r>
              <a:rPr lang="en-GB" sz="1800" b="0" i="1" u="none" strike="noStrike" kern="1200" cap="none" spc="0" baseline="0">
                <a:solidFill>
                  <a:srgbClr val="000000"/>
                </a:solidFill>
                <a:uFillTx/>
                <a:latin typeface="Calibri"/>
              </a:rPr>
              <a:t>Competing for the future</a:t>
            </a:r>
            <a:r>
              <a:rPr lang="en-GB" sz="1800" b="0" i="0" u="none" strike="noStrike" kern="1200" cap="none" spc="0" baseline="0">
                <a:solidFill>
                  <a:srgbClr val="000000"/>
                </a:solidFill>
                <a:uFillTx/>
                <a:latin typeface="Calibri"/>
              </a:rPr>
              <a:t>.   Harvard Business School Press 1994.</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ekstSylinder 1"/>
          <p:cNvSpPr txBox="1"/>
          <p:nvPr/>
        </p:nvSpPr>
        <p:spPr>
          <a:xfrm>
            <a:off x="287779" y="251441"/>
            <a:ext cx="9433050" cy="458587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Strategy problems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Sometimes retroactive (after the fact)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Clemons, Eric K. </a:t>
            </a:r>
            <a:r>
              <a:rPr lang="en-GB" sz="1400" b="0" i="1" u="none" strike="noStrike" kern="1200" cap="none" spc="0" baseline="0">
                <a:solidFill>
                  <a:srgbClr val="000000"/>
                </a:solidFill>
                <a:uFillTx/>
                <a:latin typeface="Calibri"/>
              </a:rPr>
              <a:t>Evaluation of Strategic Investments in IT</a:t>
            </a:r>
            <a:r>
              <a:rPr lang="en-GB" sz="1400" b="0" i="0" u="none" strike="noStrike" kern="1200" cap="none" spc="0" baseline="0">
                <a:solidFill>
                  <a:srgbClr val="000000"/>
                </a:solidFill>
                <a:uFillTx/>
                <a:latin typeface="Calibri"/>
              </a:rPr>
              <a:t>.   Communications of the ACM January 1991.</a:t>
            </a:r>
            <a:endParaRPr lang="nb-NO"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Sometimes adjustments instead of moving resources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Currie, Wendy.   </a:t>
            </a:r>
            <a:r>
              <a:rPr lang="en-GB" sz="1400" b="0" i="1" u="none" strike="noStrike" kern="1200" cap="none" spc="0" baseline="0">
                <a:solidFill>
                  <a:srgbClr val="000000"/>
                </a:solidFill>
                <a:uFillTx/>
                <a:latin typeface="Calibri"/>
              </a:rPr>
              <a:t>Management strategy for I.T. </a:t>
            </a:r>
            <a:r>
              <a:rPr lang="en-GB" sz="1400" b="0" i="0" u="none" strike="noStrike" kern="1200" cap="none" spc="0" baseline="0">
                <a:solidFill>
                  <a:srgbClr val="000000"/>
                </a:solidFill>
                <a:uFillTx/>
                <a:latin typeface="Calibri"/>
              </a:rPr>
              <a:t>    Pitman Publishing 1995.</a:t>
            </a:r>
            <a:endParaRPr lang="nb-NO" sz="1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kstSylinder 1"/>
          <p:cNvSpPr txBox="1"/>
          <p:nvPr/>
        </p:nvSpPr>
        <p:spPr>
          <a:xfrm>
            <a:off x="215780" y="323450"/>
            <a:ext cx="9721077" cy="489364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Organisation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Ideally, organisation structured to meet agreed goals.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Difficult, because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Goals change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Inertia, status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Fashions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The effects of organisation structure not known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ktangel 1"/>
          <p:cNvSpPr/>
          <p:nvPr/>
        </p:nvSpPr>
        <p:spPr>
          <a:xfrm>
            <a:off x="3672157" y="1043531"/>
            <a:ext cx="1944215" cy="7200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sp>
        <p:nvSpPr>
          <p:cNvPr id="3" name="Rektangel 2"/>
          <p:cNvSpPr/>
          <p:nvPr/>
        </p:nvSpPr>
        <p:spPr>
          <a:xfrm>
            <a:off x="215780" y="3491800"/>
            <a:ext cx="1944215" cy="7200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4" name="Rektangel 3"/>
          <p:cNvSpPr/>
          <p:nvPr/>
        </p:nvSpPr>
        <p:spPr>
          <a:xfrm>
            <a:off x="2852452" y="3491800"/>
            <a:ext cx="1944215" cy="7200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sp>
        <p:nvSpPr>
          <p:cNvPr id="5" name="Rektangel 4"/>
          <p:cNvSpPr/>
          <p:nvPr/>
        </p:nvSpPr>
        <p:spPr>
          <a:xfrm>
            <a:off x="5400354" y="3460446"/>
            <a:ext cx="1944215" cy="7200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sp>
        <p:nvSpPr>
          <p:cNvPr id="6" name="Rektangel 5"/>
          <p:cNvSpPr/>
          <p:nvPr/>
        </p:nvSpPr>
        <p:spPr>
          <a:xfrm>
            <a:off x="7920633" y="3491800"/>
            <a:ext cx="1944215" cy="7200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sp>
        <p:nvSpPr>
          <p:cNvPr id="7" name="TekstSylinder 6"/>
          <p:cNvSpPr txBox="1"/>
          <p:nvPr/>
        </p:nvSpPr>
        <p:spPr>
          <a:xfrm>
            <a:off x="3888184" y="1218904"/>
            <a:ext cx="1512170" cy="369335"/>
          </a:xfrm>
          <a:prstGeom prst="rect">
            <a:avLst/>
          </a:prstGeom>
          <a:solidFill>
            <a:srgbClr val="FFFFFF"/>
          </a:solid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CEO</a:t>
            </a:r>
          </a:p>
        </p:txBody>
      </p:sp>
      <p:sp>
        <p:nvSpPr>
          <p:cNvPr id="8" name="TekstSylinder 7"/>
          <p:cNvSpPr txBox="1"/>
          <p:nvPr/>
        </p:nvSpPr>
        <p:spPr>
          <a:xfrm>
            <a:off x="287779" y="3635818"/>
            <a:ext cx="180019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Production</a:t>
            </a:r>
          </a:p>
        </p:txBody>
      </p:sp>
      <p:sp>
        <p:nvSpPr>
          <p:cNvPr id="9" name="TekstSylinder 8"/>
          <p:cNvSpPr txBox="1"/>
          <p:nvPr/>
        </p:nvSpPr>
        <p:spPr>
          <a:xfrm>
            <a:off x="3024085" y="3635818"/>
            <a:ext cx="162017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Sales </a:t>
            </a:r>
          </a:p>
        </p:txBody>
      </p:sp>
      <p:sp>
        <p:nvSpPr>
          <p:cNvPr id="10" name="TekstSylinder 9"/>
          <p:cNvSpPr txBox="1"/>
          <p:nvPr/>
        </p:nvSpPr>
        <p:spPr>
          <a:xfrm>
            <a:off x="5616372" y="3635818"/>
            <a:ext cx="165617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Development</a:t>
            </a:r>
          </a:p>
        </p:txBody>
      </p:sp>
      <p:sp>
        <p:nvSpPr>
          <p:cNvPr id="11" name="TekstSylinder 10"/>
          <p:cNvSpPr txBox="1"/>
          <p:nvPr/>
        </p:nvSpPr>
        <p:spPr>
          <a:xfrm>
            <a:off x="8064651" y="3635818"/>
            <a:ext cx="151217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Finance</a:t>
            </a:r>
          </a:p>
        </p:txBody>
      </p:sp>
      <p:sp>
        <p:nvSpPr>
          <p:cNvPr id="12" name="Rektangel 11"/>
          <p:cNvSpPr/>
          <p:nvPr/>
        </p:nvSpPr>
        <p:spPr>
          <a:xfrm>
            <a:off x="5367262" y="2087648"/>
            <a:ext cx="1944215" cy="7200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FFFFFF"/>
                </a:solidFill>
                <a:uFillTx/>
                <a:latin typeface="Calibri"/>
              </a:rPr>
              <a:t>8</a:t>
            </a:r>
          </a:p>
        </p:txBody>
      </p:sp>
      <p:cxnSp>
        <p:nvCxnSpPr>
          <p:cNvPr id="13" name="Rett linje 13"/>
          <p:cNvCxnSpPr>
            <a:stCxn id="2" idx="2"/>
          </p:cNvCxnSpPr>
          <p:nvPr/>
        </p:nvCxnSpPr>
        <p:spPr>
          <a:xfrm>
            <a:off x="4644265" y="1763612"/>
            <a:ext cx="0" cy="1368153"/>
          </a:xfrm>
          <a:prstGeom prst="straightConnector1">
            <a:avLst/>
          </a:prstGeom>
          <a:noFill/>
          <a:ln w="9528">
            <a:solidFill>
              <a:srgbClr val="4A7EBB"/>
            </a:solidFill>
            <a:prstDash val="solid"/>
          </a:ln>
        </p:spPr>
      </p:cxnSp>
      <p:cxnSp>
        <p:nvCxnSpPr>
          <p:cNvPr id="14" name="Rett linje 15"/>
          <p:cNvCxnSpPr/>
          <p:nvPr/>
        </p:nvCxnSpPr>
        <p:spPr>
          <a:xfrm flipH="1">
            <a:off x="1187887" y="3131765"/>
            <a:ext cx="3456378" cy="0"/>
          </a:xfrm>
          <a:prstGeom prst="straightConnector1">
            <a:avLst/>
          </a:prstGeom>
          <a:noFill/>
          <a:ln w="9528">
            <a:solidFill>
              <a:srgbClr val="4A7EBB"/>
            </a:solidFill>
            <a:prstDash val="solid"/>
          </a:ln>
        </p:spPr>
      </p:cxnSp>
      <p:cxnSp>
        <p:nvCxnSpPr>
          <p:cNvPr id="15" name="Rett linje 17"/>
          <p:cNvCxnSpPr/>
          <p:nvPr/>
        </p:nvCxnSpPr>
        <p:spPr>
          <a:xfrm>
            <a:off x="4644265" y="3131765"/>
            <a:ext cx="4248476" cy="0"/>
          </a:xfrm>
          <a:prstGeom prst="straightConnector1">
            <a:avLst/>
          </a:prstGeom>
          <a:noFill/>
          <a:ln w="9528">
            <a:solidFill>
              <a:srgbClr val="4A7EBB"/>
            </a:solidFill>
            <a:prstDash val="solid"/>
          </a:ln>
        </p:spPr>
      </p:cxnSp>
      <p:cxnSp>
        <p:nvCxnSpPr>
          <p:cNvPr id="16" name="Rett linje 19"/>
          <p:cNvCxnSpPr>
            <a:endCxn id="3" idx="0"/>
          </p:cNvCxnSpPr>
          <p:nvPr/>
        </p:nvCxnSpPr>
        <p:spPr>
          <a:xfrm>
            <a:off x="1187887" y="3131765"/>
            <a:ext cx="0" cy="360035"/>
          </a:xfrm>
          <a:prstGeom prst="straightConnector1">
            <a:avLst/>
          </a:prstGeom>
          <a:noFill/>
          <a:ln w="9528">
            <a:solidFill>
              <a:srgbClr val="4A7EBB"/>
            </a:solidFill>
            <a:prstDash val="solid"/>
          </a:ln>
        </p:spPr>
      </p:cxnSp>
      <p:cxnSp>
        <p:nvCxnSpPr>
          <p:cNvPr id="17" name="Rett linje 21"/>
          <p:cNvCxnSpPr/>
          <p:nvPr/>
        </p:nvCxnSpPr>
        <p:spPr>
          <a:xfrm>
            <a:off x="3820070" y="3131765"/>
            <a:ext cx="0" cy="328681"/>
          </a:xfrm>
          <a:prstGeom prst="straightConnector1">
            <a:avLst/>
          </a:prstGeom>
          <a:noFill/>
          <a:ln w="9528">
            <a:solidFill>
              <a:srgbClr val="4A7EBB"/>
            </a:solidFill>
            <a:prstDash val="solid"/>
          </a:ln>
        </p:spPr>
      </p:cxnSp>
      <p:cxnSp>
        <p:nvCxnSpPr>
          <p:cNvPr id="18" name="Rett linje 23"/>
          <p:cNvCxnSpPr>
            <a:endCxn id="5" idx="0"/>
          </p:cNvCxnSpPr>
          <p:nvPr/>
        </p:nvCxnSpPr>
        <p:spPr>
          <a:xfrm>
            <a:off x="6372462" y="3131765"/>
            <a:ext cx="0" cy="328681"/>
          </a:xfrm>
          <a:prstGeom prst="straightConnector1">
            <a:avLst/>
          </a:prstGeom>
          <a:noFill/>
          <a:ln w="9528">
            <a:solidFill>
              <a:srgbClr val="4A7EBB"/>
            </a:solidFill>
            <a:prstDash val="solid"/>
          </a:ln>
        </p:spPr>
      </p:cxnSp>
      <p:cxnSp>
        <p:nvCxnSpPr>
          <p:cNvPr id="19" name="Rett linje 25"/>
          <p:cNvCxnSpPr>
            <a:endCxn id="6" idx="0"/>
          </p:cNvCxnSpPr>
          <p:nvPr/>
        </p:nvCxnSpPr>
        <p:spPr>
          <a:xfrm>
            <a:off x="8892741" y="3131765"/>
            <a:ext cx="0" cy="360035"/>
          </a:xfrm>
          <a:prstGeom prst="straightConnector1">
            <a:avLst/>
          </a:prstGeom>
          <a:noFill/>
          <a:ln w="9528">
            <a:solidFill>
              <a:srgbClr val="4A7EBB"/>
            </a:solidFill>
            <a:prstDash val="solid"/>
          </a:ln>
        </p:spPr>
      </p:cxnSp>
      <p:cxnSp>
        <p:nvCxnSpPr>
          <p:cNvPr id="20" name="Rett linje 27"/>
          <p:cNvCxnSpPr>
            <a:stCxn id="12" idx="1"/>
          </p:cNvCxnSpPr>
          <p:nvPr/>
        </p:nvCxnSpPr>
        <p:spPr>
          <a:xfrm flipH="1">
            <a:off x="4611182" y="2447693"/>
            <a:ext cx="756080" cy="0"/>
          </a:xfrm>
          <a:prstGeom prst="straightConnector1">
            <a:avLst/>
          </a:prstGeom>
          <a:noFill/>
          <a:ln w="9528">
            <a:solidFill>
              <a:srgbClr val="4A7EBB"/>
            </a:solidFill>
            <a:prstDash val="solid"/>
          </a:ln>
        </p:spPr>
      </p:cxnSp>
      <p:sp>
        <p:nvSpPr>
          <p:cNvPr id="21" name="Rektangel 28"/>
          <p:cNvSpPr/>
          <p:nvPr/>
        </p:nvSpPr>
        <p:spPr>
          <a:xfrm>
            <a:off x="7920633" y="4787944"/>
            <a:ext cx="1944215" cy="7200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cxnSp>
        <p:nvCxnSpPr>
          <p:cNvPr id="22" name="Rett linje 30"/>
          <p:cNvCxnSpPr>
            <a:stCxn id="6" idx="2"/>
            <a:endCxn id="21" idx="0"/>
          </p:cNvCxnSpPr>
          <p:nvPr/>
        </p:nvCxnSpPr>
        <p:spPr>
          <a:xfrm>
            <a:off x="8892741" y="4211880"/>
            <a:ext cx="0" cy="576064"/>
          </a:xfrm>
          <a:prstGeom prst="straightConnector1">
            <a:avLst/>
          </a:prstGeom>
          <a:noFill/>
          <a:ln w="9528">
            <a:solidFill>
              <a:srgbClr val="4A7EBB"/>
            </a:solidFill>
            <a:prstDash val="solid"/>
          </a:ln>
        </p:spPr>
      </p:cxnSp>
      <p:sp>
        <p:nvSpPr>
          <p:cNvPr id="23" name="TekstSylinder 31"/>
          <p:cNvSpPr txBox="1"/>
          <p:nvPr/>
        </p:nvSpPr>
        <p:spPr>
          <a:xfrm>
            <a:off x="8064651" y="5003971"/>
            <a:ext cx="165617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ICT</a:t>
            </a:r>
          </a:p>
        </p:txBody>
      </p:sp>
      <p:sp>
        <p:nvSpPr>
          <p:cNvPr id="24" name="TekstSylinder 32"/>
          <p:cNvSpPr txBox="1"/>
          <p:nvPr/>
        </p:nvSpPr>
        <p:spPr>
          <a:xfrm>
            <a:off x="215780" y="251441"/>
            <a:ext cx="2952332"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Hierarchy</a:t>
            </a:r>
          </a:p>
        </p:txBody>
      </p:sp>
      <p:sp>
        <p:nvSpPr>
          <p:cNvPr id="25" name="TekstSylinder 33"/>
          <p:cNvSpPr txBox="1"/>
          <p:nvPr/>
        </p:nvSpPr>
        <p:spPr>
          <a:xfrm>
            <a:off x="5976417" y="2262783"/>
            <a:ext cx="165617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Staff</a:t>
            </a:r>
          </a:p>
        </p:txBody>
      </p:sp>
      <p:sp>
        <p:nvSpPr>
          <p:cNvPr id="26" name="TekstSylinder 34"/>
          <p:cNvSpPr txBox="1"/>
          <p:nvPr/>
        </p:nvSpPr>
        <p:spPr>
          <a:xfrm>
            <a:off x="287779" y="6444133"/>
            <a:ext cx="9577059"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When ICT is part of finance, finance issues have a tendency to become high priority.   Likewise with other associations.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kstSylinder 1"/>
          <p:cNvSpPr txBox="1"/>
          <p:nvPr/>
        </p:nvSpPr>
        <p:spPr>
          <a:xfrm>
            <a:off x="359999" y="359999"/>
            <a:ext cx="9539999" cy="3895700"/>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1"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Contents</a:t>
            </a:r>
          </a:p>
          <a:p>
            <a:pPr marL="0" marR="0" lvl="0" indent="0" algn="l" defTabSz="914400" rtl="0" fontAlgn="auto" hangingPunct="0">
              <a:lnSpc>
                <a:spcPct val="100000"/>
              </a:lnSpc>
              <a:spcBef>
                <a:spcPts val="0"/>
              </a:spcBef>
              <a:spcAft>
                <a:spcPts val="0"/>
              </a:spcAft>
              <a:buNone/>
              <a:tabLst/>
              <a:defRPr sz="1800" b="1"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1"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What is an organisation?</a:t>
            </a:r>
          </a:p>
          <a:p>
            <a:pPr marL="0" marR="0" lvl="0" indent="0" algn="l" defTabSz="914400" rtl="0" fontAlgn="auto" hangingPunct="0">
              <a:lnSpc>
                <a:spcPct val="100000"/>
              </a:lnSpc>
              <a:spcBef>
                <a:spcPts val="0"/>
              </a:spcBef>
              <a:spcAft>
                <a:spcPts val="0"/>
              </a:spcAft>
              <a:buNone/>
              <a:tabLst/>
              <a:defRPr sz="1800" b="1"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Culture, mission, </a:t>
            </a: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Systems</a:t>
            </a: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Stakeholders</a:t>
            </a: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Goals and strategies</a:t>
            </a: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285750" marR="0" lvl="0" indent="-285750" algn="l" defTabSz="914400" rtl="0" fontAlgn="auto" hangingPunct="0">
              <a:lnSpc>
                <a:spcPct val="100000"/>
              </a:lnSpc>
              <a:spcBef>
                <a:spcPts val="0"/>
              </a:spcBef>
              <a:spcAft>
                <a:spcPts val="0"/>
              </a:spcAft>
              <a:buSzPct val="100000"/>
              <a:buFont typeface="Arial"/>
              <a:buChar char="•"/>
              <a:tabLst/>
              <a:defRPr sz="1800" b="1"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Physical organisation</a:t>
            </a:r>
          </a:p>
          <a:p>
            <a:pPr marL="0" marR="0" lvl="0" indent="0" algn="l" defTabSz="914400" rtl="0" fontAlgn="auto" hangingPunct="0">
              <a:lnSpc>
                <a:spcPct val="100000"/>
              </a:lnSpc>
              <a:spcBef>
                <a:spcPts val="0"/>
              </a:spcBef>
              <a:spcAft>
                <a:spcPts val="0"/>
              </a:spcAft>
              <a:buNone/>
              <a:tabLst/>
              <a:defRPr sz="1800" b="1"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Slå sammen 2"/>
          <p:cNvSpPr/>
          <p:nvPr/>
        </p:nvSpPr>
        <p:spPr>
          <a:xfrm>
            <a:off x="2448022" y="1403576"/>
            <a:ext cx="4752529" cy="4752529"/>
          </a:xfrm>
          <a:custGeom>
            <a:avLst/>
            <a:gdLst>
              <a:gd name="f0" fmla="val 10800000"/>
              <a:gd name="f1" fmla="val 5400000"/>
              <a:gd name="f2" fmla="val 180"/>
              <a:gd name="f3" fmla="val w"/>
              <a:gd name="f4" fmla="val h"/>
              <a:gd name="f5" fmla="val 0"/>
              <a:gd name="f6" fmla="val 2"/>
              <a:gd name="f7" fmla="val 1"/>
              <a:gd name="f8" fmla="+- 0 0 -270"/>
              <a:gd name="f9" fmla="+- 0 0 -90"/>
              <a:gd name="f10" fmla="*/ f3 1 2"/>
              <a:gd name="f11" fmla="*/ f4 1 2"/>
              <a:gd name="f12" fmla="+- f6 0 f5"/>
              <a:gd name="f13" fmla="*/ f8 f0 1"/>
              <a:gd name="f14" fmla="*/ f9 f0 1"/>
              <a:gd name="f15" fmla="*/ f12 1 2"/>
              <a:gd name="f16" fmla="*/ f12 1 4"/>
              <a:gd name="f17" fmla="*/ f12 3 1"/>
              <a:gd name="f18" fmla="*/ f13 1 f2"/>
              <a:gd name="f19" fmla="*/ f14 1 f2"/>
              <a:gd name="f20" fmla="+- f5 f15 0"/>
              <a:gd name="f21" fmla="*/ f17 1 4"/>
              <a:gd name="f22" fmla="*/ f16 1 f15"/>
              <a:gd name="f23" fmla="*/ f5 1 f15"/>
              <a:gd name="f24" fmla="+- f18 0 f1"/>
              <a:gd name="f25" fmla="+- f19 0 f1"/>
              <a:gd name="f26" fmla="*/ f20 1 f15"/>
              <a:gd name="f27" fmla="*/ f21 1 f15"/>
              <a:gd name="f28" fmla="*/ f22 f10 1"/>
              <a:gd name="f29" fmla="*/ f23 f11 1"/>
              <a:gd name="f30" fmla="*/ f27 f10 1"/>
              <a:gd name="f31" fmla="*/ f26 f11 1"/>
            </a:gdLst>
            <a:ahLst/>
            <a:cxnLst>
              <a:cxn ang="3cd4">
                <a:pos x="hc" y="t"/>
              </a:cxn>
              <a:cxn ang="0">
                <a:pos x="r" y="vc"/>
              </a:cxn>
              <a:cxn ang="cd4">
                <a:pos x="hc" y="b"/>
              </a:cxn>
              <a:cxn ang="cd2">
                <a:pos x="l" y="vc"/>
              </a:cxn>
              <a:cxn ang="f24">
                <a:pos x="f28" y="f31"/>
              </a:cxn>
              <a:cxn ang="f25">
                <a:pos x="f30" y="f31"/>
              </a:cxn>
            </a:cxnLst>
            <a:rect l="f28" t="f29" r="f30" b="f31"/>
            <a:pathLst>
              <a:path w="2" h="2">
                <a:moveTo>
                  <a:pt x="f5" y="f5"/>
                </a:moveTo>
                <a:lnTo>
                  <a:pt x="f6" y="f5"/>
                </a:lnTo>
                <a:lnTo>
                  <a:pt x="f7" y="f6"/>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pic>
        <p:nvPicPr>
          <p:cNvPr id="3" name="Picture 2" descr="http://bioweb.uwlax.edu/bio203/s2009/vick_chri/Images/170px-Stick_Figure.svg%5B1%5D.png"/>
          <p:cNvPicPr>
            <a:picLocks noChangeAspect="1"/>
          </p:cNvPicPr>
          <p:nvPr/>
        </p:nvPicPr>
        <p:blipFill>
          <a:blip r:embed="rId2"/>
          <a:srcRect/>
          <a:stretch>
            <a:fillRect/>
          </a:stretch>
        </p:blipFill>
        <p:spPr>
          <a:xfrm>
            <a:off x="2098365" y="369874"/>
            <a:ext cx="636266" cy="898260"/>
          </a:xfrm>
          <a:prstGeom prst="rect">
            <a:avLst/>
          </a:prstGeom>
          <a:noFill/>
          <a:ln>
            <a:noFill/>
          </a:ln>
        </p:spPr>
      </p:pic>
      <p:pic>
        <p:nvPicPr>
          <p:cNvPr id="4" name="Picture 4" descr="http://www.graphicsfactory.com/clip-art/image_files/image/3/1304263-stick_mom.gif"/>
          <p:cNvPicPr>
            <a:picLocks noChangeAspect="1"/>
          </p:cNvPicPr>
          <p:nvPr/>
        </p:nvPicPr>
        <p:blipFill>
          <a:blip r:embed="rId3"/>
          <a:srcRect/>
          <a:stretch>
            <a:fillRect/>
          </a:stretch>
        </p:blipFill>
        <p:spPr>
          <a:xfrm>
            <a:off x="2952076" y="431468"/>
            <a:ext cx="792089" cy="792089"/>
          </a:xfrm>
          <a:prstGeom prst="rect">
            <a:avLst/>
          </a:prstGeom>
          <a:noFill/>
          <a:ln>
            <a:noFill/>
          </a:ln>
        </p:spPr>
      </p:pic>
      <p:pic>
        <p:nvPicPr>
          <p:cNvPr id="5" name="Picture 6" descr="Stick Figure Man in Tie Clipart"/>
          <p:cNvPicPr>
            <a:picLocks noChangeAspect="1"/>
          </p:cNvPicPr>
          <p:nvPr/>
        </p:nvPicPr>
        <p:blipFill>
          <a:blip r:embed="rId4"/>
          <a:srcRect/>
          <a:stretch>
            <a:fillRect/>
          </a:stretch>
        </p:blipFill>
        <p:spPr>
          <a:xfrm>
            <a:off x="4176220" y="6120947"/>
            <a:ext cx="457273" cy="1163967"/>
          </a:xfrm>
          <a:prstGeom prst="rect">
            <a:avLst/>
          </a:prstGeom>
          <a:noFill/>
          <a:ln>
            <a:noFill/>
          </a:ln>
        </p:spPr>
      </p:pic>
      <p:pic>
        <p:nvPicPr>
          <p:cNvPr id="6" name="Picture 4" descr="http://www.graphicsfactory.com/clip-art/image_files/image/3/1304263-stick_mom.gif"/>
          <p:cNvPicPr>
            <a:picLocks noChangeAspect="1"/>
          </p:cNvPicPr>
          <p:nvPr/>
        </p:nvPicPr>
        <p:blipFill>
          <a:blip r:embed="rId3"/>
          <a:srcRect/>
          <a:stretch>
            <a:fillRect/>
          </a:stretch>
        </p:blipFill>
        <p:spPr>
          <a:xfrm>
            <a:off x="6912516" y="579711"/>
            <a:ext cx="576062" cy="576062"/>
          </a:xfrm>
          <a:prstGeom prst="rect">
            <a:avLst/>
          </a:prstGeom>
          <a:noFill/>
          <a:ln>
            <a:noFill/>
          </a:ln>
        </p:spPr>
      </p:pic>
      <p:pic>
        <p:nvPicPr>
          <p:cNvPr id="7" name="Picture 8" descr="http://t1.gstatic.com/images?q=tbn:ANd9GcRyDGwfiWGrd8wSE83ZF-tsfG8FBSeEMcWg54R2qjmdZkNw--K88Q"/>
          <p:cNvPicPr>
            <a:picLocks noChangeAspect="1"/>
          </p:cNvPicPr>
          <p:nvPr/>
        </p:nvPicPr>
        <p:blipFill>
          <a:blip r:embed="rId5"/>
          <a:srcRect/>
          <a:stretch>
            <a:fillRect/>
          </a:stretch>
        </p:blipFill>
        <p:spPr>
          <a:xfrm>
            <a:off x="4032202" y="283217"/>
            <a:ext cx="1071567" cy="1071567"/>
          </a:xfrm>
          <a:prstGeom prst="rect">
            <a:avLst/>
          </a:prstGeom>
          <a:noFill/>
          <a:ln>
            <a:noFill/>
          </a:ln>
        </p:spPr>
      </p:pic>
      <p:pic>
        <p:nvPicPr>
          <p:cNvPr id="8" name="Picture 10" descr="Help Desk Pictures">
            <a:hlinkClick r:id="rId6"/>
          </p:cNvPr>
          <p:cNvPicPr>
            <a:picLocks noChangeAspect="1"/>
          </p:cNvPicPr>
          <p:nvPr/>
        </p:nvPicPr>
        <p:blipFill>
          <a:blip r:embed="rId7"/>
          <a:srcRect/>
          <a:stretch>
            <a:fillRect/>
          </a:stretch>
        </p:blipFill>
        <p:spPr>
          <a:xfrm>
            <a:off x="7128543" y="5147989"/>
            <a:ext cx="2857500" cy="2286000"/>
          </a:xfrm>
          <a:prstGeom prst="rect">
            <a:avLst/>
          </a:prstGeom>
          <a:noFill/>
          <a:ln>
            <a:noFill/>
          </a:ln>
        </p:spPr>
      </p:pic>
      <p:pic>
        <p:nvPicPr>
          <p:cNvPr id="9" name="Picture 2" descr="http://bioweb.uwlax.edu/bio203/s2009/vick_chri/Images/170px-Stick_Figure.svg%5B1%5D.png"/>
          <p:cNvPicPr>
            <a:picLocks noChangeAspect="1"/>
          </p:cNvPicPr>
          <p:nvPr/>
        </p:nvPicPr>
        <p:blipFill>
          <a:blip r:embed="rId2"/>
          <a:srcRect/>
          <a:stretch>
            <a:fillRect/>
          </a:stretch>
        </p:blipFill>
        <p:spPr>
          <a:xfrm>
            <a:off x="5832399" y="418612"/>
            <a:ext cx="636266" cy="898260"/>
          </a:xfrm>
          <a:prstGeom prst="rect">
            <a:avLst/>
          </a:prstGeom>
          <a:noFill/>
          <a:ln>
            <a:noFill/>
          </a:ln>
        </p:spPr>
      </p:pic>
      <p:sp>
        <p:nvSpPr>
          <p:cNvPr id="10" name="TekstSylinder 3"/>
          <p:cNvSpPr txBox="1"/>
          <p:nvPr/>
        </p:nvSpPr>
        <p:spPr>
          <a:xfrm>
            <a:off x="2416494" y="6702936"/>
            <a:ext cx="154369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Manager</a:t>
            </a:r>
          </a:p>
        </p:txBody>
      </p:sp>
      <p:sp>
        <p:nvSpPr>
          <p:cNvPr id="11" name="TekstSylinder 4"/>
          <p:cNvSpPr txBox="1"/>
          <p:nvPr/>
        </p:nvSpPr>
        <p:spPr>
          <a:xfrm>
            <a:off x="7992642" y="431468"/>
            <a:ext cx="1872206"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Service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workers</a:t>
            </a:r>
          </a:p>
        </p:txBody>
      </p:sp>
      <p:sp>
        <p:nvSpPr>
          <p:cNvPr id="12" name="TekstSylinder 5"/>
          <p:cNvSpPr txBox="1"/>
          <p:nvPr/>
        </p:nvSpPr>
        <p:spPr>
          <a:xfrm>
            <a:off x="215780" y="283217"/>
            <a:ext cx="1882585" cy="83099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Service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Organisation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ktangel 1"/>
          <p:cNvSpPr/>
          <p:nvPr/>
        </p:nvSpPr>
        <p:spPr>
          <a:xfrm>
            <a:off x="2154728" y="1518580"/>
            <a:ext cx="3024332" cy="792089"/>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sp>
        <p:nvSpPr>
          <p:cNvPr id="3" name="Rektangel 2"/>
          <p:cNvSpPr/>
          <p:nvPr/>
        </p:nvSpPr>
        <p:spPr>
          <a:xfrm>
            <a:off x="2159995" y="3462796"/>
            <a:ext cx="3024332" cy="792089"/>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sp>
        <p:nvSpPr>
          <p:cNvPr id="4" name="Rektangel 3"/>
          <p:cNvSpPr/>
          <p:nvPr/>
        </p:nvSpPr>
        <p:spPr>
          <a:xfrm>
            <a:off x="2154728" y="5335002"/>
            <a:ext cx="3024332" cy="792089"/>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sp>
        <p:nvSpPr>
          <p:cNvPr id="5" name="Ellipse 4"/>
          <p:cNvSpPr/>
          <p:nvPr/>
        </p:nvSpPr>
        <p:spPr>
          <a:xfrm>
            <a:off x="1151878" y="1014517"/>
            <a:ext cx="720080" cy="720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cxnSp>
        <p:nvCxnSpPr>
          <p:cNvPr id="6" name="Rett linje 6"/>
          <p:cNvCxnSpPr>
            <a:stCxn id="5" idx="2"/>
          </p:cNvCxnSpPr>
          <p:nvPr/>
        </p:nvCxnSpPr>
        <p:spPr>
          <a:xfrm>
            <a:off x="1511923" y="1734598"/>
            <a:ext cx="0" cy="576063"/>
          </a:xfrm>
          <a:prstGeom prst="straightConnector1">
            <a:avLst/>
          </a:prstGeom>
          <a:noFill/>
          <a:ln w="9528">
            <a:solidFill>
              <a:srgbClr val="4A7EBB"/>
            </a:solidFill>
            <a:prstDash val="solid"/>
          </a:ln>
        </p:spPr>
      </p:cxnSp>
      <p:sp>
        <p:nvSpPr>
          <p:cNvPr id="7" name="Likebent trekant 7"/>
          <p:cNvSpPr/>
          <p:nvPr/>
        </p:nvSpPr>
        <p:spPr>
          <a:xfrm>
            <a:off x="1151878" y="2310661"/>
            <a:ext cx="720080" cy="72008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FFFFFF"/>
              </a:solidFill>
              <a:uFillTx/>
              <a:latin typeface="Calibri"/>
            </a:endParaRPr>
          </a:p>
        </p:txBody>
      </p:sp>
      <p:cxnSp>
        <p:nvCxnSpPr>
          <p:cNvPr id="8" name="Rett linje 9"/>
          <p:cNvCxnSpPr/>
          <p:nvPr/>
        </p:nvCxnSpPr>
        <p:spPr>
          <a:xfrm>
            <a:off x="1151878" y="2022634"/>
            <a:ext cx="720081" cy="0"/>
          </a:xfrm>
          <a:prstGeom prst="straightConnector1">
            <a:avLst/>
          </a:prstGeom>
          <a:noFill/>
          <a:ln w="9528">
            <a:solidFill>
              <a:srgbClr val="4A7EBB"/>
            </a:solidFill>
            <a:prstDash val="solid"/>
          </a:ln>
        </p:spPr>
      </p:cxnSp>
      <p:cxnSp>
        <p:nvCxnSpPr>
          <p:cNvPr id="9" name="Rett linje 11"/>
          <p:cNvCxnSpPr/>
          <p:nvPr/>
        </p:nvCxnSpPr>
        <p:spPr>
          <a:xfrm>
            <a:off x="1295896" y="3030742"/>
            <a:ext cx="0" cy="216027"/>
          </a:xfrm>
          <a:prstGeom prst="straightConnector1">
            <a:avLst/>
          </a:prstGeom>
          <a:noFill/>
          <a:ln w="9528">
            <a:solidFill>
              <a:srgbClr val="4A7EBB"/>
            </a:solidFill>
            <a:prstDash val="solid"/>
          </a:ln>
        </p:spPr>
      </p:cxnSp>
      <p:cxnSp>
        <p:nvCxnSpPr>
          <p:cNvPr id="10" name="Rett linje 12"/>
          <p:cNvCxnSpPr/>
          <p:nvPr/>
        </p:nvCxnSpPr>
        <p:spPr>
          <a:xfrm>
            <a:off x="1727941" y="3030742"/>
            <a:ext cx="0" cy="216027"/>
          </a:xfrm>
          <a:prstGeom prst="straightConnector1">
            <a:avLst/>
          </a:prstGeom>
          <a:noFill/>
          <a:ln w="9528">
            <a:solidFill>
              <a:srgbClr val="4A7EBB"/>
            </a:solidFill>
            <a:prstDash val="solid"/>
          </a:ln>
        </p:spPr>
      </p:cxnSp>
      <p:pic>
        <p:nvPicPr>
          <p:cNvPr id="11" name="Picture 2" descr="http://upload.wikimedia.org/wikipedia/commons/thumb/6/60/Cisco7960G.jpg/220px-Cisco7960G.jpg">
            <a:hlinkClick r:id="rId2"/>
          </p:cNvPr>
          <p:cNvPicPr>
            <a:picLocks noChangeAspect="1"/>
          </p:cNvPicPr>
          <p:nvPr/>
        </p:nvPicPr>
        <p:blipFill>
          <a:blip r:embed="rId3"/>
          <a:srcRect/>
          <a:stretch>
            <a:fillRect/>
          </a:stretch>
        </p:blipFill>
        <p:spPr>
          <a:xfrm>
            <a:off x="406825" y="1734598"/>
            <a:ext cx="727935" cy="545951"/>
          </a:xfrm>
          <a:prstGeom prst="rect">
            <a:avLst/>
          </a:prstGeom>
          <a:noFill/>
          <a:ln>
            <a:noFill/>
          </a:ln>
        </p:spPr>
      </p:pic>
      <p:sp>
        <p:nvSpPr>
          <p:cNvPr id="12" name="TekstSylinder 13"/>
          <p:cNvSpPr txBox="1"/>
          <p:nvPr/>
        </p:nvSpPr>
        <p:spPr>
          <a:xfrm>
            <a:off x="2304004" y="1734598"/>
            <a:ext cx="2808314"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First line</a:t>
            </a:r>
          </a:p>
        </p:txBody>
      </p:sp>
      <p:sp>
        <p:nvSpPr>
          <p:cNvPr id="13" name="TekstSylinder 14"/>
          <p:cNvSpPr txBox="1"/>
          <p:nvPr/>
        </p:nvSpPr>
        <p:spPr>
          <a:xfrm>
            <a:off x="2376013" y="3750823"/>
            <a:ext cx="223225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Second line</a:t>
            </a:r>
          </a:p>
        </p:txBody>
      </p:sp>
      <p:sp>
        <p:nvSpPr>
          <p:cNvPr id="14" name="TekstSylinder 15"/>
          <p:cNvSpPr txBox="1"/>
          <p:nvPr/>
        </p:nvSpPr>
        <p:spPr>
          <a:xfrm>
            <a:off x="2376013" y="5623029"/>
            <a:ext cx="223225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Third line </a:t>
            </a:r>
          </a:p>
        </p:txBody>
      </p:sp>
      <p:cxnSp>
        <p:nvCxnSpPr>
          <p:cNvPr id="15" name="Rett pil 17"/>
          <p:cNvCxnSpPr/>
          <p:nvPr/>
        </p:nvCxnSpPr>
        <p:spPr>
          <a:xfrm>
            <a:off x="2880076" y="2310661"/>
            <a:ext cx="0" cy="1152135"/>
          </a:xfrm>
          <a:prstGeom prst="straightConnector1">
            <a:avLst/>
          </a:prstGeom>
          <a:noFill/>
          <a:ln w="57150">
            <a:solidFill>
              <a:srgbClr val="4A7EBB"/>
            </a:solidFill>
            <a:prstDash val="solid"/>
            <a:tailEnd type="arrow"/>
          </a:ln>
        </p:spPr>
      </p:cxnSp>
      <p:cxnSp>
        <p:nvCxnSpPr>
          <p:cNvPr id="16" name="Rett pil 19"/>
          <p:cNvCxnSpPr/>
          <p:nvPr/>
        </p:nvCxnSpPr>
        <p:spPr>
          <a:xfrm flipV="1">
            <a:off x="4176220" y="2310661"/>
            <a:ext cx="0" cy="1152135"/>
          </a:xfrm>
          <a:prstGeom prst="straightConnector1">
            <a:avLst/>
          </a:prstGeom>
          <a:noFill/>
          <a:ln w="57150">
            <a:solidFill>
              <a:srgbClr val="4A7EBB"/>
            </a:solidFill>
            <a:prstDash val="solid"/>
            <a:tailEnd type="arrow"/>
          </a:ln>
        </p:spPr>
      </p:cxnSp>
      <p:cxnSp>
        <p:nvCxnSpPr>
          <p:cNvPr id="17" name="Rett pil 21"/>
          <p:cNvCxnSpPr/>
          <p:nvPr/>
        </p:nvCxnSpPr>
        <p:spPr>
          <a:xfrm>
            <a:off x="2880076" y="4254876"/>
            <a:ext cx="0" cy="1080126"/>
          </a:xfrm>
          <a:prstGeom prst="straightConnector1">
            <a:avLst/>
          </a:prstGeom>
          <a:noFill/>
          <a:ln w="57150">
            <a:solidFill>
              <a:srgbClr val="4A7EBB"/>
            </a:solidFill>
            <a:prstDash val="solid"/>
            <a:tailEnd type="arrow"/>
          </a:ln>
        </p:spPr>
      </p:cxnSp>
      <p:cxnSp>
        <p:nvCxnSpPr>
          <p:cNvPr id="18" name="Rett pil 24"/>
          <p:cNvCxnSpPr/>
          <p:nvPr/>
        </p:nvCxnSpPr>
        <p:spPr>
          <a:xfrm flipV="1">
            <a:off x="4176220" y="4254876"/>
            <a:ext cx="0" cy="1080126"/>
          </a:xfrm>
          <a:prstGeom prst="straightConnector1">
            <a:avLst/>
          </a:prstGeom>
          <a:noFill/>
          <a:ln w="57150">
            <a:solidFill>
              <a:srgbClr val="4A7EBB"/>
            </a:solidFill>
            <a:prstDash val="solid"/>
            <a:tailEnd type="arrow"/>
          </a:ln>
        </p:spPr>
      </p:cxnSp>
      <p:sp>
        <p:nvSpPr>
          <p:cNvPr id="19" name="TekstSylinder 25"/>
          <p:cNvSpPr txBox="1"/>
          <p:nvPr/>
        </p:nvSpPr>
        <p:spPr>
          <a:xfrm>
            <a:off x="5976417" y="2742715"/>
            <a:ext cx="302433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Pass on after 10 minutes</a:t>
            </a:r>
          </a:p>
        </p:txBody>
      </p:sp>
      <p:sp>
        <p:nvSpPr>
          <p:cNvPr id="20" name="TekstSylinder 26"/>
          <p:cNvSpPr txBox="1"/>
          <p:nvPr/>
        </p:nvSpPr>
        <p:spPr>
          <a:xfrm>
            <a:off x="143771" y="3427655"/>
            <a:ext cx="1872206"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Service centre person</a:t>
            </a:r>
          </a:p>
        </p:txBody>
      </p:sp>
      <p:sp>
        <p:nvSpPr>
          <p:cNvPr id="21" name="TekstSylinder 27"/>
          <p:cNvSpPr txBox="1"/>
          <p:nvPr/>
        </p:nvSpPr>
        <p:spPr>
          <a:xfrm>
            <a:off x="6048426" y="4614921"/>
            <a:ext cx="2880323"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Pass on after 24 hours</a:t>
            </a:r>
          </a:p>
        </p:txBody>
      </p:sp>
      <p:sp>
        <p:nvSpPr>
          <p:cNvPr id="22" name="TekstSylinder 28"/>
          <p:cNvSpPr txBox="1"/>
          <p:nvPr/>
        </p:nvSpPr>
        <p:spPr>
          <a:xfrm>
            <a:off x="6048426" y="942508"/>
            <a:ext cx="2088233"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Example:</a:t>
            </a:r>
          </a:p>
        </p:txBody>
      </p:sp>
      <p:sp>
        <p:nvSpPr>
          <p:cNvPr id="23" name="TekstSylinder 29"/>
          <p:cNvSpPr txBox="1"/>
          <p:nvPr/>
        </p:nvSpPr>
        <p:spPr>
          <a:xfrm>
            <a:off x="6048426" y="5546375"/>
            <a:ext cx="316835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Limit three days (high priority)</a:t>
            </a:r>
          </a:p>
        </p:txBody>
      </p:sp>
      <p:sp>
        <p:nvSpPr>
          <p:cNvPr id="24" name="TekstSylinder 30"/>
          <p:cNvSpPr txBox="1"/>
          <p:nvPr/>
        </p:nvSpPr>
        <p:spPr>
          <a:xfrm>
            <a:off x="143771" y="107432"/>
            <a:ext cx="4032449"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FF0000"/>
                </a:solidFill>
                <a:uFillTx/>
                <a:latin typeface="Calibri"/>
              </a:rPr>
              <a:t>Service organisation ISO 20000</a:t>
            </a:r>
          </a:p>
        </p:txBody>
      </p:sp>
      <p:sp>
        <p:nvSpPr>
          <p:cNvPr id="25" name="TekstSylinder 6143"/>
          <p:cNvSpPr txBox="1"/>
          <p:nvPr/>
        </p:nvSpPr>
        <p:spPr>
          <a:xfrm>
            <a:off x="406825" y="6804169"/>
            <a:ext cx="636167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The service centre person is responsible at all times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ekstSylinder 1"/>
          <p:cNvSpPr txBox="1"/>
          <p:nvPr/>
        </p:nvSpPr>
        <p:spPr>
          <a:xfrm>
            <a:off x="431797" y="467468"/>
            <a:ext cx="9361041" cy="378565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Other organisation forms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Matrix organisation (often skills based)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Project organisation (single, spesific tasks)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Virtual organisation (the members may never meet)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Many other forms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 single organisation may use a mixture of organisation forms (Mintzb</a:t>
            </a:r>
            <a:r>
              <a:rPr lang="nb-NO" sz="1800" b="1" i="0" u="none" strike="noStrike" kern="0" cap="none" spc="0" baseline="0">
                <a:solidFill>
                  <a:srgbClr val="000000"/>
                </a:solidFill>
                <a:uFillTx/>
                <a:latin typeface="Calibri"/>
              </a:rPr>
              <a:t>erg)</a:t>
            </a:r>
            <a:endParaRPr lang="nb-NO" sz="1800" b="1" i="0" u="none" strike="noStrike" kern="1200" cap="none" spc="0" baseline="0">
              <a:solidFill>
                <a:srgbClr val="000000"/>
              </a:solidFill>
              <a:uFillTx/>
              <a:latin typeface="Calibri"/>
            </a:endParaRPr>
          </a:p>
        </p:txBody>
      </p:sp>
      <p:pic>
        <p:nvPicPr>
          <p:cNvPr id="3" name="Picture 2" descr="http://upload.wikimedia.org/wikipedia/commons/thumb/b/bb/Project_Management_%28phases%29.png/360px-Project_Management_%28phases%29.png">
            <a:hlinkClick r:id="rId2"/>
          </p:cNvPr>
          <p:cNvPicPr>
            <a:picLocks noChangeAspect="1"/>
          </p:cNvPicPr>
          <p:nvPr/>
        </p:nvPicPr>
        <p:blipFill>
          <a:blip r:embed="rId3"/>
          <a:srcRect/>
          <a:stretch>
            <a:fillRect/>
          </a:stretch>
        </p:blipFill>
        <p:spPr>
          <a:xfrm>
            <a:off x="5760390" y="5147989"/>
            <a:ext cx="3429000" cy="1114425"/>
          </a:xfrm>
          <a:prstGeom prst="rect">
            <a:avLst/>
          </a:prstGeom>
          <a:noFill/>
          <a:ln>
            <a:noFill/>
          </a:ln>
        </p:spPr>
      </p:pic>
      <p:sp>
        <p:nvSpPr>
          <p:cNvPr id="4" name="TekstSylinder 2"/>
          <p:cNvSpPr txBox="1"/>
          <p:nvPr/>
        </p:nvSpPr>
        <p:spPr>
          <a:xfrm>
            <a:off x="5688381" y="4643935"/>
            <a:ext cx="4248476" cy="2462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000" b="0" i="0" u="none" strike="noStrike" kern="1200" cap="none" spc="0" baseline="0">
                <a:solidFill>
                  <a:srgbClr val="000000"/>
                </a:solidFill>
                <a:uFillTx/>
                <a:latin typeface="Calibri"/>
              </a:rPr>
              <a:t>Project plan, Wikipedia February 2011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ekstSylinder 1"/>
          <p:cNvSpPr txBox="1"/>
          <p:nvPr/>
        </p:nvSpPr>
        <p:spPr>
          <a:xfrm>
            <a:off x="575815" y="611486"/>
            <a:ext cx="9289032" cy="40626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Homework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Find on Internet a suitable example of bad quality becoming an ethical issue.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What companies were involved, and how</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What kind of quality was bad?</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How did this affect third party?</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Was any legal action taken?</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How did it affect share price?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ekstSylinder 1"/>
          <p:cNvSpPr txBox="1"/>
          <p:nvPr/>
        </p:nvSpPr>
        <p:spPr>
          <a:xfrm>
            <a:off x="215780" y="251441"/>
            <a:ext cx="9793086" cy="129265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Lecture 8 Management ethics part II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kstSylinder 1"/>
          <p:cNvSpPr txBox="1"/>
          <p:nvPr/>
        </p:nvSpPr>
        <p:spPr>
          <a:xfrm>
            <a:off x="431797" y="395459"/>
            <a:ext cx="8784979" cy="6001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Contents  Management Ethics part II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Authority and responsibility</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People management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Creativity</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0" cap="none" spc="0" baseline="0">
                <a:solidFill>
                  <a:srgbClr val="000000"/>
                </a:solidFill>
                <a:uFillTx/>
                <a:latin typeface="Calibri"/>
              </a:rPr>
              <a:t>Customer service, quality and relations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0" cap="none" spc="0" baseline="0">
                <a:solidFill>
                  <a:srgbClr val="000000"/>
                </a:solidFill>
                <a:uFillTx/>
                <a:latin typeface="Calibri"/>
              </a:rPr>
              <a:t>Society and the environment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Ownership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Standards and compliance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Governance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Reporting and auditing</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Ethics and governance in the organization structure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ekstSylinder 1"/>
          <p:cNvSpPr txBox="1"/>
          <p:nvPr/>
        </p:nvSpPr>
        <p:spPr>
          <a:xfrm>
            <a:off x="215780" y="251441"/>
            <a:ext cx="9721077" cy="544764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Authority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From latin </a:t>
            </a:r>
            <a:r>
              <a:rPr lang="nb-NO" sz="1800" b="1" i="1" u="none" strike="noStrike" kern="1200" cap="none" spc="0" baseline="0">
                <a:solidFill>
                  <a:srgbClr val="000000"/>
                </a:solidFill>
                <a:uFillTx/>
                <a:latin typeface="Calibri"/>
              </a:rPr>
              <a:t>auctoritas</a:t>
            </a:r>
            <a:r>
              <a:rPr lang="nb-NO" sz="1800" b="1" i="0" u="none" strike="noStrike" kern="1200" cap="none" spc="0" baseline="0">
                <a:solidFill>
                  <a:srgbClr val="000000"/>
                </a:solidFill>
                <a:uFillTx/>
                <a:latin typeface="Calibri"/>
              </a:rPr>
              <a:t>, influence or command.   Formal or informal power, permissions, access.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Can derive from: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Ownership (example of social contract)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Formal appointment (new manager)</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Informal recognition (expertize, helpfulness, support…)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Contract (Service Level Agreement, purchase…)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Delegation (see later)</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ekstSylinder 1"/>
          <p:cNvSpPr txBox="1"/>
          <p:nvPr/>
        </p:nvSpPr>
        <p:spPr>
          <a:xfrm>
            <a:off x="215780" y="323450"/>
            <a:ext cx="9793086" cy="62940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Authority and 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1F497D"/>
                </a:solidFill>
                <a:uFillTx/>
                <a:latin typeface="Calibri"/>
              </a:rPr>
              <a:t>«Authority shall follow responsibility».    </a:t>
            </a:r>
            <a:r>
              <a:rPr lang="nb-NO" sz="1800" b="0" i="0" u="none" strike="noStrike" kern="1200" cap="none" spc="0" baseline="0">
                <a:solidFill>
                  <a:srgbClr val="000000"/>
                </a:solidFill>
                <a:uFillTx/>
                <a:latin typeface="Calibri"/>
              </a:rPr>
              <a:t>Henri Fayol.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rPr>
              <a:t>Fayol, Henri.   </a:t>
            </a:r>
            <a:r>
              <a:rPr lang="en-US" sz="1100" b="0" i="1" u="none" strike="noStrike" kern="1200" cap="none" spc="0" baseline="0">
                <a:solidFill>
                  <a:srgbClr val="000000"/>
                </a:solidFill>
                <a:uFillTx/>
                <a:latin typeface="Calibri"/>
              </a:rPr>
              <a:t>General and Industrial Management</a:t>
            </a:r>
            <a:r>
              <a:rPr lang="en-US" sz="1100" b="0" i="0" u="none" strike="noStrike" kern="1200" cap="none" spc="0" baseline="0">
                <a:solidFill>
                  <a:srgbClr val="000000"/>
                </a:solidFill>
                <a:uFillTx/>
                <a:latin typeface="Calibri"/>
              </a:rPr>
              <a:t>.   Pitman 1949 (posthumous)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In this case, authority can be one or more of the following: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Formal authority</a:t>
            </a: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Resources (budget, manpower, inventory…)</a:t>
            </a: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Education, training , access to competence</a:t>
            </a: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Relationships</a:t>
            </a:r>
          </a:p>
          <a:p>
            <a:pPr marL="171450" marR="0" lvl="0"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Example:   Shop assistant alone in shop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ekstSylinder 1"/>
          <p:cNvSpPr txBox="1"/>
          <p:nvPr/>
        </p:nvSpPr>
        <p:spPr>
          <a:xfrm>
            <a:off x="359788" y="395459"/>
            <a:ext cx="9505059" cy="646330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Delegation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Transfering (part) authority to someone else, e.g. task</a:t>
            </a: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Normally keeping some authority, and 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Requirements: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Task must be well described and understood</a:t>
            </a: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Limits must be clearly defined</a:t>
            </a: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Possible cooperation needs clearly defined</a:t>
            </a: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Risks and fallbacks should be described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ekstSylinder 1"/>
          <p:cNvSpPr txBox="1"/>
          <p:nvPr/>
        </p:nvSpPr>
        <p:spPr>
          <a:xfrm>
            <a:off x="359788" y="395459"/>
            <a:ext cx="9577059" cy="627864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Empowerment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Delegating with special powers.   For shop assistant may include: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Discounts (up to a limit)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Refunds for damaged goods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Refunds for bad service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Priority access to service centre etc.</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Using special services, like taxi</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Respect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Example of good empowerment:   Finnish schools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4" descr="http://www.digitaltmuseum.no/BigImageContent.do?imageIndex=0&amp;owner=OMU&amp;identifier=OB.F09416&amp;filename=OB.F09416.jpg"/>
          <p:cNvPicPr>
            <a:picLocks noChangeAspect="1"/>
          </p:cNvPicPr>
          <p:nvPr/>
        </p:nvPicPr>
        <p:blipFill>
          <a:blip r:embed="rId2"/>
          <a:srcRect/>
          <a:stretch>
            <a:fillRect/>
          </a:stretch>
        </p:blipFill>
        <p:spPr>
          <a:xfrm>
            <a:off x="5449037" y="3923854"/>
            <a:ext cx="4631582" cy="363579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kstSylinder 1"/>
          <p:cNvSpPr txBox="1"/>
          <p:nvPr/>
        </p:nvSpPr>
        <p:spPr>
          <a:xfrm>
            <a:off x="179999" y="179999"/>
            <a:ext cx="9899998" cy="6284817"/>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Views of the organisation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1.   </a:t>
            </a:r>
            <a:r>
              <a:rPr lang="nb-NO" sz="1800" b="1" i="0" u="none" strike="noStrike" kern="1200" cap="none" spc="0" baseline="0">
                <a:solidFill>
                  <a:srgbClr val="000000"/>
                </a:solidFill>
                <a:uFillTx/>
                <a:latin typeface="Arial" pitchFamily="18"/>
                <a:ea typeface="SimSun" pitchFamily="2"/>
                <a:cs typeface="Mangal" pitchFamily="2"/>
              </a:rPr>
              <a:t>Milton Friedman: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«the business of business is business»   A business should only make money for owners.   It should follow laws and regulations, but not be part of society.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2.  Social democracy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The business is part of society and may be regulated, or helped.   The state may own businesses, partly or wholly.   Cooperation between government, business and employee representatives common.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3.   ISO 26000</a:t>
            </a:r>
          </a:p>
          <a:p>
            <a:pPr marL="0" marR="0" lvl="0" indent="0" algn="l" defTabSz="914400" rtl="0" fontAlgn="auto" hangingPunct="0">
              <a:lnSpc>
                <a:spcPct val="2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An organisation is an assembly of people and facilities, «with an arrangement of responsibilities, authorities and relationships and identifiable objectives».   Organisation is a generic concept.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ekstSylinder 1"/>
          <p:cNvSpPr txBox="1"/>
          <p:nvPr/>
        </p:nvSpPr>
        <p:spPr>
          <a:xfrm>
            <a:off x="359788" y="323450"/>
            <a:ext cx="9505059" cy="581697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People management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Most successful managers: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a:t>
            </a:r>
            <a:r>
              <a:rPr lang="nb-NO" sz="2400" b="1" i="0" u="none" strike="noStrike" kern="1200" cap="none" spc="0" baseline="0">
                <a:solidFill>
                  <a:srgbClr val="000000"/>
                </a:solidFill>
                <a:uFillTx/>
                <a:latin typeface="Calibri"/>
              </a:rPr>
              <a:t>More emphasis on what the leader can do for the individual (the leader as servant), than what the leader does to the follower».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Sandbakken, Dag A.   </a:t>
            </a:r>
            <a:r>
              <a:rPr lang="nb-NO" sz="1200" b="0" i="1" u="none" strike="noStrike" kern="1200" cap="none" spc="0" baseline="0">
                <a:solidFill>
                  <a:srgbClr val="000000"/>
                </a:solidFill>
                <a:uFillTx/>
                <a:latin typeface="Calibri"/>
              </a:rPr>
              <a:t>Leadership Practices and Organisational Performance – a Norwegian study.  </a:t>
            </a:r>
            <a:r>
              <a:rPr lang="nb-NO" sz="1200" b="0" i="0" u="none" strike="noStrike" kern="1200" cap="none" spc="0" baseline="0">
                <a:solidFill>
                  <a:srgbClr val="000000"/>
                </a:solidFill>
                <a:uFillTx/>
                <a:latin typeface="Calibri"/>
              </a:rPr>
              <a:t>EDAMBA 2007.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The leader as 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Helper</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Trainer</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Motivator</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Perhaps visionary</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Risk controller</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ekstSylinder 1"/>
          <p:cNvSpPr txBox="1"/>
          <p:nvPr/>
        </p:nvSpPr>
        <p:spPr>
          <a:xfrm>
            <a:off x="143771" y="251441"/>
            <a:ext cx="9793086" cy="40626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Human relations requirements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Recruiting  (now a problem for management, engineering…)</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Developing (not all organizations have training plans), promoting</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Changing (the organization may have new goals)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Finding opportunities (the employee may have good ideas)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Security</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ekstSylinder 1"/>
          <p:cNvSpPr txBox="1"/>
          <p:nvPr/>
        </p:nvSpPr>
        <p:spPr>
          <a:xfrm>
            <a:off x="503806" y="539477"/>
            <a:ext cx="9433050" cy="42473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0" i="0" u="none" strike="noStrike" kern="1200" cap="none" spc="0" baseline="0">
                <a:solidFill>
                  <a:srgbClr val="FF0000"/>
                </a:solidFill>
                <a:uFillTx/>
                <a:latin typeface="Calibri"/>
              </a:rPr>
              <a:t>Two organization styles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Sedate.   Negative growth, fires people.   Technology little help.</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Advanced.   Positive growth, hires people.   Technology positive impact.   </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Large study from Denmark found that the groups were almost equal in size.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Calibri"/>
              </a:rPr>
              <a:t>OECD </a:t>
            </a:r>
            <a:r>
              <a:rPr lang="en-US" sz="1200" b="1" i="1" u="none" strike="noStrike" kern="1200" cap="none" spc="0" baseline="0">
                <a:solidFill>
                  <a:srgbClr val="000000"/>
                </a:solidFill>
                <a:uFillTx/>
                <a:latin typeface="Calibri"/>
              </a:rPr>
              <a:t>Technological and Organisational Change</a:t>
            </a:r>
            <a:r>
              <a:rPr lang="en-US" sz="1200" b="1" i="0" u="none" strike="noStrike" kern="1200" cap="none" spc="0" baseline="0">
                <a:solidFill>
                  <a:srgbClr val="000000"/>
                </a:solidFill>
                <a:uFillTx/>
                <a:latin typeface="Calibri"/>
              </a:rPr>
              <a:t>.   Ministry of Business and Industry, Denmark 1996.</a:t>
            </a:r>
            <a:endParaRPr lang="nb-NO" sz="1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ekstSylinder 1"/>
          <p:cNvSpPr txBox="1"/>
          <p:nvPr/>
        </p:nvSpPr>
        <p:spPr>
          <a:xfrm>
            <a:off x="575815" y="539477"/>
            <a:ext cx="9000996" cy="341631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People management classics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Money little use as motivator, when people have enough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Herzberg, F., Mausner, B. &amp; Snyderman, B.  </a:t>
            </a:r>
            <a:r>
              <a:rPr lang="en-GB" sz="1200" b="0" i="1" u="none" strike="noStrike" kern="1200" cap="none" spc="0" baseline="0">
                <a:solidFill>
                  <a:srgbClr val="000000"/>
                </a:solidFill>
                <a:uFillTx/>
                <a:latin typeface="Calibri"/>
              </a:rPr>
              <a:t>The Motivation to Work</a:t>
            </a:r>
            <a:r>
              <a:rPr lang="en-GB" sz="1200" b="0" i="0" u="none" strike="noStrike" kern="1200" cap="none" spc="0" baseline="0">
                <a:solidFill>
                  <a:srgbClr val="000000"/>
                </a:solidFill>
                <a:uFillTx/>
                <a:latin typeface="Calibri"/>
              </a:rPr>
              <a:t>.   John Wiley 1959.</a:t>
            </a:r>
            <a:endParaRPr lang="nb-NO"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Humans will take responsibility and want to do good work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McGregor, Douglas.   </a:t>
            </a:r>
            <a:r>
              <a:rPr lang="en-GB" sz="1200" b="0" i="1" u="none" strike="noStrike" kern="1200" cap="none" spc="0" baseline="0">
                <a:solidFill>
                  <a:srgbClr val="000000"/>
                </a:solidFill>
                <a:uFillTx/>
                <a:latin typeface="Calibri"/>
              </a:rPr>
              <a:t>The Human Side of Enterprise.</a:t>
            </a:r>
            <a:r>
              <a:rPr lang="en-GB" sz="1200" b="0" i="0" u="none" strike="noStrike" kern="1200" cap="none" spc="0" baseline="0">
                <a:solidFill>
                  <a:srgbClr val="000000"/>
                </a:solidFill>
                <a:uFillTx/>
                <a:latin typeface="Calibri"/>
              </a:rPr>
              <a:t>   McGraw-Hill 1960.</a:t>
            </a:r>
            <a:endParaRPr lang="nb-NO"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ekstSylinder 1"/>
          <p:cNvSpPr txBox="1"/>
          <p:nvPr/>
        </p:nvSpPr>
        <p:spPr>
          <a:xfrm>
            <a:off x="503806" y="539477"/>
            <a:ext cx="9505059" cy="42473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Health, Security and the Environment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(earlier:   Occupational Health)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Many countries have laws </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Emphasis can have positive impact on absenteeism, perhaps creativity</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Workplace improvements directly impacting production (e.g. ICT)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In Norwegian company Aker HSE has top priority – and </a:t>
            </a:r>
            <a:r>
              <a:rPr lang="nb-NO" sz="1800" b="0" i="0" u="none" strike="noStrike" kern="0" cap="none" spc="0" baseline="0">
                <a:solidFill>
                  <a:srgbClr val="000000"/>
                </a:solidFill>
                <a:uFillTx/>
                <a:latin typeface="Calibri"/>
              </a:rPr>
              <a:t>needs</a:t>
            </a:r>
            <a:r>
              <a:rPr lang="nb-NO" sz="1800" b="0" i="0" u="none" strike="noStrike" kern="1200" cap="none" spc="0" baseline="0">
                <a:solidFill>
                  <a:srgbClr val="000000"/>
                </a:solidFill>
                <a:uFillTx/>
                <a:latin typeface="Calibri"/>
              </a:rPr>
              <a:t> several thousand engineers in 2011.   </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Woman drawing and editing platform illustration. Technology and front end in MMO in Aker Solutions."/>
          <p:cNvPicPr>
            <a:picLocks noChangeAspect="1"/>
          </p:cNvPicPr>
          <p:nvPr/>
        </p:nvPicPr>
        <p:blipFill>
          <a:blip r:embed="rId2"/>
          <a:srcRect/>
          <a:stretch>
            <a:fillRect/>
          </a:stretch>
        </p:blipFill>
        <p:spPr>
          <a:xfrm>
            <a:off x="6552480" y="4211881"/>
            <a:ext cx="3047996" cy="304799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ekstSylinder 1"/>
          <p:cNvSpPr txBox="1"/>
          <p:nvPr/>
        </p:nvSpPr>
        <p:spPr>
          <a:xfrm>
            <a:off x="503806" y="539477"/>
            <a:ext cx="9505059" cy="43396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Creativity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Design -  innovation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Production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Research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Initiatives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Intellectual capital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ekstSylinder 1"/>
          <p:cNvSpPr txBox="1"/>
          <p:nvPr/>
        </p:nvSpPr>
        <p:spPr>
          <a:xfrm>
            <a:off x="359788" y="395459"/>
            <a:ext cx="9720830" cy="655564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Design and innovation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Done by designers, often professionals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Competence based, perhaps many competences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Advanced designs can have huge impact (Apple, World of Warcraft)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Need time, resources, inspiration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Difficult to fit into economic theory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mmohut.com/wp-content/gallery/everquest-2/everquest-2-glow-blue.jpg"/>
          <p:cNvPicPr>
            <a:picLocks noChangeAspect="1"/>
          </p:cNvPicPr>
          <p:nvPr/>
        </p:nvPicPr>
        <p:blipFill>
          <a:blip r:embed="rId2"/>
          <a:srcRect/>
          <a:stretch>
            <a:fillRect/>
          </a:stretch>
        </p:blipFill>
        <p:spPr>
          <a:xfrm>
            <a:off x="4752283" y="3521528"/>
            <a:ext cx="5328336" cy="403814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ekstSylinder 1"/>
          <p:cNvSpPr txBox="1"/>
          <p:nvPr/>
        </p:nvSpPr>
        <p:spPr>
          <a:xfrm>
            <a:off x="503806" y="323450"/>
            <a:ext cx="9217023" cy="6001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Production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Design for production important (IKEA)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Modern production seldom mass production, more Japanese type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Production needs to be green, i.e.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Little pollution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Little waste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Using materials and energy sparingly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Perhaps modularity and reuse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Following standards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Perhaps directly adressing ecology (Denmark has 200 wind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energy companies)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Flexible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Conclusion: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Frequent changes, perhaps major, probably needs professionals.   </a:t>
            </a:r>
          </a:p>
        </p:txBody>
      </p:sp>
      <p:pic>
        <p:nvPicPr>
          <p:cNvPr id="3" name="Picture 2" descr="Select store image alt text"/>
          <p:cNvPicPr>
            <a:picLocks noChangeAspect="1"/>
          </p:cNvPicPr>
          <p:nvPr/>
        </p:nvPicPr>
        <p:blipFill>
          <a:blip r:embed="rId2"/>
          <a:srcRect/>
          <a:stretch>
            <a:fillRect/>
          </a:stretch>
        </p:blipFill>
        <p:spPr>
          <a:xfrm>
            <a:off x="2435220" y="-5254627"/>
            <a:ext cx="3495678" cy="3495678"/>
          </a:xfrm>
          <a:prstGeom prst="rect">
            <a:avLst/>
          </a:prstGeom>
          <a:noFill/>
          <a:ln>
            <a:noFill/>
          </a:ln>
        </p:spPr>
      </p:pic>
      <p:pic>
        <p:nvPicPr>
          <p:cNvPr id="4" name="Picture 4" descr="Select store image alt text"/>
          <p:cNvPicPr>
            <a:picLocks noChangeAspect="1"/>
          </p:cNvPicPr>
          <p:nvPr/>
        </p:nvPicPr>
        <p:blipFill>
          <a:blip r:embed="rId2"/>
          <a:srcRect/>
          <a:stretch>
            <a:fillRect/>
          </a:stretch>
        </p:blipFill>
        <p:spPr>
          <a:xfrm>
            <a:off x="2587623" y="-5102223"/>
            <a:ext cx="3495678" cy="3495678"/>
          </a:xfrm>
          <a:prstGeom prst="rect">
            <a:avLst/>
          </a:prstGeom>
          <a:noFill/>
          <a:ln>
            <a:noFill/>
          </a:ln>
        </p:spPr>
      </p:pic>
      <p:pic>
        <p:nvPicPr>
          <p:cNvPr id="5" name="Picture 6" descr="Select store image alt text"/>
          <p:cNvPicPr>
            <a:picLocks noChangeAspect="1"/>
          </p:cNvPicPr>
          <p:nvPr/>
        </p:nvPicPr>
        <p:blipFill>
          <a:blip r:embed="rId2"/>
          <a:srcRect/>
          <a:stretch>
            <a:fillRect/>
          </a:stretch>
        </p:blipFill>
        <p:spPr>
          <a:xfrm>
            <a:off x="2740027" y="-4949820"/>
            <a:ext cx="3495678" cy="3495678"/>
          </a:xfrm>
          <a:prstGeom prst="rect">
            <a:avLst/>
          </a:prstGeom>
          <a:noFill/>
          <a:ln>
            <a:noFill/>
          </a:ln>
        </p:spPr>
      </p:pic>
      <p:pic>
        <p:nvPicPr>
          <p:cNvPr id="6" name="Picture 8" descr="Select store image alt text"/>
          <p:cNvPicPr>
            <a:picLocks noChangeAspect="1"/>
          </p:cNvPicPr>
          <p:nvPr/>
        </p:nvPicPr>
        <p:blipFill>
          <a:blip r:embed="rId2"/>
          <a:srcRect/>
          <a:stretch>
            <a:fillRect/>
          </a:stretch>
        </p:blipFill>
        <p:spPr>
          <a:xfrm>
            <a:off x="2892420" y="-4797427"/>
            <a:ext cx="3495678" cy="349567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ekstSylinder 1"/>
          <p:cNvSpPr txBox="1"/>
          <p:nvPr/>
        </p:nvSpPr>
        <p:spPr>
          <a:xfrm>
            <a:off x="503806" y="539477"/>
            <a:ext cx="9289032" cy="544764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Research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 this context applied research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Research seems to impact profits positively (but difficult to prove)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Apparently defined differently in various organisations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Should ideally be coupled to design, and production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May get benefit from conferences, Internet, books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Metaresearch not highly regarded, but important for organisations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Problems with research fraud (Pharma…)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May be coupled to teaching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ekstSylinder 1"/>
          <p:cNvSpPr txBox="1"/>
          <p:nvPr/>
        </p:nvSpPr>
        <p:spPr>
          <a:xfrm>
            <a:off x="287779" y="467468"/>
            <a:ext cx="9649068" cy="40626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Initiatives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a:t>
            </a:r>
            <a:r>
              <a:rPr lang="nb-NO" sz="1800" b="1" i="0" u="none" strike="noStrike" kern="1200" cap="none" spc="0" baseline="0">
                <a:solidFill>
                  <a:srgbClr val="000000"/>
                </a:solidFill>
                <a:uFillTx/>
                <a:latin typeface="Calibri"/>
              </a:rPr>
              <a:t>Research’s poor sisters»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Difficult to encourage initiatives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Perhaps more difficult to handle them right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Ideally assembled in a database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Novo had success in requesting employee initiatives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www.greenbiz.com/sites/default/files/inline/novo-inline.jpg"/>
          <p:cNvPicPr>
            <a:picLocks noChangeAspect="1"/>
          </p:cNvPicPr>
          <p:nvPr/>
        </p:nvPicPr>
        <p:blipFill>
          <a:blip r:embed="rId2"/>
          <a:srcRect/>
          <a:stretch>
            <a:fillRect/>
          </a:stretch>
        </p:blipFill>
        <p:spPr>
          <a:xfrm>
            <a:off x="2637376" y="4211881"/>
            <a:ext cx="6600779" cy="30552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ekstSylinder 1"/>
          <p:cNvSpPr txBox="1"/>
          <p:nvPr/>
        </p:nvSpPr>
        <p:spPr>
          <a:xfrm>
            <a:off x="179999" y="179999"/>
            <a:ext cx="9719998" cy="5408639"/>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Organisation attributes: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1.   </a:t>
            </a:r>
            <a:r>
              <a:rPr lang="nb-NO" sz="1800" b="1" i="0" u="none" strike="noStrike" kern="1200" cap="none" spc="0" baseline="0">
                <a:solidFill>
                  <a:srgbClr val="000000"/>
                </a:solidFill>
                <a:uFillTx/>
                <a:latin typeface="Arial" pitchFamily="18"/>
                <a:ea typeface="SimSun" pitchFamily="2"/>
                <a:cs typeface="Mangal" pitchFamily="2"/>
              </a:rPr>
              <a:t>Members, locations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2.   Stakeholders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3.   Culture, or cultures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4.   Structure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5.   Goals, strategies, purpose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6.   Place in society, duties, entitlements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7.   Ownership</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ekstSylinder 1"/>
          <p:cNvSpPr txBox="1"/>
          <p:nvPr/>
        </p:nvSpPr>
        <p:spPr>
          <a:xfrm>
            <a:off x="575815" y="323450"/>
            <a:ext cx="9145014" cy="5724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Intellectual capital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Competance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Documentation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Patents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Copyrights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Difficult for small organisations to defend patents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«Patent trolls»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Better world wide cooperation needed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ekstSylinder 1"/>
          <p:cNvSpPr txBox="1"/>
          <p:nvPr/>
        </p:nvSpPr>
        <p:spPr>
          <a:xfrm>
            <a:off x="431797" y="611486"/>
            <a:ext cx="9505059" cy="5724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Customer service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Customer is a major stakeholder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A source of income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A target of designs, normally most the most important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A reason for competence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Budget and resource planning should enable service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Agreements (SLAs) may be strategic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Most businesses deliver service (or should)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www.fm.co.za/ToolPages/Thumbnail.aspx?type=img&amp;id=138477"/>
          <p:cNvPicPr>
            <a:picLocks noChangeAspect="1"/>
          </p:cNvPicPr>
          <p:nvPr/>
        </p:nvPicPr>
        <p:blipFill>
          <a:blip r:embed="rId2"/>
          <a:srcRect/>
          <a:stretch>
            <a:fillRect/>
          </a:stretch>
        </p:blipFill>
        <p:spPr>
          <a:xfrm>
            <a:off x="6912516" y="5574127"/>
            <a:ext cx="2286000" cy="1524003"/>
          </a:xfrm>
          <a:prstGeom prst="rect">
            <a:avLst/>
          </a:prstGeom>
          <a:noFill/>
          <a:ln>
            <a:noFill/>
          </a:ln>
        </p:spPr>
      </p:pic>
      <p:sp>
        <p:nvSpPr>
          <p:cNvPr id="4" name="TekstSylinder 2"/>
          <p:cNvSpPr txBox="1"/>
          <p:nvPr/>
        </p:nvSpPr>
        <p:spPr>
          <a:xfrm>
            <a:off x="6912516" y="5147989"/>
            <a:ext cx="2286000" cy="4001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000" b="0" i="0" u="none" strike="noStrike" kern="1200" cap="none" spc="0" baseline="0">
                <a:solidFill>
                  <a:srgbClr val="000000"/>
                </a:solidFill>
                <a:uFillTx/>
                <a:latin typeface="Calibri"/>
              </a:rPr>
              <a:t>Vw defines itself as a service profider – The BlueMotion Touareg 2011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ekstSylinder 1"/>
          <p:cNvSpPr txBox="1"/>
          <p:nvPr/>
        </p:nvSpPr>
        <p:spPr>
          <a:xfrm>
            <a:off x="71762" y="107432"/>
            <a:ext cx="10008866" cy="627864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Service components, major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Availability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Uptime, robustness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Response times, timeliness, interactivity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Quality, reliability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Security, risk avoidance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User friendliness, usability, standards, Universal access…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Help, communication, courtesy, empathy, well-being</a:t>
            </a:r>
            <a:r>
              <a:rPr lang="nb-NO" sz="1800" b="1" i="0" u="none" strike="noStrike" kern="0" cap="none" spc="0" baseline="0">
                <a:solidFill>
                  <a:srgbClr val="000000"/>
                </a:solidFill>
                <a:uFillTx/>
                <a:latin typeface="Calibri"/>
              </a:rPr>
              <a:t> </a:t>
            </a:r>
            <a:r>
              <a:rPr lang="nb-NO" sz="1800" b="1" i="0" u="none" strike="noStrike" kern="1200" cap="none" spc="0" baseline="0">
                <a:solidFill>
                  <a:srgbClr val="000000"/>
                </a:solidFill>
                <a:uFillTx/>
                <a:latin typeface="Calibri"/>
              </a:rPr>
              <a: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Outcome, price, value for money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 general, one component can seldom replace the need for another.    A cheap flight is not adviceable if the airline has low reliability.   </a:t>
            </a:r>
          </a:p>
        </p:txBody>
      </p:sp>
      <p:pic>
        <p:nvPicPr>
          <p:cNvPr id="3" name="Picture 2" descr="http://upload.wikimedia.org/wikipedia/commons/thumb/2/28/SIA_Airbus_A380%2C_9V-SKD%2C_SIN%2C_092008.jpg/220px-SIA_Airbus_A380%2C_9V-SKD%2C_SIN%2C_092008.jpg">
            <a:hlinkClick r:id="rId2"/>
          </p:cNvPr>
          <p:cNvPicPr>
            <a:picLocks noChangeAspect="1"/>
          </p:cNvPicPr>
          <p:nvPr/>
        </p:nvPicPr>
        <p:blipFill>
          <a:blip r:embed="rId3"/>
          <a:srcRect/>
          <a:stretch>
            <a:fillRect/>
          </a:stretch>
        </p:blipFill>
        <p:spPr>
          <a:xfrm>
            <a:off x="6367076" y="971522"/>
            <a:ext cx="3532281" cy="2376260"/>
          </a:xfrm>
          <a:prstGeom prst="rect">
            <a:avLst/>
          </a:prstGeom>
          <a:noFill/>
          <a:ln>
            <a:noFill/>
          </a:ln>
        </p:spPr>
      </p:pic>
      <p:sp>
        <p:nvSpPr>
          <p:cNvPr id="4" name="TekstSylinder 2"/>
          <p:cNvSpPr txBox="1"/>
          <p:nvPr/>
        </p:nvSpPr>
        <p:spPr>
          <a:xfrm>
            <a:off x="6264444" y="323450"/>
            <a:ext cx="352839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5" name="TekstSylinder 4"/>
          <p:cNvSpPr txBox="1"/>
          <p:nvPr/>
        </p:nvSpPr>
        <p:spPr>
          <a:xfrm>
            <a:off x="6367076" y="692786"/>
            <a:ext cx="3532281" cy="2462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000" b="0" i="0" u="none" strike="noStrike" kern="1200" cap="none" spc="0" baseline="0">
                <a:solidFill>
                  <a:srgbClr val="000000"/>
                </a:solidFill>
                <a:uFillTx/>
                <a:latin typeface="Calibri"/>
              </a:rPr>
              <a:t>Singapore Airlines Airbus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62">
    <p:bg>
      <p:bgPr>
        <a:noFill/>
        <a:effectLst/>
      </p:bgPr>
    </p:bg>
    <p:spTree>
      <p:nvGrpSpPr>
        <p:cNvPr id="1" name=""/>
        <p:cNvGrpSpPr/>
        <p:nvPr/>
      </p:nvGrpSpPr>
      <p:grpSpPr>
        <a:xfrm>
          <a:off x="0" y="0"/>
          <a:ext cx="0" cy="0"/>
          <a:chOff x="0" y="0"/>
          <a:chExt cx="0" cy="0"/>
        </a:xfrm>
      </p:grpSpPr>
      <p:sp>
        <p:nvSpPr>
          <p:cNvPr id="2" name="TekstSylinder 1"/>
          <p:cNvSpPr txBox="1"/>
          <p:nvPr/>
        </p:nvSpPr>
        <p:spPr>
          <a:xfrm>
            <a:off x="503806" y="539477"/>
            <a:ext cx="9361041" cy="5724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Service methods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Service level agreement/service declaration</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Service centre (service desk, help desk)</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Problem handling</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Change management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Availability management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«Service continuity» management</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Capacity planning…</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and a number of computer programs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S1DrarStor.gif"/>
          <p:cNvPicPr>
            <a:picLocks noChangeAspect="1"/>
          </p:cNvPicPr>
          <p:nvPr/>
        </p:nvPicPr>
        <p:blipFill>
          <a:blip r:embed="rId2"/>
          <a:srcRect/>
          <a:stretch>
            <a:fillRect/>
          </a:stretch>
        </p:blipFill>
        <p:spPr>
          <a:xfrm>
            <a:off x="6995041" y="3851845"/>
            <a:ext cx="2156530" cy="3023591"/>
          </a:xfrm>
          <a:prstGeom prst="rect">
            <a:avLst/>
          </a:prstGeom>
          <a:noFill/>
          <a:ln>
            <a:noFill/>
          </a:ln>
        </p:spPr>
      </p:pic>
      <p:sp>
        <p:nvSpPr>
          <p:cNvPr id="4" name="TekstSylinder 2"/>
          <p:cNvSpPr txBox="1"/>
          <p:nvPr/>
        </p:nvSpPr>
        <p:spPr>
          <a:xfrm>
            <a:off x="6995041" y="3124797"/>
            <a:ext cx="2869807"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alibri"/>
              </a:rPr>
              <a:t>Rikshospitalet has made a service declaration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ekstSylinder 1"/>
          <p:cNvSpPr txBox="1"/>
          <p:nvPr/>
        </p:nvSpPr>
        <p:spPr>
          <a:xfrm>
            <a:off x="287779" y="395459"/>
            <a:ext cx="9145014" cy="784830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Customer service problems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Supplier focused in texts, not customer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Customer not important for mass production (Grønroos 2000)</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Quality not focused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Service management widespread in ICT, not outside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Little real training available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Competence needs not fully appreciated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Consumer organisations not always popular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0" cap="none" spc="0" baseline="0">
                <a:solidFill>
                  <a:srgbClr val="000000"/>
                </a:solidFill>
                <a:uFillTx/>
                <a:latin typeface="Calibri"/>
              </a:rPr>
              <a:t>M</a:t>
            </a:r>
            <a:r>
              <a:rPr lang="nb-NO" sz="1800" b="1" i="0" u="none" strike="noStrike" kern="1200" cap="none" spc="0" baseline="0">
                <a:solidFill>
                  <a:srgbClr val="000000"/>
                </a:solidFill>
                <a:uFillTx/>
                <a:latin typeface="Calibri"/>
              </a:rPr>
              <a:t>easurements show little service improvement, if any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Not all customers are consumers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000000"/>
                </a:solidFill>
                <a:uFillTx/>
                <a:latin typeface="Calibri"/>
              </a:rPr>
              <a:t>Grønroos, Christian  </a:t>
            </a:r>
            <a:r>
              <a:rPr lang="en-US" sz="1200" b="1" i="1" u="none" strike="noStrike" kern="1200" cap="none" spc="0" baseline="0">
                <a:solidFill>
                  <a:srgbClr val="000000"/>
                </a:solidFill>
                <a:uFillTx/>
                <a:latin typeface="Calibri"/>
              </a:rPr>
              <a:t>Service Management and Marketing</a:t>
            </a:r>
            <a:r>
              <a:rPr lang="en-US" sz="1200" b="1" i="0" u="none" strike="noStrike" kern="1200" cap="none" spc="0" baseline="0">
                <a:solidFill>
                  <a:srgbClr val="000000"/>
                </a:solidFill>
                <a:uFillTx/>
                <a:latin typeface="Calibri"/>
              </a:rPr>
              <a:t>.   Wiley 2000</a:t>
            </a:r>
            <a:endParaRPr lang="nb-NO" sz="12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Wikipedia February 2011 integrates service management into supply chain management, which is a misunderstanding.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ekstSylinder 1"/>
          <p:cNvSpPr txBox="1"/>
          <p:nvPr/>
        </p:nvSpPr>
        <p:spPr>
          <a:xfrm>
            <a:off x="359788" y="323450"/>
            <a:ext cx="9577059" cy="535531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Society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Governments are important organisations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Many recently privatized parts of government</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Government owns businesses (Norway, Brazil, Russia, China…)</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Government depends on business, business depends on government</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ekstSylinder 1"/>
          <p:cNvSpPr txBox="1"/>
          <p:nvPr/>
        </p:nvSpPr>
        <p:spPr>
          <a:xfrm>
            <a:off x="503806" y="539477"/>
            <a:ext cx="9361041" cy="710964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Infrastructure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Provided by business and government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Components are for instance: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Education</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Health</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Communications, logistics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Finance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Industry</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Utilities (energy, water, waste…)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Culture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Security, risk avoidance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Laws, regulations, controls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Governance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picture of the bridge painted green and surrounded by green foliage seen from the Mississppi bank">
            <a:hlinkClick r:id="rId2"/>
          </p:cNvPr>
          <p:cNvPicPr>
            <a:picLocks noChangeAspect="1"/>
          </p:cNvPicPr>
          <p:nvPr/>
        </p:nvPicPr>
        <p:blipFill>
          <a:blip r:embed="rId3"/>
          <a:srcRect/>
          <a:stretch>
            <a:fillRect/>
          </a:stretch>
        </p:blipFill>
        <p:spPr>
          <a:xfrm>
            <a:off x="6268193" y="4787944"/>
            <a:ext cx="3313611" cy="2491831"/>
          </a:xfrm>
          <a:prstGeom prst="rect">
            <a:avLst/>
          </a:prstGeom>
          <a:noFill/>
          <a:ln>
            <a:noFill/>
          </a:ln>
        </p:spPr>
      </p:pic>
      <p:sp>
        <p:nvSpPr>
          <p:cNvPr id="4" name="TekstSylinder 2"/>
          <p:cNvSpPr txBox="1"/>
          <p:nvPr/>
        </p:nvSpPr>
        <p:spPr>
          <a:xfrm>
            <a:off x="6268193" y="4139872"/>
            <a:ext cx="331361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Minnesota bridge collapsed 2007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292348" y="2084832"/>
            <a:ext cx="6699507" cy="3700275"/>
          </a:xfrm>
          <a:prstGeom prst="rect">
            <a:avLst/>
          </a:prstGeom>
          <a:noFill/>
          <a:ln>
            <a:noFill/>
          </a:ln>
        </p:spPr>
      </p:pic>
      <p:sp>
        <p:nvSpPr>
          <p:cNvPr id="3" name="TekstSylinder 3"/>
          <p:cNvSpPr txBox="1"/>
          <p:nvPr/>
        </p:nvSpPr>
        <p:spPr>
          <a:xfrm>
            <a:off x="287779" y="467468"/>
            <a:ext cx="9000996"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US infrastructure 2007 </a:t>
            </a:r>
          </a:p>
        </p:txBody>
      </p:sp>
      <p:sp>
        <p:nvSpPr>
          <p:cNvPr id="4" name="TekstSylinder 4"/>
          <p:cNvSpPr txBox="1"/>
          <p:nvPr/>
        </p:nvSpPr>
        <p:spPr>
          <a:xfrm>
            <a:off x="4968300" y="6741459"/>
            <a:ext cx="496854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American Association of Civil Engineers 2007</a:t>
            </a:r>
          </a:p>
        </p:txBody>
      </p:sp>
      <p:sp>
        <p:nvSpPr>
          <p:cNvPr id="5" name="TekstSylinder 5"/>
          <p:cNvSpPr txBox="1"/>
          <p:nvPr/>
        </p:nvSpPr>
        <p:spPr>
          <a:xfrm>
            <a:off x="1367905" y="5907060"/>
            <a:ext cx="6840763"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 is a failing grade, I means not </a:t>
            </a:r>
            <a:r>
              <a:rPr lang="nb-NO" sz="1800" b="1" i="0" u="none" strike="noStrike" kern="0" cap="none" spc="0" baseline="0">
                <a:solidFill>
                  <a:srgbClr val="000000"/>
                </a:solidFill>
                <a:uFillTx/>
                <a:latin typeface="Calibri"/>
              </a:rPr>
              <a:t>unable</a:t>
            </a:r>
            <a:r>
              <a:rPr lang="nb-NO" sz="1800" b="1" i="0" u="none" strike="noStrike" kern="1200" cap="none" spc="0" baseline="0">
                <a:solidFill>
                  <a:srgbClr val="000000"/>
                </a:solidFill>
                <a:uFillTx/>
                <a:latin typeface="Calibri"/>
              </a:rPr>
              <a:t> to assess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ekstSylinder 1"/>
          <p:cNvSpPr txBox="1"/>
          <p:nvPr/>
        </p:nvSpPr>
        <p:spPr>
          <a:xfrm>
            <a:off x="359788" y="323450"/>
            <a:ext cx="9577059" cy="637097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Finnish schools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3 times world best in PISA measurements, </a:t>
            </a:r>
            <a:r>
              <a:rPr lang="nb-NO" sz="2400" b="1" i="0" u="none" strike="noStrike" kern="0" cap="none" spc="0" baseline="0">
                <a:solidFill>
                  <a:srgbClr val="000000"/>
                </a:solidFill>
                <a:uFillTx/>
                <a:latin typeface="Calibri"/>
              </a:rPr>
              <a:t>in 2010</a:t>
            </a:r>
            <a:r>
              <a:rPr lang="nb-NO" sz="2400" b="1" i="0" u="none" strike="noStrike" kern="1200" cap="none" spc="0" baseline="0">
                <a:solidFill>
                  <a:srgbClr val="000000"/>
                </a:solidFill>
                <a:uFillTx/>
                <a:latin typeface="Calibri"/>
              </a:rPr>
              <a:t> among the 3 best.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Long term planning (started 1968)</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Empowerment I (all teachers get 5 years university education)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Empowerment II (little guidance from above, no teacher controls)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Motivation (most popular profession among young people)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Problems solved early (up to 20% of pupils get special education)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2" name="TekstSylinder 1"/>
          <p:cNvSpPr txBox="1"/>
          <p:nvPr/>
        </p:nvSpPr>
        <p:spPr>
          <a:xfrm>
            <a:off x="503806" y="467468"/>
            <a:ext cx="8280916" cy="129265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The environment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p:cNvPicPr>
            <a:picLocks noChangeAspect="1"/>
          </p:cNvPicPr>
          <p:nvPr/>
        </p:nvPicPr>
        <p:blipFill>
          <a:blip r:embed="rId2"/>
          <a:srcRect/>
          <a:stretch>
            <a:fillRect/>
          </a:stretch>
        </p:blipFill>
        <p:spPr>
          <a:xfrm>
            <a:off x="847228" y="1819884"/>
            <a:ext cx="8729584" cy="49912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kstSylinder 1"/>
          <p:cNvSpPr txBox="1"/>
          <p:nvPr/>
        </p:nvSpPr>
        <p:spPr>
          <a:xfrm>
            <a:off x="359999" y="359999"/>
            <a:ext cx="9539999" cy="5488439"/>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Organisation culture(s)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Explicit or implicit assumptions that are organisation wide, or belong to part(s) of an organisation.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May be implemented in policies, </a:t>
            </a:r>
            <a:r>
              <a:rPr lang="nb-NO" sz="1800" b="1" i="0" u="none" strike="noStrike" kern="0" cap="none" spc="0" baseline="0">
                <a:solidFill>
                  <a:srgbClr val="000000"/>
                </a:solidFill>
                <a:uFillTx/>
                <a:latin typeface="Arial" pitchFamily="18"/>
                <a:ea typeface="SimSun" pitchFamily="2"/>
                <a:cs typeface="Mangal" pitchFamily="2"/>
              </a:rPr>
              <a:t>hierarchies, </a:t>
            </a:r>
            <a:r>
              <a:rPr lang="nb-NO" sz="1800" b="1" i="0" u="none" strike="noStrike" kern="1200" cap="none" spc="0" baseline="0">
                <a:solidFill>
                  <a:srgbClr val="000000"/>
                </a:solidFill>
                <a:uFillTx/>
                <a:latin typeface="Arial" pitchFamily="18"/>
                <a:ea typeface="SimSun" pitchFamily="2"/>
                <a:cs typeface="Mangal" pitchFamily="2"/>
              </a:rPr>
              <a:t>rules, computer programs, communication paths, logistics, project management etc.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May influence: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Planning</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Hiring, promotion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Quality and service levels</a:t>
            </a: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Relationships</a:t>
            </a: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0" cap="none" spc="0" baseline="0">
                <a:solidFill>
                  <a:srgbClr val="000000"/>
                </a:solidFill>
                <a:uFillTx/>
                <a:latin typeface="Arial" pitchFamily="18"/>
                <a:ea typeface="SimSun" pitchFamily="2"/>
                <a:cs typeface="Mangal" pitchFamily="2"/>
              </a:rPr>
              <a:t> Reporting</a:t>
            </a: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0" cap="none" spc="0" baseline="0">
                <a:solidFill>
                  <a:srgbClr val="000000"/>
                </a:solidFill>
                <a:uFillTx/>
                <a:latin typeface="Arial" pitchFamily="18"/>
                <a:ea typeface="SimSun" pitchFamily="2"/>
                <a:cs typeface="Mangal" pitchFamily="2"/>
              </a:rPr>
              <a:t>*    Success criteria</a:t>
            </a: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ekstSylinder 1"/>
          <p:cNvSpPr txBox="1"/>
          <p:nvPr/>
        </p:nvSpPr>
        <p:spPr>
          <a:xfrm>
            <a:off x="431797" y="323450"/>
            <a:ext cx="9433050" cy="683264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Environment challenges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Pollution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Waste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Energy</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Limited resources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Biodiversity</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Sustainability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TekstSylinder 1"/>
          <p:cNvSpPr txBox="1"/>
          <p:nvPr/>
        </p:nvSpPr>
        <p:spPr>
          <a:xfrm>
            <a:off x="287779" y="395459"/>
            <a:ext cx="9505059" cy="397031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Example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a:t>
            </a:r>
            <a:r>
              <a:rPr lang="en-GB" sz="2400" b="1" i="1" u="none" strike="noStrike" kern="1200" cap="none" spc="0" baseline="0">
                <a:solidFill>
                  <a:srgbClr val="000000"/>
                </a:solidFill>
                <a:uFillTx/>
                <a:latin typeface="Calibri"/>
              </a:rPr>
              <a:t>in 1994, we set a goal to reduce greenhouse gas emissions by 40 percent by the year 2000.  We achieved that goal on schedule.  Then we challenged ourselves to reduce our greenhouse emissions by 65 percent by 2010.  We made that goal as well.  In fact, we achieved a 72 percent reduction by 2004, six years ahead of schedule, and avoided costs of over $3 billion by holding our energy use six percent below 1990 levels</a:t>
            </a:r>
            <a:r>
              <a:rPr lang="en-GB" sz="24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DuPont 2007</a:t>
            </a:r>
            <a:endParaRPr lang="nb-NO" sz="2400" b="1"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TekstSylinder 1"/>
          <p:cNvSpPr txBox="1"/>
          <p:nvPr/>
        </p:nvSpPr>
        <p:spPr>
          <a:xfrm>
            <a:off x="143771" y="323450"/>
            <a:ext cx="9936857" cy="618630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Environment business opportunities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Alternative energy (wind, solar, waves, tides, salinity, geothermal,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hydrogen, nuclear)</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Improving existing energy sources, for instance hydro power</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Ecological transport (electric car, trains etc., perhaps improvements)</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Energy distribution, and storage, in the future an EU grid.</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Pollution handling (waste logistics)</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Pollution treatment (treating waste, perhaps reusing some)</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Recycling, cleaning (for instance CO2 capture)</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Building materials (insulation, improvements, building codes…)</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Building components (heating, monitoring…)</a:t>
            </a: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Production methods, packaging etc.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Carbon trading</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Consultancy and research</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Bilde"/>
          <p:cNvPicPr>
            <a:picLocks noChangeAspect="1"/>
          </p:cNvPicPr>
          <p:nvPr/>
        </p:nvPicPr>
        <p:blipFill>
          <a:blip r:embed="rId2"/>
          <a:srcRect/>
          <a:stretch>
            <a:fillRect/>
          </a:stretch>
        </p:blipFill>
        <p:spPr>
          <a:xfrm>
            <a:off x="20638" y="-3995735"/>
            <a:ext cx="4457700" cy="2276471"/>
          </a:xfrm>
          <a:prstGeom prst="rect">
            <a:avLst/>
          </a:prstGeom>
          <a:noFill/>
          <a:ln>
            <a:noFill/>
          </a:ln>
        </p:spPr>
      </p:pic>
      <p:pic>
        <p:nvPicPr>
          <p:cNvPr id="4" name="Picture 4" descr="Bilde"/>
          <p:cNvPicPr>
            <a:picLocks noChangeAspect="1"/>
          </p:cNvPicPr>
          <p:nvPr/>
        </p:nvPicPr>
        <p:blipFill>
          <a:blip r:embed="rId2"/>
          <a:srcRect/>
          <a:stretch>
            <a:fillRect/>
          </a:stretch>
        </p:blipFill>
        <p:spPr>
          <a:xfrm>
            <a:off x="173041" y="-3843342"/>
            <a:ext cx="4457700" cy="2276471"/>
          </a:xfrm>
          <a:prstGeom prst="rect">
            <a:avLst/>
          </a:prstGeom>
          <a:noFill/>
          <a:ln>
            <a:noFill/>
          </a:ln>
        </p:spPr>
      </p:pic>
      <p:pic>
        <p:nvPicPr>
          <p:cNvPr id="5" name="Picture 6" descr="http://upload.wikimedia.org/wikipedia/commons/thumb/c/c7/Hywind.jpg/375px-Hywind.jpg">
            <a:hlinkClick r:id="rId3"/>
          </p:cNvPr>
          <p:cNvPicPr>
            <a:picLocks noChangeAspect="1"/>
          </p:cNvPicPr>
          <p:nvPr/>
        </p:nvPicPr>
        <p:blipFill>
          <a:blip r:embed="rId4"/>
          <a:srcRect/>
          <a:stretch>
            <a:fillRect/>
          </a:stretch>
        </p:blipFill>
        <p:spPr>
          <a:xfrm>
            <a:off x="6508754" y="5203438"/>
            <a:ext cx="3571874" cy="2381253"/>
          </a:xfrm>
          <a:prstGeom prst="rect">
            <a:avLst/>
          </a:prstGeom>
          <a:noFill/>
          <a:ln>
            <a:noFill/>
          </a:ln>
        </p:spPr>
      </p:pic>
      <p:sp>
        <p:nvSpPr>
          <p:cNvPr id="6" name="TekstSylinder 2"/>
          <p:cNvSpPr txBox="1"/>
          <p:nvPr/>
        </p:nvSpPr>
        <p:spPr>
          <a:xfrm>
            <a:off x="6508754" y="4787944"/>
            <a:ext cx="3571874" cy="2462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000" b="0" i="0" u="none" strike="noStrike" kern="1200" cap="none" spc="0" baseline="0">
                <a:solidFill>
                  <a:srgbClr val="000000"/>
                </a:solidFill>
                <a:uFillTx/>
                <a:latin typeface="Calibri"/>
              </a:rPr>
              <a:t>Hywind platform being assembled 2010 (Statoil)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pic>
        <p:nvPicPr>
          <p:cNvPr id="2" name="Picture 2" descr="Bilde"/>
          <p:cNvPicPr>
            <a:picLocks noChangeAspect="1"/>
          </p:cNvPicPr>
          <p:nvPr/>
        </p:nvPicPr>
        <p:blipFill>
          <a:blip r:embed="rId2"/>
          <a:srcRect/>
          <a:stretch>
            <a:fillRect/>
          </a:stretch>
        </p:blipFill>
        <p:spPr>
          <a:xfrm>
            <a:off x="20638" y="-3995735"/>
            <a:ext cx="4457700" cy="2276471"/>
          </a:xfrm>
          <a:prstGeom prst="rect">
            <a:avLst/>
          </a:prstGeom>
          <a:noFill/>
          <a:ln>
            <a:noFill/>
          </a:ln>
        </p:spPr>
      </p:pic>
      <p:pic>
        <p:nvPicPr>
          <p:cNvPr id="3" name="Picture 4" descr="Bilde"/>
          <p:cNvPicPr>
            <a:picLocks noChangeAspect="1"/>
          </p:cNvPicPr>
          <p:nvPr/>
        </p:nvPicPr>
        <p:blipFill>
          <a:blip r:embed="rId2"/>
          <a:srcRect/>
          <a:stretch>
            <a:fillRect/>
          </a:stretch>
        </p:blipFill>
        <p:spPr>
          <a:xfrm>
            <a:off x="173041" y="-3843342"/>
            <a:ext cx="4457700" cy="2276471"/>
          </a:xfrm>
          <a:prstGeom prst="rect">
            <a:avLst/>
          </a:prstGeom>
          <a:noFill/>
          <a:ln>
            <a:noFill/>
          </a:ln>
        </p:spPr>
      </p:pic>
      <p:sp>
        <p:nvSpPr>
          <p:cNvPr id="4" name="TekstSylinder 2"/>
          <p:cNvSpPr txBox="1"/>
          <p:nvPr/>
        </p:nvSpPr>
        <p:spPr>
          <a:xfrm>
            <a:off x="173041" y="395459"/>
            <a:ext cx="9907588" cy="710964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Ownership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     </a:t>
            </a:r>
            <a:r>
              <a:rPr lang="nb-NO" sz="2400" b="1" i="0" u="none" strike="noStrike" kern="1200" cap="none" spc="0" baseline="0">
                <a:solidFill>
                  <a:srgbClr val="000000"/>
                </a:solidFill>
                <a:uFillTx/>
                <a:latin typeface="Calibri"/>
              </a:rPr>
              <a:t>Private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Banks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Professional investors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Other businesses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Shareholding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Short term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   Long term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TekstSylinder 1"/>
          <p:cNvSpPr txBox="1"/>
          <p:nvPr/>
        </p:nvSpPr>
        <p:spPr>
          <a:xfrm>
            <a:off x="287779" y="323450"/>
            <a:ext cx="9361041" cy="489364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Ownership and financing problems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Different kinds of shares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Shareholder representation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Shareholder influence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Accounting, «fair» value of business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Different stages of business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«Sphere of influence»   (ISO 26000)</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770418" y="1907630"/>
            <a:ext cx="7254227" cy="3273972"/>
          </a:xfrm>
          <a:prstGeom prst="rect">
            <a:avLst/>
          </a:prstGeom>
          <a:noFill/>
          <a:ln>
            <a:noFill/>
          </a:ln>
        </p:spPr>
      </p:pic>
      <p:sp>
        <p:nvSpPr>
          <p:cNvPr id="3" name="TekstSylinder 3"/>
          <p:cNvSpPr txBox="1"/>
          <p:nvPr/>
        </p:nvSpPr>
        <p:spPr>
          <a:xfrm>
            <a:off x="647824" y="539477"/>
            <a:ext cx="8280916"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Business stages and funding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TekstSylinder 3"/>
          <p:cNvSpPr txBox="1"/>
          <p:nvPr/>
        </p:nvSpPr>
        <p:spPr>
          <a:xfrm>
            <a:off x="1001560" y="1619594"/>
            <a:ext cx="8856988" cy="4801313"/>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Publicly disclose their policy on how they will discharge their stewardship responsibilities.</a:t>
            </a: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Have a robust policy on managing conflicts of interest in relation to stewardship and this policy should be publicly discussed.</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Monitor their investee companies</a:t>
            </a: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Establish clear guidelines on when and how they will escalate their activities as a method of protecting and enhancing shareholder value.</a:t>
            </a: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Be willing to act collectively with other investors when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appropriate</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Have a clear policy on voting and disclosure of voting activity</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   Report periodically on their stewardship and voting activities</a:t>
            </a: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3" name="TekstSylinder 4"/>
          <p:cNvSpPr txBox="1"/>
          <p:nvPr/>
        </p:nvSpPr>
        <p:spPr>
          <a:xfrm>
            <a:off x="575815" y="467468"/>
            <a:ext cx="7416826"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UK ownership guidance</a:t>
            </a:r>
          </a:p>
        </p:txBody>
      </p:sp>
      <p:sp>
        <p:nvSpPr>
          <p:cNvPr id="4" name="TekstSylinder 5"/>
          <p:cNvSpPr txBox="1"/>
          <p:nvPr/>
        </p:nvSpPr>
        <p:spPr>
          <a:xfrm>
            <a:off x="4104211" y="6780952"/>
            <a:ext cx="5688628"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1" u="none" strike="noStrike" kern="1200" cap="none" spc="0" baseline="0">
                <a:solidFill>
                  <a:srgbClr val="000000"/>
                </a:solidFill>
                <a:uFillTx/>
                <a:latin typeface="Calibri"/>
              </a:rPr>
              <a:t>The UK Stewardship Code</a:t>
            </a:r>
            <a:r>
              <a:rPr lang="nb-NO" sz="1800" b="0" i="0" u="none" strike="noStrike" kern="1200" cap="none" spc="0" baseline="0">
                <a:solidFill>
                  <a:srgbClr val="000000"/>
                </a:solidFill>
                <a:uFillTx/>
                <a:latin typeface="Calibri"/>
              </a:rPr>
              <a:t>.    Financial Reporting Council 2010.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ekstSylinder 1"/>
          <p:cNvSpPr txBox="1"/>
          <p:nvPr/>
        </p:nvSpPr>
        <p:spPr>
          <a:xfrm>
            <a:off x="503806" y="395459"/>
            <a:ext cx="9361041" cy="313931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Governance and ethics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A quality assurance on management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ekstSylinder 2"/>
          <p:cNvSpPr txBox="1"/>
          <p:nvPr/>
        </p:nvSpPr>
        <p:spPr>
          <a:xfrm>
            <a:off x="287779" y="251441"/>
            <a:ext cx="9649068" cy="240065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Board role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3" name="Rektangel 3"/>
          <p:cNvSpPr/>
          <p:nvPr/>
        </p:nvSpPr>
        <p:spPr>
          <a:xfrm>
            <a:off x="863851" y="1979639"/>
            <a:ext cx="2138534" cy="2354561"/>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4" name="Rektangel 4"/>
          <p:cNvSpPr/>
          <p:nvPr/>
        </p:nvSpPr>
        <p:spPr>
          <a:xfrm>
            <a:off x="6336453" y="2568275"/>
            <a:ext cx="1490462" cy="11772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5" name="Rektangel 5"/>
          <p:cNvSpPr/>
          <p:nvPr/>
        </p:nvSpPr>
        <p:spPr>
          <a:xfrm>
            <a:off x="5400354" y="6084097"/>
            <a:ext cx="1490462" cy="1177280"/>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0000"/>
              </a:solidFill>
              <a:uFillTx/>
              <a:latin typeface="Calibri"/>
            </a:endParaRPr>
          </a:p>
        </p:txBody>
      </p:sp>
      <p:sp>
        <p:nvSpPr>
          <p:cNvPr id="6" name="TekstSylinder 6"/>
          <p:cNvSpPr txBox="1"/>
          <p:nvPr/>
        </p:nvSpPr>
        <p:spPr>
          <a:xfrm>
            <a:off x="863851" y="1547585"/>
            <a:ext cx="295233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Daily management</a:t>
            </a:r>
          </a:p>
        </p:txBody>
      </p:sp>
      <p:sp>
        <p:nvSpPr>
          <p:cNvPr id="7" name="TekstSylinder 7"/>
          <p:cNvSpPr txBox="1"/>
          <p:nvPr/>
        </p:nvSpPr>
        <p:spPr>
          <a:xfrm>
            <a:off x="6264444" y="2267666"/>
            <a:ext cx="216024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Board</a:t>
            </a:r>
          </a:p>
        </p:txBody>
      </p:sp>
      <p:sp>
        <p:nvSpPr>
          <p:cNvPr id="8" name="TekstSylinder 8"/>
          <p:cNvSpPr txBox="1"/>
          <p:nvPr/>
        </p:nvSpPr>
        <p:spPr>
          <a:xfrm>
            <a:off x="5400354" y="5796061"/>
            <a:ext cx="180019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Audit</a:t>
            </a:r>
          </a:p>
        </p:txBody>
      </p:sp>
      <p:cxnSp>
        <p:nvCxnSpPr>
          <p:cNvPr id="9" name="Rett pil 10"/>
          <p:cNvCxnSpPr>
            <a:stCxn id="3" idx="3"/>
            <a:endCxn id="4" idx="1"/>
          </p:cNvCxnSpPr>
          <p:nvPr/>
        </p:nvCxnSpPr>
        <p:spPr>
          <a:xfrm flipV="1">
            <a:off x="3002385" y="3156915"/>
            <a:ext cx="3334068" cy="5"/>
          </a:xfrm>
          <a:prstGeom prst="straightConnector1">
            <a:avLst/>
          </a:prstGeom>
          <a:noFill/>
          <a:ln w="57150">
            <a:solidFill>
              <a:srgbClr val="4A7EBB"/>
            </a:solidFill>
            <a:prstDash val="solid"/>
            <a:headEnd type="arrow"/>
            <a:tailEnd type="arrow"/>
          </a:ln>
        </p:spPr>
      </p:cxnSp>
      <p:cxnSp>
        <p:nvCxnSpPr>
          <p:cNvPr id="10" name="Rett pil 12"/>
          <p:cNvCxnSpPr/>
          <p:nvPr/>
        </p:nvCxnSpPr>
        <p:spPr>
          <a:xfrm>
            <a:off x="3002386" y="4334201"/>
            <a:ext cx="2397968" cy="1749896"/>
          </a:xfrm>
          <a:prstGeom prst="straightConnector1">
            <a:avLst/>
          </a:prstGeom>
          <a:noFill/>
          <a:ln w="38103">
            <a:solidFill>
              <a:srgbClr val="4A7EBB"/>
            </a:solidFill>
            <a:custDash>
              <a:ds d="299976" sp="299976"/>
            </a:custDash>
            <a:headEnd type="arrow"/>
            <a:tailEnd type="arrow"/>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TekstSylinder 1"/>
          <p:cNvSpPr txBox="1"/>
          <p:nvPr/>
        </p:nvSpPr>
        <p:spPr>
          <a:xfrm>
            <a:off x="647824" y="755504"/>
            <a:ext cx="9145014" cy="397031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uFillTx/>
                <a:latin typeface="Calibri"/>
              </a:rPr>
              <a:t>Importance of board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“all underperforming North American companies had CEOs doubling as chairman, or a similar system (for instance the CEO determining Board agenda)”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Lucier, Chuck, Wheeler, Steven &amp; Habbel, Rolf   </a:t>
            </a:r>
            <a:r>
              <a:rPr lang="en-US" sz="1800" b="0" i="1" u="none" strike="noStrike" kern="1200" cap="none" spc="0" baseline="0">
                <a:solidFill>
                  <a:srgbClr val="000000"/>
                </a:solidFill>
                <a:uFillTx/>
                <a:latin typeface="Calibri"/>
              </a:rPr>
              <a:t>The era of the inclusive leader</a:t>
            </a:r>
            <a:r>
              <a:rPr lang="en-US" sz="1800" b="0" i="0" u="none" strike="noStrike" kern="1200" cap="none" spc="0" baseline="0">
                <a:solidFill>
                  <a:srgbClr val="000000"/>
                </a:solidFill>
                <a:uFillTx/>
                <a:latin typeface="Calibri"/>
              </a:rPr>
              <a:t>.   Booz Allen Hamilton 2007</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ekstSylinder 1"/>
          <p:cNvSpPr txBox="1"/>
          <p:nvPr/>
        </p:nvSpPr>
        <p:spPr>
          <a:xfrm>
            <a:off x="539998" y="539998"/>
            <a:ext cx="9359999" cy="6550276"/>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Culture attributes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Can be negative or positive (e.g. relative to sustainability)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Difficult to change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Have champions (and sometimes critics)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Often invisible, and unconscious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Goffee 1998: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Cultures can change over time.  If left alone, they normally deteriorate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Different cultures can serve different purposes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   All cultures have advantages and disadvantages.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Goffee, Rob &amp; Jones, Gareth.  </a:t>
            </a:r>
            <a:r>
              <a:rPr lang="nb-NO" sz="1800" b="0" i="1" u="none" strike="noStrike" kern="1200" cap="none" spc="0" baseline="0">
                <a:solidFill>
                  <a:srgbClr val="000000"/>
                </a:solidFill>
                <a:uFillTx/>
                <a:latin typeface="Arial" pitchFamily="18"/>
                <a:ea typeface="SimSun" pitchFamily="2"/>
                <a:cs typeface="Times New Roman" pitchFamily="18"/>
              </a:rPr>
              <a:t>The Character of a Corporation</a:t>
            </a:r>
            <a:r>
              <a:rPr lang="nb-NO" sz="1800" b="0" i="0" u="none" strike="noStrike" kern="1200" cap="none" spc="0" baseline="0">
                <a:solidFill>
                  <a:srgbClr val="000000"/>
                </a:solidFill>
                <a:uFillTx/>
                <a:latin typeface="Arial" pitchFamily="18"/>
                <a:ea typeface="SimSun" pitchFamily="2"/>
                <a:cs typeface="Times New Roman" pitchFamily="18"/>
              </a:rPr>
              <a:t>.   Harper Collins Business 1998.</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Slide78">
    <p:spTree>
      <p:nvGrpSpPr>
        <p:cNvPr id="1" name=""/>
        <p:cNvGrpSpPr/>
        <p:nvPr/>
      </p:nvGrpSpPr>
      <p:grpSpPr>
        <a:xfrm>
          <a:off x="0" y="0"/>
          <a:ext cx="0" cy="0"/>
          <a:chOff x="0" y="0"/>
          <a:chExt cx="0" cy="0"/>
        </a:xfrm>
      </p:grpSpPr>
      <p:sp>
        <p:nvSpPr>
          <p:cNvPr id="2" name="TekstSylinder 1"/>
          <p:cNvSpPr txBox="1"/>
          <p:nvPr/>
        </p:nvSpPr>
        <p:spPr>
          <a:xfrm>
            <a:off x="287779" y="323450"/>
            <a:ext cx="9721077" cy="581697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The role of ethics in governance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Provides principles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Provides reasons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May provide motivation,  an</a:t>
            </a:r>
            <a:r>
              <a:rPr lang="nb-NO" sz="2400" b="1" i="0" u="none" strike="noStrike" kern="0" cap="none" spc="0" baseline="0">
                <a:solidFill>
                  <a:srgbClr val="000000"/>
                </a:solidFill>
                <a:uFillTx/>
                <a:latin typeface="Calibri"/>
              </a:rPr>
              <a:t>d reasons</a:t>
            </a: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May help provide direction</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Risk avoidance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TekstSylinder 1"/>
          <p:cNvSpPr txBox="1"/>
          <p:nvPr/>
        </p:nvSpPr>
        <p:spPr>
          <a:xfrm>
            <a:off x="431797" y="395459"/>
            <a:ext cx="9361041" cy="29546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Organisation of ethics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Different in different size organizations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Always the responsibility of management/Board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
        <p:nvSpPr>
          <p:cNvPr id="3" name="Rektangel 2"/>
          <p:cNvSpPr/>
          <p:nvPr/>
        </p:nvSpPr>
        <p:spPr>
          <a:xfrm>
            <a:off x="2880076" y="2987747"/>
            <a:ext cx="2520278" cy="864098"/>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4" name="Rektangel 3"/>
          <p:cNvSpPr/>
          <p:nvPr/>
        </p:nvSpPr>
        <p:spPr>
          <a:xfrm>
            <a:off x="5049170" y="4643935"/>
            <a:ext cx="2151382" cy="648071"/>
          </a:xfrm>
          <a:prstGeom prst="rect">
            <a:avLst/>
          </a:prstGeom>
          <a:solidFill>
            <a:srgbClr val="FFFFFF"/>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cxnSp>
        <p:nvCxnSpPr>
          <p:cNvPr id="5" name="Rett linje 5"/>
          <p:cNvCxnSpPr>
            <a:stCxn id="3" idx="2"/>
          </p:cNvCxnSpPr>
          <p:nvPr/>
        </p:nvCxnSpPr>
        <p:spPr>
          <a:xfrm>
            <a:off x="4140211" y="3851845"/>
            <a:ext cx="0" cy="2160243"/>
          </a:xfrm>
          <a:prstGeom prst="straightConnector1">
            <a:avLst/>
          </a:prstGeom>
          <a:noFill/>
          <a:ln w="38103">
            <a:solidFill>
              <a:srgbClr val="4A7EBB"/>
            </a:solidFill>
            <a:prstDash val="solid"/>
          </a:ln>
        </p:spPr>
      </p:cxnSp>
      <p:cxnSp>
        <p:nvCxnSpPr>
          <p:cNvPr id="6" name="Rett linje 7"/>
          <p:cNvCxnSpPr>
            <a:endCxn id="4" idx="1"/>
          </p:cNvCxnSpPr>
          <p:nvPr/>
        </p:nvCxnSpPr>
        <p:spPr>
          <a:xfrm>
            <a:off x="4140211" y="4967971"/>
            <a:ext cx="908959" cy="0"/>
          </a:xfrm>
          <a:prstGeom prst="straightConnector1">
            <a:avLst/>
          </a:prstGeom>
          <a:noFill/>
          <a:ln w="38103">
            <a:solidFill>
              <a:srgbClr val="4A7EBB"/>
            </a:solidFill>
            <a:prstDash val="solid"/>
          </a:ln>
        </p:spPr>
      </p:cxnSp>
      <p:sp>
        <p:nvSpPr>
          <p:cNvPr id="7" name="TekstSylinder 9"/>
          <p:cNvSpPr txBox="1"/>
          <p:nvPr/>
        </p:nvSpPr>
        <p:spPr>
          <a:xfrm>
            <a:off x="5049170" y="4283890"/>
            <a:ext cx="215138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Ethics</a:t>
            </a:r>
          </a:p>
        </p:txBody>
      </p:sp>
      <p:sp>
        <p:nvSpPr>
          <p:cNvPr id="8" name="TekstSylinder 10"/>
          <p:cNvSpPr txBox="1"/>
          <p:nvPr/>
        </p:nvSpPr>
        <p:spPr>
          <a:xfrm>
            <a:off x="5049170" y="5436016"/>
            <a:ext cx="42396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a:t>
            </a:r>
            <a:r>
              <a:rPr lang="nb-NO" sz="1800" b="1" i="0" u="none" strike="noStrike" kern="1200" cap="none" spc="0" baseline="0">
                <a:solidFill>
                  <a:srgbClr val="000000"/>
                </a:solidFill>
                <a:uFillTx/>
                <a:latin typeface="Calibri"/>
              </a:rPr>
              <a:t>and governance, security, quality</a:t>
            </a:r>
            <a:r>
              <a:rPr lang="nb-NO" sz="1800" b="0" i="0" u="none" strike="noStrike" kern="1200" cap="none" spc="0" baseline="0">
                <a:solidFill>
                  <a:srgbClr val="000000"/>
                </a:solidFill>
                <a:uFillTx/>
                <a:latin typeface="Calibri"/>
              </a:rPr>
              <a:t>….</a:t>
            </a:r>
          </a:p>
        </p:txBody>
      </p:sp>
      <p:sp>
        <p:nvSpPr>
          <p:cNvPr id="9" name="TekstSylinder 13"/>
          <p:cNvSpPr txBox="1"/>
          <p:nvPr/>
        </p:nvSpPr>
        <p:spPr>
          <a:xfrm>
            <a:off x="2736058" y="2525938"/>
            <a:ext cx="295233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a:t>
            </a:r>
            <a:r>
              <a:rPr lang="nb-NO" sz="1800" b="1" i="0" u="none" strike="noStrike" kern="1200" cap="none" spc="0" baseline="0">
                <a:solidFill>
                  <a:srgbClr val="000000"/>
                </a:solidFill>
                <a:uFillTx/>
                <a:latin typeface="Calibri"/>
              </a:rPr>
              <a:t>Managing director</a:t>
            </a:r>
          </a:p>
        </p:txBody>
      </p:sp>
      <p:sp>
        <p:nvSpPr>
          <p:cNvPr id="10" name="TekstSylinder 14"/>
          <p:cNvSpPr txBox="1"/>
          <p:nvPr/>
        </p:nvSpPr>
        <p:spPr>
          <a:xfrm>
            <a:off x="3024085" y="6084097"/>
            <a:ext cx="381642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Line organization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TekstSylinder 1"/>
          <p:cNvSpPr txBox="1"/>
          <p:nvPr/>
        </p:nvSpPr>
        <p:spPr>
          <a:xfrm>
            <a:off x="431797" y="323450"/>
            <a:ext cx="9433050" cy="452431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Reporting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Global Reporting Initiative – comprehensive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International Financial Reporting System – needs extensions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Various local intiatives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0" cap="none" spc="0" baseline="0">
                <a:solidFill>
                  <a:srgbClr val="000000"/>
                </a:solidFill>
                <a:uFillTx/>
                <a:latin typeface="Calibri"/>
              </a:rPr>
              <a:t>Appears</a:t>
            </a:r>
            <a:r>
              <a:rPr lang="nb-NO" sz="2400" b="1" i="0" u="none" strike="noStrike" kern="1200" cap="none" spc="0" baseline="0">
                <a:solidFill>
                  <a:srgbClr val="000000"/>
                </a:solidFill>
                <a:uFillTx/>
                <a:latin typeface="Calibri"/>
              </a:rPr>
              <a:t> unfinished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www.globalreporting.org/GRIPortal/Components/images/homepage/GRI_HOME_IMAGE_r2_c1.jpg"/>
          <p:cNvPicPr>
            <a:picLocks noChangeAspect="1"/>
          </p:cNvPicPr>
          <p:nvPr/>
        </p:nvPicPr>
        <p:blipFill>
          <a:blip r:embed="rId2"/>
          <a:srcRect/>
          <a:stretch>
            <a:fillRect/>
          </a:stretch>
        </p:blipFill>
        <p:spPr>
          <a:xfrm>
            <a:off x="5904408" y="3408526"/>
            <a:ext cx="3558899" cy="3775530"/>
          </a:xfrm>
          <a:prstGeom prst="rect">
            <a:avLst/>
          </a:prstGeom>
          <a:noFill/>
          <a:ln>
            <a:noFill/>
          </a:ln>
        </p:spPr>
      </p:pic>
      <p:sp>
        <p:nvSpPr>
          <p:cNvPr id="4" name="TekstSylinder 2"/>
          <p:cNvSpPr txBox="1"/>
          <p:nvPr/>
        </p:nvSpPr>
        <p:spPr>
          <a:xfrm>
            <a:off x="5904408" y="2843729"/>
            <a:ext cx="3960440"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400" b="0" i="0" u="none" strike="noStrike" kern="1200" cap="none" spc="0" baseline="0">
                <a:solidFill>
                  <a:srgbClr val="000000"/>
                </a:solidFill>
                <a:uFillTx/>
                <a:latin typeface="Calibri"/>
                <a:hlinkClick r:id="rId3"/>
              </a:rPr>
              <a:t>www.globalreporting.org</a:t>
            </a:r>
            <a:r>
              <a:rPr lang="nb-NO" sz="1400" b="0" i="0" u="none" strike="noStrike" kern="1200" cap="none" spc="0" baseline="0">
                <a:solidFill>
                  <a:srgbClr val="000000"/>
                </a:solidFill>
                <a:uFillTx/>
                <a:latin typeface="Calibri"/>
              </a:rPr>
              <a:t>  February 2011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Slide81">
    <p:spTree>
      <p:nvGrpSpPr>
        <p:cNvPr id="1" name=""/>
        <p:cNvGrpSpPr/>
        <p:nvPr/>
      </p:nvGrpSpPr>
      <p:grpSpPr>
        <a:xfrm>
          <a:off x="0" y="0"/>
          <a:ext cx="0" cy="0"/>
          <a:chOff x="0" y="0"/>
          <a:chExt cx="0" cy="0"/>
        </a:xfrm>
      </p:grpSpPr>
      <p:sp>
        <p:nvSpPr>
          <p:cNvPr id="2" name="TekstSylinder 1"/>
          <p:cNvSpPr txBox="1"/>
          <p:nvPr/>
        </p:nvSpPr>
        <p:spPr>
          <a:xfrm>
            <a:off x="287779" y="323450"/>
            <a:ext cx="9577059" cy="710964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Conclusion, management science as seen from ethics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Management science unfinished</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Many ethical problems, some still under investigation</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Perhaps an increase in ethical transgressions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Pressure for financial performance a driving force (McPhail)</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Is current system for management/financing sustainable?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McPhail, Ken &amp; Walters, Diane   Accounting and Business Ethics.   Routledge 2009</a:t>
            </a: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 </a:t>
            </a:r>
            <a:endParaRPr lang="nb-NO"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sp>
        <p:nvSpPr>
          <p:cNvPr id="2" name="TekstSylinder 1"/>
          <p:cNvSpPr txBox="1"/>
          <p:nvPr/>
        </p:nvSpPr>
        <p:spPr>
          <a:xfrm>
            <a:off x="431797" y="395459"/>
            <a:ext cx="9433050" cy="46166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Homework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Find examples of uses of «tax havens» to avoid paying taxes</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Find examples of using tax rules to avoid taxes</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Which main organizations were involved?   </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Who are losers in these transactions?   </a:t>
            </a:r>
            <a:r>
              <a:rPr lang="nb-NO" sz="1800" b="1" i="0" u="none" strike="noStrike" kern="0" cap="none" spc="0" baseline="0">
                <a:solidFill>
                  <a:srgbClr val="000000"/>
                </a:solidFill>
                <a:uFillTx/>
                <a:latin typeface="Calibri"/>
              </a:rPr>
              <a:t>How do losers react</a:t>
            </a:r>
            <a:r>
              <a:rPr lang="nb-NO" sz="1800" b="1" i="0" u="none" strike="noStrike" kern="1200" cap="none" spc="0" baseline="0">
                <a:solidFill>
                  <a:srgbClr val="000000"/>
                </a:solidFill>
                <a:uFillTx/>
                <a:latin typeface="Calibri"/>
              </a:rPr>
              <a:t>?</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Which ethical principles are involved?</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What is the financial performance of some companies involved in tax fraud or tax avoidance?</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medias.lemonde.fr/mmpub/edt/ill/2008/07/08/h_4_PARADIS+X1I1.gif"/>
          <p:cNvPicPr>
            <a:picLocks noChangeAspect="1"/>
          </p:cNvPicPr>
          <p:nvPr/>
        </p:nvPicPr>
        <p:blipFill>
          <a:blip r:embed="rId2"/>
          <a:srcRect/>
          <a:stretch>
            <a:fillRect/>
          </a:stretch>
        </p:blipFill>
        <p:spPr>
          <a:xfrm>
            <a:off x="5068171" y="4316032"/>
            <a:ext cx="5012457" cy="3270900"/>
          </a:xfrm>
          <a:prstGeom prst="rect">
            <a:avLst/>
          </a:prstGeom>
          <a:noFill/>
          <a:ln>
            <a:noFill/>
          </a:ln>
        </p:spPr>
      </p:pic>
      <p:sp>
        <p:nvSpPr>
          <p:cNvPr id="4" name="TekstSylinder 2"/>
          <p:cNvSpPr txBox="1"/>
          <p:nvPr/>
        </p:nvSpPr>
        <p:spPr>
          <a:xfrm>
            <a:off x="1871959" y="6876178"/>
            <a:ext cx="4104458"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medias.lemonde.fr February 2011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Slide83">
    <p:spTree>
      <p:nvGrpSpPr>
        <p:cNvPr id="1" name=""/>
        <p:cNvGrpSpPr/>
        <p:nvPr/>
      </p:nvGrpSpPr>
      <p:grpSpPr>
        <a:xfrm>
          <a:off x="0" y="0"/>
          <a:ext cx="0" cy="0"/>
          <a:chOff x="0" y="0"/>
          <a:chExt cx="0" cy="0"/>
        </a:xfrm>
      </p:grpSpPr>
      <p:sp>
        <p:nvSpPr>
          <p:cNvPr id="2" name="TekstSylinder 1"/>
          <p:cNvSpPr txBox="1"/>
          <p:nvPr/>
        </p:nvSpPr>
        <p:spPr>
          <a:xfrm>
            <a:off x="425205" y="251441"/>
            <a:ext cx="9649068" cy="43396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Discussion day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What different kinds of corruption can you find?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What advantages and disadvantages does corruption have?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How does corruption affect a country’s infrastructure?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How does corruption affect a business environment?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How can corruption be abandoned, or lessened?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0905_mugunga"/>
          <p:cNvPicPr>
            <a:picLocks noChangeAspect="1"/>
          </p:cNvPicPr>
          <p:nvPr/>
        </p:nvPicPr>
        <p:blipFill>
          <a:blip r:embed="rId2"/>
          <a:srcRect/>
          <a:stretch>
            <a:fillRect/>
          </a:stretch>
        </p:blipFill>
        <p:spPr>
          <a:xfrm>
            <a:off x="4176220" y="3732882"/>
            <a:ext cx="5743575" cy="3800475"/>
          </a:xfrm>
          <a:prstGeom prst="rect">
            <a:avLst/>
          </a:prstGeom>
          <a:noFill/>
          <a:ln>
            <a:noFill/>
          </a:ln>
        </p:spPr>
      </p:pic>
      <p:sp>
        <p:nvSpPr>
          <p:cNvPr id="4" name="TekstSylinder 2"/>
          <p:cNvSpPr txBox="1"/>
          <p:nvPr/>
        </p:nvSpPr>
        <p:spPr>
          <a:xfrm>
            <a:off x="425205" y="7236223"/>
            <a:ext cx="360699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Refugee aid handing out help 2009</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TekstSylinder 1"/>
          <p:cNvSpPr txBox="1"/>
          <p:nvPr/>
        </p:nvSpPr>
        <p:spPr>
          <a:xfrm>
            <a:off x="143771" y="251441"/>
            <a:ext cx="9936857" cy="52629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dirty="0" err="1" smtClean="0">
                <a:solidFill>
                  <a:srgbClr val="FF0000"/>
                </a:solidFill>
                <a:uFillTx/>
                <a:latin typeface="Calibri"/>
              </a:rPr>
              <a:t>Lecture</a:t>
            </a:r>
            <a:r>
              <a:rPr lang="nb-NO" sz="2400" b="1" i="0" u="none" strike="noStrike" kern="1200" cap="none" spc="0" baseline="0" dirty="0" smtClean="0">
                <a:solidFill>
                  <a:srgbClr val="FF0000"/>
                </a:solidFill>
                <a:uFillTx/>
                <a:latin typeface="Calibri"/>
              </a:rPr>
              <a:t> 10 International </a:t>
            </a:r>
            <a:r>
              <a:rPr lang="nb-NO" sz="2400" b="1" i="0" u="none" strike="noStrike" kern="1200" cap="none" spc="0" baseline="0" dirty="0" err="1" smtClean="0">
                <a:solidFill>
                  <a:srgbClr val="FF0000"/>
                </a:solidFill>
                <a:uFillTx/>
                <a:latin typeface="Calibri"/>
              </a:rPr>
              <a:t>agreements</a:t>
            </a:r>
            <a:endParaRPr lang="nb-NO" sz="2400" b="1" i="0" u="none" strike="noStrike" kern="1200" cap="none" spc="0" baseline="0" dirty="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dirty="0">
                <a:solidFill>
                  <a:srgbClr val="000000"/>
                </a:solidFill>
                <a:uFillTx/>
                <a:latin typeface="Calibri"/>
              </a:rPr>
              <a:t>Goals: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dirty="0" err="1">
                <a:solidFill>
                  <a:srgbClr val="000000"/>
                </a:solidFill>
                <a:uFillTx/>
                <a:latin typeface="Calibri"/>
              </a:rPr>
              <a:t>Know</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important</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issues</a:t>
            </a:r>
            <a:r>
              <a:rPr lang="nb-NO" sz="2400" b="1" i="0" u="none" strike="noStrike" kern="1200" cap="none" spc="0" baseline="0" dirty="0">
                <a:solidFill>
                  <a:srgbClr val="000000"/>
                </a:solidFill>
                <a:uFillTx/>
                <a:latin typeface="Calibri"/>
              </a:rPr>
              <a:t> in </a:t>
            </a:r>
            <a:r>
              <a:rPr lang="nb-NO" sz="2400" b="1" i="0" u="none" strike="noStrike" kern="1200" cap="none" spc="0" baseline="0" dirty="0" err="1">
                <a:solidFill>
                  <a:srgbClr val="000000"/>
                </a:solidFill>
                <a:uFillTx/>
                <a:latin typeface="Calibri"/>
              </a:rPr>
              <a:t>international</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society</a:t>
            </a:r>
            <a:endParaRPr lang="nb-NO" sz="24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dirty="0" err="1">
                <a:solidFill>
                  <a:srgbClr val="000000"/>
                </a:solidFill>
                <a:uFillTx/>
                <a:latin typeface="Calibri"/>
              </a:rPr>
              <a:t>Know</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key</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documents</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regulating</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these</a:t>
            </a:r>
            <a:endParaRPr lang="nb-NO" sz="24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dirty="0" err="1">
                <a:solidFill>
                  <a:srgbClr val="000000"/>
                </a:solidFill>
                <a:uFillTx/>
                <a:latin typeface="Calibri"/>
              </a:rPr>
              <a:t>Know</a:t>
            </a:r>
            <a:r>
              <a:rPr lang="nb-NO" sz="2400" b="1" i="0" u="none" strike="noStrike" kern="1200" cap="none" spc="0" baseline="0" dirty="0">
                <a:solidFill>
                  <a:srgbClr val="000000"/>
                </a:solidFill>
                <a:uFillTx/>
                <a:latin typeface="Calibri"/>
              </a:rPr>
              <a:t> </a:t>
            </a:r>
            <a:r>
              <a:rPr lang="nb-NO" sz="2400" b="1" i="0" u="none" strike="noStrike" kern="1200" cap="none" spc="0" baseline="0" dirty="0" err="1">
                <a:solidFill>
                  <a:srgbClr val="000000"/>
                </a:solidFill>
                <a:uFillTx/>
                <a:latin typeface="Calibri"/>
              </a:rPr>
              <a:t>outstanding</a:t>
            </a:r>
            <a:r>
              <a:rPr lang="nb-NO" sz="2400" b="1" i="0" u="none" strike="noStrike" kern="1200" cap="none" spc="0" baseline="0" dirty="0">
                <a:solidFill>
                  <a:srgbClr val="000000"/>
                </a:solidFill>
                <a:uFillTx/>
                <a:latin typeface="Calibri"/>
              </a:rPr>
              <a:t> problems, and </a:t>
            </a:r>
            <a:r>
              <a:rPr lang="nb-NO" sz="2400" b="1" i="0" u="none" strike="noStrike" kern="1200" cap="none" spc="0" baseline="0" dirty="0" err="1">
                <a:solidFill>
                  <a:srgbClr val="000000"/>
                </a:solidFill>
                <a:uFillTx/>
                <a:latin typeface="Calibri"/>
              </a:rPr>
              <a:t>challenges</a:t>
            </a:r>
            <a:endParaRPr lang="nb-NO" sz="24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dirty="0">
              <a:solidFill>
                <a:srgbClr val="FF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TekstSylinder 1"/>
          <p:cNvSpPr txBox="1"/>
          <p:nvPr/>
        </p:nvSpPr>
        <p:spPr>
          <a:xfrm>
            <a:off x="287779" y="323450"/>
            <a:ext cx="9505059" cy="710964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Important ethical issues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Protecting humans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Worker protection </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Consumer protection</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Resource protection  and availability (from fishing to rare earths)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Environmental protection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Pollution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Waste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Energy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Biodiversity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Global warming, climate change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Warfare regulation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TekstSylinder 1"/>
          <p:cNvSpPr txBox="1"/>
          <p:nvPr/>
        </p:nvSpPr>
        <p:spPr>
          <a:xfrm>
            <a:off x="359788" y="395459"/>
            <a:ext cx="9577059" cy="517064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General challenges with international ethics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Ethics theory is often based on individuals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Different traditions (history, business, teaching, philosophy…)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Different judiciary structure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Culture differences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Religious differences (including factions)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Communication challenges (media, definitions, language….)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Governance (ratification, enforcing, overseeing…)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TekstSylinder 1"/>
          <p:cNvSpPr txBox="1"/>
          <p:nvPr/>
        </p:nvSpPr>
        <p:spPr>
          <a:xfrm>
            <a:off x="287779" y="467468"/>
            <a:ext cx="9649068" cy="6001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Culture differences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As seen by Michael Davis, Telstra, Australia, 1997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Quality 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Perfection  (Japan)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Follows standards (Germany)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It works (USA)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Relationship (Australia)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kstSylinder 1"/>
          <p:cNvSpPr txBox="1"/>
          <p:nvPr/>
        </p:nvSpPr>
        <p:spPr>
          <a:xfrm>
            <a:off x="359999" y="359999"/>
            <a:ext cx="9539999" cy="3571198"/>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Four cultures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Goffee 1998</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SimSun" pitchFamily="2"/>
                <a:cs typeface="Mangal" pitchFamily="2"/>
              </a:rPr>
              <a:t>1.   </a:t>
            </a:r>
            <a:r>
              <a:rPr lang="nb-NO" sz="1800" b="1" i="0" u="none" strike="noStrike" kern="1200" cap="none" spc="0" baseline="0">
                <a:solidFill>
                  <a:srgbClr val="000000"/>
                </a:solidFill>
                <a:uFillTx/>
                <a:latin typeface="Arial" pitchFamily="18"/>
                <a:ea typeface="SimSun" pitchFamily="2"/>
                <a:cs typeface="Mangal" pitchFamily="2"/>
              </a:rPr>
              <a:t> Communal (shared, caring, cooperating)</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2.    Networked (more distance, less coordination)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3.    Mercenary (goal oriented, competitive, egoistical)</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4.    Fragmented (separate, uncoordinated)</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2" name="TekstSylinder 1"/>
          <p:cNvSpPr txBox="1"/>
          <p:nvPr/>
        </p:nvSpPr>
        <p:spPr>
          <a:xfrm>
            <a:off x="431797" y="467468"/>
            <a:ext cx="9577059" cy="360098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1" u="none" strike="noStrike" kern="1200" cap="none" spc="0" baseline="0">
                <a:solidFill>
                  <a:srgbClr val="000000"/>
                </a:solidFill>
                <a:uFillTx/>
                <a:latin typeface="Calibri"/>
              </a:rPr>
              <a:t>“Culture is more often a source of conflict than of synergy. Cultural differences are a nuisance at best and often a disaster."</a:t>
            </a:r>
            <a:r>
              <a:rPr lang="en-US" sz="2400" b="1"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Prof. Geert Hofstede, Emeritus Professor, Maastricht University.</a:t>
            </a:r>
            <a:endParaRPr lang="nb-NO" sz="1800" b="0" i="0" u="none" strike="noStrike" kern="1200" cap="none" spc="0" baseline="0">
              <a:solidFill>
                <a:srgbClr val="000000"/>
              </a:solidFill>
              <a:uFillTx/>
              <a:latin typeface="Calibri"/>
            </a:endParaRPr>
          </a:p>
        </p:txBody>
      </p:sp>
      <p:sp>
        <p:nvSpPr>
          <p:cNvPr id="3" name="TekstSylinder 2"/>
          <p:cNvSpPr txBox="1"/>
          <p:nvPr/>
        </p:nvSpPr>
        <p:spPr>
          <a:xfrm>
            <a:off x="575815" y="683495"/>
            <a:ext cx="5904655"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Cultures in different countries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TekstSylinder 1"/>
          <p:cNvSpPr txBox="1"/>
          <p:nvPr/>
        </p:nvSpPr>
        <p:spPr>
          <a:xfrm>
            <a:off x="287779" y="395459"/>
            <a:ext cx="9289032" cy="507831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National differences (Hofstede)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Calibri"/>
              </a:rPr>
              <a:t>Key assumptions</a:t>
            </a:r>
            <a:r>
              <a:rPr lang="nb-NO" sz="1800" b="0" i="0" u="none" strike="noStrike" kern="0" cap="none" spc="0" baseline="0">
                <a:solidFill>
                  <a:srgbClr val="000000"/>
                </a:solidFill>
                <a:uFillTx/>
                <a:latin typeface="Calibri"/>
              </a:rPr>
              <a:t>;</a:t>
            </a:r>
            <a:r>
              <a:rPr lang="nb-NO" sz="1800" b="0" i="0" u="none" strike="noStrike" kern="1200" cap="none" spc="0" baseline="0">
                <a:solidFill>
                  <a:srgbClr val="000000"/>
                </a:solidFill>
                <a:uFillTx/>
                <a:latin typeface="Calibri"/>
              </a:rPr>
              <a:t> «in the beginning was»: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The market                                   United States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The power                                    France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Order                                             Germany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Efficiency                                      Poland, Russia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Equality                                         Nordic countries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Systems                                         Britain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The family                                     China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Japan                                              Japan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TekstSylinder 1"/>
          <p:cNvSpPr txBox="1"/>
          <p:nvPr/>
        </p:nvSpPr>
        <p:spPr>
          <a:xfrm>
            <a:off x="359788" y="251441"/>
            <a:ext cx="9505059" cy="637097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UN Declaration of Human rights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Article    Description (shortened)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1.    All humans are born free and equal in dignity and rights.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a:t>
            </a:r>
          </a:p>
          <a:p>
            <a:pPr marL="457200" marR="0" lvl="0" indent="-4572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Everyone is entitled to all the rights and freedoms </a:t>
            </a:r>
          </a:p>
          <a:p>
            <a:pPr marL="457200" marR="0" lvl="0" indent="-4572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Everyone har the right to life, liberty and security of person</a:t>
            </a:r>
          </a:p>
          <a:p>
            <a:pPr marL="457200" marR="0" lvl="0" indent="-4572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No one shall be subjected to torture or to cruel, inhuman or degrading treatment or punishment</a:t>
            </a:r>
          </a:p>
          <a:p>
            <a:pPr marL="457200" marR="0" lvl="0" indent="-4572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AutoNum type="arabicPeriod" startAt="2"/>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Everyone has the right to recognition everywhere as a person before the law.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TekstSylinder 1"/>
          <p:cNvSpPr txBox="1"/>
          <p:nvPr/>
        </p:nvSpPr>
        <p:spPr>
          <a:xfrm>
            <a:off x="359788" y="395459"/>
            <a:ext cx="9649068" cy="43396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Problems with human rights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Not all have accepted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Some  (countries or groups) are opposed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Consensus document, with consensus weaknesses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Little power to enforce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Why limited to humans?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TekstSylinder 1"/>
          <p:cNvSpPr txBox="1"/>
          <p:nvPr/>
        </p:nvSpPr>
        <p:spPr>
          <a:xfrm>
            <a:off x="359788" y="395459"/>
            <a:ext cx="9289032" cy="184665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International Labor Organization objectives (March 2011)</a:t>
            </a:r>
            <a:r>
              <a:rPr lang="nb-NO" sz="2400" b="0" i="0" u="none" strike="noStrike" kern="120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Bilde 3"/>
          <p:cNvPicPr>
            <a:picLocks noChangeAspect="1"/>
          </p:cNvPicPr>
          <p:nvPr/>
        </p:nvPicPr>
        <p:blipFill>
          <a:blip r:embed="rId2"/>
          <a:stretch>
            <a:fillRect/>
          </a:stretch>
        </p:blipFill>
        <p:spPr>
          <a:xfrm>
            <a:off x="499875" y="2048256"/>
            <a:ext cx="9076947" cy="46756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TekstSylinder 2"/>
          <p:cNvSpPr txBox="1"/>
          <p:nvPr/>
        </p:nvSpPr>
        <p:spPr>
          <a:xfrm>
            <a:off x="287779" y="395459"/>
            <a:ext cx="9433050" cy="683264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Tripartism («Three golden rivers»)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Government</a:t>
            </a: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Employees (or their representatives)</a:t>
            </a: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Employers  (or their representatives)</a:t>
            </a: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Goverment is also an employer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To find issues that are positive to all (education, quality…)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To discuss conflict issues (wages, work conditions….)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http://www.tripartism.sg/files/imagebank/14/home1a.jpg"/>
          <p:cNvPicPr>
            <a:picLocks noChangeAspect="1"/>
          </p:cNvPicPr>
          <p:nvPr/>
        </p:nvPicPr>
        <p:blipFill>
          <a:blip r:embed="rId2"/>
          <a:srcRect/>
          <a:stretch>
            <a:fillRect/>
          </a:stretch>
        </p:blipFill>
        <p:spPr>
          <a:xfrm>
            <a:off x="6552480" y="5327358"/>
            <a:ext cx="3528148" cy="222544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TekstSylinder 1"/>
          <p:cNvSpPr txBox="1"/>
          <p:nvPr/>
        </p:nvSpPr>
        <p:spPr>
          <a:xfrm>
            <a:off x="287779" y="251441"/>
            <a:ext cx="9577059" cy="43396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uFillTx/>
                <a:latin typeface="Calibri"/>
              </a:rPr>
              <a:t>UN Global Compact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Built 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The Universal declaration of Human Rights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The International Labour Organisation’s Declaration on Fundamental Principles and Rights at Work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The Rio Declaration on Environment and Development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The United Nations Convention against Corruption</a:t>
            </a: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TekstSylinder 1"/>
          <p:cNvSpPr txBox="1"/>
          <p:nvPr/>
        </p:nvSpPr>
        <p:spPr>
          <a:xfrm>
            <a:off x="431797" y="467468"/>
            <a:ext cx="9505059" cy="664797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UN Global Compact part 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1F497D"/>
                </a:solidFill>
                <a:uFillTx/>
                <a:latin typeface="Calibri"/>
              </a:rPr>
              <a:t>Human rights:</a:t>
            </a:r>
            <a:endParaRPr lang="nb-NO" sz="1800" b="1" i="0" u="none" strike="noStrike" kern="1200" cap="none" spc="0" baseline="0">
              <a:solidFill>
                <a:srgbClr val="1F497D"/>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1.   Businesses should support and respect the protection of internationally proclaimed human rights; and</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2.   make sure that they are not complicit in human rights abuses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1F497D"/>
                </a:solidFill>
                <a:uFillTx/>
                <a:latin typeface="Calibri"/>
              </a:rPr>
              <a:t>Labour standards:</a:t>
            </a:r>
            <a:endParaRPr lang="nb-NO" sz="1800" b="0" i="0" u="none" strike="noStrike" kern="1200" cap="none" spc="0" baseline="0">
              <a:solidFill>
                <a:srgbClr val="1F497D"/>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3.    Businesses should uphold the freedom of association and the effective recognition of the right to collective bargaining;</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4.    the elimination of all forms of forced and compulsory labour;</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5.    the effective abolition of child labour; and</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6.    the elimination of discrimination in respect of employment and occupation.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TekstSylinder 1"/>
          <p:cNvSpPr txBox="1"/>
          <p:nvPr/>
        </p:nvSpPr>
        <p:spPr>
          <a:xfrm>
            <a:off x="359788" y="323450"/>
            <a:ext cx="9577059" cy="46166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UN Global Compact Part II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70C0"/>
                </a:solidFill>
                <a:uFillTx/>
                <a:latin typeface="Calibri"/>
              </a:rPr>
              <a:t>Environment:</a:t>
            </a:r>
            <a:endParaRPr lang="nb-NO" sz="1800" b="0" i="0" u="none" strike="noStrike" kern="1200" cap="none" spc="0" baseline="0">
              <a:solidFill>
                <a:srgbClr val="0070C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7.   Businesses should support a precautionary approach to environmental challenges;</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8.   undertake initiatives to promote greater environmental responsibility; and</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9.   encourage the development and diffusion of environmentally friendly technologies.</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558ED5"/>
                </a:solidFill>
                <a:uFillTx/>
                <a:latin typeface="Calibri"/>
              </a:rPr>
              <a:t>Anti-corruption:</a:t>
            </a:r>
            <a:endParaRPr lang="nb-NO" sz="1800" b="0" i="0" u="none" strike="noStrike" kern="1200" cap="none" spc="0" baseline="0">
              <a:solidFill>
                <a:srgbClr val="558ED5"/>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Principle 10.  Businesses should work against corruption in all its forms, including extortion and bribery.    </a:t>
            </a: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TekstSylinder 1"/>
          <p:cNvSpPr txBox="1"/>
          <p:nvPr/>
        </p:nvSpPr>
        <p:spPr>
          <a:xfrm>
            <a:off x="223141" y="323450"/>
            <a:ext cx="9577059" cy="517064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Global compact review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Advantages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Short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Relatively easy to understand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Disadvantages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Imprecise, difficult to ensure </a:t>
            </a:r>
            <a:r>
              <a:rPr lang="nb-NO" sz="1800" b="1" i="0" u="none" strike="noStrike" kern="1200" cap="none" spc="0" baseline="0">
                <a:solidFill>
                  <a:srgbClr val="0070C0"/>
                </a:solidFill>
                <a:uFillTx/>
                <a:latin typeface="Calibri"/>
              </a:rPr>
              <a:t>compliance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Can become </a:t>
            </a:r>
            <a:r>
              <a:rPr lang="nb-NO" sz="1800" b="1" i="0" u="none" strike="noStrike" kern="1200" cap="none" spc="0" baseline="0">
                <a:solidFill>
                  <a:srgbClr val="0070C0"/>
                </a:solidFill>
                <a:uFillTx/>
                <a:latin typeface="Calibri"/>
              </a:rPr>
              <a:t>instrumental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Not specifically </a:t>
            </a:r>
            <a:r>
              <a:rPr lang="nb-NO" sz="1800" b="1" i="0" u="none" strike="noStrike" kern="1200" cap="none" spc="0" baseline="0">
                <a:solidFill>
                  <a:srgbClr val="0070C0"/>
                </a:solidFill>
                <a:uFillTx/>
                <a:latin typeface="Calibri"/>
              </a:rPr>
              <a:t>stakeholder</a:t>
            </a:r>
            <a:r>
              <a:rPr lang="nb-NO" sz="1800" b="1" i="0" u="none" strike="noStrike" kern="1200" cap="none" spc="0" baseline="0">
                <a:solidFill>
                  <a:srgbClr val="000000"/>
                </a:solidFill>
                <a:uFillTx/>
                <a:latin typeface="Calibri"/>
              </a:rPr>
              <a:t> oriented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ekstSylinder 1"/>
          <p:cNvSpPr txBox="1"/>
          <p:nvPr/>
        </p:nvSpPr>
        <p:spPr>
          <a:xfrm>
            <a:off x="539998" y="179999"/>
            <a:ext cx="9000000" cy="3630250"/>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Arial" pitchFamily="18"/>
                <a:ea typeface="SimSun" pitchFamily="2"/>
                <a:cs typeface="Mangal" pitchFamily="2"/>
              </a:rPr>
              <a:t>Mission, vision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Arial" pitchFamily="18"/>
                <a:ea typeface="SimSun" pitchFamily="2"/>
                <a:cs typeface="Mangal" pitchFamily="2"/>
              </a:rPr>
              <a:t>Plan or statement regarding purpose and identity.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a:solidFill>
                  <a:srgbClr val="000000"/>
                </a:solidFill>
                <a:uFillTx/>
                <a:latin typeface="Arial" pitchFamily="18"/>
                <a:ea typeface="Times New Roman" pitchFamily="18"/>
                <a:cs typeface="Mangal" pitchFamily="2"/>
              </a:rPr>
              <a:t>“</a:t>
            </a:r>
            <a:r>
              <a:rPr lang="nb-NO" sz="1800" b="0" i="1" u="none" strike="noStrike" kern="1200" cap="none" spc="0" baseline="0">
                <a:solidFill>
                  <a:srgbClr val="000000"/>
                </a:solidFill>
                <a:uFillTx/>
                <a:latin typeface="Arial" pitchFamily="18"/>
                <a:ea typeface="SimSun" pitchFamily="2"/>
                <a:cs typeface="Times New Roman" pitchFamily="18"/>
              </a:rPr>
              <a:t>Together, let us explore the stars, conquer the deserts, eradicate disease, tap the ocean depths, and encourage the arts and commerce</a:t>
            </a:r>
            <a:r>
              <a:rPr lang="nb-NO" sz="1800" b="0" i="1" u="none" strike="noStrike" kern="1200" cap="none" spc="0" baseline="0">
                <a:solidFill>
                  <a:srgbClr val="000000"/>
                </a:solidFill>
                <a:uFillTx/>
                <a:latin typeface="Arial" pitchFamily="18"/>
                <a:ea typeface="Times New Roman" pitchFamily="18"/>
                <a:cs typeface="Mangal" pitchFamily="2"/>
              </a:rPr>
              <a:t>…</a:t>
            </a:r>
            <a:r>
              <a:rPr lang="nb-NO" sz="1800" b="0" i="1" u="none" strike="noStrike" kern="1200" cap="none" spc="0" baseline="0">
                <a:solidFill>
                  <a:srgbClr val="000000"/>
                </a:solidFill>
                <a:uFillTx/>
                <a:latin typeface="Arial" pitchFamily="18"/>
                <a:ea typeface="SimSun" pitchFamily="2"/>
                <a:cs typeface="Times New Roman" pitchFamily="18"/>
              </a:rPr>
              <a:t>let [us] join in creating an endeavor</a:t>
            </a:r>
            <a:r>
              <a:rPr lang="nb-NO" sz="1800" b="0" i="1" u="none" strike="noStrike" kern="1200" cap="none" spc="0" baseline="0">
                <a:solidFill>
                  <a:srgbClr val="000000"/>
                </a:solidFill>
                <a:uFillTx/>
                <a:latin typeface="Arial" pitchFamily="18"/>
                <a:ea typeface="Times New Roman" pitchFamily="18"/>
                <a:cs typeface="Mangal" pitchFamily="2"/>
              </a:rPr>
              <a:t>…</a:t>
            </a:r>
            <a:r>
              <a:rPr lang="nb-NO" sz="1800" b="0" i="1" u="none" strike="noStrike" kern="1200" cap="none" spc="0" baseline="0">
                <a:solidFill>
                  <a:srgbClr val="000000"/>
                </a:solidFill>
                <a:uFillTx/>
                <a:latin typeface="Arial" pitchFamily="18"/>
                <a:ea typeface="SimSun" pitchFamily="2"/>
                <a:cs typeface="Times New Roman" pitchFamily="18"/>
              </a:rPr>
              <a:t>a new world of law, where the strong are just and the weak secure and the peace preserved</a:t>
            </a:r>
            <a:r>
              <a:rPr lang="nb-NO" sz="1800" b="0" i="0" u="none" strike="noStrike" kern="1200" cap="none" spc="0" baseline="0">
                <a:solidFill>
                  <a:srgbClr val="000000"/>
                </a:solidFill>
                <a:uFillTx/>
                <a:latin typeface="Arial" pitchFamily="18"/>
                <a:ea typeface="SimSun" pitchFamily="2"/>
                <a:cs typeface="Times New Roman" pitchFamily="18"/>
              </a:rPr>
              <a:t>.</a:t>
            </a:r>
            <a:r>
              <a:rPr lang="nb-NO" sz="1800" b="0" i="0" u="none" strike="noStrike" kern="1200" cap="none" spc="0" baseline="0">
                <a:solidFill>
                  <a:srgbClr val="000000"/>
                </a:solidFill>
                <a:uFillTx/>
                <a:latin typeface="Arial" pitchFamily="18"/>
                <a:ea typeface="Times New Roman" pitchFamily="18"/>
                <a:cs typeface="Mangal" pitchFamily="2"/>
              </a:rPr>
              <a:t>”</a:t>
            </a:r>
            <a:r>
              <a:rPr lang="nb-NO" sz="1800" b="0" i="0" u="none" strike="noStrike" kern="1200" cap="none" spc="0" baseline="0">
                <a:solidFill>
                  <a:srgbClr val="000000"/>
                </a:solidFill>
                <a:uFillTx/>
                <a:latin typeface="Arial" pitchFamily="18"/>
                <a:ea typeface="SimSun" pitchFamily="2"/>
                <a:cs typeface="Times New Roman" pitchFamily="18"/>
              </a:rPr>
              <a:t>                               </a:t>
            </a:r>
          </a:p>
          <a:p>
            <a:pPr marL="0" marR="0" lvl="0" indent="0" algn="l" defTabSz="914400" rtl="0" fontAlgn="auto" hangingPunct="0">
              <a:lnSpc>
                <a:spcPct val="100000"/>
              </a:lnSpc>
              <a:spcBef>
                <a:spcPts val="0"/>
              </a:spcBef>
              <a:spcAft>
                <a:spcPts val="0"/>
              </a:spcAft>
              <a:buNone/>
              <a:tabLst/>
              <a:defRPr lang="nb-NO" sz="1800" b="0" i="0" u="none" strike="noStrike" kern="0" cap="none" spc="0" baseline="0">
                <a:solidFill>
                  <a:srgbClr val="000000"/>
                </a:solidFill>
                <a:uFillTx/>
                <a:cs typeface="Times New Roman" pitchFamily="18"/>
              </a:defRPr>
            </a:pPr>
            <a:endParaRPr lang="nb-NO" sz="1800" b="0" i="0" u="none" strike="noStrike" kern="1200" cap="none" spc="0" baseline="0">
              <a:solidFill>
                <a:srgbClr val="000000"/>
              </a:solidFill>
              <a:uFillTx/>
              <a:latin typeface="Arial" pitchFamily="18"/>
              <a:ea typeface="SimSun" pitchFamily="2"/>
              <a:cs typeface="Times New Roman" pitchFamily="18"/>
            </a:endParaRPr>
          </a:p>
          <a:p>
            <a:pPr marL="0" marR="0" lvl="0" indent="0" algn="l" defTabSz="914400" rtl="0" fontAlgn="auto" hangingPunct="0">
              <a:lnSpc>
                <a:spcPct val="100000"/>
              </a:lnSpc>
              <a:spcBef>
                <a:spcPts val="0"/>
              </a:spcBef>
              <a:spcAft>
                <a:spcPts val="0"/>
              </a:spcAft>
              <a:buNone/>
              <a:tabLst/>
              <a:defRPr lang="nb-NO" sz="1800" b="0" i="0" u="none" strike="noStrike" kern="0" cap="none" spc="0" baseline="0">
                <a:solidFill>
                  <a:srgbClr val="000000"/>
                </a:solidFill>
                <a:uFillTx/>
                <a:cs typeface="Times New Roman" pitchFamily="18"/>
              </a:defRPr>
            </a:pPr>
            <a:r>
              <a:rPr lang="nb-NO" sz="1800" b="0" i="0" u="none" strike="noStrike" kern="1200" cap="none" spc="0" baseline="0">
                <a:solidFill>
                  <a:srgbClr val="000000"/>
                </a:solidFill>
                <a:uFillTx/>
                <a:latin typeface="Arial" pitchFamily="18"/>
                <a:ea typeface="SimSun" pitchFamily="2"/>
                <a:cs typeface="Times New Roman" pitchFamily="18"/>
              </a:rPr>
              <a:t>                                                      J.F. Kennedy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Arial" pitchFamily="18"/>
              <a:ea typeface="SimSun" pitchFamily="2"/>
              <a:cs typeface="Mangal" pitchFamily="2"/>
            </a:endParaRPr>
          </a:p>
        </p:txBody>
      </p:sp>
      <p:pic>
        <p:nvPicPr>
          <p:cNvPr id="3" name="Bilde 2"/>
          <p:cNvPicPr>
            <a:picLocks noChangeAspect="1"/>
          </p:cNvPicPr>
          <p:nvPr/>
        </p:nvPicPr>
        <p:blipFill>
          <a:blip r:embed="rId3">
            <a:lum/>
            <a:alphaModFix/>
          </a:blip>
          <a:srcRect/>
          <a:stretch>
            <a:fillRect/>
          </a:stretch>
        </p:blipFill>
        <p:spPr>
          <a:xfrm>
            <a:off x="6839995" y="3420002"/>
            <a:ext cx="3060003" cy="3879003"/>
          </a:xfrm>
          <a:prstGeom prst="rect">
            <a:avLst/>
          </a:prstGeom>
          <a:noFill/>
          <a:ln>
            <a:noFill/>
          </a:ln>
        </p:spPr>
      </p:pic>
      <p:sp>
        <p:nvSpPr>
          <p:cNvPr id="4" name="TekstSylinder 3"/>
          <p:cNvSpPr txBox="1"/>
          <p:nvPr/>
        </p:nvSpPr>
        <p:spPr>
          <a:xfrm>
            <a:off x="6839995" y="3060003"/>
            <a:ext cx="3060003" cy="230401"/>
          </a:xfrm>
          <a:prstGeom prst="rect">
            <a:avLst/>
          </a:prstGeom>
          <a:noFill/>
          <a:ln>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000" b="0" i="0" u="none" strike="noStrike" kern="0" cap="none" spc="0" baseline="0">
                <a:solidFill>
                  <a:srgbClr val="000000"/>
                </a:solidFill>
                <a:uFillTx/>
              </a:defRPr>
            </a:pPr>
            <a:r>
              <a:rPr lang="nb-NO" sz="1000" b="0" i="0" u="none" strike="noStrike" kern="1200" cap="none" spc="0" baseline="0">
                <a:solidFill>
                  <a:srgbClr val="000000"/>
                </a:solidFill>
                <a:uFillTx/>
                <a:latin typeface="Arial" pitchFamily="18"/>
                <a:ea typeface="SimSun" pitchFamily="2"/>
                <a:cs typeface="Mangal" pitchFamily="2"/>
              </a:rPr>
              <a:t>Launch Surveyor 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TekstSylinder 1"/>
          <p:cNvSpPr txBox="1"/>
          <p:nvPr/>
        </p:nvSpPr>
        <p:spPr>
          <a:xfrm>
            <a:off x="359788" y="421675"/>
            <a:ext cx="9720830" cy="52629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ISO 26000 (Social 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Launched December 2010</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Approximately 100 countries participated, mostly «emerging»</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Roughly 5 years of work</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Consensus oriented</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Co-chairs from Brazil and Sweden</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TekstSylinder 1"/>
          <p:cNvSpPr txBox="1"/>
          <p:nvPr/>
        </p:nvSpPr>
        <p:spPr>
          <a:xfrm>
            <a:off x="431797" y="395459"/>
            <a:ext cx="9289032" cy="6001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Purposes of ISO 26000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(The standard does not state its purpose)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Guidance for all kinds of organisations, especially international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The basis for a general organisation theory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Introduction to social 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 new approach to management (for some)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Reference work, including glossary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Help to cooperation, especially international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Basis for further developments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NOT certifiable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TekstSylinder 1"/>
          <p:cNvSpPr txBox="1"/>
          <p:nvPr/>
        </p:nvSpPr>
        <p:spPr>
          <a:xfrm>
            <a:off x="287779" y="395459"/>
            <a:ext cx="9289032" cy="581697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The death of Corporate Social Responsibility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The ISO 26000 development team decided to drop «Corporate» from title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      - perhaps around 2008.</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I.e. work generalized to encompass government, monastries, choirs, all kinds of organizations.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Some unclear areas, for instance sovereignty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Advantages: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One theory for all organisations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Includes newly privatized government branches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Will hopefully lead to a general theory of organisation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TekstSylinder 1"/>
          <p:cNvSpPr txBox="1"/>
          <p:nvPr/>
        </p:nvSpPr>
        <p:spPr>
          <a:xfrm>
            <a:off x="359788" y="395459"/>
            <a:ext cx="9505059" cy="52629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ISO 26000 Stakeholder view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Main stakeholders are employees, customers, society;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and implicitly owners, citizen, members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The environment not defined as stakeholder, but treated as one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Have responsibility for partners, suppliers and even customers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Called «</a:t>
            </a:r>
            <a:r>
              <a:rPr lang="nb-NO" sz="2400" b="1" i="0" u="none" strike="noStrike" kern="1200" cap="none" spc="0" baseline="0">
                <a:solidFill>
                  <a:srgbClr val="0070C0"/>
                </a:solidFill>
                <a:uFillTx/>
                <a:latin typeface="Calibri"/>
              </a:rPr>
              <a:t>sphere of influence</a:t>
            </a:r>
            <a:r>
              <a:rPr lang="nb-NO" sz="2400" b="1" i="0" u="none" strike="noStrike" kern="1200" cap="none" spc="0" baseline="0">
                <a:solidFill>
                  <a:srgbClr val="000000"/>
                </a:solidFill>
                <a:uFillTx/>
                <a:latin typeface="Calibri"/>
              </a:rPr>
              <a:t>», controversial, but partly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common practice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000000"/>
                </a:solidFill>
                <a:uFillTx/>
                <a:latin typeface="Calibri"/>
              </a:rPr>
              <a:t>*   Unborn generations perhaps implied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TekstSylinder 1"/>
          <p:cNvSpPr txBox="1"/>
          <p:nvPr/>
        </p:nvSpPr>
        <p:spPr>
          <a:xfrm>
            <a:off x="287779" y="251441"/>
            <a:ext cx="9792839" cy="443198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Social Responsibility advantages (ISO 26000)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400" b="1" i="0" u="none" strike="noStrike" kern="1200" cap="none" spc="0" baseline="0">
              <a:solidFill>
                <a:srgbClr val="FF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Better decisions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Better risk management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Better reputation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Improving stakeholder relationships (including finance)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Better motivation, recruiting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Preventing customer conflicts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sp>
        <p:nvSpPr>
          <p:cNvPr id="2" name="TekstSylinder 1"/>
          <p:cNvSpPr txBox="1"/>
          <p:nvPr/>
        </p:nvSpPr>
        <p:spPr>
          <a:xfrm>
            <a:off x="215780" y="251441"/>
            <a:ext cx="9864848" cy="397031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The opposite view, the Vice Fund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t>
            </a:r>
            <a:r>
              <a:rPr lang="en-GB" sz="2400" b="1" i="1" u="none" strike="noStrike" kern="1200" cap="none" spc="0" baseline="0">
                <a:solidFill>
                  <a:srgbClr val="000000"/>
                </a:solidFill>
                <a:uFillTx/>
                <a:latin typeface="Calibri"/>
              </a:rPr>
              <a:t>Afghanistan, Iraq, North Korea.   Those should be reason enough to believe in Defense stocks.   Homeland Security and anti-terrorism have become large, profitable industries.   So-called “Socially Responsible Investors” would claim that you shouldn’t own stock that have anything to do with defense or weapons.   That means that all of the Aerospace and Defense  Industries are to be avoided</a:t>
            </a:r>
            <a:r>
              <a:rPr lang="en-GB" sz="2400" b="1" i="0" u="none" strike="noStrike" kern="120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hlinkClick r:id="rId2"/>
              </a:rPr>
              <a:t>www.vicefund.com</a:t>
            </a:r>
            <a:r>
              <a:rPr lang="en-GB" sz="2400" b="1" i="0" u="none" strike="noStrike" kern="1200" cap="none" spc="0" baseline="0">
                <a:solidFill>
                  <a:srgbClr val="000000"/>
                </a:solidFill>
                <a:uFillTx/>
                <a:latin typeface="Calibri"/>
              </a:rPr>
              <a:t> July 2007</a:t>
            </a:r>
            <a:endParaRPr lang="nb-NO" sz="2400" b="1"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sp>
        <p:nvSpPr>
          <p:cNvPr id="2" name="TekstSylinder 1"/>
          <p:cNvSpPr txBox="1"/>
          <p:nvPr/>
        </p:nvSpPr>
        <p:spPr>
          <a:xfrm>
            <a:off x="359788" y="395459"/>
            <a:ext cx="9649068" cy="390875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Overall view (United Nations)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A study of studies found that of 17 studies, three were negative to Social Responsive Investment (SRI), 10 were positive.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400" b="0" i="0" u="none" strike="noStrike" kern="1200" cap="none" spc="0" baseline="0">
                <a:solidFill>
                  <a:srgbClr val="000000"/>
                </a:solidFill>
                <a:uFillTx/>
                <a:latin typeface="Calibri"/>
              </a:rPr>
              <a:t>UNEP </a:t>
            </a:r>
            <a:r>
              <a:rPr lang="nb-NO" sz="1400" b="0" i="1" u="none" strike="noStrike" kern="1200" cap="none" spc="0" baseline="0">
                <a:solidFill>
                  <a:srgbClr val="000000"/>
                </a:solidFill>
                <a:uFillTx/>
                <a:latin typeface="Calibri"/>
              </a:rPr>
              <a:t>Demystifying Responsible Investment Performance</a:t>
            </a:r>
            <a:r>
              <a:rPr lang="nb-NO" sz="1400" b="0" i="0" u="none" strike="noStrike" kern="1200" cap="none" spc="0" baseline="0">
                <a:solidFill>
                  <a:srgbClr val="000000"/>
                </a:solidFill>
                <a:uFillTx/>
                <a:latin typeface="Calibri"/>
              </a:rPr>
              <a:t>.   UNEP Finance Initiative with Mercer 2007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TekstSylinder 1"/>
          <p:cNvSpPr txBox="1"/>
          <p:nvPr/>
        </p:nvSpPr>
        <p:spPr>
          <a:xfrm>
            <a:off x="359788" y="323450"/>
            <a:ext cx="9505059" cy="683264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Socially responsible investment challenges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No clear criteria for selection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Difficult to rank social responsible alternatives and find them in database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May emphasize different aspects of social responsibility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Few companies qualify fully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Lists may favour big companies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Social responsible AND well managed diffcult to find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The best candidates already expensive (example Novozymes)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TekstSylinder 1"/>
          <p:cNvSpPr txBox="1"/>
          <p:nvPr/>
        </p:nvSpPr>
        <p:spPr>
          <a:xfrm>
            <a:off x="287779" y="323450"/>
            <a:ext cx="9792839" cy="600164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Socially responsible initiatives </a:t>
            </a:r>
            <a:r>
              <a:rPr lang="nb-NO" sz="1800" b="0" i="0" u="none" strike="noStrike" kern="1200" cap="none" spc="0" baseline="0">
                <a:solidFill>
                  <a:srgbClr val="000000"/>
                </a:solidFill>
                <a:uFillTx/>
                <a:latin typeface="Calibri"/>
              </a:rPr>
              <a:t>(selection)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Name                                                                             Purpose/target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Global  Reporting Initiative                                       Reporting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Electronic Industry Citizen Coalition                        Electronics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Extracting Industries Transparency Initiative         Resources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Equator Principles                                                       Finance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Marine Stewardship Council                                    Fishing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International Road Transport Union                       Logistics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Coalition of tourism related organisations           Tourism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Global G.A.P                                                               Agriculture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UNEP                                                                            Buildings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TekstSylinder 1"/>
          <p:cNvSpPr txBox="1"/>
          <p:nvPr/>
        </p:nvSpPr>
        <p:spPr>
          <a:xfrm>
            <a:off x="215780" y="251441"/>
            <a:ext cx="9721077" cy="627864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400" b="1" i="0" u="none" strike="noStrike" kern="1200" cap="none" spc="0" baseline="0">
                <a:solidFill>
                  <a:srgbClr val="FF0000"/>
                </a:solidFill>
                <a:uFillTx/>
                <a:latin typeface="Calibri"/>
              </a:rPr>
              <a:t>Warfare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1" i="0" u="none" strike="noStrike" kern="1200" cap="none" spc="0" baseline="0">
                <a:solidFill>
                  <a:srgbClr val="000000"/>
                </a:solidFill>
                <a:uFillTx/>
                <a:latin typeface="Calibri"/>
              </a:rPr>
              <a:t>Geneva conventions consider</a:t>
            </a:r>
            <a:br>
              <a:rPr lang="nb-NO" sz="1800" b="1" i="0" u="none" strike="noStrike" kern="1200" cap="none" spc="0" baseline="0">
                <a:solidFill>
                  <a:srgbClr val="000000"/>
                </a:solidFill>
                <a:uFillTx/>
                <a:latin typeface="Calibri"/>
              </a:rPr>
            </a:br>
            <a:r>
              <a:rPr lang="nb-NO" sz="1800" b="1" i="0" u="none" strike="noStrike" kern="1200" cap="none" spc="0" baseline="0">
                <a:solidFill>
                  <a:srgbClr val="000000"/>
                </a:solidFill>
                <a:uFillTx/>
                <a:latin typeface="Calibri"/>
              </a:rPr>
              <a:t/>
            </a:r>
            <a:br>
              <a:rPr lang="nb-NO" sz="1800" b="1" i="0" u="none" strike="noStrike" kern="1200" cap="none" spc="0" baseline="0">
                <a:solidFill>
                  <a:srgbClr val="000000"/>
                </a:solidFill>
                <a:uFillTx/>
                <a:latin typeface="Calibri"/>
              </a:rPr>
            </a:br>
            <a:r>
              <a:rPr lang="nb-NO" sz="1800" b="1" i="0" u="none" strike="noStrike" kern="1200" cap="none" spc="0" baseline="0">
                <a:solidFill>
                  <a:srgbClr val="000000"/>
                </a:solidFill>
                <a:uFillTx/>
                <a:latin typeface="Calibri"/>
              </a:rPr>
              <a:t>*    </a:t>
            </a:r>
            <a:r>
              <a:rPr lang="en-US" sz="1800" b="1" i="0" u="none" strike="noStrike" kern="1200" cap="none" spc="0" baseline="0">
                <a:solidFill>
                  <a:srgbClr val="000000"/>
                </a:solidFill>
                <a:uFillTx/>
                <a:latin typeface="Calibri"/>
              </a:rPr>
              <a:t>wounded or sick fighters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    prisoners of war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    civilians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medical and religious personnel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Problems: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New kinds of wars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Criteria to start a war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Enforcement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a:endParaRPr>
          </a:p>
        </p:txBody>
      </p:sp>
      <p:pic>
        <p:nvPicPr>
          <p:cNvPr id="3" name="Picture 2" descr="File:Herter - In the name of mercy give.jpg">
            <a:hlinkClick r:id="rId2"/>
          </p:cNvPr>
          <p:cNvPicPr>
            <a:picLocks noChangeAspect="1"/>
          </p:cNvPicPr>
          <p:nvPr/>
        </p:nvPicPr>
        <p:blipFill>
          <a:blip r:embed="rId3"/>
          <a:srcRect/>
          <a:stretch>
            <a:fillRect/>
          </a:stretch>
        </p:blipFill>
        <p:spPr>
          <a:xfrm>
            <a:off x="6227539" y="1691603"/>
            <a:ext cx="3676646" cy="570547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11577</TotalTime>
  <Words>4598</Words>
  <Application>Microsoft Office PowerPoint</Application>
  <PresentationFormat>Skjermfremvisning (4:3)</PresentationFormat>
  <Paragraphs>1445</Paragraphs>
  <Slides>102</Slides>
  <Notes>20</Notes>
  <HiddenSlides>0</HiddenSlides>
  <MMClips>0</MMClips>
  <ScaleCrop>false</ScaleCrop>
  <HeadingPairs>
    <vt:vector size="4" baseType="variant">
      <vt:variant>
        <vt:lpstr>Tema</vt:lpstr>
      </vt:variant>
      <vt:variant>
        <vt:i4>1</vt:i4>
      </vt:variant>
      <vt:variant>
        <vt:lpstr>Lysbildetitler</vt:lpstr>
      </vt:variant>
      <vt:variant>
        <vt:i4>102</vt:i4>
      </vt:variant>
    </vt:vector>
  </HeadingPairs>
  <TitlesOfParts>
    <vt:vector size="103" baseType="lpstr">
      <vt:lpstr>Standard</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Tore Audun Høie</dc:creator>
  <cp:lastModifiedBy>Bruker</cp:lastModifiedBy>
  <cp:revision>93</cp:revision>
  <dcterms:created xsi:type="dcterms:W3CDTF">2011-02-17T08:08:21Z</dcterms:created>
  <dcterms:modified xsi:type="dcterms:W3CDTF">2012-02-15T14:27:40Z</dcterms:modified>
</cp:coreProperties>
</file>