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52" r:id="rId2"/>
    <p:sldId id="359" r:id="rId3"/>
    <p:sldId id="348" r:id="rId4"/>
    <p:sldId id="360" r:id="rId5"/>
    <p:sldId id="342" r:id="rId6"/>
    <p:sldId id="337" r:id="rId7"/>
    <p:sldId id="361" r:id="rId8"/>
    <p:sldId id="356" r:id="rId9"/>
    <p:sldId id="357" r:id="rId10"/>
    <p:sldId id="344" r:id="rId11"/>
    <p:sldId id="343" r:id="rId12"/>
    <p:sldId id="319" r:id="rId13"/>
    <p:sldId id="355" r:id="rId14"/>
    <p:sldId id="353" r:id="rId15"/>
    <p:sldId id="354" r:id="rId16"/>
  </p:sldIdLst>
  <p:sldSz cx="9144000" cy="6858000" type="screen4x3"/>
  <p:notesSz cx="6718300" cy="98679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BD7F"/>
    <a:srgbClr val="FDFDF8"/>
    <a:srgbClr val="FAFAF5"/>
    <a:srgbClr val="F8F8F3"/>
    <a:srgbClr val="E6E6C7"/>
    <a:srgbClr val="E6E6E1"/>
    <a:srgbClr val="718C24"/>
    <a:srgbClr val="C2BD8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17" autoAdjust="0"/>
    <p:restoredTop sz="61667" autoAdjust="0"/>
  </p:normalViewPr>
  <p:slideViewPr>
    <p:cSldViewPr snapToGrid="0" showGuides="1">
      <p:cViewPr varScale="1">
        <p:scale>
          <a:sx n="65" d="100"/>
          <a:sy n="65" d="100"/>
        </p:scale>
        <p:origin x="-104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-1932" y="-72"/>
      </p:cViewPr>
      <p:guideLst>
        <p:guide orient="horz" pos="3108"/>
        <p:guide pos="211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Relationship Id="rId4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7" tIns="44679" rIns="89357" bIns="44679" numCol="1" anchor="t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Times New Roman" pitchFamily="18" charset="0"/>
              </a:defRPr>
            </a:lvl1pPr>
          </a:lstStyle>
          <a:p>
            <a:endParaRPr lang="nn-NO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6825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7" tIns="44679" rIns="89357" bIns="44679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>
                <a:latin typeface="Times New Roman" pitchFamily="18" charset="0"/>
              </a:defRPr>
            </a:lvl1pPr>
          </a:lstStyle>
          <a:p>
            <a:endParaRPr lang="nn-NO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114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7" tIns="44679" rIns="89357" bIns="44679" numCol="1" anchor="b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Times New Roman" pitchFamily="18" charset="0"/>
              </a:defRPr>
            </a:lvl1pPr>
          </a:lstStyle>
          <a:p>
            <a:endParaRPr lang="nn-NO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6825" y="9374188"/>
            <a:ext cx="29114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7" tIns="44679" rIns="89357" bIns="44679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>
                <a:latin typeface="Times New Roman" pitchFamily="18" charset="0"/>
              </a:defRPr>
            </a:lvl1pPr>
          </a:lstStyle>
          <a:p>
            <a:fld id="{22108BDE-DF2F-4F96-B677-8BD00FFBC82A}" type="slidenum">
              <a:rPr lang="nn-NO"/>
              <a:pPr/>
              <a:t>‹#›</a:t>
            </a:fld>
            <a:endParaRPr lang="nn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7" tIns="44679" rIns="89357" bIns="44679" numCol="1" anchor="t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911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7" tIns="44679" rIns="89357" bIns="44679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9114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2175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11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7888"/>
            <a:ext cx="5375275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7" tIns="44679" rIns="89357" bIns="446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911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7" tIns="44679" rIns="89357" bIns="44679" numCol="1" anchor="b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911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726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7" tIns="44679" rIns="89357" bIns="44679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>
                <a:latin typeface="Times New Roman" pitchFamily="18" charset="0"/>
              </a:defRPr>
            </a:lvl1pPr>
          </a:lstStyle>
          <a:p>
            <a:fld id="{DEC005C6-39E7-4EC7-B498-C4A33D8E1E5E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45961F-4932-4554-9B2A-428735784449}" type="slidenum">
              <a:rPr lang="nb-NO"/>
              <a:pPr/>
              <a:t>1</a:t>
            </a:fld>
            <a:endParaRPr lang="nb-NO"/>
          </a:p>
        </p:txBody>
      </p:sp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E8109B-B7FC-42AD-A35E-E753BD83CA69}" type="slidenum">
              <a:rPr lang="nb-NO"/>
              <a:pPr/>
              <a:t>10</a:t>
            </a:fld>
            <a:endParaRPr lang="nb-NO"/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nb-N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28268-463F-4BC3-821A-CE940871923C}" type="slidenum">
              <a:rPr lang="nb-NO"/>
              <a:pPr/>
              <a:t>11</a:t>
            </a:fld>
            <a:endParaRPr lang="nb-NO"/>
          </a:p>
        </p:txBody>
      </p:sp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sz="10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BA3812-765D-4137-BA00-3D93D0ACB598}" type="slidenum">
              <a:rPr lang="nb-NO"/>
              <a:pPr/>
              <a:t>12</a:t>
            </a:fld>
            <a:endParaRPr lang="nb-NO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5E02CC-C022-4A22-A924-19DC1F4A40C5}" type="slidenum">
              <a:rPr lang="nb-NO"/>
              <a:pPr/>
              <a:t>13</a:t>
            </a:fld>
            <a:endParaRPr lang="nb-NO"/>
          </a:p>
        </p:txBody>
      </p:sp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nb-N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A04210-FEEF-47B8-833D-B21CE787CF0E}" type="slidenum">
              <a:rPr lang="nb-NO"/>
              <a:pPr/>
              <a:t>14</a:t>
            </a:fld>
            <a:endParaRPr lang="nb-NO"/>
          </a:p>
        </p:txBody>
      </p:sp>
      <p:sp>
        <p:nvSpPr>
          <p:cNvPr id="4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39775"/>
            <a:ext cx="4343400" cy="3257550"/>
          </a:xfrm>
          <a:ln/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4070350"/>
            <a:ext cx="5375275" cy="5057775"/>
          </a:xfrm>
        </p:spPr>
        <p:txBody>
          <a:bodyPr/>
          <a:lstStyle/>
          <a:p>
            <a:endParaRPr lang="nb-NO" sz="10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1B4736-8959-463C-AF57-5F2594C98757}" type="slidenum">
              <a:rPr lang="nb-NO"/>
              <a:pPr/>
              <a:t>15</a:t>
            </a:fld>
            <a:endParaRPr lang="nb-NO"/>
          </a:p>
        </p:txBody>
      </p:sp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B9C835-FC80-45DF-BEEC-94AB9FA1DC35}" type="slidenum">
              <a:rPr lang="nb-NO"/>
              <a:pPr/>
              <a:t>2</a:t>
            </a:fld>
            <a:endParaRPr lang="nb-NO"/>
          </a:p>
        </p:txBody>
      </p:sp>
      <p:sp>
        <p:nvSpPr>
          <p:cNvPr id="41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2175" y="741363"/>
            <a:ext cx="4933950" cy="3700462"/>
          </a:xfrm>
          <a:ln/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4687888"/>
            <a:ext cx="5375275" cy="491490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493005-AF2C-499D-AD6B-9C2EADAEE062}" type="slidenum">
              <a:rPr lang="nb-NO"/>
              <a:pPr/>
              <a:t>3</a:t>
            </a:fld>
            <a:endParaRPr lang="nb-NO"/>
          </a:p>
        </p:txBody>
      </p:sp>
      <p:sp>
        <p:nvSpPr>
          <p:cNvPr id="38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6275" y="741363"/>
            <a:ext cx="4032250" cy="3024187"/>
          </a:xfrm>
          <a:ln/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792538"/>
            <a:ext cx="5375275" cy="5334000"/>
          </a:xfrm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01ECD7-0897-4C8C-B600-C10B338AB339}" type="slidenum">
              <a:rPr lang="nb-NO"/>
              <a:pPr/>
              <a:t>4</a:t>
            </a:fld>
            <a:endParaRPr lang="nb-NO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8B009B-C8E3-4C99-AA8D-A9FAD6031592}" type="slidenum">
              <a:rPr lang="nb-NO"/>
              <a:pPr/>
              <a:t>5</a:t>
            </a:fld>
            <a:endParaRPr lang="nb-NO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C3D615-BB73-4944-9B3C-DE02070D54A5}" type="slidenum">
              <a:rPr lang="nb-NO"/>
              <a:pPr/>
              <a:t>6</a:t>
            </a:fld>
            <a:endParaRPr lang="nb-NO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36272C-8510-460C-A48B-4AD3B888206E}" type="slidenum">
              <a:rPr lang="nb-NO"/>
              <a:pPr/>
              <a:t>7</a:t>
            </a:fld>
            <a:endParaRPr lang="nb-NO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39775"/>
            <a:ext cx="4425950" cy="3319463"/>
          </a:xfrm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4068763"/>
            <a:ext cx="5375275" cy="505936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B7D4F1-8CF3-4B74-B3C4-42ECD7B6EDB9}" type="slidenum">
              <a:rPr lang="nb-NO"/>
              <a:pPr/>
              <a:t>8</a:t>
            </a:fld>
            <a:endParaRPr lang="nb-NO"/>
          </a:p>
        </p:txBody>
      </p:sp>
      <p:sp>
        <p:nvSpPr>
          <p:cNvPr id="41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9E982A-F9A7-4916-B441-F5622241ECB5}" type="slidenum">
              <a:rPr lang="nb-NO"/>
              <a:pPr/>
              <a:t>9</a:t>
            </a:fld>
            <a:endParaRPr lang="nb-NO"/>
          </a:p>
        </p:txBody>
      </p:sp>
      <p:sp>
        <p:nvSpPr>
          <p:cNvPr id="413698" name="Rectangle 7"/>
          <p:cNvSpPr txBox="1">
            <a:spLocks noGrp="1" noChangeArrowheads="1"/>
          </p:cNvSpPr>
          <p:nvPr/>
        </p:nvSpPr>
        <p:spPr bwMode="auto">
          <a:xfrm>
            <a:off x="3803650" y="9369425"/>
            <a:ext cx="29130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308" tIns="44657" rIns="89308" bIns="44657" anchor="b"/>
          <a:lstStyle/>
          <a:p>
            <a:pPr algn="r" defTabSz="892175"/>
            <a:fld id="{E5763DE5-345C-453C-80D9-3C7A7E32E743}" type="slidenum">
              <a:rPr lang="nb-NO" sz="1200">
                <a:latin typeface="Times New Roman" pitchFamily="18" charset="0"/>
              </a:rPr>
              <a:pPr algn="r" defTabSz="892175"/>
              <a:t>9</a:t>
            </a:fld>
            <a:endParaRPr lang="nb-NO" sz="1200">
              <a:latin typeface="Times New Roman" pitchFamily="18" charset="0"/>
            </a:endParaRPr>
          </a:p>
        </p:txBody>
      </p:sp>
      <p:sp>
        <p:nvSpPr>
          <p:cNvPr id="413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38188"/>
            <a:ext cx="4933950" cy="3700462"/>
          </a:xfrm>
          <a:ln/>
        </p:spPr>
      </p:sp>
      <p:sp>
        <p:nvSpPr>
          <p:cNvPr id="413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4689475"/>
            <a:ext cx="5375275" cy="4440238"/>
          </a:xfrm>
        </p:spPr>
        <p:txBody>
          <a:bodyPr lIns="89308" tIns="44657" rIns="89308" bIns="44657"/>
          <a:lstStyle/>
          <a:p>
            <a:pPr>
              <a:lnSpc>
                <a:spcPct val="80000"/>
              </a:lnSpc>
              <a:buFontTx/>
              <a:buChar char="•"/>
            </a:pPr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0" y="3048000"/>
            <a:ext cx="9145588" cy="3810000"/>
          </a:xfrm>
          <a:prstGeom prst="rect">
            <a:avLst/>
          </a:prstGeom>
          <a:solidFill>
            <a:srgbClr val="C3BE8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pic>
        <p:nvPicPr>
          <p:cNvPr id="4147" name="Picture 51"/>
          <p:cNvPicPr>
            <a:picLocks noChangeAspect="1" noChangeArrowheads="1"/>
          </p:cNvPicPr>
          <p:nvPr/>
        </p:nvPicPr>
        <p:blipFill>
          <a:blip r:embed="rId2" cstate="print"/>
          <a:srcRect b="47124"/>
          <a:stretch>
            <a:fillRect/>
          </a:stretch>
        </p:blipFill>
        <p:spPr bwMode="auto">
          <a:xfrm>
            <a:off x="0" y="4957763"/>
            <a:ext cx="9144000" cy="1398587"/>
          </a:xfrm>
          <a:prstGeom prst="rect">
            <a:avLst/>
          </a:prstGeom>
          <a:noFill/>
        </p:spPr>
      </p:pic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6351588"/>
            <a:ext cx="9144000" cy="506412"/>
          </a:xfrm>
          <a:prstGeom prst="rect">
            <a:avLst/>
          </a:prstGeom>
          <a:solidFill>
            <a:srgbClr val="242166"/>
          </a:solidFill>
          <a:ln w="9525">
            <a:solidFill>
              <a:srgbClr val="2421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708025" y="3051175"/>
            <a:ext cx="539750" cy="730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pic>
        <p:nvPicPr>
          <p:cNvPr id="4121" name="Picture 25" descr="FIN2RX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1375" y="1649413"/>
            <a:ext cx="2360613" cy="957262"/>
          </a:xfrm>
          <a:prstGeom prst="rect">
            <a:avLst/>
          </a:prstGeom>
          <a:noFill/>
        </p:spPr>
      </p:pic>
      <p:sp>
        <p:nvSpPr>
          <p:cNvPr id="4122" name="Rectangle 2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813300"/>
            <a:ext cx="6248400" cy="1346200"/>
          </a:xfrm>
        </p:spPr>
        <p:txBody>
          <a:bodyPr anchorCtr="1"/>
          <a:lstStyle>
            <a:lvl1pPr marL="0" indent="0" algn="ctr">
              <a:buFontTx/>
              <a:buNone/>
              <a:defRPr sz="1400" i="1">
                <a:solidFill>
                  <a:srgbClr val="242166"/>
                </a:solidFill>
              </a:defRPr>
            </a:lvl1pPr>
          </a:lstStyle>
          <a:p>
            <a:r>
              <a:rPr lang="nn-NO"/>
              <a:t>Klikk for å redigere undertittelstil i malen</a:t>
            </a:r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3502025"/>
            <a:ext cx="6248400" cy="13176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dt" sz="quarter" idx="2"/>
          </p:nvPr>
        </p:nvSpPr>
        <p:spPr>
          <a:xfrm>
            <a:off x="5334000" y="6400800"/>
            <a:ext cx="2286000" cy="457200"/>
          </a:xfrm>
        </p:spPr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4143" name="Rectangle 47"/>
          <p:cNvSpPr>
            <a:spLocks noGrp="1" noChangeArrowheads="1"/>
          </p:cNvSpPr>
          <p:nvPr>
            <p:ph type="ftr" sz="quarter" idx="3"/>
          </p:nvPr>
        </p:nvSpPr>
        <p:spPr>
          <a:xfrm>
            <a:off x="1119188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4144" name="Rectangle 4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AB85243-C9C3-4BD4-8411-65202882EB3A}" type="slidenum">
              <a:rPr lang="nn-NO"/>
              <a:pPr/>
              <a:t>‹#›</a:t>
            </a:fld>
            <a:endParaRPr lang="nn-NO"/>
          </a:p>
        </p:txBody>
      </p:sp>
      <p:sp>
        <p:nvSpPr>
          <p:cNvPr id="4159" name="Freeform 63"/>
          <p:cNvSpPr>
            <a:spLocks/>
          </p:cNvSpPr>
          <p:nvPr/>
        </p:nvSpPr>
        <p:spPr bwMode="auto">
          <a:xfrm>
            <a:off x="-1588" y="4041775"/>
            <a:ext cx="9177338" cy="2119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944" y="982"/>
              </a:cxn>
              <a:cxn ang="0">
                <a:pos x="5568" y="715"/>
              </a:cxn>
            </a:cxnLst>
            <a:rect l="0" t="0" r="r" b="b"/>
            <a:pathLst>
              <a:path w="5568" h="1101">
                <a:moveTo>
                  <a:pt x="0" y="0"/>
                </a:moveTo>
                <a:cubicBezTo>
                  <a:pt x="1008" y="431"/>
                  <a:pt x="2016" y="863"/>
                  <a:pt x="2944" y="982"/>
                </a:cubicBezTo>
                <a:cubicBezTo>
                  <a:pt x="3872" y="1101"/>
                  <a:pt x="4871" y="1049"/>
                  <a:pt x="5568" y="715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A7827-BE94-40DA-8143-4F2D72005482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5999163" y="1066800"/>
            <a:ext cx="1620837" cy="51022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133475" y="1066800"/>
            <a:ext cx="4713288" cy="51022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6F4AB-014C-44FE-9F7B-54663ECB5CC7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8875" y="1066800"/>
            <a:ext cx="6435725" cy="5334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1133475" y="1838325"/>
            <a:ext cx="3167063" cy="43307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452938" y="1838325"/>
            <a:ext cx="3167062" cy="43307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5715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1117600" y="6400800"/>
            <a:ext cx="4064000" cy="457200"/>
          </a:xfrm>
        </p:spPr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712788" cy="457200"/>
          </a:xfrm>
        </p:spPr>
        <p:txBody>
          <a:bodyPr/>
          <a:lstStyle>
            <a:lvl1pPr>
              <a:defRPr/>
            </a:lvl1pPr>
          </a:lstStyle>
          <a:p>
            <a:fld id="{DB3CCA82-7E78-4EF2-8EB8-0BE8638278D3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8875" y="1066800"/>
            <a:ext cx="6435725" cy="5334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iagram 2"/>
          <p:cNvSpPr>
            <a:spLocks noGrp="1"/>
          </p:cNvSpPr>
          <p:nvPr>
            <p:ph type="chart" idx="1"/>
          </p:nvPr>
        </p:nvSpPr>
        <p:spPr>
          <a:xfrm>
            <a:off x="1133475" y="1838325"/>
            <a:ext cx="6486525" cy="4330700"/>
          </a:xfrm>
        </p:spPr>
        <p:txBody>
          <a:bodyPr/>
          <a:lstStyle/>
          <a:p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5715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117600" y="6400800"/>
            <a:ext cx="4064000" cy="457200"/>
          </a:xfrm>
        </p:spPr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712788" cy="457200"/>
          </a:xfrm>
        </p:spPr>
        <p:txBody>
          <a:bodyPr/>
          <a:lstStyle>
            <a:lvl1pPr>
              <a:defRPr/>
            </a:lvl1pPr>
          </a:lstStyle>
          <a:p>
            <a:fld id="{22ABA051-6CBD-46D1-A387-40E50C4B4898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E20D7-0411-437D-A50F-25D34EF5EEFD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E42CD-598A-466E-85D3-492299568C3B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33475" y="1838325"/>
            <a:ext cx="3167063" cy="4330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452938" y="1838325"/>
            <a:ext cx="3167062" cy="4330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53A0AC-7678-4878-A469-F07F80D973EC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8F76B-3A4B-41D8-BDD5-91B4F903CB3E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CE7ED-89FC-4D8D-8817-EA131AFE3756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95ECD-57E7-4D69-AD3C-5723DF9DF2C2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139E1-8F7D-42A6-A1AE-DD313EB1D970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796E9-CA10-49AA-84F6-647FCC4C26C3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446088"/>
            <a:ext cx="9144000" cy="6411912"/>
          </a:xfrm>
          <a:prstGeom prst="rect">
            <a:avLst/>
          </a:prstGeom>
          <a:solidFill>
            <a:srgbClr val="F0F0E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n-NO"/>
          </a:p>
        </p:txBody>
      </p:sp>
      <p:pic>
        <p:nvPicPr>
          <p:cNvPr id="1074" name="Picture 5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25400" y="444500"/>
            <a:ext cx="752475" cy="6416675"/>
          </a:xfrm>
          <a:prstGeom prst="rect">
            <a:avLst/>
          </a:prstGeom>
          <a:noFill/>
        </p:spPr>
      </p:pic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712788" y="6351588"/>
            <a:ext cx="8431212" cy="512762"/>
          </a:xfrm>
          <a:prstGeom prst="rect">
            <a:avLst/>
          </a:prstGeom>
          <a:solidFill>
            <a:srgbClr val="242166"/>
          </a:solidFill>
          <a:ln w="9525">
            <a:solidFill>
              <a:srgbClr val="2421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709613" cy="436563"/>
          </a:xfrm>
          <a:prstGeom prst="rect">
            <a:avLst/>
          </a:prstGeom>
          <a:solidFill>
            <a:srgbClr val="2421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n-NO" sz="240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3475" y="1838325"/>
            <a:ext cx="6486525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711200" y="444500"/>
            <a:ext cx="539750" cy="841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n-NO" sz="2400">
              <a:latin typeface="Times New Roman" pitchFamily="18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58875" y="1066800"/>
            <a:ext cx="64357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1070" name="Rectangle 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nn-NO"/>
          </a:p>
        </p:txBody>
      </p:sp>
      <p:sp>
        <p:nvSpPr>
          <p:cNvPr id="1071" name="Rectangle 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17600" y="6400800"/>
            <a:ext cx="406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nn-NO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0" y="43815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1072" name="Rectangle 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712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fld id="{5BD92F64-E4F1-4104-8130-62B6ACA525B2}" type="slidenum">
              <a:rPr lang="nn-NO"/>
              <a:pPr/>
              <a:t>‹#›</a:t>
            </a:fld>
            <a:endParaRPr lang="nn-NO"/>
          </a:p>
        </p:txBody>
      </p:sp>
      <p:sp>
        <p:nvSpPr>
          <p:cNvPr id="1065" name="Line 41"/>
          <p:cNvSpPr>
            <a:spLocks noChangeShapeType="1"/>
          </p:cNvSpPr>
          <p:nvPr/>
        </p:nvSpPr>
        <p:spPr bwMode="auto">
          <a:xfrm>
            <a:off x="-12700" y="6351588"/>
            <a:ext cx="91567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1075" name="Text Box 51"/>
          <p:cNvSpPr txBox="1">
            <a:spLocks noChangeArrowheads="1"/>
          </p:cNvSpPr>
          <p:nvPr/>
        </p:nvSpPr>
        <p:spPr bwMode="auto">
          <a:xfrm>
            <a:off x="1158875" y="55563"/>
            <a:ext cx="4125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0B064D"/>
                </a:solidFill>
              </a:rPr>
              <a:t>Ministry of Finance</a:t>
            </a:r>
            <a:endParaRPr lang="en-GB" sz="1600">
              <a:solidFill>
                <a:srgbClr val="0B064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rgbClr val="2421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rgbClr val="242166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rgbClr val="242166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rgbClr val="242166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rgbClr val="242166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242166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242166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242166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242166"/>
          </a:solidFill>
          <a:latin typeface="Verdana" pitchFamily="34" charset="0"/>
        </a:defRPr>
      </a:lvl9pPr>
    </p:titleStyle>
    <p:bodyStyle>
      <a:lvl1pPr marL="314325" indent="-314325" algn="l" rtl="0" fontAlgn="base">
        <a:spcBef>
          <a:spcPct val="20000"/>
        </a:spcBef>
        <a:spcAft>
          <a:spcPct val="0"/>
        </a:spcAft>
        <a:buSzPct val="7000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66750" indent="-333375" algn="l" rtl="0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038225" indent="-352425" algn="l" rtl="0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524000" indent="-304800" algn="l" rtl="0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1847850" indent="-295275" algn="l" rtl="0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305050" indent="-295275" algn="l" rtl="0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762250" indent="-295275" algn="l" rtl="0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219450" indent="-295275" algn="l" rtl="0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76650" indent="-295275" algn="l" rtl="0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2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5A95BD1-AF60-4EE2-A876-BEE705A1A14E}" type="slidenum">
              <a:rPr lang="nn-NO"/>
              <a:pPr/>
              <a:t>1</a:t>
            </a:fld>
            <a:endParaRPr lang="nn-NO"/>
          </a:p>
        </p:txBody>
      </p:sp>
      <p:sp>
        <p:nvSpPr>
          <p:cNvPr id="398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3254375"/>
            <a:ext cx="6248400" cy="1317625"/>
          </a:xfrm>
        </p:spPr>
        <p:txBody>
          <a:bodyPr/>
          <a:lstStyle/>
          <a:p>
            <a:pPr algn="l"/>
            <a:r>
              <a:rPr lang="en-US"/>
              <a:t>The Resource Rent and Taxation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7725" y="4813300"/>
            <a:ext cx="6772275" cy="1346200"/>
          </a:xfrm>
        </p:spPr>
        <p:txBody>
          <a:bodyPr/>
          <a:lstStyle/>
          <a:p>
            <a:pPr algn="l"/>
            <a:r>
              <a:rPr lang="en-GB"/>
              <a:t>Lone Semmingsen, Tax Policy Department</a:t>
            </a:r>
          </a:p>
          <a:p>
            <a:pPr algn="l"/>
            <a:r>
              <a:rPr lang="en-GB"/>
              <a:t>Norwegian Ministry of Finance</a:t>
            </a:r>
            <a:br>
              <a:rPr lang="en-GB"/>
            </a:br>
            <a:r>
              <a:rPr lang="en-GB"/>
              <a:t>9 April 2010</a:t>
            </a:r>
            <a:endParaRPr lang="nn-NO"/>
          </a:p>
        </p:txBody>
      </p:sp>
      <p:sp>
        <p:nvSpPr>
          <p:cNvPr id="398340" name="Rectangle 4"/>
          <p:cNvSpPr>
            <a:spLocks noChangeArrowheads="1"/>
          </p:cNvSpPr>
          <p:nvPr/>
        </p:nvSpPr>
        <p:spPr bwMode="auto">
          <a:xfrm>
            <a:off x="1614488" y="1116013"/>
            <a:ext cx="6400800" cy="17700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pic>
        <p:nvPicPr>
          <p:cNvPr id="398341" name="Picture 5" descr="FIN2RE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67025" y="1643063"/>
            <a:ext cx="3394075" cy="960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26FD1-6138-4CD4-8CEE-907FB5EE17C9}" type="slidenum">
              <a:rPr lang="nn-NO"/>
              <a:pPr/>
              <a:t>10</a:t>
            </a:fld>
            <a:endParaRPr lang="nn-NO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8875" y="1066800"/>
            <a:ext cx="7161213" cy="533400"/>
          </a:xfrm>
        </p:spPr>
        <p:txBody>
          <a:bodyPr/>
          <a:lstStyle/>
          <a:p>
            <a:r>
              <a:rPr lang="en-GB"/>
              <a:t>State Direct Financial Interest (SDFI)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3125" y="1633538"/>
            <a:ext cx="8021638" cy="4535487"/>
          </a:xfrm>
        </p:spPr>
        <p:txBody>
          <a:bodyPr/>
          <a:lstStyle/>
          <a:p>
            <a:r>
              <a:rPr lang="en-GB" sz="2000"/>
              <a:t>The SDFI is an arrangement where the state keeps an interest in a number of oil and gas fields.</a:t>
            </a:r>
          </a:p>
          <a:p>
            <a:r>
              <a:rPr lang="en-GB" sz="2000"/>
              <a:t>Each interest is decided when licenses are awarded, and the size of state interest varies between fields.</a:t>
            </a:r>
          </a:p>
          <a:p>
            <a:r>
              <a:rPr lang="en-GB" sz="2000"/>
              <a:t>The state pays its share of investments and costs and receives a corresponding share of the gross income from the license.</a:t>
            </a:r>
            <a:r>
              <a:rPr lang="en-GB"/>
              <a:t> </a:t>
            </a:r>
          </a:p>
          <a:p>
            <a:r>
              <a:rPr lang="en-GB" sz="2000"/>
              <a:t>When Statoil was listed and partially privatised in 2001, the administration of the SDFI portfolio was transferred to a new state-owned trust company, Petoro. </a:t>
            </a:r>
          </a:p>
          <a:p>
            <a:r>
              <a:rPr lang="en-GB" sz="2000"/>
              <a:t>Petoro is funded over the state budget and does not receive any of the income from the SDFI.</a:t>
            </a:r>
            <a:r>
              <a:rPr lang="en-GB"/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62F5-D4CA-4629-A4AC-E1F54685336A}" type="slidenum">
              <a:rPr lang="nn-NO"/>
              <a:pPr/>
              <a:t>11</a:t>
            </a:fld>
            <a:endParaRPr lang="nn-NO"/>
          </a:p>
        </p:txBody>
      </p:sp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Government Pension Fund – Global</a:t>
            </a:r>
          </a:p>
        </p:txBody>
      </p:sp>
      <p:graphicFrame>
        <p:nvGraphicFramePr>
          <p:cNvPr id="373764" name="Object 4"/>
          <p:cNvGraphicFramePr>
            <a:graphicFrameLocks noChangeAspect="1"/>
          </p:cNvGraphicFramePr>
          <p:nvPr>
            <p:ph idx="1"/>
          </p:nvPr>
        </p:nvGraphicFramePr>
        <p:xfrm>
          <a:off x="809625" y="1538288"/>
          <a:ext cx="7980363" cy="5319712"/>
        </p:xfrm>
        <a:graphic>
          <a:graphicData uri="http://schemas.openxmlformats.org/presentationml/2006/ole">
            <p:oleObj spid="_x0000_s373764" name="Diagram" r:id="rId4" imgW="6096000" imgH="4067175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9AA4-B781-4E55-A01E-B00FD8B89D90}" type="slidenum">
              <a:rPr lang="nn-NO"/>
              <a:pPr/>
              <a:t>12</a:t>
            </a:fld>
            <a:endParaRPr lang="nn-NO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/>
              <a:t>Tax basis - Petroleum </a:t>
            </a:r>
            <a:br>
              <a:rPr lang="en-GB" sz="2000"/>
            </a:br>
            <a:r>
              <a:rPr lang="en-GB" sz="1400"/>
              <a:t>on company basis – ring fenced against mainland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1725" y="5078413"/>
            <a:ext cx="7797800" cy="1366837"/>
          </a:xfrm>
        </p:spPr>
        <p:txBody>
          <a:bodyPr/>
          <a:lstStyle/>
          <a:p>
            <a:pPr>
              <a:buFontTx/>
              <a:buNone/>
            </a:pPr>
            <a:r>
              <a:rPr lang="en-GB" sz="1400"/>
              <a:t>Companies without taxable income</a:t>
            </a:r>
          </a:p>
          <a:p>
            <a:pPr lvl="1"/>
            <a:r>
              <a:rPr lang="en-GB" sz="1400"/>
              <a:t>Carry forward with interest - (risk free + 0,5%)*(1-0,28)</a:t>
            </a:r>
          </a:p>
          <a:p>
            <a:pPr lvl="1"/>
            <a:r>
              <a:rPr lang="en-GB" sz="1400"/>
              <a:t>Tax refund (pay out) of exploration costs</a:t>
            </a:r>
          </a:p>
          <a:p>
            <a:pPr lvl="1"/>
            <a:r>
              <a:rPr lang="en-GB" sz="1400"/>
              <a:t>Final losses can be sold or tax reimbursed from the state</a:t>
            </a:r>
          </a:p>
        </p:txBody>
      </p:sp>
      <p:sp>
        <p:nvSpPr>
          <p:cNvPr id="318468" name="Rectangle 4"/>
          <p:cNvSpPr>
            <a:spLocks noChangeArrowheads="1"/>
          </p:cNvSpPr>
          <p:nvPr/>
        </p:nvSpPr>
        <p:spPr bwMode="auto">
          <a:xfrm>
            <a:off x="1117600" y="1736725"/>
            <a:ext cx="7797800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14325" indent="-314325">
              <a:spcBef>
                <a:spcPct val="20000"/>
              </a:spcBef>
              <a:buSzPct val="70000"/>
            </a:pPr>
            <a:r>
              <a:rPr lang="en-GB" sz="1800"/>
              <a:t>  Sales income (norm prices)</a:t>
            </a:r>
          </a:p>
          <a:p>
            <a:pPr marL="314325" indent="-314325">
              <a:spcBef>
                <a:spcPct val="20000"/>
              </a:spcBef>
              <a:buSzPct val="70000"/>
            </a:pPr>
            <a:r>
              <a:rPr lang="en-GB" sz="1800"/>
              <a:t>- Operating costs</a:t>
            </a:r>
          </a:p>
          <a:p>
            <a:pPr marL="314325" indent="-314325">
              <a:spcBef>
                <a:spcPct val="20000"/>
              </a:spcBef>
              <a:buSzPct val="70000"/>
            </a:pPr>
            <a:r>
              <a:rPr lang="en-GB" sz="1800"/>
              <a:t>- Capital depreciation (16,7 pct. over 6 years)</a:t>
            </a:r>
          </a:p>
          <a:p>
            <a:pPr marL="314325" indent="-314325">
              <a:spcBef>
                <a:spcPct val="20000"/>
              </a:spcBef>
              <a:buSzPct val="70000"/>
            </a:pPr>
            <a:r>
              <a:rPr lang="en-GB" sz="1800"/>
              <a:t>- Financial costs</a:t>
            </a:r>
          </a:p>
          <a:p>
            <a:pPr marL="314325" indent="-314325">
              <a:spcBef>
                <a:spcPct val="20000"/>
              </a:spcBef>
              <a:buSzPct val="70000"/>
            </a:pPr>
            <a:r>
              <a:rPr lang="en-GB" sz="1800" u="sng"/>
              <a:t>- (Deficits from previous years)</a:t>
            </a:r>
          </a:p>
          <a:p>
            <a:pPr marL="314325" indent="-314325">
              <a:spcBef>
                <a:spcPct val="20000"/>
              </a:spcBef>
              <a:buSzPct val="70000"/>
            </a:pPr>
            <a:r>
              <a:rPr lang="en-GB" sz="1800"/>
              <a:t>= Ordinary tax base liable to </a:t>
            </a:r>
            <a:r>
              <a:rPr lang="en-GB" sz="1800" b="1"/>
              <a:t>28 pct. tax</a:t>
            </a:r>
          </a:p>
          <a:p>
            <a:pPr marL="314325" indent="-314325">
              <a:spcBef>
                <a:spcPct val="20000"/>
              </a:spcBef>
              <a:buSzPct val="70000"/>
            </a:pPr>
            <a:r>
              <a:rPr lang="en-GB" sz="1800"/>
              <a:t>- Uplift (investment based extra depreciation, 7,5 pct. 4 years) </a:t>
            </a:r>
          </a:p>
          <a:p>
            <a:pPr marL="314325" indent="-314325">
              <a:spcBef>
                <a:spcPct val="20000"/>
              </a:spcBef>
              <a:buSzPct val="70000"/>
            </a:pPr>
            <a:r>
              <a:rPr lang="en-GB" sz="1800" u="sng"/>
              <a:t>- (Excess uplift from previous years)</a:t>
            </a:r>
          </a:p>
          <a:p>
            <a:pPr marL="314325" indent="-314325">
              <a:spcBef>
                <a:spcPct val="20000"/>
              </a:spcBef>
              <a:buSzPct val="70000"/>
            </a:pPr>
            <a:r>
              <a:rPr lang="en-GB" sz="1800"/>
              <a:t>= Tax base liable to </a:t>
            </a:r>
            <a:r>
              <a:rPr lang="en-GB" sz="1800" b="1"/>
              <a:t>50 pct. tax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7E3-7354-4657-B6AA-9A85D1BE26AF}" type="slidenum">
              <a:rPr lang="nn-NO"/>
              <a:pPr/>
              <a:t>13</a:t>
            </a:fld>
            <a:endParaRPr lang="nn-NO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Tax basis – Hydropower</a:t>
            </a:r>
            <a:br>
              <a:rPr lang="en-GB"/>
            </a:br>
            <a:endParaRPr lang="en-GB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1725" y="5078413"/>
            <a:ext cx="7797800" cy="871537"/>
          </a:xfrm>
        </p:spPr>
        <p:txBody>
          <a:bodyPr/>
          <a:lstStyle/>
          <a:p>
            <a:pPr>
              <a:buFontTx/>
              <a:buNone/>
            </a:pPr>
            <a:r>
              <a:rPr lang="en-GB" sz="2000"/>
              <a:t>Negative resource rent will be entitled to a tax </a:t>
            </a:r>
          </a:p>
          <a:p>
            <a:pPr>
              <a:buFontTx/>
              <a:buNone/>
            </a:pPr>
            <a:r>
              <a:rPr lang="en-GB" sz="2000"/>
              <a:t>refund (pay out)</a:t>
            </a:r>
          </a:p>
        </p:txBody>
      </p:sp>
      <p:sp>
        <p:nvSpPr>
          <p:cNvPr id="408580" name="Rectangle 4"/>
          <p:cNvSpPr>
            <a:spLocks noChangeArrowheads="1"/>
          </p:cNvSpPr>
          <p:nvPr/>
        </p:nvSpPr>
        <p:spPr bwMode="auto">
          <a:xfrm>
            <a:off x="1117600" y="1736725"/>
            <a:ext cx="8026400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14325" indent="-314325">
              <a:spcBef>
                <a:spcPct val="20000"/>
              </a:spcBef>
              <a:buSzPct val="70000"/>
            </a:pPr>
            <a:r>
              <a:rPr lang="en-GB"/>
              <a:t>Sales income (market prices)</a:t>
            </a:r>
          </a:p>
          <a:p>
            <a:pPr marL="314325" indent="-314325">
              <a:spcBef>
                <a:spcPct val="20000"/>
              </a:spcBef>
              <a:buSzPct val="70000"/>
              <a:buFontTx/>
              <a:buChar char="-"/>
            </a:pPr>
            <a:r>
              <a:rPr lang="en-GB"/>
              <a:t>Operating costs</a:t>
            </a:r>
          </a:p>
          <a:p>
            <a:pPr marL="314325" indent="-314325">
              <a:spcBef>
                <a:spcPct val="20000"/>
              </a:spcBef>
              <a:buSzPct val="70000"/>
              <a:buFontTx/>
              <a:buChar char="-"/>
            </a:pPr>
            <a:r>
              <a:rPr lang="en-GB"/>
              <a:t>Concession fees</a:t>
            </a:r>
          </a:p>
          <a:p>
            <a:pPr marL="314325" indent="-314325">
              <a:spcBef>
                <a:spcPct val="20000"/>
              </a:spcBef>
              <a:buSzPct val="70000"/>
              <a:buFontTx/>
              <a:buChar char="-"/>
            </a:pPr>
            <a:r>
              <a:rPr lang="en-GB"/>
              <a:t>Property tax</a:t>
            </a:r>
          </a:p>
          <a:p>
            <a:pPr marL="314325" indent="-314325">
              <a:spcBef>
                <a:spcPct val="20000"/>
              </a:spcBef>
              <a:buSzPct val="70000"/>
              <a:buFontTx/>
              <a:buChar char="-"/>
            </a:pPr>
            <a:r>
              <a:rPr lang="en-GB"/>
              <a:t>Depreciation (linear: installations 1,5%  equipment 2,5%)</a:t>
            </a:r>
          </a:p>
          <a:p>
            <a:pPr marL="314325" indent="-314325">
              <a:spcBef>
                <a:spcPct val="20000"/>
              </a:spcBef>
              <a:buSzPct val="70000"/>
              <a:buFontTx/>
              <a:buChar char="-"/>
            </a:pPr>
            <a:r>
              <a:rPr lang="en-GB" u="sng"/>
              <a:t>Uplift (tax values * risk free rate)</a:t>
            </a:r>
          </a:p>
          <a:p>
            <a:pPr marL="314325" indent="-314325">
              <a:spcBef>
                <a:spcPct val="20000"/>
              </a:spcBef>
              <a:buSzPct val="70000"/>
            </a:pPr>
            <a:r>
              <a:rPr lang="en-GB"/>
              <a:t>= Tax base liable to </a:t>
            </a:r>
            <a:r>
              <a:rPr lang="en-GB" b="1"/>
              <a:t>30 pct. tax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5B74-1AF3-445B-900E-CD05ABF54E1E}" type="slidenum">
              <a:rPr lang="nn-NO"/>
              <a:pPr/>
              <a:t>14</a:t>
            </a:fld>
            <a:endParaRPr lang="nn-NO"/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692150"/>
            <a:ext cx="8447087" cy="576263"/>
          </a:xfrm>
        </p:spPr>
        <p:txBody>
          <a:bodyPr/>
          <a:lstStyle/>
          <a:p>
            <a:r>
              <a:rPr lang="en-US"/>
              <a:t>Petroleum Tax – Adapting to Profitability</a:t>
            </a:r>
          </a:p>
        </p:txBody>
      </p:sp>
      <p:graphicFrame>
        <p:nvGraphicFramePr>
          <p:cNvPr id="401411" name="Object 3"/>
          <p:cNvGraphicFramePr>
            <a:graphicFrameLocks noChangeAspect="1"/>
          </p:cNvGraphicFramePr>
          <p:nvPr>
            <p:ph idx="1"/>
          </p:nvPr>
        </p:nvGraphicFramePr>
        <p:xfrm>
          <a:off x="936625" y="1765300"/>
          <a:ext cx="6775450" cy="4530725"/>
        </p:xfrm>
        <a:graphic>
          <a:graphicData uri="http://schemas.openxmlformats.org/presentationml/2006/ole">
            <p:oleObj spid="_x0000_s401411" name="Diagram" r:id="rId4" imgW="7419975" imgH="4962525" progId="MSGraph.Chart.8">
              <p:embed followColorScheme="full"/>
            </p:oleObj>
          </a:graphicData>
        </a:graphic>
      </p:graphicFrame>
      <p:sp>
        <p:nvSpPr>
          <p:cNvPr id="401412" name="Text Box 4"/>
          <p:cNvSpPr txBox="1">
            <a:spLocks noChangeArrowheads="1"/>
          </p:cNvSpPr>
          <p:nvPr/>
        </p:nvSpPr>
        <p:spPr bwMode="auto">
          <a:xfrm>
            <a:off x="1116013" y="1268413"/>
            <a:ext cx="669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242166"/>
                </a:solidFill>
              </a:rPr>
              <a:t>Exploration project</a:t>
            </a:r>
            <a:r>
              <a:rPr lang="en-US" sz="1400" b="1">
                <a:solidFill>
                  <a:srgbClr val="242166"/>
                </a:solidFill>
              </a:rPr>
              <a:t> – </a:t>
            </a:r>
            <a:r>
              <a:rPr lang="en-US" sz="1400">
                <a:solidFill>
                  <a:srgbClr val="242166"/>
                </a:solidFill>
              </a:rPr>
              <a:t>Value for companies after tax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3FEA-B33C-486D-80F5-643F1532875A}" type="slidenum">
              <a:rPr lang="nn-NO"/>
              <a:pPr/>
              <a:t>15</a:t>
            </a:fld>
            <a:endParaRPr lang="nn-NO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Hydropower production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3475" y="2060575"/>
            <a:ext cx="7831138" cy="41084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000" b="1"/>
              <a:t>Revenues to local/regional government (2006)</a:t>
            </a:r>
          </a:p>
          <a:p>
            <a:pPr>
              <a:lnSpc>
                <a:spcPct val="90000"/>
              </a:lnSpc>
            </a:pPr>
            <a:r>
              <a:rPr lang="en-GB" sz="1600"/>
              <a:t>Concessionary duties (2006)	640 mill. NOK</a:t>
            </a:r>
          </a:p>
          <a:p>
            <a:pPr>
              <a:lnSpc>
                <a:spcPct val="90000"/>
              </a:lnSpc>
            </a:pPr>
            <a:r>
              <a:rPr lang="en-GB" sz="1600"/>
              <a:t>Concession power (2006)	2 600 mill. NOK</a:t>
            </a:r>
          </a:p>
          <a:p>
            <a:pPr>
              <a:lnSpc>
                <a:spcPct val="90000"/>
              </a:lnSpc>
            </a:pPr>
            <a:r>
              <a:rPr lang="en-GB" sz="1600"/>
              <a:t>Property tax 0,7% (2006)	1 900 mill. NOK</a:t>
            </a:r>
          </a:p>
          <a:p>
            <a:pPr>
              <a:lnSpc>
                <a:spcPct val="90000"/>
              </a:lnSpc>
            </a:pPr>
            <a:r>
              <a:rPr lang="en-GB" sz="1600"/>
              <a:t>Natural resource tax		1 600 mill. NOK</a:t>
            </a:r>
          </a:p>
          <a:p>
            <a:pPr>
              <a:lnSpc>
                <a:spcPct val="90000"/>
              </a:lnSpc>
            </a:pPr>
            <a:r>
              <a:rPr lang="en-GB" sz="1600"/>
              <a:t>Local/regional ownership	45% of production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1200"/>
              <a:t>Source: </a:t>
            </a:r>
            <a:r>
              <a:rPr lang="nb-NO" sz="1200"/>
              <a:t>Revidert nasjonalbudsjett 2008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000" b="1"/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b="1"/>
              <a:t>State revenues (2008)</a:t>
            </a:r>
          </a:p>
          <a:p>
            <a:pPr>
              <a:lnSpc>
                <a:spcPct val="90000"/>
              </a:lnSpc>
            </a:pPr>
            <a:r>
              <a:rPr lang="en-GB" sz="1600"/>
              <a:t>Ordinary tax 28%		5 000 mill. NOK</a:t>
            </a:r>
          </a:p>
          <a:p>
            <a:pPr>
              <a:lnSpc>
                <a:spcPct val="90000"/>
              </a:lnSpc>
            </a:pPr>
            <a:r>
              <a:rPr lang="en-GB" sz="1600"/>
              <a:t>Resource rent tax 30%		5 623 mill. NOK</a:t>
            </a:r>
          </a:p>
          <a:p>
            <a:pPr>
              <a:lnSpc>
                <a:spcPct val="90000"/>
              </a:lnSpc>
            </a:pPr>
            <a:r>
              <a:rPr lang="en-GB" sz="1600"/>
              <a:t>Tax deductions		-2 809 mill. NOK</a:t>
            </a:r>
          </a:p>
          <a:p>
            <a:pPr>
              <a:lnSpc>
                <a:spcPct val="90000"/>
              </a:lnSpc>
            </a:pPr>
            <a:r>
              <a:rPr lang="en-GB" sz="1600"/>
              <a:t>State ownership – Statkraft	&gt;40% of production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1200"/>
              <a:t>Source: SSB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E0C2-7921-439C-B272-9A889B9DA049}" type="slidenum">
              <a:rPr lang="nn-NO"/>
              <a:pPr/>
              <a:t>2</a:t>
            </a:fld>
            <a:endParaRPr lang="nn-NO"/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8875" y="609600"/>
            <a:ext cx="7497763" cy="533400"/>
          </a:xfrm>
        </p:spPr>
        <p:txBody>
          <a:bodyPr/>
          <a:lstStyle/>
          <a:p>
            <a:r>
              <a:rPr lang="en-US" b="1"/>
              <a:t>Taxing Natural Resources - Key Aspects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33475" y="1427163"/>
            <a:ext cx="4827588" cy="4741862"/>
          </a:xfrm>
        </p:spPr>
        <p:txBody>
          <a:bodyPr/>
          <a:lstStyle/>
          <a:p>
            <a:pPr>
              <a:buClr>
                <a:schemeClr val="tx1"/>
              </a:buClr>
              <a:buFont typeface="Symbol" pitchFamily="18" charset="2"/>
              <a:buChar char=""/>
            </a:pPr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Extraordinary profits</a:t>
            </a:r>
          </a:p>
          <a:p>
            <a:pPr>
              <a:buClr>
                <a:schemeClr val="tx1"/>
              </a:buClr>
              <a:buFont typeface="Symbol" pitchFamily="18" charset="2"/>
              <a:buChar char=""/>
            </a:pPr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Immobile resources</a:t>
            </a:r>
          </a:p>
          <a:p>
            <a:pPr>
              <a:buClr>
                <a:schemeClr val="tx1"/>
              </a:buClr>
              <a:buFont typeface="Wingdings" pitchFamily="2" charset="2"/>
              <a:buChar char=""/>
            </a:pPr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A good tax base!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GB" sz="200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Profit based tax rules</a:t>
            </a:r>
          </a:p>
          <a:p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Stability</a:t>
            </a:r>
          </a:p>
          <a:p>
            <a:pPr>
              <a:buClr>
                <a:schemeClr val="tx1"/>
              </a:buClr>
              <a:buFont typeface="Symbol" pitchFamily="18" charset="2"/>
              <a:buChar char=""/>
            </a:pPr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Predictability</a:t>
            </a:r>
          </a:p>
          <a:p>
            <a:pPr>
              <a:buClr>
                <a:schemeClr val="tx1"/>
              </a:buClr>
              <a:buFont typeface="Symbol" pitchFamily="18" charset="2"/>
              <a:buChar char=""/>
            </a:pPr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Simplicity</a:t>
            </a:r>
          </a:p>
          <a:p>
            <a:pPr>
              <a:buClr>
                <a:schemeClr val="tx1"/>
              </a:buClr>
              <a:buFont typeface="Symbol" pitchFamily="18" charset="2"/>
              <a:buChar char=""/>
            </a:pPr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Efficient tax administration </a:t>
            </a:r>
          </a:p>
        </p:txBody>
      </p:sp>
      <p:pic>
        <p:nvPicPr>
          <p:cNvPr id="416778" name="Picture 10" descr="pressluftbor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56313" y="1301750"/>
            <a:ext cx="2620962" cy="4627563"/>
          </a:xfrm>
          <a:noFill/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D285-9E30-495F-92A5-FF918FEBC027}" type="slidenum">
              <a:rPr lang="nn-NO"/>
              <a:pPr/>
              <a:t>3</a:t>
            </a:fld>
            <a:endParaRPr lang="nn-NO"/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Design of the Norwegian System</a:t>
            </a:r>
          </a:p>
        </p:txBody>
      </p:sp>
      <p:sp>
        <p:nvSpPr>
          <p:cNvPr id="387076" name="Rectangle 4"/>
          <p:cNvSpPr>
            <a:spLocks noChangeArrowheads="1"/>
          </p:cNvSpPr>
          <p:nvPr/>
        </p:nvSpPr>
        <p:spPr bwMode="auto">
          <a:xfrm>
            <a:off x="1619250" y="4149725"/>
            <a:ext cx="6291263" cy="1655763"/>
          </a:xfrm>
          <a:prstGeom prst="rect">
            <a:avLst/>
          </a:prstGeom>
          <a:solidFill>
            <a:schemeClr val="hlink">
              <a:alpha val="5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87087" name="Freeform 15"/>
          <p:cNvSpPr>
            <a:spLocks/>
          </p:cNvSpPr>
          <p:nvPr/>
        </p:nvSpPr>
        <p:spPr bwMode="auto">
          <a:xfrm>
            <a:off x="1616075" y="1812925"/>
            <a:ext cx="6294438" cy="2347913"/>
          </a:xfrm>
          <a:custGeom>
            <a:avLst/>
            <a:gdLst/>
            <a:ahLst/>
            <a:cxnLst>
              <a:cxn ang="0">
                <a:pos x="0" y="1373"/>
              </a:cxn>
              <a:cxn ang="0">
                <a:pos x="3744" y="0"/>
              </a:cxn>
              <a:cxn ang="0">
                <a:pos x="3744" y="1383"/>
              </a:cxn>
              <a:cxn ang="0">
                <a:pos x="0" y="1373"/>
              </a:cxn>
            </a:cxnLst>
            <a:rect l="0" t="0" r="r" b="b"/>
            <a:pathLst>
              <a:path w="3744" h="1383">
                <a:moveTo>
                  <a:pt x="0" y="1373"/>
                </a:moveTo>
                <a:lnTo>
                  <a:pt x="3744" y="0"/>
                </a:lnTo>
                <a:lnTo>
                  <a:pt x="3744" y="1383"/>
                </a:lnTo>
                <a:lnTo>
                  <a:pt x="0" y="1373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387089" name="Rectangle 17"/>
          <p:cNvSpPr>
            <a:spLocks noChangeArrowheads="1"/>
          </p:cNvSpPr>
          <p:nvPr/>
        </p:nvSpPr>
        <p:spPr bwMode="auto">
          <a:xfrm>
            <a:off x="3556000" y="2981325"/>
            <a:ext cx="4219575" cy="14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/>
            <a:r>
              <a:rPr lang="en-GB" sz="1800" b="1"/>
              <a:t>Super-profit: </a:t>
            </a:r>
          </a:p>
          <a:p>
            <a:pPr algn="r"/>
            <a:r>
              <a:rPr lang="en-GB" sz="1600"/>
              <a:t> Potential for increased tax take</a:t>
            </a:r>
          </a:p>
          <a:p>
            <a:pPr algn="r"/>
            <a:r>
              <a:rPr lang="en-GB" sz="1600"/>
              <a:t> Extra allowance for ordinary returns</a:t>
            </a:r>
          </a:p>
          <a:p>
            <a:pPr algn="r"/>
            <a:r>
              <a:rPr lang="en-GB" sz="1600"/>
              <a:t> Should not distort investment incentives</a:t>
            </a:r>
          </a:p>
          <a:p>
            <a:pPr>
              <a:buFontTx/>
              <a:buChar char="•"/>
            </a:pPr>
            <a:endParaRPr lang="en-GB" sz="1600"/>
          </a:p>
          <a:p>
            <a:endParaRPr lang="en-GB" sz="1600"/>
          </a:p>
        </p:txBody>
      </p:sp>
      <p:sp>
        <p:nvSpPr>
          <p:cNvPr id="387080" name="Rectangle 8"/>
          <p:cNvSpPr>
            <a:spLocks noChangeArrowheads="1"/>
          </p:cNvSpPr>
          <p:nvPr/>
        </p:nvSpPr>
        <p:spPr bwMode="auto">
          <a:xfrm>
            <a:off x="2093913" y="4414838"/>
            <a:ext cx="5119687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GB" sz="1800" b="1"/>
              <a:t>Ordinary income:</a:t>
            </a:r>
            <a:r>
              <a:rPr lang="en-GB"/>
              <a:t> </a:t>
            </a:r>
          </a:p>
          <a:p>
            <a:pPr>
              <a:buFontTx/>
              <a:buChar char="•"/>
            </a:pPr>
            <a:r>
              <a:rPr lang="en-GB" sz="1600"/>
              <a:t> 28% on net income as in other industries </a:t>
            </a:r>
          </a:p>
          <a:p>
            <a:pPr>
              <a:buFontTx/>
              <a:buChar char="•"/>
            </a:pPr>
            <a:r>
              <a:rPr lang="en-GB" sz="1600"/>
              <a:t> Neutrality between industries</a:t>
            </a:r>
          </a:p>
          <a:p>
            <a:pPr>
              <a:buFontTx/>
              <a:buChar char="•"/>
            </a:pPr>
            <a:r>
              <a:rPr lang="en-GB" sz="1600"/>
              <a:t> Tax on ordinary returns and super-profit</a:t>
            </a:r>
          </a:p>
          <a:p>
            <a:pPr>
              <a:buFontTx/>
              <a:buChar char="•"/>
            </a:pPr>
            <a:endParaRPr lang="en-GB" sz="1600"/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B6C7-24BF-4B54-979F-C036779D860E}" type="slidenum">
              <a:rPr lang="nn-NO"/>
              <a:pPr/>
              <a:t>4</a:t>
            </a:fld>
            <a:endParaRPr lang="nn-NO"/>
          </a:p>
        </p:txBody>
      </p:sp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98550" y="593725"/>
            <a:ext cx="6435725" cy="533400"/>
          </a:xfrm>
        </p:spPr>
        <p:txBody>
          <a:bodyPr/>
          <a:lstStyle/>
          <a:p>
            <a:r>
              <a:rPr lang="en-GB" b="1"/>
              <a:t>Petroleum Taxation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349375"/>
            <a:ext cx="3502025" cy="4956175"/>
          </a:xfrm>
        </p:spPr>
        <p:txBody>
          <a:bodyPr/>
          <a:lstStyle/>
          <a:p>
            <a:r>
              <a:rPr lang="en-GB" sz="2000"/>
              <a:t>Production from 1971</a:t>
            </a:r>
          </a:p>
          <a:p>
            <a:r>
              <a:rPr lang="en-GB" sz="2000"/>
              <a:t>Resource rent tax introduced 1975</a:t>
            </a:r>
          </a:p>
          <a:p>
            <a:r>
              <a:rPr lang="en-GB" sz="2000"/>
              <a:t>Tax rate 50 %, total marginal tax rate 78 %</a:t>
            </a:r>
          </a:p>
          <a:p>
            <a:r>
              <a:rPr lang="en-GB" sz="2000"/>
              <a:t>profit based</a:t>
            </a:r>
          </a:p>
          <a:p>
            <a:r>
              <a:rPr lang="en-GB" sz="2000"/>
              <a:t>CO2 tax and NOX tax (negative external effects)</a:t>
            </a:r>
          </a:p>
          <a:p>
            <a:r>
              <a:rPr lang="en-GB" sz="2000"/>
              <a:t>Royalty phased out from 2000</a:t>
            </a:r>
          </a:p>
        </p:txBody>
      </p:sp>
      <p:pic>
        <p:nvPicPr>
          <p:cNvPr id="418825" name="Picture 9" descr="oljeplattform%20i%20Nordsjoen%20foto%20Erik%20Christense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16475" y="1931988"/>
            <a:ext cx="3960813" cy="2638425"/>
          </a:xfr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7A47-9137-4C9B-8813-A036CF767163}" type="slidenum">
              <a:rPr lang="nn-NO"/>
              <a:pPr/>
              <a:t>5</a:t>
            </a:fld>
            <a:endParaRPr lang="nn-NO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555625"/>
            <a:ext cx="8453437" cy="1044575"/>
          </a:xfrm>
        </p:spPr>
        <p:txBody>
          <a:bodyPr/>
          <a:lstStyle/>
          <a:p>
            <a:r>
              <a:rPr lang="en-US" b="1"/>
              <a:t>Total Government Take from </a:t>
            </a:r>
            <a:br>
              <a:rPr lang="en-US" b="1"/>
            </a:br>
            <a:r>
              <a:rPr lang="en-US" b="1"/>
              <a:t>the Petroleum Sector</a:t>
            </a:r>
            <a:endParaRPr lang="en-GB" b="1"/>
          </a:p>
        </p:txBody>
      </p:sp>
      <p:graphicFrame>
        <p:nvGraphicFramePr>
          <p:cNvPr id="36762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09600" y="1522413"/>
          <a:ext cx="8534400" cy="4670425"/>
        </p:xfrm>
        <a:graphic>
          <a:graphicData uri="http://schemas.openxmlformats.org/presentationml/2006/ole">
            <p:oleObj spid="_x0000_s367620" name="Diagram" r:id="rId4" imgW="7934325" imgH="341947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63D5-2893-4685-AD7A-41D49A225E3A}" type="slidenum">
              <a:rPr lang="nn-NO"/>
              <a:pPr/>
              <a:t>6</a:t>
            </a:fld>
            <a:endParaRPr lang="nn-NO"/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Petroleum Production on the NCS</a:t>
            </a:r>
          </a:p>
        </p:txBody>
      </p:sp>
      <p:graphicFrame>
        <p:nvGraphicFramePr>
          <p:cNvPr id="359427" name="Object 3"/>
          <p:cNvGraphicFramePr>
            <a:graphicFrameLocks noChangeAspect="1"/>
          </p:cNvGraphicFramePr>
          <p:nvPr>
            <p:ph idx="1"/>
          </p:nvPr>
        </p:nvGraphicFramePr>
        <p:xfrm>
          <a:off x="1025525" y="1852613"/>
          <a:ext cx="7292975" cy="4064000"/>
        </p:xfrm>
        <a:graphic>
          <a:graphicData uri="http://schemas.openxmlformats.org/presentationml/2006/ole">
            <p:oleObj spid="_x0000_s359427" name="Diagram" r:id="rId4" imgW="6096000" imgH="4067175" progId="MSGraph.Chart.8">
              <p:embed followColorScheme="full"/>
            </p:oleObj>
          </a:graphicData>
        </a:graphic>
      </p:graphicFrame>
      <p:sp>
        <p:nvSpPr>
          <p:cNvPr id="359428" name="Line 4"/>
          <p:cNvSpPr>
            <a:spLocks noChangeShapeType="1"/>
          </p:cNvSpPr>
          <p:nvPr/>
        </p:nvSpPr>
        <p:spPr bwMode="auto">
          <a:xfrm>
            <a:off x="5530850" y="2297113"/>
            <a:ext cx="1588" cy="3052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FCC20-37AF-47D8-9E53-B1E42E50C0A6}" type="slidenum">
              <a:rPr lang="nn-NO"/>
              <a:pPr/>
              <a:t>7</a:t>
            </a:fld>
            <a:endParaRPr lang="nn-NO"/>
          </a:p>
        </p:txBody>
      </p:sp>
      <p:sp>
        <p:nvSpPr>
          <p:cNvPr id="420868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701675"/>
            <a:ext cx="6435725" cy="533400"/>
          </a:xfrm>
        </p:spPr>
        <p:txBody>
          <a:bodyPr/>
          <a:lstStyle/>
          <a:p>
            <a:r>
              <a:rPr lang="en-GB" b="1"/>
              <a:t>Hydro Power Taxation</a:t>
            </a:r>
            <a:endParaRPr lang="en-US" b="1"/>
          </a:p>
        </p:txBody>
      </p:sp>
      <p:sp>
        <p:nvSpPr>
          <p:cNvPr id="4208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98513" y="1485900"/>
            <a:ext cx="4310062" cy="4697413"/>
          </a:xfrm>
        </p:spPr>
        <p:txBody>
          <a:bodyPr/>
          <a:lstStyle/>
          <a:p>
            <a:r>
              <a:rPr lang="en-US" sz="2000"/>
              <a:t>Production from about 1900</a:t>
            </a:r>
          </a:p>
          <a:p>
            <a:r>
              <a:rPr lang="en-US" sz="2000"/>
              <a:t>Resource rent tax introduced 1997</a:t>
            </a:r>
          </a:p>
          <a:p>
            <a:r>
              <a:rPr lang="en-US" sz="2000"/>
              <a:t>RRT tax rate 30 %, total marginal tax rate 58%</a:t>
            </a:r>
          </a:p>
          <a:p>
            <a:r>
              <a:rPr lang="en-US" sz="2000"/>
              <a:t>The RRT is neutral with regard to investments</a:t>
            </a:r>
          </a:p>
          <a:p>
            <a:r>
              <a:rPr lang="en-US" sz="2000"/>
              <a:t>Property tax 0,7 % (municipalities)</a:t>
            </a:r>
          </a:p>
          <a:p>
            <a:r>
              <a:rPr lang="en-US" sz="2000"/>
              <a:t>License fee and entitlement to buy max 10 % of power generated (state, county and municipalities)</a:t>
            </a:r>
          </a:p>
        </p:txBody>
      </p:sp>
      <p:pic>
        <p:nvPicPr>
          <p:cNvPr id="420874" name="Picture 10" descr="power_production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29213" y="1743075"/>
            <a:ext cx="3832225" cy="2644775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C3B8-2D93-402F-B5F6-66CEF88BD5F6}" type="slidenum">
              <a:rPr lang="nn-NO"/>
              <a:pPr/>
              <a:t>8</a:t>
            </a:fld>
            <a:endParaRPr lang="nn-NO"/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title"/>
          </p:nvPr>
        </p:nvSpPr>
        <p:spPr>
          <a:xfrm>
            <a:off x="796925" y="530225"/>
            <a:ext cx="8347075" cy="895350"/>
          </a:xfrm>
        </p:spPr>
        <p:txBody>
          <a:bodyPr/>
          <a:lstStyle/>
          <a:p>
            <a:r>
              <a:rPr lang="en-US" b="1"/>
              <a:t>Hydro Power - Resource Rent Tax 1997-2008</a:t>
            </a:r>
            <a:endParaRPr lang="nb-NO" b="1"/>
          </a:p>
        </p:txBody>
      </p:sp>
      <p:graphicFrame>
        <p:nvGraphicFramePr>
          <p:cNvPr id="410626" name="Object 2"/>
          <p:cNvGraphicFramePr>
            <a:graphicFrameLocks noChangeAspect="1"/>
          </p:cNvGraphicFramePr>
          <p:nvPr>
            <p:ph idx="1"/>
          </p:nvPr>
        </p:nvGraphicFramePr>
        <p:xfrm>
          <a:off x="671513" y="1485900"/>
          <a:ext cx="8328025" cy="4822825"/>
        </p:xfrm>
        <a:graphic>
          <a:graphicData uri="http://schemas.openxmlformats.org/presentationml/2006/ole">
            <p:oleObj spid="_x0000_s410626" name="Diagram" r:id="rId4" imgW="5886473" imgH="340985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3B84-7D74-4FE3-9C8C-D3705BC15666}" type="slidenum">
              <a:rPr lang="nn-NO"/>
              <a:pPr/>
              <a:t>9</a:t>
            </a:fld>
            <a:endParaRPr lang="nn-NO"/>
          </a:p>
        </p:txBody>
      </p:sp>
      <p:sp>
        <p:nvSpPr>
          <p:cNvPr id="412674" name="Plassholder for lysbildenummer 8"/>
          <p:cNvSpPr txBox="1">
            <a:spLocks noGrp="1"/>
          </p:cNvSpPr>
          <p:nvPr/>
        </p:nvSpPr>
        <p:spPr bwMode="auto">
          <a:xfrm>
            <a:off x="0" y="6400800"/>
            <a:ext cx="712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56AF4A12-E74F-4434-9EBC-0DBD823BCDE1}" type="slidenum">
              <a:rPr lang="nn-NO" sz="1800">
                <a:solidFill>
                  <a:schemeClr val="bg1"/>
                </a:solidFill>
              </a:rPr>
              <a:pPr algn="ctr"/>
              <a:t>9</a:t>
            </a:fld>
            <a:endParaRPr lang="nn-NO" sz="1800">
              <a:solidFill>
                <a:schemeClr val="bg1"/>
              </a:solidFill>
            </a:endParaRPr>
          </a:p>
        </p:txBody>
      </p:sp>
      <p:grpSp>
        <p:nvGrpSpPr>
          <p:cNvPr id="412675" name="Group 2"/>
          <p:cNvGrpSpPr>
            <a:grpSpLocks noChangeAspect="1"/>
          </p:cNvGrpSpPr>
          <p:nvPr/>
        </p:nvGrpSpPr>
        <p:grpSpPr bwMode="auto">
          <a:xfrm>
            <a:off x="4710113" y="1752600"/>
            <a:ext cx="3144837" cy="2074863"/>
            <a:chOff x="2967" y="1104"/>
            <a:chExt cx="1981" cy="1307"/>
          </a:xfrm>
        </p:grpSpPr>
        <p:sp>
          <p:nvSpPr>
            <p:cNvPr id="41267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967" y="1104"/>
              <a:ext cx="1981" cy="1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412677" name="AutoShape 4"/>
          <p:cNvSpPr>
            <a:spLocks noChangeAspect="1" noChangeArrowheads="1" noTextEdit="1"/>
          </p:cNvSpPr>
          <p:nvPr/>
        </p:nvSpPr>
        <p:spPr bwMode="auto">
          <a:xfrm>
            <a:off x="1135063" y="1846263"/>
            <a:ext cx="3200400" cy="210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2678" name="Rectangle 5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646113" y="549275"/>
            <a:ext cx="8007350" cy="892175"/>
          </a:xfrm>
        </p:spPr>
        <p:txBody>
          <a:bodyPr/>
          <a:lstStyle/>
          <a:p>
            <a:r>
              <a:rPr lang="en-GB" b="1"/>
              <a:t>Norwegian Economic Structure 2009</a:t>
            </a:r>
          </a:p>
        </p:txBody>
      </p:sp>
      <p:grpSp>
        <p:nvGrpSpPr>
          <p:cNvPr id="412679" name="Group 6"/>
          <p:cNvGrpSpPr>
            <a:grpSpLocks/>
          </p:cNvGrpSpPr>
          <p:nvPr/>
        </p:nvGrpSpPr>
        <p:grpSpPr bwMode="auto">
          <a:xfrm>
            <a:off x="850900" y="1328738"/>
            <a:ext cx="3317875" cy="2363787"/>
            <a:chOff x="486" y="940"/>
            <a:chExt cx="2089" cy="1489"/>
          </a:xfrm>
        </p:grpSpPr>
        <p:graphicFrame>
          <p:nvGraphicFramePr>
            <p:cNvPr id="412680" name="Object 5"/>
            <p:cNvGraphicFramePr>
              <a:graphicFrameLocks noChangeAspect="1"/>
            </p:cNvGraphicFramePr>
            <p:nvPr/>
          </p:nvGraphicFramePr>
          <p:xfrm>
            <a:off x="550" y="1113"/>
            <a:ext cx="1995" cy="1316"/>
          </p:xfrm>
          <a:graphic>
            <a:graphicData uri="http://schemas.openxmlformats.org/presentationml/2006/ole">
              <p:oleObj spid="_x0000_s412680" name="Diagram" r:id="rId4" imgW="3162300" imgH="2085975" progId="MSGraph.Chart.8">
                <p:embed followColorScheme="full"/>
              </p:oleObj>
            </a:graphicData>
          </a:graphic>
        </p:graphicFrame>
        <p:sp>
          <p:nvSpPr>
            <p:cNvPr id="412681" name="Text Box 8"/>
            <p:cNvSpPr txBox="1">
              <a:spLocks noChangeArrowheads="1"/>
            </p:cNvSpPr>
            <p:nvPr/>
          </p:nvSpPr>
          <p:spPr bwMode="auto">
            <a:xfrm>
              <a:off x="519" y="940"/>
              <a:ext cx="20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Share of investments</a:t>
              </a:r>
            </a:p>
          </p:txBody>
        </p:sp>
        <p:sp>
          <p:nvSpPr>
            <p:cNvPr id="412682" name="Text Box 9"/>
            <p:cNvSpPr txBox="1">
              <a:spLocks noChangeArrowheads="1"/>
            </p:cNvSpPr>
            <p:nvPr/>
          </p:nvSpPr>
          <p:spPr bwMode="auto">
            <a:xfrm>
              <a:off x="1819" y="1335"/>
              <a:ext cx="6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/>
                <a:t>Petroleum (27%)</a:t>
              </a:r>
            </a:p>
          </p:txBody>
        </p:sp>
        <p:sp>
          <p:nvSpPr>
            <p:cNvPr id="412683" name="Text Box 10"/>
            <p:cNvSpPr txBox="1">
              <a:spLocks noChangeArrowheads="1"/>
            </p:cNvSpPr>
            <p:nvPr/>
          </p:nvSpPr>
          <p:spPr bwMode="auto">
            <a:xfrm>
              <a:off x="486" y="1953"/>
              <a:ext cx="62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/>
                <a:t>Other</a:t>
              </a:r>
            </a:p>
          </p:txBody>
        </p:sp>
      </p:grpSp>
      <p:grpSp>
        <p:nvGrpSpPr>
          <p:cNvPr id="412684" name="Group 11"/>
          <p:cNvGrpSpPr>
            <a:grpSpLocks/>
          </p:cNvGrpSpPr>
          <p:nvPr/>
        </p:nvGrpSpPr>
        <p:grpSpPr bwMode="auto">
          <a:xfrm>
            <a:off x="4689475" y="1327150"/>
            <a:ext cx="3327400" cy="2363788"/>
            <a:chOff x="2784" y="994"/>
            <a:chExt cx="2096" cy="1489"/>
          </a:xfrm>
        </p:grpSpPr>
        <p:graphicFrame>
          <p:nvGraphicFramePr>
            <p:cNvPr id="412685" name="Object 4"/>
            <p:cNvGraphicFramePr>
              <a:graphicFrameLocks noChangeAspect="1"/>
            </p:cNvGraphicFramePr>
            <p:nvPr/>
          </p:nvGraphicFramePr>
          <p:xfrm>
            <a:off x="2848" y="1167"/>
            <a:ext cx="1995" cy="1316"/>
          </p:xfrm>
          <a:graphic>
            <a:graphicData uri="http://schemas.openxmlformats.org/presentationml/2006/ole">
              <p:oleObj spid="_x0000_s412685" name="Diagram" r:id="rId5" imgW="3162300" imgH="2085975" progId="MSGraph.Chart.8">
                <p:embed followColorScheme="full"/>
              </p:oleObj>
            </a:graphicData>
          </a:graphic>
        </p:graphicFrame>
        <p:sp>
          <p:nvSpPr>
            <p:cNvPr id="412686" name="Text Box 13"/>
            <p:cNvSpPr txBox="1">
              <a:spLocks noChangeArrowheads="1"/>
            </p:cNvSpPr>
            <p:nvPr/>
          </p:nvSpPr>
          <p:spPr bwMode="auto">
            <a:xfrm>
              <a:off x="3063" y="994"/>
              <a:ext cx="119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Share of exports</a:t>
              </a:r>
            </a:p>
          </p:txBody>
        </p:sp>
        <p:sp>
          <p:nvSpPr>
            <p:cNvPr id="412687" name="Text Box 14"/>
            <p:cNvSpPr txBox="1">
              <a:spLocks noChangeArrowheads="1"/>
            </p:cNvSpPr>
            <p:nvPr/>
          </p:nvSpPr>
          <p:spPr bwMode="auto">
            <a:xfrm>
              <a:off x="4257" y="1506"/>
              <a:ext cx="6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/>
                <a:t>Petroleum (46%)</a:t>
              </a:r>
            </a:p>
          </p:txBody>
        </p:sp>
        <p:sp>
          <p:nvSpPr>
            <p:cNvPr id="412688" name="Text Box 15"/>
            <p:cNvSpPr txBox="1">
              <a:spLocks noChangeArrowheads="1"/>
            </p:cNvSpPr>
            <p:nvPr/>
          </p:nvSpPr>
          <p:spPr bwMode="auto">
            <a:xfrm>
              <a:off x="2784" y="2007"/>
              <a:ext cx="62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/>
                <a:t>Other</a:t>
              </a:r>
            </a:p>
          </p:txBody>
        </p:sp>
      </p:grpSp>
      <p:grpSp>
        <p:nvGrpSpPr>
          <p:cNvPr id="412689" name="Group 16"/>
          <p:cNvGrpSpPr>
            <a:grpSpLocks/>
          </p:cNvGrpSpPr>
          <p:nvPr/>
        </p:nvGrpSpPr>
        <p:grpSpPr bwMode="auto">
          <a:xfrm>
            <a:off x="776288" y="3709988"/>
            <a:ext cx="3267075" cy="2382837"/>
            <a:chOff x="604" y="2494"/>
            <a:chExt cx="2059" cy="1501"/>
          </a:xfrm>
        </p:grpSpPr>
        <p:graphicFrame>
          <p:nvGraphicFramePr>
            <p:cNvPr id="412690" name="Object 3"/>
            <p:cNvGraphicFramePr>
              <a:graphicFrameLocks noChangeAspect="1"/>
            </p:cNvGraphicFramePr>
            <p:nvPr/>
          </p:nvGraphicFramePr>
          <p:xfrm>
            <a:off x="668" y="2679"/>
            <a:ext cx="1995" cy="1316"/>
          </p:xfrm>
          <a:graphic>
            <a:graphicData uri="http://schemas.openxmlformats.org/presentationml/2006/ole">
              <p:oleObj spid="_x0000_s412690" name="Diagram" r:id="rId6" imgW="3162300" imgH="2085975" progId="MSGraph.Chart.8">
                <p:embed followColorScheme="full"/>
              </p:oleObj>
            </a:graphicData>
          </a:graphic>
        </p:graphicFrame>
        <p:sp>
          <p:nvSpPr>
            <p:cNvPr id="412691" name="Text Box 18"/>
            <p:cNvSpPr txBox="1">
              <a:spLocks noChangeArrowheads="1"/>
            </p:cNvSpPr>
            <p:nvPr/>
          </p:nvSpPr>
          <p:spPr bwMode="auto">
            <a:xfrm>
              <a:off x="989" y="2494"/>
              <a:ext cx="103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Share of GDP</a:t>
              </a:r>
            </a:p>
          </p:txBody>
        </p:sp>
        <p:sp>
          <p:nvSpPr>
            <p:cNvPr id="412692" name="Text Box 19"/>
            <p:cNvSpPr txBox="1">
              <a:spLocks noChangeArrowheads="1"/>
            </p:cNvSpPr>
            <p:nvPr/>
          </p:nvSpPr>
          <p:spPr bwMode="auto">
            <a:xfrm>
              <a:off x="1984" y="2901"/>
              <a:ext cx="6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/>
                <a:t>Petroleum (22%)</a:t>
              </a:r>
            </a:p>
          </p:txBody>
        </p:sp>
        <p:sp>
          <p:nvSpPr>
            <p:cNvPr id="412693" name="Text Box 20"/>
            <p:cNvSpPr txBox="1">
              <a:spLocks noChangeArrowheads="1"/>
            </p:cNvSpPr>
            <p:nvPr/>
          </p:nvSpPr>
          <p:spPr bwMode="auto">
            <a:xfrm>
              <a:off x="604" y="3519"/>
              <a:ext cx="62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/>
                <a:t>Other</a:t>
              </a:r>
            </a:p>
          </p:txBody>
        </p:sp>
      </p:grpSp>
      <p:grpSp>
        <p:nvGrpSpPr>
          <p:cNvPr id="412694" name="Group 21"/>
          <p:cNvGrpSpPr>
            <a:grpSpLocks/>
          </p:cNvGrpSpPr>
          <p:nvPr/>
        </p:nvGrpSpPr>
        <p:grpSpPr bwMode="auto">
          <a:xfrm>
            <a:off x="4738688" y="3887788"/>
            <a:ext cx="3268662" cy="2363787"/>
            <a:chOff x="2985" y="2489"/>
            <a:chExt cx="2059" cy="1489"/>
          </a:xfrm>
        </p:grpSpPr>
        <p:graphicFrame>
          <p:nvGraphicFramePr>
            <p:cNvPr id="412695" name="Object 2"/>
            <p:cNvGraphicFramePr>
              <a:graphicFrameLocks noChangeAspect="1"/>
            </p:cNvGraphicFramePr>
            <p:nvPr/>
          </p:nvGraphicFramePr>
          <p:xfrm>
            <a:off x="3049" y="2662"/>
            <a:ext cx="1995" cy="1316"/>
          </p:xfrm>
          <a:graphic>
            <a:graphicData uri="http://schemas.openxmlformats.org/presentationml/2006/ole">
              <p:oleObj spid="_x0000_s412695" name="Diagram" r:id="rId7" imgW="3162300" imgH="2085975" progId="MSGraph.Chart.8">
                <p:embed followColorScheme="full"/>
              </p:oleObj>
            </a:graphicData>
          </a:graphic>
        </p:graphicFrame>
        <p:sp>
          <p:nvSpPr>
            <p:cNvPr id="412696" name="Text Box 23"/>
            <p:cNvSpPr txBox="1">
              <a:spLocks noChangeArrowheads="1"/>
            </p:cNvSpPr>
            <p:nvPr/>
          </p:nvSpPr>
          <p:spPr bwMode="auto">
            <a:xfrm>
              <a:off x="3018" y="2489"/>
              <a:ext cx="17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Share of state revenues</a:t>
              </a:r>
            </a:p>
          </p:txBody>
        </p:sp>
        <p:sp>
          <p:nvSpPr>
            <p:cNvPr id="412697" name="Text Box 24"/>
            <p:cNvSpPr txBox="1">
              <a:spLocks noChangeArrowheads="1"/>
            </p:cNvSpPr>
            <p:nvPr/>
          </p:nvSpPr>
          <p:spPr bwMode="auto">
            <a:xfrm>
              <a:off x="4319" y="2884"/>
              <a:ext cx="6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/>
                <a:t>Petroleum (28%)</a:t>
              </a:r>
            </a:p>
          </p:txBody>
        </p:sp>
        <p:sp>
          <p:nvSpPr>
            <p:cNvPr id="412698" name="Text Box 25"/>
            <p:cNvSpPr txBox="1">
              <a:spLocks noChangeArrowheads="1"/>
            </p:cNvSpPr>
            <p:nvPr/>
          </p:nvSpPr>
          <p:spPr bwMode="auto">
            <a:xfrm>
              <a:off x="2985" y="3502"/>
              <a:ext cx="62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/>
                <a:t>Other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mal">
  <a:themeElements>
    <a:clrScheme name="">
      <a:dk1>
        <a:srgbClr val="000000"/>
      </a:dk1>
      <a:lt1>
        <a:srgbClr val="FFFFFF"/>
      </a:lt1>
      <a:dk2>
        <a:srgbClr val="232166"/>
      </a:dk2>
      <a:lt2>
        <a:srgbClr val="808080"/>
      </a:lt2>
      <a:accent1>
        <a:srgbClr val="FF6600"/>
      </a:accent1>
      <a:accent2>
        <a:srgbClr val="9900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8A0000"/>
      </a:accent6>
      <a:hlink>
        <a:srgbClr val="A8CAE1"/>
      </a:hlink>
      <a:folHlink>
        <a:srgbClr val="B2B2B2"/>
      </a:folHlink>
    </a:clrScheme>
    <a:fontScheme name="finma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ma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ma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ma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ma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finmal</Template>
  <TotalTime>13602</TotalTime>
  <Words>587</Words>
  <Application>Microsoft Office PowerPoint</Application>
  <PresentationFormat>On-screen Show (4:3)</PresentationFormat>
  <Paragraphs>132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finmal</vt:lpstr>
      <vt:lpstr>Diagram</vt:lpstr>
      <vt:lpstr>The Resource Rent and Taxation</vt:lpstr>
      <vt:lpstr>Taxing Natural Resources - Key Aspects</vt:lpstr>
      <vt:lpstr>Design of the Norwegian System</vt:lpstr>
      <vt:lpstr>Petroleum Taxation</vt:lpstr>
      <vt:lpstr>Total Government Take from  the Petroleum Sector</vt:lpstr>
      <vt:lpstr>Petroleum Production on the NCS</vt:lpstr>
      <vt:lpstr>Hydro Power Taxation</vt:lpstr>
      <vt:lpstr>Hydro Power - Resource Rent Tax 1997-2008</vt:lpstr>
      <vt:lpstr>Norwegian Economic Structure 2009</vt:lpstr>
      <vt:lpstr>State Direct Financial Interest (SDFI)</vt:lpstr>
      <vt:lpstr>The Government Pension Fund – Global</vt:lpstr>
      <vt:lpstr>Tax basis - Petroleum  on company basis – ring fenced against mainland</vt:lpstr>
      <vt:lpstr>Tax basis – Hydropower </vt:lpstr>
      <vt:lpstr>Petroleum Tax – Adapting to Profitability</vt:lpstr>
      <vt:lpstr>Hydropower production</vt:lpstr>
    </vt:vector>
  </TitlesOfParts>
  <Company>Finansdepartementet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Norwegian Petroleum Tax system</dc:title>
  <dc:creator>Torgeir Johnsen</dc:creator>
  <cp:lastModifiedBy>vidarch</cp:lastModifiedBy>
  <cp:revision>148</cp:revision>
  <cp:lastPrinted>2003-11-05T13:01:31Z</cp:lastPrinted>
  <dcterms:created xsi:type="dcterms:W3CDTF">2004-10-11T08:45:07Z</dcterms:created>
  <dcterms:modified xsi:type="dcterms:W3CDTF">2010-04-13T11:20:12Z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kumentstatus">
    <vt:lpwstr>Utkast</vt:lpwstr>
  </property>
  <property fmtid="{D5CDD505-2E9C-101B-9397-08002B2CF9AE}" pid="3" name="Dok.dato">
    <vt:lpwstr>2006-10-18T00:00:00Z</vt:lpwstr>
  </property>
  <property fmtid="{D5CDD505-2E9C-101B-9397-08002B2CF9AE}" pid="4" name="_AdHocReviewCycleID">
    <vt:i4>-1983066081</vt:i4>
  </property>
  <property fmtid="{D5CDD505-2E9C-101B-9397-08002B2CF9AE}" pid="5" name="_NewReviewCycle">
    <vt:lpwstr/>
  </property>
  <property fmtid="{D5CDD505-2E9C-101B-9397-08002B2CF9AE}" pid="6" name="_EmailSubject">
    <vt:lpwstr>Besøket i dag</vt:lpwstr>
  </property>
  <property fmtid="{D5CDD505-2E9C-101B-9397-08002B2CF9AE}" pid="7" name="_AuthorEmail">
    <vt:lpwstr>Erik.Storm@fin.dep.no</vt:lpwstr>
  </property>
  <property fmtid="{D5CDD505-2E9C-101B-9397-08002B2CF9AE}" pid="8" name="_AuthorEmailDisplayName">
    <vt:lpwstr>Storm, Erik</vt:lpwstr>
  </property>
</Properties>
</file>