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357" r:id="rId2"/>
    <p:sldId id="264" r:id="rId3"/>
    <p:sldId id="359" r:id="rId4"/>
    <p:sldId id="329" r:id="rId5"/>
    <p:sldId id="270" r:id="rId6"/>
    <p:sldId id="271" r:id="rId7"/>
    <p:sldId id="358" r:id="rId8"/>
    <p:sldId id="257" r:id="rId9"/>
    <p:sldId id="260" r:id="rId10"/>
    <p:sldId id="261" r:id="rId11"/>
    <p:sldId id="312" r:id="rId12"/>
    <p:sldId id="313" r:id="rId13"/>
    <p:sldId id="314" r:id="rId14"/>
    <p:sldId id="316" r:id="rId15"/>
    <p:sldId id="317" r:id="rId16"/>
    <p:sldId id="315" r:id="rId17"/>
    <p:sldId id="259" r:id="rId18"/>
    <p:sldId id="344" r:id="rId19"/>
    <p:sldId id="328" r:id="rId20"/>
    <p:sldId id="343" r:id="rId21"/>
    <p:sldId id="345" r:id="rId22"/>
    <p:sldId id="346" r:id="rId23"/>
    <p:sldId id="347" r:id="rId24"/>
    <p:sldId id="294" r:id="rId25"/>
    <p:sldId id="348" r:id="rId26"/>
    <p:sldId id="349" r:id="rId27"/>
    <p:sldId id="351" r:id="rId28"/>
    <p:sldId id="353" r:id="rId29"/>
    <p:sldId id="350" r:id="rId30"/>
    <p:sldId id="354" r:id="rId31"/>
    <p:sldId id="336" r:id="rId32"/>
    <p:sldId id="330" r:id="rId33"/>
    <p:sldId id="331" r:id="rId34"/>
    <p:sldId id="332" r:id="rId35"/>
    <p:sldId id="333" r:id="rId36"/>
    <p:sldId id="334" r:id="rId37"/>
    <p:sldId id="335" r:id="rId38"/>
    <p:sldId id="337" r:id="rId39"/>
    <p:sldId id="338" r:id="rId40"/>
    <p:sldId id="340" r:id="rId41"/>
    <p:sldId id="272" r:id="rId42"/>
    <p:sldId id="273" r:id="rId43"/>
    <p:sldId id="274" r:id="rId44"/>
    <p:sldId id="275" r:id="rId45"/>
    <p:sldId id="295" r:id="rId46"/>
    <p:sldId id="276" r:id="rId47"/>
    <p:sldId id="277" r:id="rId48"/>
    <p:sldId id="278" r:id="rId49"/>
    <p:sldId id="279" r:id="rId50"/>
    <p:sldId id="296" r:id="rId51"/>
    <p:sldId id="281" r:id="rId52"/>
    <p:sldId id="282" r:id="rId53"/>
    <p:sldId id="283" r:id="rId54"/>
    <p:sldId id="284" r:id="rId55"/>
    <p:sldId id="297" r:id="rId56"/>
    <p:sldId id="285" r:id="rId57"/>
    <p:sldId id="287" r:id="rId58"/>
    <p:sldId id="323" r:id="rId59"/>
    <p:sldId id="302" r:id="rId60"/>
    <p:sldId id="303" r:id="rId61"/>
    <p:sldId id="322" r:id="rId62"/>
    <p:sldId id="320" r:id="rId63"/>
    <p:sldId id="321" r:id="rId64"/>
    <p:sldId id="324" r:id="rId65"/>
    <p:sldId id="326" r:id="rId66"/>
    <p:sldId id="341" r:id="rId67"/>
    <p:sldId id="355" r:id="rId68"/>
    <p:sldId id="356" r:id="rId69"/>
    <p:sldId id="299" r:id="rId70"/>
    <p:sldId id="325" r:id="rId71"/>
    <p:sldId id="327" r:id="rId72"/>
    <p:sldId id="319" r:id="rId73"/>
    <p:sldId id="360" r:id="rId74"/>
    <p:sldId id="361" r:id="rId75"/>
    <p:sldId id="362" r:id="rId76"/>
    <p:sldId id="363" r:id="rId77"/>
    <p:sldId id="364" r:id="rId78"/>
    <p:sldId id="365" r:id="rId79"/>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374" y="-8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nb-NO"/>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424E215A-8A3D-4263-B64F-A797AD26F80C}" type="datetimeFigureOut">
              <a:rPr lang="nb-NO"/>
              <a:pPr/>
              <a:t>28.01.2013</a:t>
            </a:fld>
            <a:endParaRPr lang="nb-NO"/>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nb-NO"/>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6D9060B7-E1EF-4FAC-8B53-436C275A9E89}" type="slidenum">
              <a:rPr lang="nb-NO"/>
              <a:pPr/>
              <a:t>‹#›</a:t>
            </a:fld>
            <a:endParaRPr lang="nb-NO"/>
          </a:p>
        </p:txBody>
      </p:sp>
    </p:spTree>
    <p:extLst>
      <p:ext uri="{BB962C8B-B14F-4D97-AF65-F5344CB8AC3E}">
        <p14:creationId xmlns:p14="http://schemas.microsoft.com/office/powerpoint/2010/main" val="1145956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97F2E61-C74F-4F02-A2F6-ADAB2C095E69}" type="slidenum">
              <a:rPr lang="en-US" sz="1200"/>
              <a:pPr algn="r"/>
              <a:t>37</a:t>
            </a:fld>
            <a:endParaRPr 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smtClean="0"/>
              <a:t>Mexico:</a:t>
            </a:r>
          </a:p>
          <a:p>
            <a:pPr eaLnBrk="1" hangingPunct="1"/>
            <a:r>
              <a:rPr lang="en-US" smtClean="0"/>
              <a:t>Ley General de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2F8F2C30-D979-40DB-98B6-D61E29A09F97}" type="slidenum">
              <a:rPr lang="en-US" sz="1200"/>
              <a:pPr algn="r"/>
              <a:t>59</a:t>
            </a:fld>
            <a:endParaRPr 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lIns="91435" tIns="45718" rIns="91435" bIns="4571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9B54903C-2FE9-44AD-8704-5FFA723818BF}" type="slidenum">
              <a:rPr lang="en-US" sz="1200"/>
              <a:pPr algn="r"/>
              <a:t>60</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lIns="91435" tIns="45718" rIns="91435" bIns="4571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D21990E4-37BC-487D-9D2F-3C50332781BF}" type="slidenum">
              <a:rPr lang="en-US" sz="1200"/>
              <a:pPr algn="r"/>
              <a:t>69</a:t>
            </a:fld>
            <a:endParaRPr 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lIns="91435" tIns="45718" rIns="91435" bIns="45718"/>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457200"/>
            <a:fld id="{DA735541-F4C5-413A-921F-E32025487365}" type="slidenum">
              <a:rPr lang="en-US" sz="1200">
                <a:ea typeface="MS PGothic" pitchFamily="34" charset="-128"/>
              </a:rPr>
              <a:pPr algn="r" defTabSz="457200"/>
              <a:t>72</a:t>
            </a:fld>
            <a:endParaRPr lang="en-US" sz="1200">
              <a:ea typeface="MS PGothic" pitchFamily="34"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defTabSz="457200"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nb-NO"/>
          </a:p>
        </p:txBody>
      </p:sp>
      <p:sp>
        <p:nvSpPr>
          <p:cNvPr id="5" name="Rectangle 5"/>
          <p:cNvSpPr>
            <a:spLocks noGrp="1" noChangeArrowheads="1"/>
          </p:cNvSpPr>
          <p:nvPr>
            <p:ph type="ftr" sz="quarter" idx="11"/>
          </p:nvPr>
        </p:nvSpPr>
        <p:spPr>
          <a:ln/>
        </p:spPr>
        <p:txBody>
          <a:bodyPr/>
          <a:lstStyle>
            <a:lvl1pPr>
              <a:defRPr/>
            </a:lvl1pPr>
          </a:lstStyle>
          <a:p>
            <a:endParaRPr lang="nb-NO"/>
          </a:p>
        </p:txBody>
      </p:sp>
      <p:sp>
        <p:nvSpPr>
          <p:cNvPr id="6" name="Rectangle 6"/>
          <p:cNvSpPr>
            <a:spLocks noGrp="1" noChangeArrowheads="1"/>
          </p:cNvSpPr>
          <p:nvPr>
            <p:ph type="sldNum" sz="quarter" idx="12"/>
          </p:nvPr>
        </p:nvSpPr>
        <p:spPr>
          <a:ln/>
        </p:spPr>
        <p:txBody>
          <a:bodyPr/>
          <a:lstStyle>
            <a:lvl1pPr>
              <a:defRPr/>
            </a:lvl1pPr>
          </a:lstStyle>
          <a:p>
            <a:fld id="{D7C9EC84-553A-45EE-BEC2-427BC4A1C419}"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nb-NO"/>
          </a:p>
        </p:txBody>
      </p:sp>
      <p:sp>
        <p:nvSpPr>
          <p:cNvPr id="5" name="Rectangle 5"/>
          <p:cNvSpPr>
            <a:spLocks noGrp="1" noChangeArrowheads="1"/>
          </p:cNvSpPr>
          <p:nvPr>
            <p:ph type="ftr" sz="quarter" idx="11"/>
          </p:nvPr>
        </p:nvSpPr>
        <p:spPr>
          <a:ln/>
        </p:spPr>
        <p:txBody>
          <a:bodyPr/>
          <a:lstStyle>
            <a:lvl1pPr>
              <a:defRPr/>
            </a:lvl1pPr>
          </a:lstStyle>
          <a:p>
            <a:endParaRPr lang="nb-NO"/>
          </a:p>
        </p:txBody>
      </p:sp>
      <p:sp>
        <p:nvSpPr>
          <p:cNvPr id="6" name="Rectangle 6"/>
          <p:cNvSpPr>
            <a:spLocks noGrp="1" noChangeArrowheads="1"/>
          </p:cNvSpPr>
          <p:nvPr>
            <p:ph type="sldNum" sz="quarter" idx="12"/>
          </p:nvPr>
        </p:nvSpPr>
        <p:spPr>
          <a:ln/>
        </p:spPr>
        <p:txBody>
          <a:bodyPr/>
          <a:lstStyle>
            <a:lvl1pPr>
              <a:defRPr/>
            </a:lvl1pPr>
          </a:lstStyle>
          <a:p>
            <a:fld id="{A4D567B8-207D-4A7E-B119-67AD034F79DB}"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nb-NO"/>
          </a:p>
        </p:txBody>
      </p:sp>
      <p:sp>
        <p:nvSpPr>
          <p:cNvPr id="5" name="Rectangle 5"/>
          <p:cNvSpPr>
            <a:spLocks noGrp="1" noChangeArrowheads="1"/>
          </p:cNvSpPr>
          <p:nvPr>
            <p:ph type="ftr" sz="quarter" idx="11"/>
          </p:nvPr>
        </p:nvSpPr>
        <p:spPr>
          <a:ln/>
        </p:spPr>
        <p:txBody>
          <a:bodyPr/>
          <a:lstStyle>
            <a:lvl1pPr>
              <a:defRPr/>
            </a:lvl1pPr>
          </a:lstStyle>
          <a:p>
            <a:endParaRPr lang="nb-NO"/>
          </a:p>
        </p:txBody>
      </p:sp>
      <p:sp>
        <p:nvSpPr>
          <p:cNvPr id="6" name="Rectangle 6"/>
          <p:cNvSpPr>
            <a:spLocks noGrp="1" noChangeArrowheads="1"/>
          </p:cNvSpPr>
          <p:nvPr>
            <p:ph type="sldNum" sz="quarter" idx="12"/>
          </p:nvPr>
        </p:nvSpPr>
        <p:spPr>
          <a:ln/>
        </p:spPr>
        <p:txBody>
          <a:bodyPr/>
          <a:lstStyle>
            <a:lvl1pPr>
              <a:defRPr/>
            </a:lvl1pPr>
          </a:lstStyle>
          <a:p>
            <a:fld id="{52619E6D-5A1A-4D2F-A301-15EF86D929F1}"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nb-NO"/>
          </a:p>
        </p:txBody>
      </p:sp>
      <p:sp>
        <p:nvSpPr>
          <p:cNvPr id="5" name="Rectangle 5"/>
          <p:cNvSpPr>
            <a:spLocks noGrp="1" noChangeArrowheads="1"/>
          </p:cNvSpPr>
          <p:nvPr>
            <p:ph type="ftr" sz="quarter" idx="11"/>
          </p:nvPr>
        </p:nvSpPr>
        <p:spPr>
          <a:ln/>
        </p:spPr>
        <p:txBody>
          <a:bodyPr/>
          <a:lstStyle>
            <a:lvl1pPr>
              <a:defRPr/>
            </a:lvl1pPr>
          </a:lstStyle>
          <a:p>
            <a:endParaRPr lang="nb-NO"/>
          </a:p>
        </p:txBody>
      </p:sp>
      <p:sp>
        <p:nvSpPr>
          <p:cNvPr id="6" name="Rectangle 6"/>
          <p:cNvSpPr>
            <a:spLocks noGrp="1" noChangeArrowheads="1"/>
          </p:cNvSpPr>
          <p:nvPr>
            <p:ph type="sldNum" sz="quarter" idx="12"/>
          </p:nvPr>
        </p:nvSpPr>
        <p:spPr>
          <a:ln/>
        </p:spPr>
        <p:txBody>
          <a:bodyPr/>
          <a:lstStyle>
            <a:lvl1pPr>
              <a:defRPr/>
            </a:lvl1pPr>
          </a:lstStyle>
          <a:p>
            <a:fld id="{87EC22B7-5056-4E8B-BABA-AED6D333FF25}"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nb-NO"/>
          </a:p>
        </p:txBody>
      </p:sp>
      <p:sp>
        <p:nvSpPr>
          <p:cNvPr id="5" name="Rectangle 5"/>
          <p:cNvSpPr>
            <a:spLocks noGrp="1" noChangeArrowheads="1"/>
          </p:cNvSpPr>
          <p:nvPr>
            <p:ph type="ftr" sz="quarter" idx="11"/>
          </p:nvPr>
        </p:nvSpPr>
        <p:spPr>
          <a:ln/>
        </p:spPr>
        <p:txBody>
          <a:bodyPr/>
          <a:lstStyle>
            <a:lvl1pPr>
              <a:defRPr/>
            </a:lvl1pPr>
          </a:lstStyle>
          <a:p>
            <a:endParaRPr lang="nb-NO"/>
          </a:p>
        </p:txBody>
      </p:sp>
      <p:sp>
        <p:nvSpPr>
          <p:cNvPr id="6" name="Rectangle 6"/>
          <p:cNvSpPr>
            <a:spLocks noGrp="1" noChangeArrowheads="1"/>
          </p:cNvSpPr>
          <p:nvPr>
            <p:ph type="sldNum" sz="quarter" idx="12"/>
          </p:nvPr>
        </p:nvSpPr>
        <p:spPr>
          <a:ln/>
        </p:spPr>
        <p:txBody>
          <a:bodyPr/>
          <a:lstStyle>
            <a:lvl1pPr>
              <a:defRPr/>
            </a:lvl1pPr>
          </a:lstStyle>
          <a:p>
            <a:fld id="{8E9F64B2-B377-4A21-824C-0BE8A7A87646}"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nb-NO"/>
          </a:p>
        </p:txBody>
      </p:sp>
      <p:sp>
        <p:nvSpPr>
          <p:cNvPr id="6" name="Rectangle 5"/>
          <p:cNvSpPr>
            <a:spLocks noGrp="1" noChangeArrowheads="1"/>
          </p:cNvSpPr>
          <p:nvPr>
            <p:ph type="ftr" sz="quarter" idx="11"/>
          </p:nvPr>
        </p:nvSpPr>
        <p:spPr>
          <a:ln/>
        </p:spPr>
        <p:txBody>
          <a:bodyPr/>
          <a:lstStyle>
            <a:lvl1pPr>
              <a:defRPr/>
            </a:lvl1pPr>
          </a:lstStyle>
          <a:p>
            <a:endParaRPr lang="nb-NO"/>
          </a:p>
        </p:txBody>
      </p:sp>
      <p:sp>
        <p:nvSpPr>
          <p:cNvPr id="7" name="Rectangle 6"/>
          <p:cNvSpPr>
            <a:spLocks noGrp="1" noChangeArrowheads="1"/>
          </p:cNvSpPr>
          <p:nvPr>
            <p:ph type="sldNum" sz="quarter" idx="12"/>
          </p:nvPr>
        </p:nvSpPr>
        <p:spPr>
          <a:ln/>
        </p:spPr>
        <p:txBody>
          <a:bodyPr/>
          <a:lstStyle>
            <a:lvl1pPr>
              <a:defRPr/>
            </a:lvl1pPr>
          </a:lstStyle>
          <a:p>
            <a:fld id="{1865CF30-65E1-4E64-976B-B10269FB60C9}"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nb-NO"/>
          </a:p>
        </p:txBody>
      </p:sp>
      <p:sp>
        <p:nvSpPr>
          <p:cNvPr id="8" name="Rectangle 5"/>
          <p:cNvSpPr>
            <a:spLocks noGrp="1" noChangeArrowheads="1"/>
          </p:cNvSpPr>
          <p:nvPr>
            <p:ph type="ftr" sz="quarter" idx="11"/>
          </p:nvPr>
        </p:nvSpPr>
        <p:spPr>
          <a:ln/>
        </p:spPr>
        <p:txBody>
          <a:bodyPr/>
          <a:lstStyle>
            <a:lvl1pPr>
              <a:defRPr/>
            </a:lvl1pPr>
          </a:lstStyle>
          <a:p>
            <a:endParaRPr lang="nb-NO"/>
          </a:p>
        </p:txBody>
      </p:sp>
      <p:sp>
        <p:nvSpPr>
          <p:cNvPr id="9" name="Rectangle 6"/>
          <p:cNvSpPr>
            <a:spLocks noGrp="1" noChangeArrowheads="1"/>
          </p:cNvSpPr>
          <p:nvPr>
            <p:ph type="sldNum" sz="quarter" idx="12"/>
          </p:nvPr>
        </p:nvSpPr>
        <p:spPr>
          <a:ln/>
        </p:spPr>
        <p:txBody>
          <a:bodyPr/>
          <a:lstStyle>
            <a:lvl1pPr>
              <a:defRPr/>
            </a:lvl1pPr>
          </a:lstStyle>
          <a:p>
            <a:fld id="{19A084FC-BCDC-44B8-9426-A791C48E33BF}"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nb-NO"/>
          </a:p>
        </p:txBody>
      </p:sp>
      <p:sp>
        <p:nvSpPr>
          <p:cNvPr id="4" name="Rectangle 5"/>
          <p:cNvSpPr>
            <a:spLocks noGrp="1" noChangeArrowheads="1"/>
          </p:cNvSpPr>
          <p:nvPr>
            <p:ph type="ftr" sz="quarter" idx="11"/>
          </p:nvPr>
        </p:nvSpPr>
        <p:spPr>
          <a:ln/>
        </p:spPr>
        <p:txBody>
          <a:bodyPr/>
          <a:lstStyle>
            <a:lvl1pPr>
              <a:defRPr/>
            </a:lvl1pPr>
          </a:lstStyle>
          <a:p>
            <a:endParaRPr lang="nb-NO"/>
          </a:p>
        </p:txBody>
      </p:sp>
      <p:sp>
        <p:nvSpPr>
          <p:cNvPr id="5" name="Rectangle 6"/>
          <p:cNvSpPr>
            <a:spLocks noGrp="1" noChangeArrowheads="1"/>
          </p:cNvSpPr>
          <p:nvPr>
            <p:ph type="sldNum" sz="quarter" idx="12"/>
          </p:nvPr>
        </p:nvSpPr>
        <p:spPr>
          <a:ln/>
        </p:spPr>
        <p:txBody>
          <a:bodyPr/>
          <a:lstStyle>
            <a:lvl1pPr>
              <a:defRPr/>
            </a:lvl1pPr>
          </a:lstStyle>
          <a:p>
            <a:fld id="{556099DE-4CF9-49B9-9AA3-3827BD3650B9}"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nb-NO"/>
          </a:p>
        </p:txBody>
      </p:sp>
      <p:sp>
        <p:nvSpPr>
          <p:cNvPr id="3" name="Rectangle 5"/>
          <p:cNvSpPr>
            <a:spLocks noGrp="1" noChangeArrowheads="1"/>
          </p:cNvSpPr>
          <p:nvPr>
            <p:ph type="ftr" sz="quarter" idx="11"/>
          </p:nvPr>
        </p:nvSpPr>
        <p:spPr>
          <a:ln/>
        </p:spPr>
        <p:txBody>
          <a:bodyPr/>
          <a:lstStyle>
            <a:lvl1pPr>
              <a:defRPr/>
            </a:lvl1pPr>
          </a:lstStyle>
          <a:p>
            <a:endParaRPr lang="nb-NO"/>
          </a:p>
        </p:txBody>
      </p:sp>
      <p:sp>
        <p:nvSpPr>
          <p:cNvPr id="4" name="Rectangle 6"/>
          <p:cNvSpPr>
            <a:spLocks noGrp="1" noChangeArrowheads="1"/>
          </p:cNvSpPr>
          <p:nvPr>
            <p:ph type="sldNum" sz="quarter" idx="12"/>
          </p:nvPr>
        </p:nvSpPr>
        <p:spPr>
          <a:ln/>
        </p:spPr>
        <p:txBody>
          <a:bodyPr/>
          <a:lstStyle>
            <a:lvl1pPr>
              <a:defRPr/>
            </a:lvl1pPr>
          </a:lstStyle>
          <a:p>
            <a:fld id="{76D1E7E7-C5D2-44A6-9282-D7683E2CC821}"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b-NO"/>
          </a:p>
        </p:txBody>
      </p:sp>
      <p:sp>
        <p:nvSpPr>
          <p:cNvPr id="6" name="Rectangle 5"/>
          <p:cNvSpPr>
            <a:spLocks noGrp="1" noChangeArrowheads="1"/>
          </p:cNvSpPr>
          <p:nvPr>
            <p:ph type="ftr" sz="quarter" idx="11"/>
          </p:nvPr>
        </p:nvSpPr>
        <p:spPr>
          <a:ln/>
        </p:spPr>
        <p:txBody>
          <a:bodyPr/>
          <a:lstStyle>
            <a:lvl1pPr>
              <a:defRPr/>
            </a:lvl1pPr>
          </a:lstStyle>
          <a:p>
            <a:endParaRPr lang="nb-NO"/>
          </a:p>
        </p:txBody>
      </p:sp>
      <p:sp>
        <p:nvSpPr>
          <p:cNvPr id="7" name="Rectangle 6"/>
          <p:cNvSpPr>
            <a:spLocks noGrp="1" noChangeArrowheads="1"/>
          </p:cNvSpPr>
          <p:nvPr>
            <p:ph type="sldNum" sz="quarter" idx="12"/>
          </p:nvPr>
        </p:nvSpPr>
        <p:spPr>
          <a:ln/>
        </p:spPr>
        <p:txBody>
          <a:bodyPr/>
          <a:lstStyle>
            <a:lvl1pPr>
              <a:defRPr/>
            </a:lvl1pPr>
          </a:lstStyle>
          <a:p>
            <a:fld id="{1C4B626F-A0E8-4F29-A0AC-4C7A223D1946}"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b-NO"/>
          </a:p>
        </p:txBody>
      </p:sp>
      <p:sp>
        <p:nvSpPr>
          <p:cNvPr id="6" name="Rectangle 5"/>
          <p:cNvSpPr>
            <a:spLocks noGrp="1" noChangeArrowheads="1"/>
          </p:cNvSpPr>
          <p:nvPr>
            <p:ph type="ftr" sz="quarter" idx="11"/>
          </p:nvPr>
        </p:nvSpPr>
        <p:spPr>
          <a:ln/>
        </p:spPr>
        <p:txBody>
          <a:bodyPr/>
          <a:lstStyle>
            <a:lvl1pPr>
              <a:defRPr/>
            </a:lvl1pPr>
          </a:lstStyle>
          <a:p>
            <a:endParaRPr lang="nb-NO"/>
          </a:p>
        </p:txBody>
      </p:sp>
      <p:sp>
        <p:nvSpPr>
          <p:cNvPr id="7" name="Rectangle 6"/>
          <p:cNvSpPr>
            <a:spLocks noGrp="1" noChangeArrowheads="1"/>
          </p:cNvSpPr>
          <p:nvPr>
            <p:ph type="sldNum" sz="quarter" idx="12"/>
          </p:nvPr>
        </p:nvSpPr>
        <p:spPr>
          <a:ln/>
        </p:spPr>
        <p:txBody>
          <a:bodyPr/>
          <a:lstStyle>
            <a:lvl1pPr>
              <a:defRPr/>
            </a:lvl1pPr>
          </a:lstStyle>
          <a:p>
            <a:fld id="{07274496-6B7F-4B66-A06C-BA627157E614}"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1B96AAF-AD3B-4DC3-9D5B-5D1D2EC5189E}" type="slidenum">
              <a:rPr lang="nb-NO"/>
              <a:pPr/>
              <a:t>‹#›</a:t>
            </a:fld>
            <a:endParaRPr lang="nb-NO"/>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hyperlink" Target="http://www.ingentaconnect.com/content/aea/jep;jsessionid=esu85ke88h7i.alice"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7.emf"/><Relationship Id="rId4" Type="http://schemas.openxmlformats.org/officeDocument/2006/relationships/oleObject" Target="../embeddings/oleObject5.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1.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oxfamblogs.org/fp2p/?p=13327"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1470025"/>
          </a:xfrm>
        </p:spPr>
        <p:txBody>
          <a:bodyPr>
            <a:normAutofit fontScale="90000"/>
          </a:bodyPr>
          <a:lstStyle/>
          <a:p>
            <a:pPr eaLnBrk="1" hangingPunct="1"/>
            <a:r>
              <a:rPr lang="sv-SE" sz="4000" smtClean="0"/>
              <a:t>Development Economics </a:t>
            </a:r>
            <a:br>
              <a:rPr lang="sv-SE" sz="4000" smtClean="0"/>
            </a:br>
            <a:r>
              <a:rPr lang="sv-SE" sz="4000" smtClean="0"/>
              <a:t>ECON 4915 </a:t>
            </a:r>
            <a:br>
              <a:rPr lang="sv-SE" sz="4000" smtClean="0"/>
            </a:br>
            <a:r>
              <a:rPr lang="sv-SE" sz="4000" smtClean="0"/>
              <a:t>Lecture 3</a:t>
            </a:r>
            <a:br>
              <a:rPr lang="sv-SE" sz="4000" smtClean="0"/>
            </a:br>
            <a:endParaRPr lang="en-US" sz="4000" smtClean="0"/>
          </a:p>
        </p:txBody>
      </p:sp>
      <p:sp>
        <p:nvSpPr>
          <p:cNvPr id="93187" name="Subtitle 2"/>
          <p:cNvSpPr>
            <a:spLocks noGrp="1"/>
          </p:cNvSpPr>
          <p:nvPr>
            <p:ph type="subTitle" idx="4294967295"/>
          </p:nvPr>
        </p:nvSpPr>
        <p:spPr>
          <a:xfrm>
            <a:off x="1403350" y="3500438"/>
            <a:ext cx="6400800" cy="1752600"/>
          </a:xfrm>
        </p:spPr>
        <p:txBody>
          <a:bodyPr/>
          <a:lstStyle/>
          <a:p>
            <a:pPr marL="0" indent="0" algn="ctr" eaLnBrk="1" hangingPunct="1">
              <a:buFontTx/>
              <a:buNone/>
            </a:pPr>
            <a:r>
              <a:rPr lang="sv-SE" smtClean="0">
                <a:solidFill>
                  <a:srgbClr val="898989"/>
                </a:solidFill>
              </a:rPr>
              <a:t>Andreas Kotsadam</a:t>
            </a:r>
          </a:p>
          <a:p>
            <a:pPr marL="0" indent="0" algn="ctr" eaLnBrk="1" hangingPunct="1">
              <a:buFontTx/>
              <a:buNone/>
            </a:pPr>
            <a:r>
              <a:rPr lang="sv-SE" smtClean="0">
                <a:solidFill>
                  <a:srgbClr val="898989"/>
                </a:solidFill>
              </a:rPr>
              <a:t>Room 1038 </a:t>
            </a:r>
            <a:endParaRPr lang="sv-SE" smtClean="0">
              <a:solidFill>
                <a:schemeClr val="accent2"/>
              </a:solidFill>
            </a:endParaRPr>
          </a:p>
          <a:p>
            <a:pPr marL="0" indent="0" algn="ctr" eaLnBrk="1" hangingPunct="1">
              <a:buFontTx/>
              <a:buNone/>
            </a:pPr>
            <a:r>
              <a:rPr lang="sv-SE" smtClean="0">
                <a:solidFill>
                  <a:srgbClr val="898989"/>
                </a:solidFill>
              </a:rPr>
              <a:t>Andreas.Kotsadam@econ.uio.no</a:t>
            </a:r>
            <a:endParaRPr lang="en-US"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mtClean="0"/>
              <a:t>This implies</a:t>
            </a:r>
            <a:endParaRPr lang="nb-NO" smtClean="0"/>
          </a:p>
        </p:txBody>
      </p:sp>
      <p:sp>
        <p:nvSpPr>
          <p:cNvPr id="9219" name="Rectangle 3"/>
          <p:cNvSpPr>
            <a:spLocks noGrp="1" noChangeArrowheads="1"/>
          </p:cNvSpPr>
          <p:nvPr>
            <p:ph type="body" idx="1"/>
          </p:nvPr>
        </p:nvSpPr>
        <p:spPr/>
        <p:txBody>
          <a:bodyPr/>
          <a:lstStyle/>
          <a:p>
            <a:pPr eaLnBrk="1" hangingPunct="1"/>
            <a:r>
              <a:rPr lang="sv-SE" smtClean="0"/>
              <a:t>...that those not exposed to a treatment are often a lousy comparison group.</a:t>
            </a:r>
          </a:p>
          <a:p>
            <a:pPr eaLnBrk="1" hangingPunct="1"/>
            <a:r>
              <a:rPr lang="sv-SE" smtClean="0"/>
              <a:t>It is often impossible to disentangle treatment effects from selection bias.</a:t>
            </a:r>
            <a:endParaRPr lang="nb-NO"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v-SE" smtClean="0"/>
              <a:t>Example</a:t>
            </a:r>
            <a:endParaRPr lang="nb-NO" smtClean="0"/>
          </a:p>
        </p:txBody>
      </p:sp>
      <p:sp>
        <p:nvSpPr>
          <p:cNvPr id="10243" name="Rectangle 3"/>
          <p:cNvSpPr>
            <a:spLocks noGrp="1" noChangeArrowheads="1"/>
          </p:cNvSpPr>
          <p:nvPr>
            <p:ph type="body" idx="1"/>
          </p:nvPr>
        </p:nvSpPr>
        <p:spPr/>
        <p:txBody>
          <a:bodyPr/>
          <a:lstStyle/>
          <a:p>
            <a:r>
              <a:rPr lang="sv-SE" smtClean="0"/>
              <a:t>A fertilizer program where fertilizers are given for free to some farmers.</a:t>
            </a:r>
          </a:p>
          <a:p>
            <a:pPr>
              <a:buFontTx/>
              <a:buNone/>
            </a:pPr>
            <a:endParaRPr lang="nb-NO"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sv-SE" smtClean="0"/>
              <a:t>We want to know the effect</a:t>
            </a:r>
            <a:endParaRPr lang="nb-NO" smtClean="0"/>
          </a:p>
        </p:txBody>
      </p:sp>
      <p:sp>
        <p:nvSpPr>
          <p:cNvPr id="11267" name="Rectangle 3"/>
          <p:cNvSpPr>
            <a:spLocks noGrp="1" noChangeArrowheads="1"/>
          </p:cNvSpPr>
          <p:nvPr>
            <p:ph type="body" idx="1"/>
          </p:nvPr>
        </p:nvSpPr>
        <p:spPr/>
        <p:txBody>
          <a:bodyPr/>
          <a:lstStyle/>
          <a:p>
            <a:pPr>
              <a:buFontTx/>
              <a:buNone/>
            </a:pPr>
            <a:r>
              <a:rPr lang="sv-SE" smtClean="0"/>
              <a:t>Effect=</a:t>
            </a:r>
          </a:p>
          <a:p>
            <a:pPr>
              <a:buFontTx/>
              <a:buNone/>
            </a:pPr>
            <a:r>
              <a:rPr lang="sv-SE" smtClean="0"/>
              <a:t>Yield for the farmers who got fertilizer</a:t>
            </a:r>
          </a:p>
          <a:p>
            <a:pPr>
              <a:buFontTx/>
              <a:buNone/>
            </a:pPr>
            <a:r>
              <a:rPr lang="sv-SE" smtClean="0"/>
              <a:t>-</a:t>
            </a:r>
          </a:p>
          <a:p>
            <a:pPr>
              <a:buFontTx/>
              <a:buNone/>
            </a:pPr>
            <a:r>
              <a:rPr lang="sv-SE" smtClean="0"/>
              <a:t>Yield at </a:t>
            </a:r>
            <a:r>
              <a:rPr lang="sv-SE" i="1" smtClean="0"/>
              <a:t>the same point in time</a:t>
            </a:r>
            <a:r>
              <a:rPr lang="sv-SE" smtClean="0"/>
              <a:t> for </a:t>
            </a:r>
            <a:r>
              <a:rPr lang="sv-SE" i="1" smtClean="0"/>
              <a:t>the same farmers</a:t>
            </a:r>
            <a:r>
              <a:rPr lang="sv-SE" smtClean="0"/>
              <a:t> in absence of the program.</a:t>
            </a:r>
            <a:endParaRPr lang="nb-NO"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sv-SE" smtClean="0"/>
              <a:t>Problem</a:t>
            </a:r>
            <a:endParaRPr lang="nb-NO" smtClean="0"/>
          </a:p>
        </p:txBody>
      </p:sp>
      <p:sp>
        <p:nvSpPr>
          <p:cNvPr id="12291" name="Rectangle 3"/>
          <p:cNvSpPr>
            <a:spLocks noGrp="1" noChangeArrowheads="1"/>
          </p:cNvSpPr>
          <p:nvPr>
            <p:ph type="body" idx="1"/>
          </p:nvPr>
        </p:nvSpPr>
        <p:spPr/>
        <p:txBody>
          <a:bodyPr/>
          <a:lstStyle/>
          <a:p>
            <a:pPr eaLnBrk="1" hangingPunct="1">
              <a:buFontTx/>
              <a:buNone/>
            </a:pPr>
            <a:r>
              <a:rPr lang="en-US" sz="4000" smtClean="0">
                <a:latin typeface="Calibri" pitchFamily="34" charset="0"/>
              </a:rPr>
              <a:t>We never observe the same individual with and without program at the same point in time.</a:t>
            </a:r>
          </a:p>
          <a:p>
            <a:endParaRPr lang="nb-NO"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v-SE" sz="4000" smtClean="0"/>
              <a:t>We cannot simply compare before and after</a:t>
            </a:r>
            <a:endParaRPr lang="nb-NO" sz="4000" smtClean="0"/>
          </a:p>
        </p:txBody>
      </p:sp>
      <p:sp>
        <p:nvSpPr>
          <p:cNvPr id="13315" name="Rectangle 3"/>
          <p:cNvSpPr>
            <a:spLocks noGrp="1" noChangeArrowheads="1"/>
          </p:cNvSpPr>
          <p:nvPr>
            <p:ph type="body" idx="1"/>
          </p:nvPr>
        </p:nvSpPr>
        <p:spPr/>
        <p:txBody>
          <a:bodyPr/>
          <a:lstStyle/>
          <a:p>
            <a:r>
              <a:rPr lang="sv-SE" smtClean="0"/>
              <a:t>Other things may happen over time so that we cannot separate the effect of the treatment and the effect of those other things.</a:t>
            </a:r>
          </a:p>
          <a:p>
            <a:r>
              <a:rPr lang="sv-SE" smtClean="0"/>
              <a:t>Even if </a:t>
            </a:r>
            <a:r>
              <a:rPr lang="sv-SE" i="1" smtClean="0"/>
              <a:t>you</a:t>
            </a:r>
            <a:r>
              <a:rPr lang="sv-SE" smtClean="0"/>
              <a:t> know ”nothing else happened” it is hard to convince others.</a:t>
            </a:r>
          </a:p>
          <a:p>
            <a:r>
              <a:rPr lang="sv-SE" smtClean="0"/>
              <a:t>The burden of proof is on you.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sv-SE" sz="4000" smtClean="0"/>
              <a:t>We cannot simply compare with those who did not get fertilizers</a:t>
            </a:r>
            <a:endParaRPr lang="nb-NO" sz="4000" smtClean="0"/>
          </a:p>
        </p:txBody>
      </p:sp>
      <p:sp>
        <p:nvSpPr>
          <p:cNvPr id="14339" name="Rectangle 3"/>
          <p:cNvSpPr>
            <a:spLocks noGrp="1" noChangeArrowheads="1"/>
          </p:cNvSpPr>
          <p:nvPr>
            <p:ph type="body" idx="1"/>
          </p:nvPr>
        </p:nvSpPr>
        <p:spPr/>
        <p:txBody>
          <a:bodyPr/>
          <a:lstStyle/>
          <a:p>
            <a:r>
              <a:rPr lang="sv-SE" smtClean="0"/>
              <a:t>Some may </a:t>
            </a:r>
            <a:r>
              <a:rPr lang="sv-SE" i="1" smtClean="0"/>
              <a:t>choose</a:t>
            </a:r>
            <a:r>
              <a:rPr lang="sv-SE" smtClean="0"/>
              <a:t> not to participate.</a:t>
            </a:r>
          </a:p>
          <a:p>
            <a:endParaRPr lang="sv-SE" smtClean="0"/>
          </a:p>
          <a:p>
            <a:r>
              <a:rPr lang="sv-SE" smtClean="0"/>
              <a:t>Those </a:t>
            </a:r>
            <a:r>
              <a:rPr lang="sv-SE" i="1" smtClean="0"/>
              <a:t>not offered</a:t>
            </a:r>
            <a:r>
              <a:rPr lang="sv-SE" smtClean="0"/>
              <a:t> the program may differ.</a:t>
            </a:r>
          </a:p>
          <a:p>
            <a:endParaRPr lang="sv-SE" smtClean="0"/>
          </a:p>
          <a:p>
            <a:r>
              <a:rPr lang="sv-SE" smtClean="0"/>
              <a:t>Again, the burden of proof is on you.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v-SE" smtClean="0"/>
              <a:t>Solution</a:t>
            </a:r>
            <a:endParaRPr lang="nb-NO" smtClean="0"/>
          </a:p>
        </p:txBody>
      </p:sp>
      <p:sp>
        <p:nvSpPr>
          <p:cNvPr id="15363" name="Rectangle 3"/>
          <p:cNvSpPr>
            <a:spLocks noGrp="1" noChangeArrowheads="1"/>
          </p:cNvSpPr>
          <p:nvPr>
            <p:ph type="body" idx="1"/>
          </p:nvPr>
        </p:nvSpPr>
        <p:spPr/>
        <p:txBody>
          <a:bodyPr/>
          <a:lstStyle/>
          <a:p>
            <a:pPr eaLnBrk="1" hangingPunct="1"/>
            <a:r>
              <a:rPr lang="en-US" sz="3000" smtClean="0">
                <a:latin typeface="Calibri" pitchFamily="34" charset="0"/>
              </a:rPr>
              <a:t>Find a good proxy for what would have happened to the outcome in the absence of program</a:t>
            </a:r>
          </a:p>
          <a:p>
            <a:pPr eaLnBrk="1" hangingPunct="1"/>
            <a:r>
              <a:rPr lang="en-US" sz="3000" smtClean="0">
                <a:latin typeface="Calibri" pitchFamily="34" charset="0"/>
              </a:rPr>
              <a:t>Compare the farmer with someone who is exactly like her but who was not exposed to the intervention</a:t>
            </a:r>
          </a:p>
          <a:p>
            <a:pPr eaLnBrk="1" hangingPunct="1"/>
            <a:r>
              <a:rPr lang="en-US" sz="3000" smtClean="0">
                <a:latin typeface="Calibri" pitchFamily="34" charset="0"/>
              </a:rPr>
              <a:t>In other words, we must find a valid </a:t>
            </a:r>
            <a:r>
              <a:rPr lang="en-US" sz="3000" b="1" smtClean="0">
                <a:latin typeface="Calibri" pitchFamily="34" charset="0"/>
              </a:rPr>
              <a:t>Counterfactual</a:t>
            </a:r>
          </a:p>
          <a:p>
            <a:pPr eaLnBrk="1" hangingPunct="1">
              <a:buFontTx/>
              <a:buNone/>
            </a:pPr>
            <a:r>
              <a:rPr lang="en-US" sz="2800" smtClean="0">
                <a:latin typeface="Calibri" pitchFamily="34" charset="0"/>
                <a:sym typeface="Wingdings" pitchFamily="2" charset="2"/>
              </a:rPr>
              <a:t></a:t>
            </a:r>
            <a:r>
              <a:rPr lang="en-US" sz="2800" smtClean="0">
                <a:latin typeface="Calibri" pitchFamily="34" charset="0"/>
              </a:rPr>
              <a:t> </a:t>
            </a:r>
            <a:r>
              <a:rPr lang="en-US" sz="2800" b="1" smtClean="0">
                <a:latin typeface="Calibri" pitchFamily="34" charset="0"/>
              </a:rPr>
              <a:t>only reason</a:t>
            </a:r>
            <a:r>
              <a:rPr lang="en-US" sz="2800" smtClean="0">
                <a:latin typeface="Calibri" pitchFamily="34" charset="0"/>
              </a:rPr>
              <a:t> for different outcomes between treatment and counterfactual is the </a:t>
            </a:r>
            <a:r>
              <a:rPr lang="en-US" sz="2800" b="1" smtClean="0">
                <a:latin typeface="Calibri" pitchFamily="34" charset="0"/>
              </a:rPr>
              <a:t>intervention</a:t>
            </a:r>
            <a:endParaRPr lang="en-US" sz="3000" b="1" smtClean="0">
              <a:latin typeface="Calibri" pitchFamily="34" charset="0"/>
            </a:endParaRPr>
          </a:p>
          <a:p>
            <a:endParaRPr lang="nb-NO"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smtClean="0"/>
              <a:t>The potential outcomes framework</a:t>
            </a:r>
            <a:r>
              <a:rPr lang="nb-NO" sz="4000" smtClean="0"/>
              <a:t> </a:t>
            </a:r>
          </a:p>
        </p:txBody>
      </p:sp>
      <p:pic>
        <p:nvPicPr>
          <p:cNvPr id="16387" name="Picture 5"/>
          <p:cNvPicPr>
            <a:picLocks noGrp="1" noChangeAspect="1" noChangeArrowheads="1"/>
          </p:cNvPicPr>
          <p:nvPr>
            <p:ph type="body" idx="4294967295"/>
          </p:nvPr>
        </p:nvPicPr>
        <p:blipFill>
          <a:blip r:embed="rId2"/>
          <a:srcRect/>
          <a:stretch>
            <a:fillRect/>
          </a:stretch>
        </p:blipFill>
        <p:spPr>
          <a:xfrm>
            <a:off x="539750" y="1916113"/>
            <a:ext cx="8388350" cy="3313112"/>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sv-SE" smtClean="0"/>
              <a:t>The problem</a:t>
            </a:r>
            <a:endParaRPr lang="en-US" smtClean="0"/>
          </a:p>
        </p:txBody>
      </p:sp>
      <p:sp>
        <p:nvSpPr>
          <p:cNvPr id="17411" name="Content Placeholder 2"/>
          <p:cNvSpPr>
            <a:spLocks noGrp="1"/>
          </p:cNvSpPr>
          <p:nvPr>
            <p:ph idx="1"/>
          </p:nvPr>
        </p:nvSpPr>
        <p:spPr/>
        <p:txBody>
          <a:bodyPr/>
          <a:lstStyle/>
          <a:p>
            <a:r>
              <a:rPr lang="en-US" smtClean="0"/>
              <a:t>The problem is that every school has two potential outcomes and we only observe one of them. </a:t>
            </a:r>
          </a:p>
          <a:p>
            <a:r>
              <a:rPr lang="en-US" smtClean="0"/>
              <a:t>We are obviously not able to observe school i both with and without textbooks at the same time.</a:t>
            </a:r>
            <a:r>
              <a:rPr lang="en-US" b="1" smtClean="0"/>
              <a:t> </a:t>
            </a: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smtClean="0"/>
              <a:t>By using data on many schools we can do better</a:t>
            </a:r>
            <a:r>
              <a:rPr lang="nb-NO" sz="4000" smtClean="0"/>
              <a:t> </a:t>
            </a:r>
          </a:p>
        </p:txBody>
      </p:sp>
      <p:sp>
        <p:nvSpPr>
          <p:cNvPr id="1843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8436" name="Picture 8"/>
          <p:cNvPicPr>
            <a:picLocks noGrp="1" noChangeAspect="1" noChangeArrowheads="1"/>
          </p:cNvPicPr>
          <p:nvPr>
            <p:ph type="body" idx="1"/>
          </p:nvPr>
        </p:nvPicPr>
        <p:blipFill>
          <a:blip r:embed="rId2"/>
          <a:srcRect/>
          <a:stretch>
            <a:fillRect/>
          </a:stretch>
        </p:blipFill>
        <p:spPr>
          <a:xfrm>
            <a:off x="468313" y="2133600"/>
            <a:ext cx="9036050" cy="21717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sv-SE" smtClean="0"/>
              <a:t>Outline</a:t>
            </a:r>
            <a:endParaRPr lang="en-US" smtClean="0"/>
          </a:p>
        </p:txBody>
      </p:sp>
      <p:sp>
        <p:nvSpPr>
          <p:cNvPr id="3075" name="Content Placeholder 2"/>
          <p:cNvSpPr>
            <a:spLocks noGrp="1"/>
          </p:cNvSpPr>
          <p:nvPr>
            <p:ph idx="1"/>
          </p:nvPr>
        </p:nvSpPr>
        <p:spPr/>
        <p:txBody>
          <a:bodyPr/>
          <a:lstStyle/>
          <a:p>
            <a:pPr eaLnBrk="1" hangingPunct="1"/>
            <a:r>
              <a:rPr lang="sv-SE" dirty="0" smtClean="0"/>
              <a:t>Class contacts, reading list, and seminar. </a:t>
            </a:r>
          </a:p>
          <a:p>
            <a:pPr eaLnBrk="1" hangingPunct="1"/>
            <a:r>
              <a:rPr lang="en-US" dirty="0" smtClean="0"/>
              <a:t>Empirical methods</a:t>
            </a:r>
          </a:p>
          <a:p>
            <a:pPr lvl="2" eaLnBrk="1" hangingPunct="1">
              <a:lnSpc>
                <a:spcPct val="90000"/>
              </a:lnSpc>
              <a:spcBef>
                <a:spcPct val="0"/>
              </a:spcBef>
              <a:spcAft>
                <a:spcPts val="600"/>
              </a:spcAft>
              <a:buFont typeface="Wingdings" pitchFamily="2" charset="2"/>
              <a:buChar char="Ø"/>
            </a:pPr>
            <a:r>
              <a:rPr lang="sv-SE" dirty="0" smtClean="0"/>
              <a:t>Randomisation</a:t>
            </a:r>
            <a:endParaRPr lang="en-US" dirty="0" smtClean="0"/>
          </a:p>
          <a:p>
            <a:pPr lvl="2" eaLnBrk="1" hangingPunct="1">
              <a:lnSpc>
                <a:spcPct val="90000"/>
              </a:lnSpc>
              <a:spcBef>
                <a:spcPct val="0"/>
              </a:spcBef>
              <a:spcAft>
                <a:spcPts val="600"/>
              </a:spcAft>
              <a:buFontTx/>
              <a:buNone/>
            </a:pPr>
            <a:endParaRPr lang="sv-SE" dirty="0" smtClean="0"/>
          </a:p>
          <a:p>
            <a:pPr lvl="2" eaLnBrk="1" hangingPunct="1">
              <a:lnSpc>
                <a:spcPct val="90000"/>
              </a:lnSpc>
              <a:spcBef>
                <a:spcPct val="0"/>
              </a:spcBef>
              <a:spcAft>
                <a:spcPts val="600"/>
              </a:spcAft>
              <a:buFont typeface="Wingdings" pitchFamily="2" charset="2"/>
              <a:buChar char="Ø"/>
            </a:pPr>
            <a:r>
              <a:rPr lang="en-US" dirty="0" smtClean="0"/>
              <a:t>Other methods: IV, DD, DDD, RD.</a:t>
            </a:r>
          </a:p>
          <a:p>
            <a:pPr lvl="2" eaLnBrk="1" hangingPunct="1">
              <a:lnSpc>
                <a:spcPct val="90000"/>
              </a:lnSpc>
              <a:spcBef>
                <a:spcPct val="0"/>
              </a:spcBef>
              <a:spcAft>
                <a:spcPts val="600"/>
              </a:spcAft>
              <a:buFont typeface="Wingdings" pitchFamily="2" charset="2"/>
              <a:buChar char="Ø"/>
            </a:pPr>
            <a:endParaRPr lang="sv-SE" dirty="0" smtClean="0"/>
          </a:p>
          <a:p>
            <a:pPr lvl="2" eaLnBrk="1" hangingPunct="1">
              <a:lnSpc>
                <a:spcPct val="90000"/>
              </a:lnSpc>
              <a:spcBef>
                <a:spcPct val="0"/>
              </a:spcBef>
              <a:spcAft>
                <a:spcPts val="600"/>
              </a:spcAft>
              <a:buFont typeface="Wingdings" pitchFamily="2" charset="2"/>
              <a:buChar char="Ø"/>
            </a:pPr>
            <a:r>
              <a:rPr lang="sv-SE" dirty="0" smtClean="0"/>
              <a:t> </a:t>
            </a:r>
            <a:r>
              <a:rPr lang="en-US" dirty="0" smtClean="0"/>
              <a:t>Discussion: Internal vs. External validity.</a:t>
            </a:r>
          </a:p>
          <a:p>
            <a:pPr eaLnBrk="1" hangingPunct="1"/>
            <a:r>
              <a:rPr lang="en-US" dirty="0" smtClean="0"/>
              <a:t>Possible exam question on expansion of credit and recap from last lecture.</a:t>
            </a:r>
          </a:p>
          <a:p>
            <a:pPr lvl="2" eaLnBrk="1" hangingPunct="1">
              <a:lnSpc>
                <a:spcPct val="90000"/>
              </a:lnSpc>
              <a:spcBef>
                <a:spcPct val="0"/>
              </a:spcBef>
              <a:spcAft>
                <a:spcPts val="600"/>
              </a:spcAft>
              <a:buFontTx/>
              <a:buNone/>
            </a:pPr>
            <a:endParaRPr lang="en-US" dirty="0" smtClean="0"/>
          </a:p>
          <a:p>
            <a:pPr eaLnBrk="1" hangingPunct="1">
              <a:buFontTx/>
              <a:buNone/>
            </a:pP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FontTx/>
              <a:buNone/>
            </a:pPr>
            <a:endParaRPr lang="sv-S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p:cNvPicPr>
            <a:picLocks noGrp="1" noChangeAspect="1" noChangeArrowheads="1"/>
          </p:cNvPicPr>
          <p:nvPr>
            <p:ph idx="1"/>
          </p:nvPr>
        </p:nvPicPr>
        <p:blipFill>
          <a:blip r:embed="rId2"/>
          <a:srcRect/>
          <a:stretch>
            <a:fillRect/>
          </a:stretch>
        </p:blipFill>
        <p:spPr>
          <a:xfrm>
            <a:off x="250825" y="476250"/>
            <a:ext cx="8528050" cy="3462338"/>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sv-SE" smtClean="0"/>
              <a:t>Let us take a closer look</a:t>
            </a:r>
            <a:endParaRPr lang="en-US" smtClean="0"/>
          </a:p>
        </p:txBody>
      </p:sp>
      <p:pic>
        <p:nvPicPr>
          <p:cNvPr id="20483" name="Picture 2"/>
          <p:cNvPicPr>
            <a:picLocks noGrp="1" noChangeAspect="1" noChangeArrowheads="1"/>
          </p:cNvPicPr>
          <p:nvPr>
            <p:ph idx="1"/>
          </p:nvPr>
        </p:nvPicPr>
        <p:blipFill>
          <a:blip r:embed="rId2"/>
          <a:srcRect/>
          <a:stretch>
            <a:fillRect/>
          </a:stretch>
        </p:blipFill>
        <p:spPr>
          <a:xfrm>
            <a:off x="827088" y="1412875"/>
            <a:ext cx="7137400" cy="3594100"/>
          </a:xfrm>
          <a:noFill/>
          <a:ln>
            <a:solidFill>
              <a:srgbClr val="FF0000"/>
            </a:solid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sv-SE" smtClean="0"/>
              <a:t>Examples of selection effects in the textbook example:</a:t>
            </a:r>
            <a:endParaRPr lang="en-US" smtClean="0"/>
          </a:p>
        </p:txBody>
      </p:sp>
      <p:sp>
        <p:nvSpPr>
          <p:cNvPr id="21507" name="Content Placeholder 2"/>
          <p:cNvSpPr>
            <a:spLocks noGrp="1"/>
          </p:cNvSpPr>
          <p:nvPr>
            <p:ph idx="1"/>
          </p:nvPr>
        </p:nvSpPr>
        <p:spPr/>
        <p:txBody>
          <a:bodyPr/>
          <a:lstStyle/>
          <a:p>
            <a:r>
              <a:rPr lang="sv-SE" smtClean="0"/>
              <a:t>1)</a:t>
            </a:r>
          </a:p>
          <a:p>
            <a:endParaRPr lang="sv-SE" smtClean="0"/>
          </a:p>
          <a:p>
            <a:endParaRPr lang="sv-SE" smtClean="0"/>
          </a:p>
          <a:p>
            <a:endParaRPr lang="sv-SE" smtClean="0"/>
          </a:p>
          <a:p>
            <a:r>
              <a:rPr lang="sv-SE" smtClean="0"/>
              <a:t>2)</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sv-SE" smtClean="0"/>
              <a:t>The general point</a:t>
            </a:r>
            <a:endParaRPr lang="en-US" smtClean="0"/>
          </a:p>
        </p:txBody>
      </p:sp>
      <p:sp>
        <p:nvSpPr>
          <p:cNvPr id="22531" name="Content Placeholder 2"/>
          <p:cNvSpPr>
            <a:spLocks noGrp="1"/>
          </p:cNvSpPr>
          <p:nvPr>
            <p:ph idx="1"/>
          </p:nvPr>
        </p:nvSpPr>
        <p:spPr/>
        <p:txBody>
          <a:bodyPr/>
          <a:lstStyle/>
          <a:p>
            <a:r>
              <a:rPr lang="en-US" smtClean="0"/>
              <a:t>In addition to the effect of textbooks there may be other systematic differences between schools with and without textbooks. </a:t>
            </a:r>
          </a:p>
          <a:p>
            <a:r>
              <a:rPr lang="en-US" smtClean="0"/>
              <a:t>The goal is to find situations where selection bias does not exist or where we can correct for it. </a:t>
            </a:r>
          </a:p>
          <a:p>
            <a:endParaRPr lang="en-US" smtClean="0"/>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v-SE" smtClean="0"/>
              <a:t>Randomization</a:t>
            </a:r>
            <a:endParaRPr lang="nb-NO" smtClean="0"/>
          </a:p>
        </p:txBody>
      </p:sp>
      <p:sp>
        <p:nvSpPr>
          <p:cNvPr id="23555" name="Rectangle 3"/>
          <p:cNvSpPr>
            <a:spLocks noGrp="1" noChangeArrowheads="1"/>
          </p:cNvSpPr>
          <p:nvPr>
            <p:ph type="body" idx="1"/>
          </p:nvPr>
        </p:nvSpPr>
        <p:spPr/>
        <p:txBody>
          <a:bodyPr/>
          <a:lstStyle/>
          <a:p>
            <a:r>
              <a:rPr lang="en-US" smtClean="0"/>
              <a:t>When individuals, or schools, or countries, are randomly assigned to treatment and comparison groups, the selection bias disappears. </a:t>
            </a:r>
          </a:p>
          <a:p>
            <a:r>
              <a:rPr lang="en-US" smtClean="0"/>
              <a:t>Take a sample of N individuals from a population of interest. </a:t>
            </a:r>
          </a:p>
          <a:p>
            <a:r>
              <a:rPr lang="en-US" smtClean="0"/>
              <a:t>Divide the sample randomly into a treatment and a control group. </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sv-SE" smtClean="0"/>
              <a:t>Randomization</a:t>
            </a:r>
            <a:endParaRPr lang="nb-NO" smtClean="0"/>
          </a:p>
        </p:txBody>
      </p:sp>
      <p:sp>
        <p:nvSpPr>
          <p:cNvPr id="24579" name="Rectangle 3"/>
          <p:cNvSpPr>
            <a:spLocks noGrp="1" noChangeArrowheads="1"/>
          </p:cNvSpPr>
          <p:nvPr>
            <p:ph type="body" idx="1"/>
          </p:nvPr>
        </p:nvSpPr>
        <p:spPr/>
        <p:txBody>
          <a:bodyPr/>
          <a:lstStyle/>
          <a:p>
            <a:r>
              <a:rPr lang="en-US" smtClean="0"/>
              <a:t>Then give the treatment group a treatment so that their treatment status is T and nothing to the control group so that their treatment status is C. </a:t>
            </a:r>
          </a:p>
          <a:p>
            <a:r>
              <a:rPr lang="en-US" smtClean="0"/>
              <a:t>Collect outcome data Y and compare the treatment average to the control average.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noChangeArrowheads="1"/>
          </p:cNvPicPr>
          <p:nvPr/>
        </p:nvPicPr>
        <p:blipFill>
          <a:blip r:embed="rId2"/>
          <a:srcRect/>
          <a:stretch>
            <a:fillRect/>
          </a:stretch>
        </p:blipFill>
        <p:spPr bwMode="auto">
          <a:xfrm>
            <a:off x="214313" y="-12700"/>
            <a:ext cx="8918575" cy="5473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147050" cy="1785937"/>
          </a:xfrm>
        </p:spPr>
        <p:txBody>
          <a:bodyPr/>
          <a:lstStyle/>
          <a:p>
            <a:r>
              <a:rPr lang="en-US" smtClean="0"/>
              <a:t>Assuming SUTVA (the Stable Unit Treatment Value Assumption) </a:t>
            </a:r>
          </a:p>
        </p:txBody>
      </p:sp>
      <p:sp>
        <p:nvSpPr>
          <p:cNvPr id="26627" name="Content Placeholder 2"/>
          <p:cNvSpPr>
            <a:spLocks noGrp="1"/>
          </p:cNvSpPr>
          <p:nvPr>
            <p:ph idx="1"/>
          </p:nvPr>
        </p:nvSpPr>
        <p:spPr>
          <a:xfrm>
            <a:off x="468313" y="2332038"/>
            <a:ext cx="8229600" cy="4525962"/>
          </a:xfrm>
        </p:spPr>
        <p:txBody>
          <a:bodyPr/>
          <a:lstStyle/>
          <a:p>
            <a:r>
              <a:rPr lang="en-US" smtClean="0"/>
              <a:t>Essentially assuming no externalities so that the potential outcomes of an individual are unrelated to the treatment status of any other individual. Then:</a:t>
            </a:r>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6629" name="Object 4"/>
          <p:cNvGraphicFramePr>
            <a:graphicFrameLocks noChangeAspect="1"/>
          </p:cNvGraphicFramePr>
          <p:nvPr/>
        </p:nvGraphicFramePr>
        <p:xfrm>
          <a:off x="1236663" y="4508500"/>
          <a:ext cx="6670675" cy="636588"/>
        </p:xfrm>
        <a:graphic>
          <a:graphicData uri="http://schemas.openxmlformats.org/presentationml/2006/ole">
            <mc:AlternateContent xmlns:mc="http://schemas.openxmlformats.org/markup-compatibility/2006">
              <mc:Choice xmlns:v="urn:schemas-microsoft-com:vml" Requires="v">
                <p:oleObj spid="_x0000_s26644" name="Equation" r:id="rId3" imgW="2895600" imgH="279400" progId="Equation.3">
                  <p:embed/>
                </p:oleObj>
              </mc:Choice>
              <mc:Fallback>
                <p:oleObj name="Equation" r:id="rId3" imgW="2895600" imgH="279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6663" y="4508500"/>
                        <a:ext cx="6670675"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 a regression </a:t>
            </a:r>
          </a:p>
        </p:txBody>
      </p:sp>
      <p:sp>
        <p:nvSpPr>
          <p:cNvPr id="27651" name="Content Placeholder 2"/>
          <p:cNvSpPr>
            <a:spLocks noGrp="1"/>
          </p:cNvSpPr>
          <p:nvPr>
            <p:ph idx="1"/>
          </p:nvPr>
        </p:nvSpPr>
        <p:spPr/>
        <p:txBody>
          <a:bodyPr/>
          <a:lstStyle/>
          <a:p>
            <a:pPr marL="0" indent="0">
              <a:buFontTx/>
              <a:buNone/>
            </a:pPr>
            <a:endParaRPr lang="sv-SE" smtClean="0"/>
          </a:p>
          <a:p>
            <a:pPr marL="0" indent="0">
              <a:buFontTx/>
              <a:buNone/>
            </a:pPr>
            <a:endParaRPr lang="sv-SE" smtClean="0"/>
          </a:p>
          <a:p>
            <a:pPr marL="0" indent="0">
              <a:buFontTx/>
              <a:buNone/>
            </a:pPr>
            <a:endParaRPr lang="sv-SE" smtClean="0"/>
          </a:p>
          <a:p>
            <a:pPr marL="0" indent="0">
              <a:buFontTx/>
              <a:buNone/>
            </a:pPr>
            <a:endParaRPr lang="en-US" smtClean="0"/>
          </a:p>
          <a:p>
            <a:pPr marL="0" indent="0">
              <a:buFontTx/>
              <a:buNone/>
            </a:pPr>
            <a:r>
              <a:rPr lang="en-US" smtClean="0"/>
              <a:t>Where T is a dummy for belonging to the treatment group. </a:t>
            </a:r>
          </a:p>
          <a:p>
            <a:pPr marL="0" indent="0">
              <a:buFontTx/>
              <a:buNone/>
            </a:pPr>
            <a:endParaRPr lang="en-US" smtClean="0"/>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4" name="Object 6"/>
          <p:cNvGraphicFramePr>
            <a:graphicFrameLocks noChangeAspect="1"/>
          </p:cNvGraphicFramePr>
          <p:nvPr/>
        </p:nvGraphicFramePr>
        <p:xfrm>
          <a:off x="2212975" y="2060575"/>
          <a:ext cx="5026025" cy="1174750"/>
        </p:xfrm>
        <a:graphic>
          <a:graphicData uri="http://schemas.openxmlformats.org/presentationml/2006/ole">
            <mc:AlternateContent xmlns:mc="http://schemas.openxmlformats.org/markup-compatibility/2006">
              <mc:Choice xmlns:v="urn:schemas-microsoft-com:vml" Requires="v">
                <p:oleObj spid="_x0000_s27669" name="Equation" r:id="rId3" imgW="1016000" imgH="241300" progId="Equation.3">
                  <p:embed/>
                </p:oleObj>
              </mc:Choice>
              <mc:Fallback>
                <p:oleObj name="Equation" r:id="rId3" imgW="1016000" imgH="2413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2975" y="2060575"/>
                        <a:ext cx="5026025" cy="1174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sv-SE" smtClean="0"/>
              <a:t>A detour on the law of large numbers</a:t>
            </a:r>
            <a:endParaRPr lang="en-US" smtClean="0"/>
          </a:p>
        </p:txBody>
      </p:sp>
      <p:sp>
        <p:nvSpPr>
          <p:cNvPr id="28675" name="Content Placeholder 2"/>
          <p:cNvSpPr>
            <a:spLocks noGrp="1"/>
          </p:cNvSpPr>
          <p:nvPr>
            <p:ph idx="1"/>
          </p:nvPr>
        </p:nvSpPr>
        <p:spPr/>
        <p:txBody>
          <a:bodyPr/>
          <a:lstStyle/>
          <a:p>
            <a:r>
              <a:rPr lang="sv-SE" smtClean="0"/>
              <a:t>”</a:t>
            </a:r>
            <a:r>
              <a:rPr lang="en-US" smtClean="0"/>
              <a:t> For a large enough sample… </a:t>
            </a:r>
            <a:r>
              <a:rPr lang="sv-SE" smtClean="0"/>
              <a:t>”</a:t>
            </a:r>
          </a:p>
          <a:p>
            <a:r>
              <a:rPr lang="sv-SE" smtClean="0"/>
              <a:t>If we were to draw a line in the middle of India and randomly (e.g. by flipping a coin) provide microcredit in one part this would be a randomized field experiment.</a:t>
            </a:r>
          </a:p>
          <a:p>
            <a:r>
              <a:rPr lang="sv-SE" smtClean="0"/>
              <a:t>”Large enough” depends on the variance and magnitude of the effects. </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sv-SE" dirty="0" smtClean="0"/>
              <a:t>Class contacts and reading list</a:t>
            </a:r>
            <a:endParaRPr lang="nb-NO" dirty="0" smtClean="0"/>
          </a:p>
        </p:txBody>
      </p:sp>
      <p:sp>
        <p:nvSpPr>
          <p:cNvPr id="95235" name="Rectangle 3"/>
          <p:cNvSpPr>
            <a:spLocks noGrp="1" noChangeArrowheads="1"/>
          </p:cNvSpPr>
          <p:nvPr>
            <p:ph type="body" idx="1"/>
          </p:nvPr>
        </p:nvSpPr>
        <p:spPr/>
        <p:txBody>
          <a:bodyPr/>
          <a:lstStyle/>
          <a:p>
            <a:r>
              <a:rPr lang="nb-NO" dirty="0" smtClean="0"/>
              <a:t>Mari Solheim and Even Winje </a:t>
            </a:r>
            <a:r>
              <a:rPr lang="nb-NO" dirty="0" err="1" smtClean="0"/>
              <a:t>are</a:t>
            </a:r>
            <a:r>
              <a:rPr lang="nb-NO" dirty="0" smtClean="0"/>
              <a:t> </a:t>
            </a:r>
            <a:r>
              <a:rPr lang="nb-NO" dirty="0" err="1" smtClean="0"/>
              <a:t>class</a:t>
            </a:r>
            <a:r>
              <a:rPr lang="nb-NO" dirty="0" smtClean="0"/>
              <a:t> </a:t>
            </a:r>
            <a:r>
              <a:rPr lang="nb-NO" dirty="0" err="1" smtClean="0"/>
              <a:t>contacts</a:t>
            </a:r>
            <a:r>
              <a:rPr lang="nb-NO" dirty="0" smtClean="0"/>
              <a:t>.</a:t>
            </a:r>
          </a:p>
          <a:p>
            <a:endParaRPr lang="sv-SE" dirty="0"/>
          </a:p>
          <a:p>
            <a:r>
              <a:rPr lang="sv-SE" dirty="0" smtClean="0"/>
              <a:t>The reading list has been slightly altered so that you should read the whole chapter on insurance for next time.</a:t>
            </a:r>
            <a:endParaRPr lang="nb-NO"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sv-SE" smtClean="0"/>
              <a:t>What is being estimated?</a:t>
            </a:r>
            <a:endParaRPr lang="en-US" smtClean="0"/>
          </a:p>
        </p:txBody>
      </p:sp>
      <p:sp>
        <p:nvSpPr>
          <p:cNvPr id="29699" name="Content Placeholder 2"/>
          <p:cNvSpPr>
            <a:spLocks noGrp="1"/>
          </p:cNvSpPr>
          <p:nvPr>
            <p:ph idx="1"/>
          </p:nvPr>
        </p:nvSpPr>
        <p:spPr/>
        <p:txBody>
          <a:bodyPr/>
          <a:lstStyle/>
          <a:p>
            <a:r>
              <a:rPr lang="sv-SE" smtClean="0"/>
              <a:t>We get </a:t>
            </a:r>
            <a:r>
              <a:rPr lang="en-US" smtClean="0"/>
              <a:t>the overall impact of a particular treatment on an outcome. </a:t>
            </a:r>
          </a:p>
          <a:p>
            <a:r>
              <a:rPr lang="en-US" smtClean="0"/>
              <a:t>Note in particular that we allow other things to change as a response to the program.</a:t>
            </a:r>
          </a:p>
          <a:p>
            <a:r>
              <a:rPr lang="en-US" smtClean="0"/>
              <a:t>It is not the all else equal effect.</a:t>
            </a:r>
          </a:p>
          <a:p>
            <a:r>
              <a:rPr lang="sv-SE" smtClean="0"/>
              <a:t>”Reduced form”: Total derivative.</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sv-SE" sz="4000" smtClean="0"/>
              <a:t>Main advantages of randomization</a:t>
            </a:r>
            <a:endParaRPr lang="nb-NO" sz="4000" smtClean="0"/>
          </a:p>
        </p:txBody>
      </p:sp>
      <p:sp>
        <p:nvSpPr>
          <p:cNvPr id="30723" name="Rectangle 3"/>
          <p:cNvSpPr>
            <a:spLocks noGrp="1" noChangeArrowheads="1"/>
          </p:cNvSpPr>
          <p:nvPr>
            <p:ph type="body" idx="1"/>
          </p:nvPr>
        </p:nvSpPr>
        <p:spPr/>
        <p:txBody>
          <a:bodyPr/>
          <a:lstStyle/>
          <a:p>
            <a:r>
              <a:rPr lang="en-US" smtClean="0"/>
              <a:t>A randomized evaluation provides internally valid estimates = It provides an unbiased estimate of the impact of the program in the sample under study. </a:t>
            </a:r>
          </a:p>
          <a:p>
            <a:r>
              <a:rPr lang="en-US" smtClean="0"/>
              <a:t>They are also easy to understand.</a:t>
            </a:r>
          </a:p>
          <a:p>
            <a:r>
              <a:rPr lang="en-US" smtClean="0"/>
              <a:t>Very good for testing theories.</a:t>
            </a:r>
            <a:endParaRPr lang="nb-NO"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smtClean="0"/>
              <a:t>Critiques of randomized experiments </a:t>
            </a:r>
            <a:endParaRPr lang="nb-NO" sz="4000" smtClean="0"/>
          </a:p>
        </p:txBody>
      </p:sp>
      <p:sp>
        <p:nvSpPr>
          <p:cNvPr id="31747" name="Rectangle 3"/>
          <p:cNvSpPr>
            <a:spLocks noGrp="1" noChangeArrowheads="1"/>
          </p:cNvSpPr>
          <p:nvPr>
            <p:ph type="body" idx="1"/>
          </p:nvPr>
        </p:nvSpPr>
        <p:spPr/>
        <p:txBody>
          <a:bodyPr/>
          <a:lstStyle/>
          <a:p>
            <a:r>
              <a:rPr lang="en-US" smtClean="0"/>
              <a:t>External validity: = Is the effect generalizable to other samples? </a:t>
            </a:r>
          </a:p>
          <a:p>
            <a:r>
              <a:rPr lang="en-US" smtClean="0"/>
              <a:t>A) Environmental dependence</a:t>
            </a:r>
            <a:r>
              <a:rPr lang="nb-NO" smtClean="0"/>
              <a:t>:</a:t>
            </a:r>
          </a:p>
          <a:p>
            <a:pPr>
              <a:buFontTx/>
              <a:buNone/>
            </a:pPr>
            <a:r>
              <a:rPr lang="en-US" smtClean="0"/>
              <a:t>Would providing free school lunch have the same effect in Norway and in Kenya?</a:t>
            </a:r>
            <a:r>
              <a:rPr lang="nb-NO" smtClean="0"/>
              <a:t> </a:t>
            </a:r>
          </a:p>
          <a:p>
            <a:pPr>
              <a:buFontTx/>
              <a:buNone/>
            </a:pPr>
            <a:r>
              <a:rPr lang="en-US" smtClean="0"/>
              <a:t>Obviously not, but the trickier question is where to draw the line: Is Argentina more like Norway or Kenya?</a:t>
            </a:r>
            <a:r>
              <a:rPr lang="nb-NO"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sv-SE" smtClean="0"/>
              <a:t>External validy continued</a:t>
            </a:r>
            <a:endParaRPr lang="nb-NO" smtClean="0"/>
          </a:p>
        </p:txBody>
      </p:sp>
      <p:sp>
        <p:nvSpPr>
          <p:cNvPr id="32771" name="Rectangle 3"/>
          <p:cNvSpPr>
            <a:spLocks noGrp="1" noChangeArrowheads="1"/>
          </p:cNvSpPr>
          <p:nvPr>
            <p:ph type="body" idx="1"/>
          </p:nvPr>
        </p:nvSpPr>
        <p:spPr/>
        <p:txBody>
          <a:bodyPr/>
          <a:lstStyle/>
          <a:p>
            <a:r>
              <a:rPr lang="sv-SE" dirty="0" smtClean="0"/>
              <a:t>B) </a:t>
            </a:r>
            <a:r>
              <a:rPr lang="en-US" dirty="0" smtClean="0"/>
              <a:t>Implementer effects</a:t>
            </a:r>
            <a:r>
              <a:rPr lang="nb-NO" dirty="0" smtClean="0"/>
              <a:t>: </a:t>
            </a:r>
          </a:p>
          <a:p>
            <a:pPr>
              <a:buFontTx/>
              <a:buNone/>
            </a:pPr>
            <a:r>
              <a:rPr lang="en-US" dirty="0" smtClean="0"/>
              <a:t>   The results may not generalize to other NGO’s for example. </a:t>
            </a:r>
          </a:p>
          <a:p>
            <a:pPr>
              <a:buFontTx/>
              <a:buNone/>
            </a:pPr>
            <a:r>
              <a:rPr lang="en-US" dirty="0" smtClean="0"/>
              <a:t>   More problematic, not every NGO wants to be evaluated: Probably a selection of more competent NGOs and better programs! </a:t>
            </a:r>
          </a:p>
          <a:p>
            <a:pPr>
              <a:buFontTx/>
              <a:buNone/>
            </a:pPr>
            <a:r>
              <a:rPr lang="en-US" dirty="0" smtClean="0"/>
              <a:t>See Bold et al. (2012). </a:t>
            </a:r>
            <a:endParaRPr lang="nb-NO"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sv-SE" sz="4000" smtClean="0"/>
              <a:t>But these issues apply to all empirical work</a:t>
            </a:r>
            <a:endParaRPr lang="nb-NO" sz="4000" smtClean="0"/>
          </a:p>
        </p:txBody>
      </p:sp>
      <p:sp>
        <p:nvSpPr>
          <p:cNvPr id="33795" name="Rectangle 3"/>
          <p:cNvSpPr>
            <a:spLocks noGrp="1" noChangeArrowheads="1"/>
          </p:cNvSpPr>
          <p:nvPr>
            <p:ph type="body" idx="1"/>
          </p:nvPr>
        </p:nvSpPr>
        <p:spPr/>
        <p:txBody>
          <a:bodyPr/>
          <a:lstStyle/>
          <a:p>
            <a:r>
              <a:rPr lang="en-US" smtClean="0"/>
              <a:t>Argentina is not more like Norway because we build a model.</a:t>
            </a:r>
          </a:p>
          <a:p>
            <a:r>
              <a:rPr lang="en-US" smtClean="0"/>
              <a:t>Countries with better institutions often have better data. </a:t>
            </a:r>
            <a:endParaRPr lang="nb-NO"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sv-SE" smtClean="0"/>
              <a:t>More critique</a:t>
            </a:r>
            <a:endParaRPr lang="nb-NO" smtClean="0"/>
          </a:p>
        </p:txBody>
      </p:sp>
      <p:sp>
        <p:nvSpPr>
          <p:cNvPr id="34819" name="Rectangle 3"/>
          <p:cNvSpPr>
            <a:spLocks noGrp="1" noChangeArrowheads="1"/>
          </p:cNvSpPr>
          <p:nvPr>
            <p:ph type="body" idx="1"/>
          </p:nvPr>
        </p:nvSpPr>
        <p:spPr/>
        <p:txBody>
          <a:bodyPr/>
          <a:lstStyle/>
          <a:p>
            <a:r>
              <a:rPr lang="en-US" dirty="0" smtClean="0"/>
              <a:t>General equilibrium effects</a:t>
            </a:r>
            <a:r>
              <a:rPr lang="nb-NO" dirty="0" smtClean="0"/>
              <a:t>: </a:t>
            </a:r>
            <a:r>
              <a:rPr lang="nb-NO" dirty="0" err="1" smtClean="0"/>
              <a:t>What</a:t>
            </a:r>
            <a:r>
              <a:rPr lang="nb-NO" dirty="0" smtClean="0"/>
              <a:t> </a:t>
            </a:r>
            <a:r>
              <a:rPr lang="nb-NO" dirty="0" err="1" smtClean="0"/>
              <a:t>happens</a:t>
            </a:r>
            <a:r>
              <a:rPr lang="nb-NO" dirty="0" smtClean="0"/>
              <a:t> </a:t>
            </a:r>
            <a:r>
              <a:rPr lang="nb-NO" dirty="0" err="1" smtClean="0"/>
              <a:t>if</a:t>
            </a:r>
            <a:r>
              <a:rPr lang="nb-NO" dirty="0" smtClean="0"/>
              <a:t> </a:t>
            </a:r>
            <a:r>
              <a:rPr lang="nb-NO" dirty="0" err="1" smtClean="0"/>
              <a:t>we</a:t>
            </a:r>
            <a:r>
              <a:rPr lang="nb-NO" dirty="0" smtClean="0"/>
              <a:t> </a:t>
            </a:r>
            <a:r>
              <a:rPr lang="nb-NO" dirty="0" err="1" smtClean="0"/>
              <a:t>scale</a:t>
            </a:r>
            <a:r>
              <a:rPr lang="nb-NO" dirty="0" smtClean="0"/>
              <a:t> up a </a:t>
            </a:r>
            <a:r>
              <a:rPr lang="en-US" dirty="0" smtClean="0"/>
              <a:t>successful </a:t>
            </a:r>
            <a:r>
              <a:rPr lang="nb-NO" dirty="0" smtClean="0"/>
              <a:t>program?</a:t>
            </a:r>
          </a:p>
          <a:p>
            <a:r>
              <a:rPr lang="en-US" dirty="0" smtClean="0"/>
              <a:t>Hawthorne effect: Being monitored changes behavior. </a:t>
            </a:r>
          </a:p>
          <a:p>
            <a:r>
              <a:rPr lang="en-US"/>
              <a:t>Randomization bias: The fact that the program is evaluated using randomization affects behavior. </a:t>
            </a:r>
          </a:p>
          <a:p>
            <a:endParaRPr lang="nb-NO"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sv-SE" smtClean="0"/>
              <a:t>Ethics</a:t>
            </a:r>
            <a:endParaRPr lang="nb-NO" smtClean="0"/>
          </a:p>
        </p:txBody>
      </p:sp>
      <p:sp>
        <p:nvSpPr>
          <p:cNvPr id="35843" name="Rectangle 3"/>
          <p:cNvSpPr>
            <a:spLocks noGrp="1" noChangeArrowheads="1"/>
          </p:cNvSpPr>
          <p:nvPr>
            <p:ph type="body" idx="1"/>
          </p:nvPr>
        </p:nvSpPr>
        <p:spPr/>
        <p:txBody>
          <a:bodyPr/>
          <a:lstStyle/>
          <a:p>
            <a:r>
              <a:rPr lang="sv-SE" smtClean="0"/>
              <a:t>Is randomization unfair?</a:t>
            </a:r>
          </a:p>
          <a:p>
            <a:r>
              <a:rPr lang="en-US" smtClean="0"/>
              <a:t>Why so many experiments from developing countries? </a:t>
            </a:r>
          </a:p>
          <a:p>
            <a:r>
              <a:rPr lang="en-US" smtClean="0"/>
              <a:t>Generous interpretation: The questions merit it and there is not a lot of data to work with. </a:t>
            </a:r>
          </a:p>
          <a:p>
            <a:r>
              <a:rPr lang="en-US" smtClean="0"/>
              <a:t>More cynical interpretation: It is cheap and feasible (e.g. no ethical review board).</a:t>
            </a:r>
            <a:endParaRPr lang="nb-NO"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chor="t"/>
          <a:lstStyle/>
          <a:p>
            <a:pPr eaLnBrk="1" hangingPunct="1"/>
            <a:r>
              <a:rPr lang="en-US" sz="4000" smtClean="0"/>
              <a:t>Why not more randomized impact evaluations?</a:t>
            </a:r>
          </a:p>
        </p:txBody>
      </p:sp>
      <p:sp>
        <p:nvSpPr>
          <p:cNvPr id="36867" name="Rectangle 3"/>
          <p:cNvSpPr>
            <a:spLocks noGrp="1" noChangeArrowheads="1"/>
          </p:cNvSpPr>
          <p:nvPr>
            <p:ph type="body" idx="4294967295"/>
          </p:nvPr>
        </p:nvSpPr>
        <p:spPr>
          <a:xfrm>
            <a:off x="457200" y="1676400"/>
            <a:ext cx="8229600" cy="4449763"/>
          </a:xfrm>
        </p:spPr>
        <p:txBody>
          <a:bodyPr/>
          <a:lstStyle/>
          <a:p>
            <a:pPr eaLnBrk="1" hangingPunct="1"/>
            <a:endParaRPr lang="en-US" sz="2800" smtClean="0"/>
          </a:p>
          <a:p>
            <a:pPr eaLnBrk="1" hangingPunct="1"/>
            <a:r>
              <a:rPr lang="en-US" sz="2800" smtClean="0"/>
              <a:t>Ignorance may have political advantages. </a:t>
            </a:r>
          </a:p>
          <a:p>
            <a:pPr eaLnBrk="1" hangingPunct="1"/>
            <a:r>
              <a:rPr lang="en-US" sz="2800" smtClean="0"/>
              <a:t>Technical capacity may be limited. </a:t>
            </a:r>
          </a:p>
          <a:p>
            <a:pPr eaLnBrk="1" hangingPunct="1"/>
            <a:r>
              <a:rPr lang="en-US" sz="2800" smtClean="0"/>
              <a:t>Benefits are not clearly appropriated to those who bear the costs: Evaluations as a public good. </a:t>
            </a:r>
          </a:p>
          <a:p>
            <a:pPr eaLnBrk="1" hangingPunct="1"/>
            <a:r>
              <a:rPr lang="en-US" sz="2800" smtClean="0"/>
              <a:t>And randomization is simply not always feasible.</a:t>
            </a:r>
            <a:endParaRPr lang="en-US" sz="3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If randomization is not possible</a:t>
            </a:r>
            <a:r>
              <a:rPr lang="nb-NO" smtClean="0"/>
              <a:t> </a:t>
            </a:r>
          </a:p>
        </p:txBody>
      </p:sp>
      <p:sp>
        <p:nvSpPr>
          <p:cNvPr id="99331" name="Rectangle 3"/>
          <p:cNvSpPr>
            <a:spLocks noGrp="1" noChangeArrowheads="1"/>
          </p:cNvSpPr>
          <p:nvPr>
            <p:ph type="body" idx="1"/>
          </p:nvPr>
        </p:nvSpPr>
        <p:spPr>
          <a:xfrm>
            <a:off x="457200" y="1600200"/>
            <a:ext cx="8229600" cy="4708525"/>
          </a:xfrm>
        </p:spPr>
        <p:txBody>
          <a:bodyPr/>
          <a:lstStyle/>
          <a:p>
            <a:r>
              <a:rPr lang="en-US" smtClean="0"/>
              <a:t>Other methods can be used to handle selection bias but they all require more assumptions.</a:t>
            </a:r>
          </a:p>
          <a:p>
            <a:r>
              <a:rPr lang="en-US" smtClean="0"/>
              <a:t>These identifying assumptions are not testable and the validity of any particular study depends on how convincing these assumptions appear. </a:t>
            </a:r>
            <a:r>
              <a:rPr lang="nb-NO" smtClean="0"/>
              <a:t> </a:t>
            </a:r>
          </a:p>
          <a:p>
            <a:r>
              <a:rPr lang="en-US" smtClean="0"/>
              <a:t>Identification strategy= research design to identify a causal effect.</a:t>
            </a:r>
          </a:p>
          <a:p>
            <a:pPr>
              <a:buFontTx/>
              <a:buNone/>
            </a:pPr>
            <a:endParaRPr lang="nb-NO"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Controlled regression analysis</a:t>
            </a:r>
            <a:r>
              <a:rPr lang="nb-NO" smtClean="0"/>
              <a:t> </a:t>
            </a:r>
          </a:p>
        </p:txBody>
      </p:sp>
      <p:sp>
        <p:nvSpPr>
          <p:cNvPr id="38915" name="Rectangle 3"/>
          <p:cNvSpPr>
            <a:spLocks noGrp="1" noChangeArrowheads="1"/>
          </p:cNvSpPr>
          <p:nvPr>
            <p:ph type="body" idx="1"/>
          </p:nvPr>
        </p:nvSpPr>
        <p:spPr>
          <a:xfrm>
            <a:off x="468313" y="1628775"/>
            <a:ext cx="8229600" cy="4525963"/>
          </a:xfrm>
        </p:spPr>
        <p:txBody>
          <a:bodyPr/>
          <a:lstStyle/>
          <a:p>
            <a:r>
              <a:rPr lang="en-US" smtClean="0"/>
              <a:t>If there exists some vector X such that,</a:t>
            </a:r>
          </a:p>
          <a:p>
            <a:endParaRPr lang="en-US" smtClean="0"/>
          </a:p>
          <a:p>
            <a:endParaRPr lang="en-US" smtClean="0"/>
          </a:p>
          <a:p>
            <a:endParaRPr lang="en-US" smtClean="0"/>
          </a:p>
          <a:p>
            <a:r>
              <a:rPr lang="en-US" smtClean="0"/>
              <a:t>Then we can estimate the causal effect by including X as control variable in a regression. </a:t>
            </a:r>
            <a:endParaRPr lang="nb-NO" smtClean="0"/>
          </a:p>
        </p:txBody>
      </p:sp>
      <p:sp>
        <p:nvSpPr>
          <p:cNvPr id="38916"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8917" name="Object 4"/>
          <p:cNvGraphicFramePr>
            <a:graphicFrameLocks noChangeAspect="1"/>
          </p:cNvGraphicFramePr>
          <p:nvPr/>
        </p:nvGraphicFramePr>
        <p:xfrm>
          <a:off x="2484438" y="2636838"/>
          <a:ext cx="4464050" cy="700087"/>
        </p:xfrm>
        <a:graphic>
          <a:graphicData uri="http://schemas.openxmlformats.org/presentationml/2006/ole">
            <mc:AlternateContent xmlns:mc="http://schemas.openxmlformats.org/markup-compatibility/2006">
              <mc:Choice xmlns:v="urn:schemas-microsoft-com:vml" Requires="v">
                <p:oleObj spid="_x0000_s38932" name="Formel" r:id="rId3" imgW="1765300" imgH="279400" progId="Equation.3">
                  <p:embed/>
                </p:oleObj>
              </mc:Choice>
              <mc:Fallback>
                <p:oleObj name="Formel" r:id="rId3" imgW="1765300" imgH="279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2636838"/>
                        <a:ext cx="4464050"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sv-SE" smtClean="0"/>
              <a:t>Seminar </a:t>
            </a:r>
            <a:endParaRPr lang="nb-NO" smtClean="0"/>
          </a:p>
        </p:txBody>
      </p:sp>
      <p:sp>
        <p:nvSpPr>
          <p:cNvPr id="4099" name="Rectangle 3"/>
          <p:cNvSpPr>
            <a:spLocks noGrp="1" noChangeArrowheads="1"/>
          </p:cNvSpPr>
          <p:nvPr>
            <p:ph type="body" idx="1"/>
          </p:nvPr>
        </p:nvSpPr>
        <p:spPr/>
        <p:txBody>
          <a:bodyPr/>
          <a:lstStyle/>
          <a:p>
            <a:r>
              <a:rPr lang="sv-SE" dirty="0" smtClean="0"/>
              <a:t>Seminar 1, i.e. the group starting at 14.15 have choosen: Acemoglu et al</a:t>
            </a:r>
            <a:r>
              <a:rPr lang="sv-SE" dirty="0"/>
              <a:t>.; Jensen and </a:t>
            </a:r>
            <a:r>
              <a:rPr lang="sv-SE" dirty="0" smtClean="0"/>
              <a:t>Oster; Nunn and Wantchekon.</a:t>
            </a:r>
          </a:p>
          <a:p>
            <a:r>
              <a:rPr lang="sv-SE" dirty="0"/>
              <a:t>Seminar </a:t>
            </a:r>
            <a:r>
              <a:rPr lang="sv-SE" dirty="0" smtClean="0"/>
              <a:t>2, </a:t>
            </a:r>
            <a:r>
              <a:rPr lang="sv-SE" dirty="0"/>
              <a:t>i.e. the group starting at </a:t>
            </a:r>
            <a:r>
              <a:rPr lang="sv-SE" dirty="0" smtClean="0"/>
              <a:t>10.15 </a:t>
            </a:r>
            <a:r>
              <a:rPr lang="sv-SE" dirty="0"/>
              <a:t>have choosen: Acemoglu et al.; </a:t>
            </a:r>
            <a:r>
              <a:rPr lang="sv-SE" dirty="0" smtClean="0"/>
              <a:t>Jensen and Oster; Qian. </a:t>
            </a:r>
          </a:p>
          <a:p>
            <a:r>
              <a:rPr lang="nb-NO" b="1" dirty="0">
                <a:solidFill>
                  <a:srgbClr val="FF0000"/>
                </a:solidFill>
              </a:rPr>
              <a:t>4</a:t>
            </a:r>
            <a:r>
              <a:rPr lang="nb-NO" b="1" dirty="0" smtClean="0">
                <a:solidFill>
                  <a:srgbClr val="FF0000"/>
                </a:solidFill>
              </a:rPr>
              <a:t> sub-</a:t>
            </a:r>
            <a:r>
              <a:rPr lang="nb-NO" b="1" dirty="0" err="1" smtClean="0">
                <a:solidFill>
                  <a:srgbClr val="FF0000"/>
                </a:solidFill>
              </a:rPr>
              <a:t>groups</a:t>
            </a:r>
            <a:r>
              <a:rPr lang="nb-NO" b="1" dirty="0" smtClean="0">
                <a:solidFill>
                  <a:srgbClr val="FF0000"/>
                </a:solidFill>
              </a:rPr>
              <a:t> </a:t>
            </a:r>
            <a:r>
              <a:rPr lang="nb-NO" b="1" dirty="0" err="1" smtClean="0">
                <a:solidFill>
                  <a:srgbClr val="FF0000"/>
                </a:solidFill>
              </a:rPr>
              <a:t>are</a:t>
            </a:r>
            <a:r>
              <a:rPr lang="nb-NO" b="1" dirty="0" smtClean="0">
                <a:solidFill>
                  <a:srgbClr val="FF0000"/>
                </a:solidFill>
              </a:rPr>
              <a:t> </a:t>
            </a:r>
            <a:r>
              <a:rPr lang="nb-NO" b="1" dirty="0" err="1" smtClean="0">
                <a:solidFill>
                  <a:srgbClr val="FF0000"/>
                </a:solidFill>
              </a:rPr>
              <a:t>missing</a:t>
            </a:r>
            <a:r>
              <a:rPr lang="nb-NO" b="1" dirty="0" smtClean="0">
                <a:solidFill>
                  <a:srgbClr val="FF0000"/>
                </a:solidFill>
              </a:rPr>
              <a:t> in total!</a:t>
            </a:r>
            <a:endParaRPr lang="sv-SE" b="1" dirty="0" smtClean="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sv-SE" smtClean="0"/>
              <a:t>Problems</a:t>
            </a:r>
            <a:endParaRPr lang="nb-NO" smtClean="0"/>
          </a:p>
        </p:txBody>
      </p:sp>
      <p:sp>
        <p:nvSpPr>
          <p:cNvPr id="39939" name="Rectangle 3"/>
          <p:cNvSpPr>
            <a:spLocks noGrp="1" noChangeArrowheads="1"/>
          </p:cNvSpPr>
          <p:nvPr>
            <p:ph type="body" idx="1"/>
          </p:nvPr>
        </p:nvSpPr>
        <p:spPr/>
        <p:txBody>
          <a:bodyPr/>
          <a:lstStyle/>
          <a:p>
            <a:pPr>
              <a:lnSpc>
                <a:spcPct val="90000"/>
              </a:lnSpc>
            </a:pPr>
            <a:r>
              <a:rPr lang="en-US" smtClean="0"/>
              <a:t>This approach is only valid if there is no difference in potential outcomes between treated and untreated individuals once we have controlled for the observable differences.</a:t>
            </a:r>
          </a:p>
          <a:p>
            <a:pPr>
              <a:lnSpc>
                <a:spcPct val="90000"/>
              </a:lnSpc>
            </a:pPr>
            <a:r>
              <a:rPr lang="en-US" smtClean="0"/>
              <a:t>It is generally unlikely that this is enough since </a:t>
            </a:r>
            <a:r>
              <a:rPr lang="en-US" b="1" smtClean="0"/>
              <a:t>X</a:t>
            </a:r>
            <a:r>
              <a:rPr lang="en-US" smtClean="0"/>
              <a:t> must account for all the relevant observed </a:t>
            </a:r>
            <a:r>
              <a:rPr lang="en-US" i="1" smtClean="0"/>
              <a:t>and unobserved </a:t>
            </a:r>
            <a:r>
              <a:rPr lang="en-US" smtClean="0"/>
              <a:t>differences between the treatment and control groups.</a:t>
            </a:r>
            <a:endParaRPr lang="nb-NO"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sv-SE" smtClean="0"/>
              <a:t>Instrumental variables (IV)</a:t>
            </a:r>
            <a:endParaRPr lang="en-US" smtClean="0"/>
          </a:p>
        </p:txBody>
      </p:sp>
      <p:sp>
        <p:nvSpPr>
          <p:cNvPr id="40963" name="Content Placeholder 2"/>
          <p:cNvSpPr>
            <a:spLocks noGrp="1"/>
          </p:cNvSpPr>
          <p:nvPr>
            <p:ph idx="1"/>
          </p:nvPr>
        </p:nvSpPr>
        <p:spPr/>
        <p:txBody>
          <a:bodyPr/>
          <a:lstStyle/>
          <a:p>
            <a:pPr eaLnBrk="1" hangingPunct="1"/>
            <a:r>
              <a:rPr lang="sv-SE" smtClean="0"/>
              <a:t>Very common method in empirical economics.</a:t>
            </a:r>
          </a:p>
          <a:p>
            <a:pPr eaLnBrk="1" hangingPunct="1"/>
            <a:r>
              <a:rPr lang="sv-SE" smtClean="0"/>
              <a:t>We saw it it B&amp;P in lecture 2 and we will see it in several other papers during the course.</a:t>
            </a:r>
          </a:p>
          <a:p>
            <a:pPr eaLnBrk="1" hangingPunct="1"/>
            <a:r>
              <a:rPr lang="sv-SE" smtClean="0"/>
              <a:t>A very good reference for IV is Murray (2006) ”</a:t>
            </a:r>
            <a:r>
              <a:rPr lang="en-US" smtClean="0"/>
              <a:t>The Bad, the Weak, and the Ugly: Avoiding the Pitfalls of Instrumental Variables Estimation</a:t>
            </a:r>
            <a:r>
              <a:rPr lang="sv-SE" smtClean="0"/>
              <a:t>”</a:t>
            </a:r>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sv-SE" smtClean="0"/>
              <a:t>Instrumental variables (IV)</a:t>
            </a:r>
            <a:endParaRPr lang="nb-NO" smtClean="0"/>
          </a:p>
        </p:txBody>
      </p:sp>
      <p:sp>
        <p:nvSpPr>
          <p:cNvPr id="41987" name="Rectangle 3"/>
          <p:cNvSpPr>
            <a:spLocks noGrp="1" noChangeArrowheads="1"/>
          </p:cNvSpPr>
          <p:nvPr>
            <p:ph type="body" idx="1"/>
          </p:nvPr>
        </p:nvSpPr>
        <p:spPr/>
        <p:txBody>
          <a:bodyPr/>
          <a:lstStyle/>
          <a:p>
            <a:pPr eaLnBrk="1" hangingPunct="1"/>
            <a:r>
              <a:rPr lang="sv-SE" smtClean="0"/>
              <a:t>What’s the problem?</a:t>
            </a:r>
          </a:p>
          <a:p>
            <a:pPr eaLnBrk="1" hangingPunct="1"/>
            <a:r>
              <a:rPr lang="sv-SE" smtClean="0"/>
              <a:t>How can it be solved by IV?</a:t>
            </a:r>
          </a:p>
          <a:p>
            <a:pPr eaLnBrk="1" hangingPunct="1"/>
            <a:r>
              <a:rPr lang="sv-SE" smtClean="0"/>
              <a:t>How is it done in practice? Examples.</a:t>
            </a:r>
          </a:p>
          <a:p>
            <a:pPr eaLnBrk="1" hangingPunct="1"/>
            <a:r>
              <a:rPr lang="sv-SE" smtClean="0"/>
              <a:t>Instruments can be: </a:t>
            </a:r>
          </a:p>
          <a:p>
            <a:pPr eaLnBrk="1" hangingPunct="1">
              <a:buFontTx/>
              <a:buNone/>
            </a:pPr>
            <a:r>
              <a:rPr lang="sv-SE" smtClean="0"/>
              <a:t>i) Bad,</a:t>
            </a:r>
          </a:p>
          <a:p>
            <a:pPr eaLnBrk="1" hangingPunct="1">
              <a:buFontTx/>
              <a:buNone/>
            </a:pPr>
            <a:r>
              <a:rPr lang="sv-SE" smtClean="0"/>
              <a:t>ii) Weak,</a:t>
            </a:r>
          </a:p>
          <a:p>
            <a:pPr eaLnBrk="1" hangingPunct="1">
              <a:buFontTx/>
              <a:buNone/>
            </a:pPr>
            <a:r>
              <a:rPr lang="sv-SE" smtClean="0"/>
              <a:t>iii) Ugly. </a:t>
            </a:r>
            <a:endParaRPr lang="nb-NO"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sv-SE" smtClean="0"/>
              <a:t>What’s the problem?</a:t>
            </a:r>
            <a:endParaRPr lang="nb-NO" smtClean="0"/>
          </a:p>
        </p:txBody>
      </p:sp>
      <p:sp>
        <p:nvSpPr>
          <p:cNvPr id="43011" name="Rectangle 3"/>
          <p:cNvSpPr>
            <a:spLocks noGrp="1" noChangeArrowheads="1"/>
          </p:cNvSpPr>
          <p:nvPr>
            <p:ph type="body" idx="1"/>
          </p:nvPr>
        </p:nvSpPr>
        <p:spPr/>
        <p:txBody>
          <a:bodyPr/>
          <a:lstStyle/>
          <a:p>
            <a:pPr eaLnBrk="1" hangingPunct="1">
              <a:lnSpc>
                <a:spcPct val="90000"/>
              </a:lnSpc>
            </a:pPr>
            <a:r>
              <a:rPr lang="sv-SE" smtClean="0"/>
              <a:t>IV solves the problem of ”endogeneity”.</a:t>
            </a:r>
          </a:p>
          <a:p>
            <a:pPr eaLnBrk="1" hangingPunct="1">
              <a:lnSpc>
                <a:spcPct val="90000"/>
              </a:lnSpc>
            </a:pPr>
            <a:r>
              <a:rPr lang="sv-SE" smtClean="0"/>
              <a:t>Endogeneity: An explanatory variable is correlated with the error term.</a:t>
            </a:r>
          </a:p>
          <a:p>
            <a:pPr eaLnBrk="1" hangingPunct="1">
              <a:lnSpc>
                <a:spcPct val="90000"/>
              </a:lnSpc>
            </a:pPr>
            <a:r>
              <a:rPr lang="sv-SE" smtClean="0"/>
              <a:t>Very common in social science.</a:t>
            </a:r>
          </a:p>
          <a:p>
            <a:pPr eaLnBrk="1" hangingPunct="1">
              <a:lnSpc>
                <a:spcPct val="90000"/>
              </a:lnSpc>
            </a:pPr>
            <a:r>
              <a:rPr lang="sv-SE" smtClean="0"/>
              <a:t>Most common reasons: </a:t>
            </a:r>
          </a:p>
          <a:p>
            <a:pPr eaLnBrk="1" hangingPunct="1">
              <a:lnSpc>
                <a:spcPct val="90000"/>
              </a:lnSpc>
              <a:buFontTx/>
              <a:buNone/>
            </a:pPr>
            <a:r>
              <a:rPr lang="sv-SE" smtClean="0"/>
              <a:t>i) Omitted variables</a:t>
            </a:r>
          </a:p>
          <a:p>
            <a:pPr eaLnBrk="1" hangingPunct="1">
              <a:lnSpc>
                <a:spcPct val="90000"/>
              </a:lnSpc>
              <a:buFontTx/>
              <a:buNone/>
            </a:pPr>
            <a:r>
              <a:rPr lang="sv-SE" smtClean="0"/>
              <a:t>ii) Measurement error</a:t>
            </a:r>
          </a:p>
          <a:p>
            <a:pPr eaLnBrk="1" hangingPunct="1">
              <a:lnSpc>
                <a:spcPct val="90000"/>
              </a:lnSpc>
              <a:buFontTx/>
              <a:buNone/>
            </a:pPr>
            <a:r>
              <a:rPr lang="sv-SE" smtClean="0"/>
              <a:t>iii) Simultaneity (reversed causation) </a:t>
            </a:r>
            <a:endParaRPr lang="nb-NO"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sv-SE" smtClean="0"/>
              <a:t>A common example</a:t>
            </a:r>
            <a:endParaRPr lang="nb-NO" smtClean="0"/>
          </a:p>
        </p:txBody>
      </p:sp>
      <p:sp>
        <p:nvSpPr>
          <p:cNvPr id="44035" name="Rectangle 3"/>
          <p:cNvSpPr>
            <a:spLocks noGrp="1" noChangeArrowheads="1"/>
          </p:cNvSpPr>
          <p:nvPr>
            <p:ph type="body" idx="1"/>
          </p:nvPr>
        </p:nvSpPr>
        <p:spPr/>
        <p:txBody>
          <a:bodyPr/>
          <a:lstStyle/>
          <a:p>
            <a:pPr eaLnBrk="1" hangingPunct="1"/>
            <a:r>
              <a:rPr lang="sv-SE" smtClean="0"/>
              <a:t>We want to estimate the returns to education. </a:t>
            </a:r>
          </a:p>
          <a:p>
            <a:pPr eaLnBrk="1" hangingPunct="1"/>
            <a:r>
              <a:rPr lang="sv-SE" smtClean="0"/>
              <a:t>Wage= a+B</a:t>
            </a:r>
            <a:r>
              <a:rPr lang="sv-SE" sz="1800" smtClean="0"/>
              <a:t>1</a:t>
            </a:r>
            <a:r>
              <a:rPr lang="sv-SE" smtClean="0"/>
              <a:t>education+ B</a:t>
            </a:r>
            <a:r>
              <a:rPr lang="sv-SE" sz="1800" smtClean="0"/>
              <a:t>2</a:t>
            </a:r>
            <a:r>
              <a:rPr lang="sv-SE" b="1" smtClean="0"/>
              <a:t>X</a:t>
            </a:r>
            <a:r>
              <a:rPr lang="sv-SE" smtClean="0"/>
              <a:t>+ e</a:t>
            </a:r>
            <a:r>
              <a:rPr lang="sv-SE" sz="1800" smtClean="0"/>
              <a:t>i</a:t>
            </a:r>
          </a:p>
          <a:p>
            <a:pPr eaLnBrk="1" hangingPunct="1"/>
            <a:r>
              <a:rPr lang="sv-SE" smtClean="0"/>
              <a:t>We cannot measure ability so it ends up in e</a:t>
            </a:r>
            <a:r>
              <a:rPr lang="sv-SE" sz="1800" smtClean="0"/>
              <a:t>i</a:t>
            </a:r>
            <a:r>
              <a:rPr lang="sv-SE" smtClean="0"/>
              <a:t>.</a:t>
            </a:r>
          </a:p>
          <a:p>
            <a:pPr eaLnBrk="1" hangingPunct="1"/>
            <a:r>
              <a:rPr lang="sv-SE" smtClean="0"/>
              <a:t>Ability increases education and wage.</a:t>
            </a:r>
          </a:p>
          <a:p>
            <a:pPr eaLnBrk="1" hangingPunct="1"/>
            <a:r>
              <a:rPr lang="sv-SE" smtClean="0"/>
              <a:t>B</a:t>
            </a:r>
            <a:r>
              <a:rPr lang="sv-SE" sz="1800" smtClean="0"/>
              <a:t>1</a:t>
            </a:r>
            <a:r>
              <a:rPr lang="sv-SE" smtClean="0"/>
              <a:t> is most likely overestimated since education is correlated with the error term.</a:t>
            </a:r>
            <a:endParaRPr lang="nb-NO"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sv-SE" smtClean="0"/>
              <a:t>Simultaneity</a:t>
            </a:r>
            <a:endParaRPr lang="nb-NO" smtClean="0"/>
          </a:p>
        </p:txBody>
      </p:sp>
      <p:pic>
        <p:nvPicPr>
          <p:cNvPr id="45059" name="Picture 4"/>
          <p:cNvPicPr>
            <a:picLocks noGrp="1" noChangeAspect="1" noChangeArrowheads="1"/>
          </p:cNvPicPr>
          <p:nvPr>
            <p:ph type="body" idx="1"/>
          </p:nvPr>
        </p:nvPicPr>
        <p:blipFill>
          <a:blip r:embed="rId2"/>
          <a:srcRect/>
          <a:stretch>
            <a:fillRect/>
          </a:stretch>
        </p:blipFill>
        <p:spPr>
          <a:xfrm>
            <a:off x="395288" y="1700213"/>
            <a:ext cx="8640762" cy="2943225"/>
          </a:xfr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nb-NO" smtClean="0"/>
              <a:t>What can be done?</a:t>
            </a:r>
          </a:p>
        </p:txBody>
      </p:sp>
      <p:sp>
        <p:nvSpPr>
          <p:cNvPr id="46083" name="Rectangle 3"/>
          <p:cNvSpPr>
            <a:spLocks noGrp="1" noChangeArrowheads="1"/>
          </p:cNvSpPr>
          <p:nvPr>
            <p:ph type="body" idx="1"/>
          </p:nvPr>
        </p:nvSpPr>
        <p:spPr/>
        <p:txBody>
          <a:bodyPr/>
          <a:lstStyle/>
          <a:p>
            <a:pPr eaLnBrk="1" hangingPunct="1"/>
            <a:r>
              <a:rPr lang="en-US" smtClean="0"/>
              <a:t>To overcome the endogeneity problem we can use the Instrumental Variables (IV) approach. </a:t>
            </a:r>
            <a:endParaRPr lang="nb-NO" smtClean="0"/>
          </a:p>
          <a:p>
            <a:pPr eaLnBrk="1" hangingPunct="1">
              <a:buFontTx/>
              <a:buNone/>
            </a:pPr>
            <a:endParaRPr lang="nb-NO"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sv-SE" smtClean="0"/>
              <a:t>How does it work?</a:t>
            </a:r>
            <a:endParaRPr lang="en-US" smtClean="0"/>
          </a:p>
        </p:txBody>
      </p:sp>
      <p:sp>
        <p:nvSpPr>
          <p:cNvPr id="47107" name="Rectangle 3"/>
          <p:cNvSpPr>
            <a:spLocks noGrp="1" noChangeArrowheads="1"/>
          </p:cNvSpPr>
          <p:nvPr>
            <p:ph type="body" idx="1"/>
          </p:nvPr>
        </p:nvSpPr>
        <p:spPr/>
        <p:txBody>
          <a:bodyPr/>
          <a:lstStyle/>
          <a:p>
            <a:pPr eaLnBrk="1" hangingPunct="1">
              <a:lnSpc>
                <a:spcPct val="80000"/>
              </a:lnSpc>
              <a:spcBef>
                <a:spcPct val="15000"/>
              </a:spcBef>
              <a:spcAft>
                <a:spcPct val="5000"/>
              </a:spcAft>
            </a:pPr>
            <a:r>
              <a:rPr lang="en-US" smtClean="0"/>
              <a:t>Frequently, regressions requiring IV estimation have a single troublesome explanator (education) and several non-troublesome explanators (X</a:t>
            </a:r>
            <a:r>
              <a:rPr lang="en-US" baseline="-25000" smtClean="0"/>
              <a:t>i</a:t>
            </a:r>
            <a:r>
              <a:rPr lang="en-US" smtClean="0"/>
              <a:t>):</a:t>
            </a:r>
          </a:p>
          <a:p>
            <a:pPr eaLnBrk="1" hangingPunct="1">
              <a:lnSpc>
                <a:spcPct val="80000"/>
              </a:lnSpc>
              <a:spcBef>
                <a:spcPct val="15000"/>
              </a:spcBef>
              <a:spcAft>
                <a:spcPct val="5000"/>
              </a:spcAft>
              <a:buFontTx/>
              <a:buNone/>
            </a:pPr>
            <a:r>
              <a:rPr lang="en-US" sz="1600" smtClean="0"/>
              <a:t> </a:t>
            </a:r>
          </a:p>
          <a:p>
            <a:pPr eaLnBrk="1" hangingPunct="1">
              <a:lnSpc>
                <a:spcPct val="80000"/>
              </a:lnSpc>
              <a:spcBef>
                <a:spcPct val="15000"/>
              </a:spcBef>
              <a:spcAft>
                <a:spcPct val="5000"/>
              </a:spcAft>
              <a:buFontTx/>
              <a:buNone/>
            </a:pPr>
            <a:r>
              <a:rPr lang="en-US" b="1" smtClean="0">
                <a:solidFill>
                  <a:srgbClr val="993300"/>
                </a:solidFill>
              </a:rPr>
              <a:t>	 </a:t>
            </a:r>
            <a:r>
              <a:rPr lang="en-US" sz="2400" b="1" smtClean="0"/>
              <a:t>Wage=b</a:t>
            </a:r>
            <a:r>
              <a:rPr lang="en-US" sz="2400" b="1" baseline="-25000" smtClean="0"/>
              <a:t>0</a:t>
            </a:r>
            <a:r>
              <a:rPr lang="en-US" sz="2400" b="1" smtClean="0"/>
              <a:t> + b</a:t>
            </a:r>
            <a:r>
              <a:rPr lang="en-US" sz="2400" b="1" baseline="-25000" smtClean="0"/>
              <a:t>1</a:t>
            </a:r>
            <a:r>
              <a:rPr lang="en-US" sz="2400" b="1" smtClean="0"/>
              <a:t>Education+ b</a:t>
            </a:r>
            <a:r>
              <a:rPr lang="en-US" sz="2400" b="1" baseline="-25000" smtClean="0"/>
              <a:t>2 </a:t>
            </a:r>
            <a:r>
              <a:rPr lang="en-US" sz="2400" b="1" smtClean="0"/>
              <a:t>X</a:t>
            </a:r>
            <a:r>
              <a:rPr lang="en-US" sz="2400" b="1" baseline="-25000" smtClean="0"/>
              <a:t>i</a:t>
            </a:r>
            <a:r>
              <a:rPr lang="en-US" sz="2400" b="1" smtClean="0"/>
              <a:t> + e</a:t>
            </a:r>
            <a:r>
              <a:rPr lang="en-US" sz="2400" b="1" baseline="-25000" smtClean="0"/>
              <a:t>i</a:t>
            </a:r>
            <a:r>
              <a:rPr lang="en-US" b="1" baseline="-25000" smtClean="0">
                <a:solidFill>
                  <a:srgbClr val="993300"/>
                </a:solidFill>
              </a:rPr>
              <a:t> </a:t>
            </a:r>
            <a:r>
              <a:rPr lang="en-US" b="1" smtClean="0">
                <a:solidFill>
                  <a:srgbClr val="993300"/>
                </a:solidFill>
              </a:rPr>
              <a:t>			</a:t>
            </a:r>
            <a:r>
              <a:rPr lang="en-US" sz="2400" b="1" smtClean="0"/>
              <a:t>(1)</a:t>
            </a:r>
          </a:p>
          <a:p>
            <a:pPr eaLnBrk="1" hangingPunct="1">
              <a:lnSpc>
                <a:spcPct val="80000"/>
              </a:lnSpc>
              <a:spcBef>
                <a:spcPct val="15000"/>
              </a:spcBef>
              <a:spcAft>
                <a:spcPct val="5000"/>
              </a:spcAft>
              <a:buFontTx/>
              <a:buNone/>
            </a:pPr>
            <a:endParaRPr lang="en-US" sz="2400" smtClean="0"/>
          </a:p>
          <a:p>
            <a:pPr eaLnBrk="1" hangingPunct="1">
              <a:lnSpc>
                <a:spcPct val="80000"/>
              </a:lnSpc>
              <a:spcBef>
                <a:spcPct val="15000"/>
              </a:spcBef>
              <a:spcAft>
                <a:spcPct val="5000"/>
              </a:spcAft>
            </a:pPr>
            <a:r>
              <a:rPr lang="en-US" smtClean="0"/>
              <a:t>For 2SLS with one troublesome estimator:</a:t>
            </a:r>
          </a:p>
          <a:p>
            <a:pPr eaLnBrk="1" hangingPunct="1">
              <a:lnSpc>
                <a:spcPct val="80000"/>
              </a:lnSpc>
              <a:spcBef>
                <a:spcPct val="15000"/>
              </a:spcBef>
              <a:spcAft>
                <a:spcPct val="5000"/>
              </a:spcAft>
              <a:buFontTx/>
              <a:buNone/>
            </a:pPr>
            <a:r>
              <a:rPr lang="en-US" sz="2400" b="1" smtClean="0"/>
              <a:t>	Education</a:t>
            </a:r>
            <a:r>
              <a:rPr lang="en-US" sz="2400" b="1" baseline="-25000" smtClean="0"/>
              <a:t>predicted</a:t>
            </a:r>
            <a:r>
              <a:rPr lang="en-US" sz="2400" b="1" smtClean="0"/>
              <a:t>= a</a:t>
            </a:r>
            <a:r>
              <a:rPr lang="en-US" sz="2400" b="1" baseline="-25000" smtClean="0"/>
              <a:t>0</a:t>
            </a:r>
            <a:r>
              <a:rPr lang="en-US" sz="2400" b="1" smtClean="0"/>
              <a:t> + Z</a:t>
            </a:r>
            <a:r>
              <a:rPr lang="en-US" sz="2400" b="1" baseline="-25000" smtClean="0"/>
              <a:t>i</a:t>
            </a:r>
            <a:r>
              <a:rPr lang="en-US" sz="2400" b="1" smtClean="0"/>
              <a:t> a</a:t>
            </a:r>
            <a:r>
              <a:rPr lang="en-US" sz="2400" b="1" baseline="-25000" smtClean="0"/>
              <a:t>1</a:t>
            </a:r>
            <a:r>
              <a:rPr lang="en-US" sz="2400" b="1" smtClean="0"/>
              <a:t> +X</a:t>
            </a:r>
            <a:r>
              <a:rPr lang="en-US" sz="2400" b="1" baseline="-25000" smtClean="0"/>
              <a:t>i</a:t>
            </a:r>
            <a:r>
              <a:rPr lang="en-US" sz="2400" b="1" smtClean="0"/>
              <a:t> a</a:t>
            </a:r>
            <a:r>
              <a:rPr lang="en-US" sz="2400" b="1" baseline="-25000" smtClean="0"/>
              <a:t>2</a:t>
            </a:r>
            <a:r>
              <a:rPr lang="en-US" sz="2400" b="1" smtClean="0"/>
              <a:t> + m</a:t>
            </a:r>
            <a:r>
              <a:rPr lang="en-US" sz="2400" b="1" baseline="-25000" smtClean="0"/>
              <a:t>i </a:t>
            </a:r>
            <a:r>
              <a:rPr lang="en-US" sz="2400" b="1" smtClean="0"/>
              <a:t>		(2)</a:t>
            </a:r>
          </a:p>
          <a:p>
            <a:pPr eaLnBrk="1" hangingPunct="1">
              <a:lnSpc>
                <a:spcPct val="80000"/>
              </a:lnSpc>
              <a:spcBef>
                <a:spcPct val="15000"/>
              </a:spcBef>
              <a:spcAft>
                <a:spcPct val="5000"/>
              </a:spcAft>
              <a:buFontTx/>
              <a:buNone/>
            </a:pPr>
            <a:r>
              <a:rPr lang="en-US" sz="2400" b="1" smtClean="0"/>
              <a:t>	Wage=b</a:t>
            </a:r>
            <a:r>
              <a:rPr lang="en-US" sz="2400" b="1" baseline="-25000" smtClean="0"/>
              <a:t>0</a:t>
            </a:r>
            <a:r>
              <a:rPr lang="en-US" sz="2400" b="1" smtClean="0"/>
              <a:t> + b</a:t>
            </a:r>
            <a:r>
              <a:rPr lang="en-US" sz="2400" b="1" baseline="-25000" smtClean="0"/>
              <a:t>1</a:t>
            </a:r>
            <a:r>
              <a:rPr lang="en-US" sz="2400" b="1" smtClean="0"/>
              <a:t>Education</a:t>
            </a:r>
            <a:r>
              <a:rPr lang="en-US" sz="2400" b="1" baseline="-25000" smtClean="0"/>
              <a:t>predicted</a:t>
            </a:r>
            <a:r>
              <a:rPr lang="en-US" sz="2400" b="1" smtClean="0"/>
              <a:t>+ b</a:t>
            </a:r>
            <a:r>
              <a:rPr lang="en-US" sz="2400" b="1" baseline="-25000" smtClean="0"/>
              <a:t>2 </a:t>
            </a:r>
            <a:r>
              <a:rPr lang="en-US" sz="2400" b="1" smtClean="0"/>
              <a:t>X</a:t>
            </a:r>
            <a:r>
              <a:rPr lang="en-US" sz="2400" b="1" baseline="-25000" smtClean="0"/>
              <a:t>i</a:t>
            </a:r>
            <a:r>
              <a:rPr lang="en-US" sz="2400" b="1" smtClean="0"/>
              <a:t> + e</a:t>
            </a:r>
            <a:r>
              <a:rPr lang="en-US" sz="2400" b="1" baseline="-25000" smtClean="0"/>
              <a:t>i</a:t>
            </a:r>
            <a:r>
              <a:rPr lang="en-US" b="1" baseline="-25000" smtClean="0">
                <a:solidFill>
                  <a:srgbClr val="993300"/>
                </a:solidFill>
              </a:rPr>
              <a:t> </a:t>
            </a:r>
            <a:r>
              <a:rPr lang="en-US" b="1" smtClean="0"/>
              <a:t>		</a:t>
            </a:r>
            <a:r>
              <a:rPr lang="en-US" sz="2400" b="1" smtClean="0"/>
              <a:t>(3)</a:t>
            </a:r>
          </a:p>
          <a:p>
            <a:pPr eaLnBrk="1" hangingPunct="1">
              <a:lnSpc>
                <a:spcPct val="80000"/>
              </a:lnSpc>
              <a:spcBef>
                <a:spcPct val="15000"/>
              </a:spcBef>
              <a:spcAft>
                <a:spcPct val="5000"/>
              </a:spcAft>
              <a:buFontTx/>
              <a:buNone/>
            </a:pPr>
            <a:endParaRPr lang="en-US" sz="2400" b="1" smtClean="0"/>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nb-NO" smtClean="0"/>
              <a:t>Hence</a:t>
            </a:r>
          </a:p>
        </p:txBody>
      </p:sp>
      <p:sp>
        <p:nvSpPr>
          <p:cNvPr id="48131" name="Rectangle 3"/>
          <p:cNvSpPr>
            <a:spLocks noGrp="1" noChangeArrowheads="1"/>
          </p:cNvSpPr>
          <p:nvPr>
            <p:ph type="body" idx="1"/>
          </p:nvPr>
        </p:nvSpPr>
        <p:spPr/>
        <p:txBody>
          <a:bodyPr/>
          <a:lstStyle/>
          <a:p>
            <a:pPr eaLnBrk="1" hangingPunct="1"/>
            <a:r>
              <a:rPr lang="en-US" smtClean="0"/>
              <a:t>To use the IV approach we need at least one additional variable, referred to as an instrument. The instrument has to satisfy two conditions: </a:t>
            </a:r>
          </a:p>
          <a:p>
            <a:pPr eaLnBrk="1" hangingPunct="1"/>
            <a:r>
              <a:rPr lang="en-US" smtClean="0"/>
              <a:t>i)  Relevance 	(easy to test)					</a:t>
            </a:r>
          </a:p>
          <a:p>
            <a:pPr eaLnBrk="1" hangingPunct="1"/>
            <a:r>
              <a:rPr lang="en-US" smtClean="0"/>
              <a:t>ii)  Validity		(cannot be tested)</a:t>
            </a:r>
            <a:endParaRPr lang="nb-NO" smtClean="0"/>
          </a:p>
          <a:p>
            <a:pPr eaLnBrk="1" hangingPunct="1">
              <a:buFontTx/>
              <a:buNone/>
            </a:pPr>
            <a:endParaRPr lang="nb-NO"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sv-SE" sz="4000" smtClean="0"/>
              <a:t>Proposed instruments for education</a:t>
            </a:r>
            <a:endParaRPr lang="nb-NO" sz="4000" smtClean="0"/>
          </a:p>
        </p:txBody>
      </p:sp>
      <p:sp>
        <p:nvSpPr>
          <p:cNvPr id="49155" name="Rectangle 3"/>
          <p:cNvSpPr>
            <a:spLocks noGrp="1" noChangeArrowheads="1"/>
          </p:cNvSpPr>
          <p:nvPr>
            <p:ph type="body" idx="1"/>
          </p:nvPr>
        </p:nvSpPr>
        <p:spPr/>
        <p:txBody>
          <a:bodyPr/>
          <a:lstStyle/>
          <a:p>
            <a:pPr eaLnBrk="1" hangingPunct="1"/>
            <a:r>
              <a:rPr lang="sv-SE" smtClean="0"/>
              <a:t>Distance to college.</a:t>
            </a:r>
          </a:p>
          <a:p>
            <a:pPr eaLnBrk="1" hangingPunct="1"/>
            <a:endParaRPr lang="sv-SE" smtClean="0"/>
          </a:p>
          <a:p>
            <a:pPr eaLnBrk="1" hangingPunct="1"/>
            <a:r>
              <a:rPr lang="sv-SE" smtClean="0"/>
              <a:t>Quarter of birth with compulsory schooling.</a:t>
            </a:r>
            <a:endParaRPr lang="nb-NO"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sv-SE" smtClean="0"/>
              <a:t>Empirical methods in development economics</a:t>
            </a:r>
            <a:endParaRPr lang="en-US" smtClean="0"/>
          </a:p>
        </p:txBody>
      </p:sp>
      <p:pic>
        <p:nvPicPr>
          <p:cNvPr id="5123" name="Picture 2"/>
          <p:cNvPicPr>
            <a:picLocks noGrp="1" noChangeAspect="1" noChangeArrowheads="1"/>
          </p:cNvPicPr>
          <p:nvPr>
            <p:ph idx="1"/>
          </p:nvPr>
        </p:nvPicPr>
        <p:blipFill>
          <a:blip r:embed="rId2"/>
          <a:srcRect/>
          <a:stretch>
            <a:fillRect/>
          </a:stretch>
        </p:blipFill>
        <p:spPr>
          <a:xfrm>
            <a:off x="622300" y="2000250"/>
            <a:ext cx="3228975" cy="3228975"/>
          </a:xfrm>
          <a:noFill/>
        </p:spPr>
      </p:pic>
      <p:pic>
        <p:nvPicPr>
          <p:cNvPr id="5124" name="Picture 3"/>
          <p:cNvPicPr>
            <a:picLocks noChangeAspect="1" noChangeArrowheads="1"/>
          </p:cNvPicPr>
          <p:nvPr/>
        </p:nvPicPr>
        <p:blipFill>
          <a:blip r:embed="rId3"/>
          <a:srcRect/>
          <a:stretch>
            <a:fillRect/>
          </a:stretch>
        </p:blipFill>
        <p:spPr bwMode="auto">
          <a:xfrm>
            <a:off x="4643438" y="2000250"/>
            <a:ext cx="3217862" cy="32178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sv-SE" smtClean="0"/>
              <a:t>Bad instruments</a:t>
            </a:r>
            <a:endParaRPr lang="nb-NO" smtClean="0"/>
          </a:p>
        </p:txBody>
      </p:sp>
      <p:sp>
        <p:nvSpPr>
          <p:cNvPr id="50179" name="Rectangle 3"/>
          <p:cNvSpPr>
            <a:spLocks noGrp="1" noChangeArrowheads="1"/>
          </p:cNvSpPr>
          <p:nvPr>
            <p:ph type="body" idx="1"/>
          </p:nvPr>
        </p:nvSpPr>
        <p:spPr/>
        <p:txBody>
          <a:bodyPr/>
          <a:lstStyle/>
          <a:p>
            <a:r>
              <a:rPr lang="sv-SE" smtClean="0"/>
              <a:t>When the instruments are not valid.</a:t>
            </a:r>
          </a:p>
          <a:p>
            <a:endParaRPr lang="sv-SE" smtClean="0"/>
          </a:p>
          <a:p>
            <a:r>
              <a:rPr lang="sv-SE" smtClean="0"/>
              <a:t>Remember that this cannot be tested. </a:t>
            </a:r>
          </a:p>
          <a:p>
            <a:endParaRPr lang="sv-SE" smtClean="0"/>
          </a:p>
          <a:p>
            <a:r>
              <a:rPr lang="sv-SE" smtClean="0"/>
              <a:t>Overidentification tests are always used when possible but they can only help prove that an instrument is bad.</a:t>
            </a:r>
            <a:endParaRPr lang="nb-NO"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sv-SE" smtClean="0"/>
              <a:t>Weak instruments</a:t>
            </a:r>
            <a:endParaRPr lang="nb-NO" smtClean="0"/>
          </a:p>
        </p:txBody>
      </p:sp>
      <p:sp>
        <p:nvSpPr>
          <p:cNvPr id="51203" name="Rectangle 3"/>
          <p:cNvSpPr>
            <a:spLocks noGrp="1" noChangeArrowheads="1"/>
          </p:cNvSpPr>
          <p:nvPr>
            <p:ph type="body" idx="1"/>
          </p:nvPr>
        </p:nvSpPr>
        <p:spPr/>
        <p:txBody>
          <a:bodyPr/>
          <a:lstStyle/>
          <a:p>
            <a:pPr eaLnBrk="1" hangingPunct="1"/>
            <a:r>
              <a:rPr lang="sv-SE" dirty="0" smtClean="0"/>
              <a:t>We call an instrument weak if the correlation with the troublesome variable is low.</a:t>
            </a:r>
          </a:p>
          <a:p>
            <a:pPr eaLnBrk="1" hangingPunct="1"/>
            <a:r>
              <a:rPr lang="sv-SE" dirty="0" smtClean="0"/>
              <a:t>One consequence is that the variance of 2SLS estimators become greatly inflated. </a:t>
            </a:r>
            <a:endParaRPr lang="nb-NO"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sv-SE" sz="4000" smtClean="0"/>
              <a:t>Venn diagrams</a:t>
            </a:r>
            <a:endParaRPr lang="nb-NO" sz="4000" smtClean="0"/>
          </a:p>
        </p:txBody>
      </p:sp>
      <p:pic>
        <p:nvPicPr>
          <p:cNvPr id="52227" name="Picture 4" descr="venn1"/>
          <p:cNvPicPr>
            <a:picLocks noChangeAspect="1" noChangeArrowheads="1"/>
          </p:cNvPicPr>
          <p:nvPr/>
        </p:nvPicPr>
        <p:blipFill>
          <a:blip r:embed="rId2"/>
          <a:srcRect/>
          <a:stretch>
            <a:fillRect/>
          </a:stretch>
        </p:blipFill>
        <p:spPr bwMode="auto">
          <a:xfrm>
            <a:off x="2286000" y="1712913"/>
            <a:ext cx="5330825" cy="400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sv-SE" smtClean="0"/>
              <a:t>Multiple regression</a:t>
            </a:r>
            <a:endParaRPr lang="nb-NO" smtClean="0"/>
          </a:p>
        </p:txBody>
      </p:sp>
      <p:sp>
        <p:nvSpPr>
          <p:cNvPr id="53251" name="Rectangle 3"/>
          <p:cNvSpPr>
            <a:spLocks noGrp="1" noChangeArrowheads="1"/>
          </p:cNvSpPr>
          <p:nvPr>
            <p:ph type="body" idx="1"/>
          </p:nvPr>
        </p:nvSpPr>
        <p:spPr/>
        <p:txBody>
          <a:bodyPr/>
          <a:lstStyle/>
          <a:p>
            <a:pPr eaLnBrk="1" hangingPunct="1">
              <a:buFontTx/>
              <a:buNone/>
            </a:pPr>
            <a:endParaRPr lang="sv-SE" smtClean="0"/>
          </a:p>
        </p:txBody>
      </p:sp>
      <p:pic>
        <p:nvPicPr>
          <p:cNvPr id="53252" name="Picture 4" descr="venn3"/>
          <p:cNvPicPr>
            <a:picLocks noChangeAspect="1" noChangeArrowheads="1"/>
          </p:cNvPicPr>
          <p:nvPr/>
        </p:nvPicPr>
        <p:blipFill>
          <a:blip r:embed="rId2"/>
          <a:srcRect/>
          <a:stretch>
            <a:fillRect/>
          </a:stretch>
        </p:blipFill>
        <p:spPr bwMode="auto">
          <a:xfrm>
            <a:off x="3119438" y="1806575"/>
            <a:ext cx="4878387" cy="3694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sv-SE" smtClean="0"/>
              <a:t>Z as an instrument for X</a:t>
            </a:r>
          </a:p>
        </p:txBody>
      </p:sp>
      <p:pic>
        <p:nvPicPr>
          <p:cNvPr id="54275" name="Content Placeholder 3" descr="nietvå.bmp"/>
          <p:cNvPicPr>
            <a:picLocks noGrp="1" noChangeAspect="1"/>
          </p:cNvPicPr>
          <p:nvPr>
            <p:ph idx="1"/>
          </p:nvPr>
        </p:nvPicPr>
        <p:blipFill>
          <a:blip r:embed="rId2"/>
          <a:srcRect/>
          <a:stretch>
            <a:fillRect/>
          </a:stretch>
        </p:blipFill>
        <p:spPr>
          <a:xfrm>
            <a:off x="2357438" y="1174750"/>
            <a:ext cx="6167437" cy="5683250"/>
          </a:xfr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68313" y="260350"/>
            <a:ext cx="8229600" cy="1143000"/>
          </a:xfrm>
        </p:spPr>
        <p:txBody>
          <a:bodyPr/>
          <a:lstStyle/>
          <a:p>
            <a:pPr eaLnBrk="1" hangingPunct="1"/>
            <a:r>
              <a:rPr lang="sv-SE" smtClean="0"/>
              <a:t>Clear?</a:t>
            </a:r>
            <a:endParaRPr lang="nb-NO" smtClean="0"/>
          </a:p>
        </p:txBody>
      </p:sp>
      <p:sp>
        <p:nvSpPr>
          <p:cNvPr id="55299" name="Rectangle 3"/>
          <p:cNvSpPr>
            <a:spLocks noGrp="1" noChangeArrowheads="1"/>
          </p:cNvSpPr>
          <p:nvPr>
            <p:ph type="body" idx="4294967295"/>
          </p:nvPr>
        </p:nvSpPr>
        <p:spPr/>
        <p:txBody>
          <a:bodyPr/>
          <a:lstStyle/>
          <a:p>
            <a:pPr eaLnBrk="1" hangingPunct="1">
              <a:buFontTx/>
              <a:buNone/>
            </a:pPr>
            <a:endParaRPr lang="sv-SE" smtClean="0"/>
          </a:p>
        </p:txBody>
      </p:sp>
      <p:pic>
        <p:nvPicPr>
          <p:cNvPr id="55300" name="Picture 4" descr="vennandreas"/>
          <p:cNvPicPr>
            <a:picLocks noChangeAspect="1" noChangeArrowheads="1"/>
          </p:cNvPicPr>
          <p:nvPr/>
        </p:nvPicPr>
        <p:blipFill>
          <a:blip r:embed="rId2"/>
          <a:srcRect/>
          <a:stretch>
            <a:fillRect/>
          </a:stretch>
        </p:blipFill>
        <p:spPr bwMode="auto">
          <a:xfrm>
            <a:off x="1763713" y="1700213"/>
            <a:ext cx="4857750" cy="481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sv-SE" smtClean="0"/>
              <a:t>Ugly instruments</a:t>
            </a:r>
            <a:endParaRPr lang="nb-NO" smtClean="0"/>
          </a:p>
        </p:txBody>
      </p:sp>
      <p:sp>
        <p:nvSpPr>
          <p:cNvPr id="56323" name="Rectangle 3"/>
          <p:cNvSpPr>
            <a:spLocks noGrp="1" noChangeArrowheads="1"/>
          </p:cNvSpPr>
          <p:nvPr>
            <p:ph type="body" idx="1"/>
          </p:nvPr>
        </p:nvSpPr>
        <p:spPr/>
        <p:txBody>
          <a:bodyPr/>
          <a:lstStyle/>
          <a:p>
            <a:pPr eaLnBrk="1" hangingPunct="1"/>
            <a:r>
              <a:rPr lang="sv-SE" smtClean="0"/>
              <a:t>What are we really measuring?</a:t>
            </a:r>
          </a:p>
          <a:p>
            <a:pPr eaLnBrk="1" hangingPunct="1"/>
            <a:endParaRPr lang="sv-SE" smtClean="0"/>
          </a:p>
          <a:p>
            <a:pPr eaLnBrk="1" hangingPunct="1"/>
            <a:r>
              <a:rPr lang="en-GB" smtClean="0"/>
              <a:t>If heterogeneity is present, IV estimation may reveal results for a specific group which may differ from the average effect. </a:t>
            </a:r>
          </a:p>
          <a:p>
            <a:pPr eaLnBrk="1" hangingPunct="1"/>
            <a:endParaRPr lang="en-GB" smtClean="0"/>
          </a:p>
          <a:p>
            <a:pPr eaLnBrk="1" hangingPunct="1"/>
            <a:r>
              <a:rPr lang="sv-SE" smtClean="0"/>
              <a:t>LATE: Local Average Treatment Effect.</a:t>
            </a:r>
          </a:p>
          <a:p>
            <a:pPr eaLnBrk="1" hangingPunct="1">
              <a:buFontTx/>
              <a:buNone/>
            </a:pPr>
            <a:endParaRPr lang="sv-SE" smtClean="0"/>
          </a:p>
          <a:p>
            <a:pPr eaLnBrk="1" hangingPunct="1"/>
            <a:endParaRPr lang="nb-NO"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sv-SE" smtClean="0"/>
              <a:t>Example</a:t>
            </a:r>
            <a:endParaRPr lang="nb-NO" smtClean="0"/>
          </a:p>
        </p:txBody>
      </p:sp>
      <p:sp>
        <p:nvSpPr>
          <p:cNvPr id="57347" name="Rectangle 3"/>
          <p:cNvSpPr>
            <a:spLocks noGrp="1" noChangeArrowheads="1"/>
          </p:cNvSpPr>
          <p:nvPr>
            <p:ph type="body" idx="1"/>
          </p:nvPr>
        </p:nvSpPr>
        <p:spPr/>
        <p:txBody>
          <a:bodyPr/>
          <a:lstStyle/>
          <a:p>
            <a:pPr eaLnBrk="1" hangingPunct="1"/>
            <a:r>
              <a:rPr lang="sv-SE" smtClean="0"/>
              <a:t>Effect of education.</a:t>
            </a:r>
          </a:p>
          <a:p>
            <a:pPr eaLnBrk="1" hangingPunct="1">
              <a:buFontTx/>
              <a:buNone/>
            </a:pPr>
            <a:r>
              <a:rPr lang="sv-SE" smtClean="0"/>
              <a:t>		</a:t>
            </a:r>
            <a:r>
              <a:rPr lang="sv-SE" sz="2400" smtClean="0"/>
              <a:t>Those affected by school laws have a high marginal utility of an extra year. Thereby we are not measuring the returns to education in general. Not even the effect of education for those with low education. The effect is rather one for those who would not have studied the extra year absent the schooling law. </a:t>
            </a:r>
          </a:p>
          <a:p>
            <a:pPr eaLnBrk="1" hangingPunct="1"/>
            <a:r>
              <a:rPr lang="sv-SE" smtClean="0"/>
              <a:t>So, we must know what we are measuring!</a:t>
            </a:r>
          </a:p>
          <a:p>
            <a:pPr eaLnBrk="1" hangingPunct="1">
              <a:buFontTx/>
              <a:buNone/>
            </a:pPr>
            <a:endParaRPr lang="sv-SE" smtClean="0"/>
          </a:p>
          <a:p>
            <a:pPr eaLnBrk="1" hangingPunct="1"/>
            <a:endParaRPr lang="nb-NO" smtClean="0"/>
          </a:p>
          <a:p>
            <a:pPr eaLnBrk="1" hangingPunct="1"/>
            <a:endParaRPr lang="nb-NO"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sv-SE" smtClean="0"/>
              <a:t>Difference in differences (DD)</a:t>
            </a:r>
            <a:endParaRPr lang="nb-NO" smtClean="0"/>
          </a:p>
        </p:txBody>
      </p:sp>
      <p:sp>
        <p:nvSpPr>
          <p:cNvPr id="58371" name="Rectangle 3"/>
          <p:cNvSpPr>
            <a:spLocks noGrp="1" noChangeArrowheads="1"/>
          </p:cNvSpPr>
          <p:nvPr>
            <p:ph type="body" idx="1"/>
          </p:nvPr>
        </p:nvSpPr>
        <p:spPr/>
        <p:txBody>
          <a:bodyPr/>
          <a:lstStyle/>
          <a:p>
            <a:pPr>
              <a:lnSpc>
                <a:spcPct val="90000"/>
              </a:lnSpc>
            </a:pPr>
            <a:r>
              <a:rPr lang="en-US" smtClean="0"/>
              <a:t>Requires that data is available both before and after treatment. </a:t>
            </a:r>
          </a:p>
          <a:p>
            <a:pPr>
              <a:lnSpc>
                <a:spcPct val="90000"/>
              </a:lnSpc>
            </a:pPr>
            <a:r>
              <a:rPr lang="en-US" smtClean="0"/>
              <a:t>Basic idea: Control for pre-period differences in outcomes between T and C.</a:t>
            </a:r>
          </a:p>
          <a:p>
            <a:pPr>
              <a:lnSpc>
                <a:spcPct val="90000"/>
              </a:lnSpc>
            </a:pPr>
            <a:r>
              <a:rPr lang="en-US" smtClean="0"/>
              <a:t>Crucial assumption. Absent the treatment, the outcomes would have followed the same trend.</a:t>
            </a:r>
            <a:r>
              <a:rPr lang="nb-NO" smtClean="0"/>
              <a:t> </a:t>
            </a:r>
          </a:p>
          <a:p>
            <a:pPr>
              <a:lnSpc>
                <a:spcPct val="90000"/>
              </a:lnSpc>
            </a:pPr>
            <a:r>
              <a:rPr lang="en-US" smtClean="0"/>
              <a:t>Main practical issue: Omitted variable… you must argue your case strongly! </a:t>
            </a:r>
            <a:endParaRPr lang="nb-NO"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811213" y="609600"/>
            <a:ext cx="8153400" cy="419100"/>
          </a:xfrm>
        </p:spPr>
        <p:txBody>
          <a:bodyPr/>
          <a:lstStyle/>
          <a:p>
            <a:pPr eaLnBrk="1" hangingPunct="1"/>
            <a:r>
              <a:rPr lang="en-US" sz="3200" b="1" smtClean="0"/>
              <a:t>As long as the bias is additive and time-invariant, diff-in-diff will work ….</a:t>
            </a:r>
          </a:p>
        </p:txBody>
      </p:sp>
      <p:sp>
        <p:nvSpPr>
          <p:cNvPr id="59395"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FontTx/>
              <a:buChar char="•"/>
            </a:pPr>
            <a:endParaRPr lang="en-US" sz="1600" b="1"/>
          </a:p>
        </p:txBody>
      </p:sp>
      <p:sp>
        <p:nvSpPr>
          <p:cNvPr id="59396"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pPr>
            <a:r>
              <a:rPr lang="en-US" sz="2400" b="1"/>
              <a:t>	</a:t>
            </a:r>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r>
              <a:rPr lang="en-US" sz="2400" b="1"/>
              <a:t>	</a:t>
            </a:r>
          </a:p>
        </p:txBody>
      </p:sp>
      <p:graphicFrame>
        <p:nvGraphicFramePr>
          <p:cNvPr id="59397" name="Object 5"/>
          <p:cNvGraphicFramePr>
            <a:graphicFrameLocks noChangeAspect="1"/>
          </p:cNvGraphicFramePr>
          <p:nvPr/>
        </p:nvGraphicFramePr>
        <p:xfrm>
          <a:off x="1042988" y="1557338"/>
          <a:ext cx="7581900" cy="6057900"/>
        </p:xfrm>
        <a:graphic>
          <a:graphicData uri="http://schemas.openxmlformats.org/presentationml/2006/ole">
            <mc:AlternateContent xmlns:mc="http://schemas.openxmlformats.org/markup-compatibility/2006">
              <mc:Choice xmlns:v="urn:schemas-microsoft-com:vml" Requires="v">
                <p:oleObj spid="_x0000_s59412" name="Document" r:id="rId4" imgW="4572000" imgH="3648075" progId="Word.Document.8">
                  <p:embed/>
                </p:oleObj>
              </mc:Choice>
              <mc:Fallback>
                <p:oleObj name="Document" r:id="rId4" imgW="4572000" imgH="3648075"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557338"/>
                        <a:ext cx="7581900" cy="605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sv-SE" smtClean="0"/>
              <a:t>Other interesting references</a:t>
            </a:r>
            <a:endParaRPr lang="en-US" smtClean="0"/>
          </a:p>
        </p:txBody>
      </p:sp>
      <p:sp>
        <p:nvSpPr>
          <p:cNvPr id="6147" name="Content Placeholder 2"/>
          <p:cNvSpPr>
            <a:spLocks noGrp="1"/>
          </p:cNvSpPr>
          <p:nvPr>
            <p:ph idx="1"/>
          </p:nvPr>
        </p:nvSpPr>
        <p:spPr/>
        <p:txBody>
          <a:bodyPr/>
          <a:lstStyle/>
          <a:p>
            <a:pPr eaLnBrk="1" hangingPunct="1"/>
            <a:r>
              <a:rPr lang="sv-SE" sz="2400" smtClean="0"/>
              <a:t>Symposium in </a:t>
            </a:r>
            <a:r>
              <a:rPr lang="en-US" sz="2400" u="sng" smtClean="0">
                <a:hlinkClick r:id="rId2" tooltip="The Journal of Economic Perspectives"/>
              </a:rPr>
              <a:t>The Journal of Economic Perspectives</a:t>
            </a:r>
            <a:r>
              <a:rPr lang="en-US" sz="2400" smtClean="0"/>
              <a:t>, Volume 24, Number 2, Spring 2010. Starting with:</a:t>
            </a:r>
          </a:p>
          <a:p>
            <a:pPr eaLnBrk="1" hangingPunct="1"/>
            <a:r>
              <a:rPr lang="en-US" sz="2400" smtClean="0"/>
              <a:t>Angrist and Pischke, “The Credibility Revolution in Empirical Economics: How Better Research Design Is Taking the Con out of Econometrics” </a:t>
            </a:r>
          </a:p>
          <a:p>
            <a:pPr eaLnBrk="1" hangingPunct="1"/>
            <a:r>
              <a:rPr lang="sv-SE" sz="2400" smtClean="0"/>
              <a:t>See also:</a:t>
            </a:r>
            <a:endParaRPr lang="en-US" sz="2400" smtClean="0"/>
          </a:p>
          <a:p>
            <a:pPr eaLnBrk="1" hangingPunct="1"/>
            <a:r>
              <a:rPr lang="sv-SE" sz="2400" smtClean="0"/>
              <a:t>Deaton (2009) ”</a:t>
            </a:r>
            <a:r>
              <a:rPr lang="en-US" sz="2400" smtClean="0"/>
              <a:t>Instruments of development: Randomization in the tropics, and the search for the elusive keys to economic development</a:t>
            </a:r>
            <a:r>
              <a:rPr lang="sv-SE" sz="2400" smtClean="0"/>
              <a:t>”.</a:t>
            </a:r>
          </a:p>
          <a:p>
            <a:pPr eaLnBrk="1" hangingPunct="1"/>
            <a:r>
              <a:rPr lang="sv-SE" sz="2400" smtClean="0"/>
              <a:t>Banarjee and Duflo (2009) ”The experimental approach to development economics”. </a:t>
            </a:r>
            <a:endParaRPr lang="en-US" sz="24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990600" y="838200"/>
            <a:ext cx="8153400" cy="419100"/>
          </a:xfrm>
        </p:spPr>
        <p:txBody>
          <a:bodyPr/>
          <a:lstStyle/>
          <a:p>
            <a:pPr eaLnBrk="1" hangingPunct="1"/>
            <a:r>
              <a:rPr lang="en-US" sz="3200" b="1" smtClean="0"/>
              <a:t>What if the observed changes over time are affected?</a:t>
            </a:r>
            <a:br>
              <a:rPr lang="en-US" sz="3200" b="1" smtClean="0"/>
            </a:br>
            <a:endParaRPr lang="en-US" sz="3200" b="1" smtClean="0"/>
          </a:p>
        </p:txBody>
      </p:sp>
      <p:sp>
        <p:nvSpPr>
          <p:cNvPr id="60419"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FontTx/>
              <a:buChar char="•"/>
            </a:pPr>
            <a:endParaRPr lang="en-US" sz="1600" b="1"/>
          </a:p>
        </p:txBody>
      </p:sp>
      <p:sp>
        <p:nvSpPr>
          <p:cNvPr id="60420"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pPr>
            <a:r>
              <a:rPr lang="en-US" sz="2400" b="1"/>
              <a:t>	</a:t>
            </a:r>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endParaRPr lang="en-US" sz="2400" b="1"/>
          </a:p>
          <a:p>
            <a:pPr marL="342900" indent="-342900">
              <a:spcBef>
                <a:spcPct val="20000"/>
              </a:spcBef>
            </a:pPr>
            <a:r>
              <a:rPr lang="en-US" sz="2400" b="1"/>
              <a:t>	</a:t>
            </a:r>
          </a:p>
        </p:txBody>
      </p:sp>
      <p:graphicFrame>
        <p:nvGraphicFramePr>
          <p:cNvPr id="60421" name="Object 5"/>
          <p:cNvGraphicFramePr>
            <a:graphicFrameLocks noChangeAspect="1"/>
          </p:cNvGraphicFramePr>
          <p:nvPr/>
        </p:nvGraphicFramePr>
        <p:xfrm>
          <a:off x="1042988" y="1557338"/>
          <a:ext cx="7581900" cy="6057900"/>
        </p:xfrm>
        <a:graphic>
          <a:graphicData uri="http://schemas.openxmlformats.org/presentationml/2006/ole">
            <mc:AlternateContent xmlns:mc="http://schemas.openxmlformats.org/markup-compatibility/2006">
              <mc:Choice xmlns:v="urn:schemas-microsoft-com:vml" Requires="v">
                <p:oleObj spid="_x0000_s60436" name="Dokument" r:id="rId4" imgW="4573035" imgH="3657938" progId="Word.Document.8">
                  <p:embed/>
                </p:oleObj>
              </mc:Choice>
              <mc:Fallback>
                <p:oleObj name="Dokument" r:id="rId4" imgW="4573035" imgH="3657938"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557338"/>
                        <a:ext cx="7581900" cy="605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sv-SE" smtClean="0"/>
              <a:t>Problems</a:t>
            </a:r>
            <a:endParaRPr lang="nb-NO" smtClean="0"/>
          </a:p>
        </p:txBody>
      </p:sp>
      <p:sp>
        <p:nvSpPr>
          <p:cNvPr id="61443" name="Rectangle 3"/>
          <p:cNvSpPr>
            <a:spLocks noGrp="1" noChangeArrowheads="1"/>
          </p:cNvSpPr>
          <p:nvPr>
            <p:ph type="body" idx="1"/>
          </p:nvPr>
        </p:nvSpPr>
        <p:spPr/>
        <p:txBody>
          <a:bodyPr/>
          <a:lstStyle/>
          <a:p>
            <a:r>
              <a:rPr lang="sv-SE" smtClean="0"/>
              <a:t>The main problem is that something else may have happened at the same time.</a:t>
            </a:r>
          </a:p>
          <a:p>
            <a:endParaRPr lang="sv-SE" smtClean="0"/>
          </a:p>
          <a:p>
            <a:r>
              <a:rPr lang="sv-SE" smtClean="0"/>
              <a:t>Or that the </a:t>
            </a:r>
            <a:r>
              <a:rPr lang="sv-SE" i="1" smtClean="0"/>
              <a:t>trends</a:t>
            </a:r>
            <a:r>
              <a:rPr lang="sv-SE" smtClean="0"/>
              <a:t> are different.</a:t>
            </a:r>
          </a:p>
          <a:p>
            <a:endParaRPr lang="sv-SE" smtClean="0"/>
          </a:p>
          <a:p>
            <a:r>
              <a:rPr lang="sv-SE" smtClean="0"/>
              <a:t>More periods is better.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sv-SE" smtClean="0"/>
              <a:t>Real world example</a:t>
            </a:r>
            <a:endParaRPr lang="nb-NO" smtClean="0"/>
          </a:p>
        </p:txBody>
      </p:sp>
      <p:sp>
        <p:nvSpPr>
          <p:cNvPr id="62467" name="Rectangle 3"/>
          <p:cNvSpPr>
            <a:spLocks noGrp="1" noChangeArrowheads="1"/>
          </p:cNvSpPr>
          <p:nvPr>
            <p:ph type="body" idx="1"/>
          </p:nvPr>
        </p:nvSpPr>
        <p:spPr/>
        <p:txBody>
          <a:bodyPr/>
          <a:lstStyle/>
          <a:p>
            <a:pPr>
              <a:lnSpc>
                <a:spcPct val="90000"/>
              </a:lnSpc>
            </a:pPr>
            <a:r>
              <a:rPr lang="sv-SE" smtClean="0"/>
              <a:t>Effect of the death penalty on homicide rates.</a:t>
            </a:r>
          </a:p>
          <a:p>
            <a:pPr>
              <a:lnSpc>
                <a:spcPct val="90000"/>
              </a:lnSpc>
            </a:pPr>
            <a:endParaRPr lang="sv-SE" smtClean="0"/>
          </a:p>
          <a:p>
            <a:pPr>
              <a:lnSpc>
                <a:spcPct val="90000"/>
              </a:lnSpc>
            </a:pPr>
            <a:r>
              <a:rPr lang="en-US" smtClean="0"/>
              <a:t>Donohue and Wolfers (2005) “Uses and abuses of empirical evidence in the death penalty debate”.</a:t>
            </a:r>
          </a:p>
          <a:p>
            <a:pPr>
              <a:lnSpc>
                <a:spcPct val="90000"/>
              </a:lnSpc>
            </a:pPr>
            <a:endParaRPr lang="en-US" smtClean="0"/>
          </a:p>
          <a:p>
            <a:pPr>
              <a:lnSpc>
                <a:spcPct val="90000"/>
              </a:lnSpc>
            </a:pPr>
            <a:r>
              <a:rPr lang="en-US" smtClean="0"/>
              <a:t>Use the trend in Canada as a counterfactual for the trend in the US</a:t>
            </a:r>
            <a:endParaRPr lang="nb-NO"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5"/>
          <p:cNvPicPr>
            <a:picLocks noChangeAspect="1" noChangeArrowheads="1"/>
          </p:cNvPicPr>
          <p:nvPr/>
        </p:nvPicPr>
        <p:blipFill>
          <a:blip r:embed="rId2"/>
          <a:srcRect/>
          <a:stretch>
            <a:fillRect/>
          </a:stretch>
        </p:blipFill>
        <p:spPr bwMode="auto">
          <a:xfrm>
            <a:off x="38100" y="115888"/>
            <a:ext cx="9051925" cy="6408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sv-SE" smtClean="0"/>
              <a:t>Regression Discontinuity (RD)</a:t>
            </a:r>
            <a:endParaRPr lang="nb-NO" smtClean="0"/>
          </a:p>
        </p:txBody>
      </p:sp>
      <p:sp>
        <p:nvSpPr>
          <p:cNvPr id="64515" name="Rectangle 3"/>
          <p:cNvSpPr>
            <a:spLocks noGrp="1" noChangeArrowheads="1"/>
          </p:cNvSpPr>
          <p:nvPr>
            <p:ph type="body" idx="1"/>
          </p:nvPr>
        </p:nvSpPr>
        <p:spPr/>
        <p:txBody>
          <a:bodyPr/>
          <a:lstStyle/>
          <a:p>
            <a:pPr>
              <a:lnSpc>
                <a:spcPct val="80000"/>
              </a:lnSpc>
            </a:pPr>
            <a:r>
              <a:rPr lang="en-US" sz="2800" smtClean="0"/>
              <a:t>Basic idea: Exploit that the probability of treatment is a discontinuous function of at least one observable variable.</a:t>
            </a:r>
          </a:p>
          <a:p>
            <a:pPr>
              <a:lnSpc>
                <a:spcPct val="80000"/>
              </a:lnSpc>
            </a:pPr>
            <a:r>
              <a:rPr lang="en-US" sz="2800" smtClean="0"/>
              <a:t>Clear right </a:t>
            </a:r>
            <a:r>
              <a:rPr lang="en-US" sz="2800" smtClean="0">
                <a:sym typeface="Wingdings" pitchFamily="2" charset="2"/>
              </a:rPr>
              <a:t></a:t>
            </a:r>
          </a:p>
          <a:p>
            <a:pPr>
              <a:lnSpc>
                <a:spcPct val="80000"/>
              </a:lnSpc>
            </a:pPr>
            <a:r>
              <a:rPr lang="en-US" sz="2800" smtClean="0">
                <a:sym typeface="Wingdings" pitchFamily="2" charset="2"/>
              </a:rPr>
              <a:t>The idea is to estimate the treatment effect using individuals just below the threshold as a control for those just above. </a:t>
            </a:r>
          </a:p>
          <a:p>
            <a:pPr>
              <a:lnSpc>
                <a:spcPct val="80000"/>
              </a:lnSpc>
            </a:pPr>
            <a:r>
              <a:rPr lang="en-US" sz="2800" smtClean="0">
                <a:sym typeface="Wingdings" pitchFamily="2" charset="2"/>
              </a:rPr>
              <a:t>Examples may be that a poverty relief program is only given to those with less than 40 dollars per month or be that you get into a good university if your exam score is at least 207.</a:t>
            </a:r>
            <a:r>
              <a:rPr lang="nb-NO" sz="2800" smtClean="0">
                <a:sym typeface="Wingdings" pitchFamily="2" charset="2"/>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7"/>
          <p:cNvPicPr>
            <a:picLocks noChangeAspect="1" noChangeArrowheads="1"/>
          </p:cNvPicPr>
          <p:nvPr/>
        </p:nvPicPr>
        <p:blipFill>
          <a:blip r:embed="rId2"/>
          <a:srcRect/>
          <a:stretch>
            <a:fillRect/>
          </a:stretch>
        </p:blipFill>
        <p:spPr bwMode="auto">
          <a:xfrm>
            <a:off x="107950" y="1628775"/>
            <a:ext cx="8567738" cy="3792538"/>
          </a:xfrm>
          <a:prstGeom prst="rect">
            <a:avLst/>
          </a:prstGeom>
          <a:noFill/>
          <a:ln w="9525">
            <a:noFill/>
            <a:miter lim="800000"/>
            <a:headEnd/>
            <a:tailEnd/>
          </a:ln>
          <a:effectLst/>
        </p:spPr>
      </p:pic>
      <p:sp>
        <p:nvSpPr>
          <p:cNvPr id="65539" name="Rectangle 2"/>
          <p:cNvSpPr>
            <a:spLocks noGrp="1" noChangeArrowheads="1"/>
          </p:cNvSpPr>
          <p:nvPr>
            <p:ph type="title"/>
          </p:nvPr>
        </p:nvSpPr>
        <p:spPr/>
        <p:txBody>
          <a:bodyPr/>
          <a:lstStyle/>
          <a:p>
            <a:r>
              <a:rPr lang="sv-SE" smtClean="0"/>
              <a:t>Sharp and fuzzy RD</a:t>
            </a:r>
            <a:endParaRPr lang="nb-NO"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5"/>
          <p:cNvPicPr>
            <a:picLocks noChangeAspect="1" noChangeArrowheads="1"/>
          </p:cNvPicPr>
          <p:nvPr/>
        </p:nvPicPr>
        <p:blipFill>
          <a:blip r:embed="rId2"/>
          <a:srcRect/>
          <a:stretch>
            <a:fillRect/>
          </a:stretch>
        </p:blipFill>
        <p:spPr bwMode="auto">
          <a:xfrm>
            <a:off x="323850" y="1700213"/>
            <a:ext cx="8604250" cy="3762375"/>
          </a:xfrm>
          <a:prstGeom prst="rect">
            <a:avLst/>
          </a:prstGeom>
          <a:noFill/>
          <a:ln w="9525">
            <a:noFill/>
            <a:miter lim="800000"/>
            <a:headEnd/>
            <a:tailEnd/>
          </a:ln>
          <a:effectLst/>
        </p:spPr>
      </p:pic>
      <p:sp>
        <p:nvSpPr>
          <p:cNvPr id="66563" name="Rectangle 2"/>
          <p:cNvSpPr>
            <a:spLocks noGrp="1" noChangeArrowheads="1"/>
          </p:cNvSpPr>
          <p:nvPr>
            <p:ph type="title"/>
          </p:nvPr>
        </p:nvSpPr>
        <p:spPr/>
        <p:txBody>
          <a:bodyPr/>
          <a:lstStyle/>
          <a:p>
            <a:r>
              <a:rPr lang="sv-SE" smtClean="0"/>
              <a:t>Outcome</a:t>
            </a:r>
            <a:endParaRPr lang="nb-NO"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sv-SE" dirty="0" smtClean="0"/>
              <a:t>Another example and some terminology</a:t>
            </a:r>
            <a:endParaRPr lang="nb-NO" dirty="0" smtClean="0"/>
          </a:p>
        </p:txBody>
      </p:sp>
      <p:sp>
        <p:nvSpPr>
          <p:cNvPr id="104451" name="Rectangle 3"/>
          <p:cNvSpPr>
            <a:spLocks noGrp="1" noChangeArrowheads="1"/>
          </p:cNvSpPr>
          <p:nvPr>
            <p:ph type="body" idx="1"/>
          </p:nvPr>
        </p:nvSpPr>
        <p:spPr/>
        <p:txBody>
          <a:bodyPr/>
          <a:lstStyle/>
          <a:p>
            <a:r>
              <a:rPr lang="sv-SE" dirty="0" smtClean="0"/>
              <a:t>Pension program in rural Mexico:</a:t>
            </a:r>
          </a:p>
          <a:p>
            <a:r>
              <a:rPr lang="sv-SE" dirty="0" smtClean="0"/>
              <a:t>Rural: Only in places with less than 30 000 inhabitants.</a:t>
            </a:r>
          </a:p>
          <a:p>
            <a:r>
              <a:rPr lang="sv-SE" dirty="0" smtClean="0"/>
              <a:t>Let p be the ”forcing/running variable”</a:t>
            </a:r>
          </a:p>
          <a:p>
            <a:r>
              <a:rPr lang="sv-SE" dirty="0" smtClean="0"/>
              <a:t>p= population – 30 000 so that:</a:t>
            </a:r>
          </a:p>
          <a:p>
            <a:pPr>
              <a:buFontTx/>
              <a:buNone/>
            </a:pPr>
            <a:endParaRPr lang="sv-SE" dirty="0" smtClean="0"/>
          </a:p>
          <a:p>
            <a:pPr>
              <a:buFontTx/>
              <a:buNone/>
            </a:pPr>
            <a:endParaRPr lang="nb-NO" dirty="0" smtClean="0"/>
          </a:p>
        </p:txBody>
      </p:sp>
      <p:sp>
        <p:nvSpPr>
          <p:cNvPr id="6758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67589" name="Object 2"/>
          <p:cNvGraphicFramePr>
            <a:graphicFrameLocks noChangeAspect="1"/>
          </p:cNvGraphicFramePr>
          <p:nvPr/>
        </p:nvGraphicFramePr>
        <p:xfrm>
          <a:off x="1692275" y="4724400"/>
          <a:ext cx="5138738" cy="1190625"/>
        </p:xfrm>
        <a:graphic>
          <a:graphicData uri="http://schemas.openxmlformats.org/presentationml/2006/ole">
            <mc:AlternateContent xmlns:mc="http://schemas.openxmlformats.org/markup-compatibility/2006">
              <mc:Choice xmlns:v="urn:schemas-microsoft-com:vml" Requires="v">
                <p:oleObj spid="_x0000_s67604" name="Equation" r:id="rId3" imgW="2959100" imgH="685800" progId="Equation.3">
                  <p:embed/>
                </p:oleObj>
              </mc:Choice>
              <mc:Fallback>
                <p:oleObj name="Equation" r:id="rId3" imgW="295910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4724400"/>
                        <a:ext cx="5138738"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sv-SE" smtClean="0"/>
              <a:t>So, how do we estimate this?</a:t>
            </a:r>
            <a:endParaRPr lang="en-US" smtClean="0"/>
          </a:p>
        </p:txBody>
      </p:sp>
      <p:sp>
        <p:nvSpPr>
          <p:cNvPr id="68611" name="Content Placeholder 2"/>
          <p:cNvSpPr>
            <a:spLocks noGrp="1"/>
          </p:cNvSpPr>
          <p:nvPr>
            <p:ph idx="1"/>
          </p:nvPr>
        </p:nvSpPr>
        <p:spPr/>
        <p:txBody>
          <a:bodyPr/>
          <a:lstStyle/>
          <a:p>
            <a:r>
              <a:rPr lang="sv-SE" smtClean="0"/>
              <a:t>Say we want to estimate the effects on poverty. </a:t>
            </a:r>
          </a:p>
          <a:p>
            <a:r>
              <a:rPr lang="sv-SE" smtClean="0"/>
              <a:t>Example on the blackboard.</a:t>
            </a:r>
            <a:endParaRPr 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p:txBody>
          <a:bodyPr/>
          <a:lstStyle/>
          <a:p>
            <a:pPr eaLnBrk="1" hangingPunct="1"/>
            <a:r>
              <a:rPr lang="en-US" sz="3600" smtClean="0">
                <a:solidFill>
                  <a:schemeClr val="tx1"/>
                </a:solidFill>
              </a:rPr>
              <a:t>You can also use RD in physical space</a:t>
            </a:r>
          </a:p>
        </p:txBody>
      </p:sp>
      <p:pic>
        <p:nvPicPr>
          <p:cNvPr id="69635" name="Picture 5"/>
          <p:cNvPicPr>
            <a:picLocks noChangeAspect="1" noChangeArrowheads="1"/>
          </p:cNvPicPr>
          <p:nvPr/>
        </p:nvPicPr>
        <p:blipFill>
          <a:blip r:embed="rId3"/>
          <a:srcRect/>
          <a:stretch>
            <a:fillRect/>
          </a:stretch>
        </p:blipFill>
        <p:spPr bwMode="auto">
          <a:xfrm>
            <a:off x="1979613" y="1196975"/>
            <a:ext cx="5400675" cy="508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sv-SE" dirty="0" smtClean="0"/>
              <a:t>Some more </a:t>
            </a:r>
            <a:r>
              <a:rPr lang="sv-SE" dirty="0" smtClean="0"/>
              <a:t>resources</a:t>
            </a:r>
            <a:endParaRPr lang="nb-NO" dirty="0" smtClean="0"/>
          </a:p>
        </p:txBody>
      </p:sp>
      <p:sp>
        <p:nvSpPr>
          <p:cNvPr id="94211" name="Rectangle 3"/>
          <p:cNvSpPr>
            <a:spLocks noGrp="1" noChangeArrowheads="1"/>
          </p:cNvSpPr>
          <p:nvPr>
            <p:ph type="body" idx="1"/>
          </p:nvPr>
        </p:nvSpPr>
        <p:spPr/>
        <p:txBody>
          <a:bodyPr/>
          <a:lstStyle/>
          <a:p>
            <a:r>
              <a:rPr lang="sv-SE" dirty="0" smtClean="0"/>
              <a:t>Lecture notes will be added to the homepage.</a:t>
            </a:r>
          </a:p>
          <a:p>
            <a:r>
              <a:rPr lang="sv-SE" dirty="0" smtClean="0"/>
              <a:t>For those who know Norwegian, Finseraas and Kotsadam (2013) is also added. </a:t>
            </a:r>
            <a:endParaRPr lang="sv-SE" dirty="0" smtClean="0"/>
          </a:p>
          <a:p>
            <a:r>
              <a:rPr lang="sv-SE" dirty="0" smtClean="0"/>
              <a:t>And a </a:t>
            </a:r>
            <a:r>
              <a:rPr lang="sv-SE" dirty="0" smtClean="0">
                <a:hlinkClick r:id="rId2"/>
              </a:rPr>
              <a:t>recent debate </a:t>
            </a:r>
            <a:r>
              <a:rPr lang="sv-SE" dirty="0" smtClean="0"/>
              <a:t>at the Poverty to Power blog. </a:t>
            </a:r>
            <a:endParaRPr lang="nb-NO"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sv-SE" smtClean="0"/>
              <a:t>RD</a:t>
            </a:r>
            <a:endParaRPr lang="nb-NO" smtClean="0"/>
          </a:p>
        </p:txBody>
      </p:sp>
      <p:sp>
        <p:nvSpPr>
          <p:cNvPr id="70659" name="Rectangle 3"/>
          <p:cNvSpPr>
            <a:spLocks noGrp="1" noChangeArrowheads="1"/>
          </p:cNvSpPr>
          <p:nvPr>
            <p:ph type="body" idx="1"/>
          </p:nvPr>
        </p:nvSpPr>
        <p:spPr/>
        <p:txBody>
          <a:bodyPr/>
          <a:lstStyle/>
          <a:p>
            <a:r>
              <a:rPr lang="en-US" smtClean="0"/>
              <a:t>Very popular.</a:t>
            </a:r>
            <a:endParaRPr lang="nb-NO" smtClean="0"/>
          </a:p>
          <a:p>
            <a:r>
              <a:rPr lang="en-US" smtClean="0"/>
              <a:t>Often a much closer cousin of randomization than the other methods.</a:t>
            </a:r>
          </a:p>
          <a:p>
            <a:r>
              <a:rPr lang="en-US" smtClean="0"/>
              <a:t>Also ethical advantage if distribution is based on needs. </a:t>
            </a:r>
          </a:p>
          <a:p>
            <a:r>
              <a:rPr lang="en-US" smtClean="0"/>
              <a:t>Crucial assumption: No manipulation or sorting around the threshold.</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sv-SE" smtClean="0"/>
              <a:t>RD</a:t>
            </a:r>
            <a:endParaRPr lang="nb-NO" smtClean="0"/>
          </a:p>
        </p:txBody>
      </p:sp>
      <p:sp>
        <p:nvSpPr>
          <p:cNvPr id="71683" name="Rectangle 3"/>
          <p:cNvSpPr>
            <a:spLocks noGrp="1" noChangeArrowheads="1"/>
          </p:cNvSpPr>
          <p:nvPr>
            <p:ph type="body" idx="1"/>
          </p:nvPr>
        </p:nvSpPr>
        <p:spPr/>
        <p:txBody>
          <a:bodyPr/>
          <a:lstStyle/>
          <a:p>
            <a:pPr>
              <a:lnSpc>
                <a:spcPct val="90000"/>
              </a:lnSpc>
            </a:pPr>
            <a:r>
              <a:rPr lang="sv-SE" sz="2800" smtClean="0"/>
              <a:t>Underexploited: Cf. Burgess and Pande:</a:t>
            </a:r>
          </a:p>
          <a:p>
            <a:pPr>
              <a:lnSpc>
                <a:spcPct val="90000"/>
              </a:lnSpc>
            </a:pPr>
            <a:r>
              <a:rPr lang="en-US" sz="2800" smtClean="0"/>
              <a:t>“Banks were required to select unbanked locations for branch expansion from a list circulated by the Central Bank. This list identified all unbanked locations with a population </a:t>
            </a:r>
            <a:r>
              <a:rPr lang="en-US" sz="2800" b="1" smtClean="0"/>
              <a:t>above a certain number</a:t>
            </a:r>
            <a:r>
              <a:rPr lang="en-US" sz="2800" smtClean="0"/>
              <a:t>. As the same population cut-off was applied across India...The list was </a:t>
            </a:r>
            <a:r>
              <a:rPr lang="en-US" sz="2800" b="1" smtClean="0"/>
              <a:t>updated</a:t>
            </a:r>
            <a:r>
              <a:rPr lang="en-US" sz="2800" smtClean="0"/>
              <a:t>, with a lower population cutoff, </a:t>
            </a:r>
            <a:r>
              <a:rPr lang="en-US" sz="2800" b="1" smtClean="0"/>
              <a:t>every three years</a:t>
            </a:r>
            <a:r>
              <a:rPr lang="en-US" sz="2800" smtClean="0"/>
              <a:t>.”</a:t>
            </a:r>
          </a:p>
          <a:p>
            <a:pPr>
              <a:lnSpc>
                <a:spcPct val="90000"/>
              </a:lnSpc>
            </a:pPr>
            <a:r>
              <a:rPr lang="sv-SE" sz="2800" smtClean="0"/>
              <a:t>They could have used RD. </a:t>
            </a:r>
            <a:endParaRPr lang="nb-NO" sz="28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title" idx="4294967295"/>
          </p:nvPr>
        </p:nvSpPr>
        <p:spPr/>
        <p:txBody>
          <a:bodyPr/>
          <a:lstStyle/>
          <a:p>
            <a:pPr eaLnBrk="1" hangingPunct="1"/>
            <a:r>
              <a:rPr lang="en-US" smtClean="0"/>
              <a:t>Summary</a:t>
            </a:r>
          </a:p>
        </p:txBody>
      </p:sp>
      <p:sp>
        <p:nvSpPr>
          <p:cNvPr id="72707" name="Rectangle 2"/>
          <p:cNvSpPr>
            <a:spLocks noGrp="1" noChangeArrowheads="1"/>
          </p:cNvSpPr>
          <p:nvPr>
            <p:ph type="body" idx="4294967295"/>
          </p:nvPr>
        </p:nvSpPr>
        <p:spPr/>
        <p:txBody>
          <a:bodyPr/>
          <a:lstStyle/>
          <a:p>
            <a:pPr eaLnBrk="1" hangingPunct="1"/>
            <a:r>
              <a:rPr lang="en-US" smtClean="0"/>
              <a:t>Randomization requires minimal assumptions. </a:t>
            </a:r>
          </a:p>
          <a:p>
            <a:pPr eaLnBrk="1" hangingPunct="1"/>
            <a:r>
              <a:rPr lang="en-US" smtClean="0"/>
              <a:t>Non-experimental methods require assumptions that must be carefully assessed.</a:t>
            </a:r>
          </a:p>
          <a:p>
            <a:pPr eaLnBrk="1" hangingPunct="1"/>
            <a:r>
              <a:rPr lang="en-US" smtClean="0"/>
              <a:t>These assumptions cannot be proven so they must be very well argued.</a:t>
            </a:r>
          </a:p>
        </p:txBody>
      </p:sp>
      <p:sp>
        <p:nvSpPr>
          <p:cNvPr id="72708" name="Slide Number Placeholder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defTabSz="457200"/>
            <a:fld id="{EA7AA742-127F-495C-9E71-7234B00601CE}" type="slidenum">
              <a:rPr lang="en-US" sz="1200">
                <a:solidFill>
                  <a:srgbClr val="898989"/>
                </a:solidFill>
                <a:latin typeface="Corbel" pitchFamily="34" charset="0"/>
                <a:ea typeface="MS PGothic" pitchFamily="34" charset="-128"/>
              </a:rPr>
              <a:pPr algn="ctr" defTabSz="457200"/>
              <a:t>72</a:t>
            </a:fld>
            <a:endParaRPr lang="en-US" sz="1200">
              <a:solidFill>
                <a:srgbClr val="898989"/>
              </a:solidFill>
              <a:latin typeface="Corbel" pitchFamily="34" charset="0"/>
              <a:ea typeface="MS PGothic" pitchFamily="34" charset="-12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sv-SE" smtClean="0"/>
              <a:t>Typical exam question</a:t>
            </a:r>
            <a:endParaRPr lang="en-US" smtClean="0"/>
          </a:p>
        </p:txBody>
      </p:sp>
      <p:sp>
        <p:nvSpPr>
          <p:cNvPr id="15362" name="Content Placeholder 2"/>
          <p:cNvSpPr>
            <a:spLocks noGrp="1"/>
          </p:cNvSpPr>
          <p:nvPr>
            <p:ph idx="1"/>
          </p:nvPr>
        </p:nvSpPr>
        <p:spPr/>
        <p:txBody>
          <a:bodyPr/>
          <a:lstStyle/>
          <a:p>
            <a:pPr eaLnBrk="1" hangingPunct="1"/>
            <a:r>
              <a:rPr lang="sv-SE" dirty="0" smtClean="0"/>
              <a:t>2a) </a:t>
            </a:r>
            <a:r>
              <a:rPr lang="en-US" dirty="0" smtClean="0"/>
              <a:t>Give some arguments for and against the idea that a state led expansion of rural banks should reduce poverty (2 points). </a:t>
            </a:r>
          </a:p>
          <a:p>
            <a:pPr eaLnBrk="1" hangingPunct="1"/>
            <a:r>
              <a:rPr lang="en-US" dirty="0" smtClean="0"/>
              <a:t>2b) If we are interested in the effects of rural banks on poverty, why is it a bad idea to draw conclusions by simply comparing poverty in areas that have banks to poverty in areas that do not have banks? (1 point) </a:t>
            </a:r>
          </a:p>
          <a:p>
            <a:pPr eaLnBrk="1" hangingPunct="1"/>
            <a:endParaRPr lang="en-US" dirty="0" smtClean="0"/>
          </a:p>
        </p:txBody>
      </p:sp>
    </p:spTree>
    <p:extLst>
      <p:ext uri="{BB962C8B-B14F-4D97-AF65-F5344CB8AC3E}">
        <p14:creationId xmlns:p14="http://schemas.microsoft.com/office/powerpoint/2010/main" val="848779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sv-SE" smtClean="0"/>
              <a:t>Typical exam question</a:t>
            </a:r>
            <a:endParaRPr lang="en-US"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2c) Burgess </a:t>
            </a:r>
            <a:r>
              <a:rPr lang="en-US" dirty="0"/>
              <a:t>and </a:t>
            </a:r>
            <a:r>
              <a:rPr lang="en-US" dirty="0" err="1"/>
              <a:t>Pande</a:t>
            </a:r>
            <a:r>
              <a:rPr lang="en-US" dirty="0"/>
              <a:t> (2005) instead use a policy rule in India between 1977 and 1990 that forced banks who wanted to open in a location that already had banks to open banks in four areas that had no banks. In particular, they exploit the trend reversals between 1977 and 1990 and between 1990 and 2000 (relative to the 1961- 1977 trend) in the relationship between a state's initial financial development and rural branch expansion as instruments for branch openings in rural unbanked locations. What arguments are provided for using these instruments? (4 points) </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490990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sv-SE" smtClean="0"/>
              <a:t>Typical exam question</a:t>
            </a:r>
            <a:endParaRPr lang="en-US" smtClean="0"/>
          </a:p>
        </p:txBody>
      </p:sp>
      <p:sp>
        <p:nvSpPr>
          <p:cNvPr id="17410" name="Content Placeholder 2"/>
          <p:cNvSpPr>
            <a:spLocks noGrp="1"/>
          </p:cNvSpPr>
          <p:nvPr>
            <p:ph idx="1"/>
          </p:nvPr>
        </p:nvSpPr>
        <p:spPr/>
        <p:txBody>
          <a:bodyPr/>
          <a:lstStyle/>
          <a:p>
            <a:pPr eaLnBrk="1" hangingPunct="1"/>
            <a:r>
              <a:rPr lang="en-US" smtClean="0"/>
              <a:t>2d) What are their conclusion and how can it be criticized? (3 points)</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0167471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sv-SE" smtClean="0"/>
              <a:t>Their conclusion</a:t>
            </a:r>
            <a:endParaRPr lang="en-US" smtClean="0"/>
          </a:p>
        </p:txBody>
      </p:sp>
      <p:sp>
        <p:nvSpPr>
          <p:cNvPr id="18434" name="Content Placeholder 2"/>
          <p:cNvSpPr>
            <a:spLocks noGrp="1"/>
          </p:cNvSpPr>
          <p:nvPr>
            <p:ph idx="1"/>
          </p:nvPr>
        </p:nvSpPr>
        <p:spPr/>
        <p:txBody>
          <a:bodyPr/>
          <a:lstStyle/>
          <a:p>
            <a:pPr eaLnBrk="1" hangingPunct="1"/>
            <a:r>
              <a:rPr lang="en-US" smtClean="0"/>
              <a:t>“We provide robust evidence that opening branches in rural unbanked locations in India was associated with reduction in rural poverty.” </a:t>
            </a:r>
          </a:p>
        </p:txBody>
      </p:sp>
    </p:spTree>
    <p:extLst>
      <p:ext uri="{BB962C8B-B14F-4D97-AF65-F5344CB8AC3E}">
        <p14:creationId xmlns:p14="http://schemas.microsoft.com/office/powerpoint/2010/main" val="18806133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eaLnBrk="1" hangingPunct="1"/>
            <a:r>
              <a:rPr lang="sv-SE" smtClean="0"/>
              <a:t>Critical questions (1)</a:t>
            </a:r>
            <a:endParaRPr lang="en-US" smtClean="0"/>
          </a:p>
        </p:txBody>
      </p:sp>
      <p:sp>
        <p:nvSpPr>
          <p:cNvPr id="79874" name="Content Placeholder 2"/>
          <p:cNvSpPr>
            <a:spLocks noGrp="1"/>
          </p:cNvSpPr>
          <p:nvPr>
            <p:ph idx="1"/>
          </p:nvPr>
        </p:nvSpPr>
        <p:spPr/>
        <p:txBody>
          <a:bodyPr/>
          <a:lstStyle/>
          <a:p>
            <a:pPr eaLnBrk="1" hangingPunct="1">
              <a:lnSpc>
                <a:spcPct val="90000"/>
              </a:lnSpc>
            </a:pPr>
            <a:r>
              <a:rPr lang="sv-SE" sz="3000" smtClean="0"/>
              <a:t>Have they really showed that rural banks matter or just that this policy had effects? </a:t>
            </a:r>
          </a:p>
          <a:p>
            <a:pPr eaLnBrk="1" hangingPunct="1">
              <a:lnSpc>
                <a:spcPct val="90000"/>
              </a:lnSpc>
            </a:pPr>
            <a:endParaRPr lang="sv-SE" sz="3000" smtClean="0"/>
          </a:p>
          <a:p>
            <a:pPr eaLnBrk="1" hangingPunct="1">
              <a:lnSpc>
                <a:spcPct val="90000"/>
              </a:lnSpc>
            </a:pPr>
            <a:r>
              <a:rPr lang="sv-SE" sz="3000" smtClean="0"/>
              <a:t>Does it matter that the bank openings were not randomly assigned?</a:t>
            </a:r>
          </a:p>
          <a:p>
            <a:pPr eaLnBrk="1" hangingPunct="1">
              <a:lnSpc>
                <a:spcPct val="90000"/>
              </a:lnSpc>
            </a:pPr>
            <a:endParaRPr lang="sv-SE" sz="3000" smtClean="0"/>
          </a:p>
          <a:p>
            <a:pPr eaLnBrk="1" hangingPunct="1">
              <a:lnSpc>
                <a:spcPct val="90000"/>
              </a:lnSpc>
            </a:pPr>
            <a:r>
              <a:rPr lang="sv-SE" sz="3000" smtClean="0"/>
              <a:t>Why doesnt the trend shift back after 1990?</a:t>
            </a:r>
          </a:p>
          <a:p>
            <a:pPr eaLnBrk="1" hangingPunct="1">
              <a:lnSpc>
                <a:spcPct val="90000"/>
              </a:lnSpc>
            </a:pPr>
            <a:endParaRPr lang="sv-SE" sz="3000" smtClean="0"/>
          </a:p>
          <a:p>
            <a:pPr eaLnBrk="1" hangingPunct="1">
              <a:lnSpc>
                <a:spcPct val="90000"/>
              </a:lnSpc>
            </a:pPr>
            <a:r>
              <a:rPr lang="sv-SE" sz="3000" smtClean="0"/>
              <a:t>Is the result </a:t>
            </a:r>
            <a:r>
              <a:rPr lang="en-US" sz="3000" smtClean="0"/>
              <a:t>generalizable </a:t>
            </a:r>
            <a:r>
              <a:rPr lang="sv-SE" sz="3000" smtClean="0"/>
              <a:t>to other contexts?</a:t>
            </a:r>
          </a:p>
        </p:txBody>
      </p:sp>
    </p:spTree>
    <p:extLst>
      <p:ext uri="{BB962C8B-B14F-4D97-AF65-F5344CB8AC3E}">
        <p14:creationId xmlns:p14="http://schemas.microsoft.com/office/powerpoint/2010/main" val="13639690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p:txBody>
          <a:bodyPr/>
          <a:lstStyle/>
          <a:p>
            <a:pPr eaLnBrk="1" hangingPunct="1"/>
            <a:r>
              <a:rPr lang="sv-SE" smtClean="0"/>
              <a:t>Critical questions (2)</a:t>
            </a:r>
            <a:endParaRPr lang="en-US" smtClean="0"/>
          </a:p>
        </p:txBody>
      </p:sp>
      <p:sp>
        <p:nvSpPr>
          <p:cNvPr id="80898" name="Content Placeholder 2"/>
          <p:cNvSpPr>
            <a:spLocks noGrp="1"/>
          </p:cNvSpPr>
          <p:nvPr>
            <p:ph idx="4294967295"/>
          </p:nvPr>
        </p:nvSpPr>
        <p:spPr/>
        <p:txBody>
          <a:bodyPr/>
          <a:lstStyle/>
          <a:p>
            <a:pPr eaLnBrk="1" hangingPunct="1">
              <a:lnSpc>
                <a:spcPct val="90000"/>
              </a:lnSpc>
            </a:pPr>
            <a:r>
              <a:rPr lang="sv-SE" sz="3000" smtClean="0"/>
              <a:t>What about interactions with other policies? In particular the policy stipulating that 40 percent of the lending should go to ”priority sectors”.</a:t>
            </a:r>
          </a:p>
          <a:p>
            <a:pPr eaLnBrk="1" hangingPunct="1">
              <a:lnSpc>
                <a:spcPct val="90000"/>
              </a:lnSpc>
            </a:pPr>
            <a:r>
              <a:rPr lang="sv-SE" sz="3000" smtClean="0"/>
              <a:t>Do we know </a:t>
            </a:r>
            <a:r>
              <a:rPr lang="sv-SE" sz="3000" i="1" smtClean="0"/>
              <a:t>why</a:t>
            </a:r>
            <a:r>
              <a:rPr lang="sv-SE" sz="3000" smtClean="0"/>
              <a:t> the reform had an effect?</a:t>
            </a:r>
          </a:p>
          <a:p>
            <a:pPr eaLnBrk="1" hangingPunct="1">
              <a:lnSpc>
                <a:spcPct val="90000"/>
              </a:lnSpc>
            </a:pPr>
            <a:r>
              <a:rPr lang="sv-SE" sz="2700" smtClean="0"/>
              <a:t>What about the long term effects? (See Fulford 2011, </a:t>
            </a:r>
            <a:r>
              <a:rPr lang="en-US" sz="2700" smtClean="0"/>
              <a:t>“The effects of financial development in the short and long run”, Boston College Working Paper.)</a:t>
            </a:r>
            <a:endParaRPr lang="sv-SE" sz="2700" smtClean="0"/>
          </a:p>
          <a:p>
            <a:pPr eaLnBrk="1" hangingPunct="1">
              <a:lnSpc>
                <a:spcPct val="90000"/>
              </a:lnSpc>
            </a:pPr>
            <a:r>
              <a:rPr lang="sv-SE" sz="3000" smtClean="0"/>
              <a:t>Was it cost effective? </a:t>
            </a:r>
            <a:endParaRPr lang="en-US" sz="3000" smtClean="0"/>
          </a:p>
        </p:txBody>
      </p:sp>
    </p:spTree>
    <p:extLst>
      <p:ext uri="{BB962C8B-B14F-4D97-AF65-F5344CB8AC3E}">
        <p14:creationId xmlns:p14="http://schemas.microsoft.com/office/powerpoint/2010/main" val="2178700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sz="4000" smtClean="0"/>
              <a:t>The fundamental problem of causal inference</a:t>
            </a:r>
            <a:endParaRPr lang="nb-NO" sz="4000" smtClean="0"/>
          </a:p>
        </p:txBody>
      </p:sp>
      <p:sp>
        <p:nvSpPr>
          <p:cNvPr id="7171" name="Rectangle 3"/>
          <p:cNvSpPr>
            <a:spLocks noGrp="1" noChangeArrowheads="1"/>
          </p:cNvSpPr>
          <p:nvPr>
            <p:ph type="body" idx="1"/>
          </p:nvPr>
        </p:nvSpPr>
        <p:spPr/>
        <p:txBody>
          <a:bodyPr/>
          <a:lstStyle/>
          <a:p>
            <a:pPr eaLnBrk="1" hangingPunct="1"/>
            <a:r>
              <a:rPr lang="en-US" smtClean="0"/>
              <a:t>Answering </a:t>
            </a:r>
            <a:r>
              <a:rPr lang="en-US" i="1" smtClean="0"/>
              <a:t>any</a:t>
            </a:r>
            <a:r>
              <a:rPr lang="en-US" smtClean="0"/>
              <a:t> causal question requires knowing the counterfactual.</a:t>
            </a:r>
          </a:p>
          <a:p>
            <a:pPr eaLnBrk="1" hangingPunct="1"/>
            <a:r>
              <a:rPr lang="en-US" smtClean="0"/>
              <a:t>At the individual level this is impossible.</a:t>
            </a:r>
          </a:p>
          <a:p>
            <a:pPr eaLnBrk="1" hangingPunct="1"/>
            <a:r>
              <a:rPr lang="en-US" smtClean="0"/>
              <a:t>Maybe we can solve this by using statistics?</a:t>
            </a:r>
          </a:p>
          <a:p>
            <a:pPr eaLnBrk="1" hangingPunct="1"/>
            <a:endParaRPr lang="nb-NO"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We need a comparison group</a:t>
            </a:r>
            <a:endParaRPr lang="nb-NO" smtClean="0"/>
          </a:p>
        </p:txBody>
      </p:sp>
      <p:sp>
        <p:nvSpPr>
          <p:cNvPr id="8195" name="Rectangle 3"/>
          <p:cNvSpPr>
            <a:spLocks noGrp="1" noChangeArrowheads="1"/>
          </p:cNvSpPr>
          <p:nvPr>
            <p:ph type="body" idx="1"/>
          </p:nvPr>
        </p:nvSpPr>
        <p:spPr/>
        <p:txBody>
          <a:bodyPr/>
          <a:lstStyle/>
          <a:p>
            <a:pPr eaLnBrk="1" hangingPunct="1">
              <a:lnSpc>
                <a:spcPct val="90000"/>
              </a:lnSpc>
            </a:pPr>
            <a:r>
              <a:rPr lang="sv-SE" smtClean="0"/>
              <a:t>...that would have had similar outcomes as the treatment group if there was no treatment. </a:t>
            </a:r>
          </a:p>
          <a:p>
            <a:pPr eaLnBrk="1" hangingPunct="1">
              <a:lnSpc>
                <a:spcPct val="90000"/>
              </a:lnSpc>
            </a:pPr>
            <a:r>
              <a:rPr lang="sv-SE" smtClean="0"/>
              <a:t>In general, however, those recieving treatment and those that do not usually differ due to:</a:t>
            </a:r>
          </a:p>
          <a:p>
            <a:pPr eaLnBrk="1" hangingPunct="1">
              <a:lnSpc>
                <a:spcPct val="90000"/>
              </a:lnSpc>
              <a:buFontTx/>
              <a:buNone/>
            </a:pPr>
            <a:r>
              <a:rPr lang="sv-SE" smtClean="0"/>
              <a:t>→ Targeting</a:t>
            </a:r>
          </a:p>
          <a:p>
            <a:pPr eaLnBrk="1" hangingPunct="1">
              <a:lnSpc>
                <a:spcPct val="90000"/>
              </a:lnSpc>
              <a:buFontTx/>
              <a:buNone/>
            </a:pPr>
            <a:r>
              <a:rPr lang="sv-SE" smtClean="0"/>
              <a:t>→ Screening</a:t>
            </a:r>
          </a:p>
          <a:p>
            <a:pPr eaLnBrk="1" hangingPunct="1">
              <a:lnSpc>
                <a:spcPct val="90000"/>
              </a:lnSpc>
              <a:buFontTx/>
              <a:buNone/>
            </a:pPr>
            <a:r>
              <a:rPr lang="sv-SE" smtClean="0"/>
              <a:t>→ Self-selection.</a:t>
            </a:r>
          </a:p>
          <a:p>
            <a:pPr eaLnBrk="1" hangingPunct="1">
              <a:lnSpc>
                <a:spcPct val="90000"/>
              </a:lnSpc>
              <a:buFontTx/>
              <a:buNone/>
            </a:pPr>
            <a:endParaRPr lang="sv-SE" smtClean="0"/>
          </a:p>
          <a:p>
            <a:pPr eaLnBrk="1" hangingPunct="1">
              <a:lnSpc>
                <a:spcPct val="90000"/>
              </a:lnSpc>
              <a:buFontTx/>
              <a:buNone/>
            </a:pPr>
            <a:endParaRPr lang="sv-SE"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TotalTime>
  <Words>2665</Words>
  <Application>Microsoft Office PowerPoint</Application>
  <PresentationFormat>On-screen Show (4:3)</PresentationFormat>
  <Paragraphs>322</Paragraphs>
  <Slides>78</Slides>
  <Notes>5</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78</vt:i4>
      </vt:variant>
    </vt:vector>
  </HeadingPairs>
  <TitlesOfParts>
    <vt:vector size="83" baseType="lpstr">
      <vt:lpstr>Standard utforming</vt:lpstr>
      <vt:lpstr>Equation</vt:lpstr>
      <vt:lpstr>Formel</vt:lpstr>
      <vt:lpstr>Document</vt:lpstr>
      <vt:lpstr>Dokument</vt:lpstr>
      <vt:lpstr>Development Economics  ECON 4915  Lecture 3 </vt:lpstr>
      <vt:lpstr>Outline</vt:lpstr>
      <vt:lpstr>Class contacts and reading list</vt:lpstr>
      <vt:lpstr>Seminar </vt:lpstr>
      <vt:lpstr>Empirical methods in development economics</vt:lpstr>
      <vt:lpstr>Other interesting references</vt:lpstr>
      <vt:lpstr>Some more resources</vt:lpstr>
      <vt:lpstr>The fundamental problem of causal inference</vt:lpstr>
      <vt:lpstr>We need a comparison group</vt:lpstr>
      <vt:lpstr>This implies</vt:lpstr>
      <vt:lpstr>Example</vt:lpstr>
      <vt:lpstr>We want to know the effect</vt:lpstr>
      <vt:lpstr>Problem</vt:lpstr>
      <vt:lpstr>We cannot simply compare before and after</vt:lpstr>
      <vt:lpstr>We cannot simply compare with those who did not get fertilizers</vt:lpstr>
      <vt:lpstr>Solution</vt:lpstr>
      <vt:lpstr>The potential outcomes framework </vt:lpstr>
      <vt:lpstr>The problem</vt:lpstr>
      <vt:lpstr>By using data on many schools we can do better </vt:lpstr>
      <vt:lpstr>PowerPoint Presentation</vt:lpstr>
      <vt:lpstr>Let us take a closer look</vt:lpstr>
      <vt:lpstr>Examples of selection effects in the textbook example:</vt:lpstr>
      <vt:lpstr>The general point</vt:lpstr>
      <vt:lpstr>Randomization</vt:lpstr>
      <vt:lpstr>Randomization</vt:lpstr>
      <vt:lpstr>PowerPoint Presentation</vt:lpstr>
      <vt:lpstr>Assuming SUTVA (the Stable Unit Treatment Value Assumption) </vt:lpstr>
      <vt:lpstr>In a regression </vt:lpstr>
      <vt:lpstr>A detour on the law of large numbers</vt:lpstr>
      <vt:lpstr>What is being estimated?</vt:lpstr>
      <vt:lpstr>Main advantages of randomization</vt:lpstr>
      <vt:lpstr>Critiques of randomized experiments </vt:lpstr>
      <vt:lpstr>External validy continued</vt:lpstr>
      <vt:lpstr>But these issues apply to all empirical work</vt:lpstr>
      <vt:lpstr>More critique</vt:lpstr>
      <vt:lpstr>Ethics</vt:lpstr>
      <vt:lpstr>Why not more randomized impact evaluations?</vt:lpstr>
      <vt:lpstr>If randomization is not possible </vt:lpstr>
      <vt:lpstr>Controlled regression analysis </vt:lpstr>
      <vt:lpstr>Problems</vt:lpstr>
      <vt:lpstr>Instrumental variables (IV)</vt:lpstr>
      <vt:lpstr>Instrumental variables (IV)</vt:lpstr>
      <vt:lpstr>What’s the problem?</vt:lpstr>
      <vt:lpstr>A common example</vt:lpstr>
      <vt:lpstr>Simultaneity</vt:lpstr>
      <vt:lpstr>What can be done?</vt:lpstr>
      <vt:lpstr>How does it work?</vt:lpstr>
      <vt:lpstr>Hence</vt:lpstr>
      <vt:lpstr>Proposed instruments for education</vt:lpstr>
      <vt:lpstr>Bad instruments</vt:lpstr>
      <vt:lpstr>Weak instruments</vt:lpstr>
      <vt:lpstr>Venn diagrams</vt:lpstr>
      <vt:lpstr>Multiple regression</vt:lpstr>
      <vt:lpstr>Z as an instrument for X</vt:lpstr>
      <vt:lpstr>Clear?</vt:lpstr>
      <vt:lpstr>Ugly instruments</vt:lpstr>
      <vt:lpstr>Example</vt:lpstr>
      <vt:lpstr>Difference in differences (DD)</vt:lpstr>
      <vt:lpstr>As long as the bias is additive and time-invariant, diff-in-diff will work ….</vt:lpstr>
      <vt:lpstr>What if the observed changes over time are affected? </vt:lpstr>
      <vt:lpstr>Problems</vt:lpstr>
      <vt:lpstr>Real world example</vt:lpstr>
      <vt:lpstr>PowerPoint Presentation</vt:lpstr>
      <vt:lpstr>Regression Discontinuity (RD)</vt:lpstr>
      <vt:lpstr>Sharp and fuzzy RD</vt:lpstr>
      <vt:lpstr>Outcome</vt:lpstr>
      <vt:lpstr>Another example and some terminology</vt:lpstr>
      <vt:lpstr>So, how do we estimate this?</vt:lpstr>
      <vt:lpstr>You can also use RD in physical space</vt:lpstr>
      <vt:lpstr>RD</vt:lpstr>
      <vt:lpstr>RD</vt:lpstr>
      <vt:lpstr>Summary</vt:lpstr>
      <vt:lpstr>Typical exam question</vt:lpstr>
      <vt:lpstr>Typical exam question</vt:lpstr>
      <vt:lpstr>Typical exam question</vt:lpstr>
      <vt:lpstr>Their conclusion</vt:lpstr>
      <vt:lpstr>Critical questions (1)</vt:lpstr>
      <vt:lpstr>Critical questions (2)</vt:lpstr>
    </vt:vector>
  </TitlesOfParts>
  <Company>NOVA, Munthesg. 29, 0260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Andreas Kotsadam</dc:creator>
  <cp:lastModifiedBy>Andreas Kotsadam</cp:lastModifiedBy>
  <cp:revision>78</cp:revision>
  <dcterms:created xsi:type="dcterms:W3CDTF">2012-02-12T12:52:42Z</dcterms:created>
  <dcterms:modified xsi:type="dcterms:W3CDTF">2013-01-28T07:44:33Z</dcterms:modified>
</cp:coreProperties>
</file>