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256" r:id="rId3"/>
    <p:sldId id="261" r:id="rId4"/>
    <p:sldId id="257" r:id="rId5"/>
    <p:sldId id="262" r:id="rId6"/>
    <p:sldId id="263" r:id="rId7"/>
    <p:sldId id="278" r:id="rId8"/>
    <p:sldId id="258" r:id="rId9"/>
    <p:sldId id="279" r:id="rId10"/>
    <p:sldId id="266" r:id="rId11"/>
    <p:sldId id="267" r:id="rId12"/>
    <p:sldId id="273" r:id="rId13"/>
    <p:sldId id="264" r:id="rId14"/>
    <p:sldId id="269" r:id="rId15"/>
    <p:sldId id="272" r:id="rId16"/>
    <p:sldId id="268" r:id="rId17"/>
    <p:sldId id="274" r:id="rId18"/>
    <p:sldId id="275" r:id="rId19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65729" autoAdjust="0"/>
  </p:normalViewPr>
  <p:slideViewPr>
    <p:cSldViewPr>
      <p:cViewPr varScale="1">
        <p:scale>
          <a:sx n="115" d="100"/>
          <a:sy n="115" d="100"/>
        </p:scale>
        <p:origin x="-1524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A8D7-3913-4384-ADF0-84465408F4B2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DA3B1-2D7E-46B8-865D-BC6D8F250D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14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233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n-NO" altLang="nb-NO" sz="1200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58490B-A966-436C-A90E-6E150164A884}" type="slidenum">
              <a:rPr lang="nb-NO" altLang="nb-NO" smtClean="0"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nb-NO" altLang="nb-NO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48C614-927C-4A30-B500-4B453F15135B}" type="slidenum">
              <a:rPr lang="nb-NO" altLang="nb-NO" smtClean="0"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nb-NO" altLang="nb-NO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71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D106A2-9061-42CC-8239-72DFAEEC88F1}" type="slidenum">
              <a:rPr lang="nb-NO"/>
              <a:pPr>
                <a:defRPr/>
              </a:pPr>
              <a:t>14</a:t>
            </a:fld>
            <a:endParaRPr lang="nb-NO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703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2CED2E-FE43-4A2B-843F-6FEB8C5DC58E}" type="slidenum">
              <a:rPr lang="nb-NO" altLang="nb-NO" smtClean="0"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16</a:t>
            </a:fld>
            <a:endParaRPr lang="nb-NO" altLang="nb-NO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E1279F-06E3-4F24-9C09-D375FCAC7A42}" type="slidenum">
              <a:rPr lang="nb-NO" altLang="nb-NO" smtClean="0"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lang="nb-NO" altLang="nb-NO" smtClean="0"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86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557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2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804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992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28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DA3B1-2D7E-46B8-865D-BC6D8F250DB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05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474B2-05C5-4E43-B51A-D99936D548AB}" type="slidenum">
              <a:rPr lang="nb-NO" altLang="nb-NO" smtClean="0">
                <a:solidFill>
                  <a:prstClr val="black"/>
                </a:solidFill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nb-NO" altLang="nb-NO" smtClean="0">
              <a:solidFill>
                <a:prstClr val="black"/>
              </a:solidFill>
              <a:cs typeface="Arial Unicode MS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5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69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98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428750"/>
            <a:ext cx="6934200" cy="85725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2286000"/>
            <a:ext cx="7315200" cy="131445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7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647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00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485900"/>
            <a:ext cx="37719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075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06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714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68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4300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00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46714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911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620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628650"/>
            <a:ext cx="1924050" cy="3943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28650"/>
            <a:ext cx="5619750" cy="394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42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976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224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1674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29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4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1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1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8CB-0191-4BAE-BB2E-6E354562D8A4}" type="datetimeFigureOut">
              <a:rPr lang="nb-NO" smtClean="0"/>
              <a:t>16.08.2017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B5EC-94F0-45DF-8C65-C5CA80621A63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753"/>
            <a:ext cx="5040560" cy="3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28650"/>
            <a:ext cx="7696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85900"/>
            <a:ext cx="7696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B5FA05-4CBC-E548-A3AF-6F1A5CF00563}" type="slidenum">
              <a:rPr lang="nb-NO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A38F32-767B-3847-9EE9-5B8F88197FF6}" type="datetime1">
              <a:rPr lang="nb-NO">
                <a:solidFill>
                  <a:srgbClr val="000000">
                    <a:tint val="75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16.08.2017</a:t>
            </a:fld>
            <a:endParaRPr lang="nb-NO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31" name="Picture 10" descr="HF_IKOS_A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1" y="171450"/>
            <a:ext cx="4727575" cy="263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25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estudier.uio.no/nb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om/finn-fram/omrader/andre/silurveien/" TargetMode="External"/><Relationship Id="rId2" Type="http://schemas.openxmlformats.org/officeDocument/2006/relationships/hyperlink" Target="http://www.uio.no/studier/eksamen/inspera-opplering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uio.no/studier/registrering/godkjenning/norsk-utdanning/index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dp.feide.no/simplesaml/module.php/feide/login.php?asLen=262&amp;AuthState=_dcc457c3a0cb661a2b19f03604bbabf7bcbbfe4533:https://idp.feide.no/simplesaml/saml2/idp/SSOService.php?spentityid%3Dhttps://sp.fronter.com/shibboleth%26cookieTime%3D1500026675%26RelayState%3Dss:mem:9a6c21278c406d1e00a3b560c09741c9c14d60e917a186c86078a18160b168d9" TargetMode="External"/><Relationship Id="rId3" Type="http://schemas.openxmlformats.org/officeDocument/2006/relationships/hyperlink" Target="http://www.uio.no/studier" TargetMode="External"/><Relationship Id="rId7" Type="http://schemas.openxmlformats.org/officeDocument/2006/relationships/hyperlink" Target="uio.no/minestudi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uio.no/studier/program/religionshistorie-aarsenhet/index.html" TargetMode="External"/><Relationship Id="rId5" Type="http://schemas.openxmlformats.org/officeDocument/2006/relationships/hyperlink" Target="http://www.uio.no/studier/program/relkult/studieretninger/religionshistorie/index.html" TargetMode="External"/><Relationship Id="rId4" Type="http://schemas.openxmlformats.org/officeDocument/2006/relationships/hyperlink" Target="http://www.hf.uio.no/studier/" TargetMode="External"/><Relationship Id="rId9" Type="http://schemas.openxmlformats.org/officeDocument/2006/relationships/hyperlink" Target="http://www.uio.no/tjenester/it/e-post-kalender/lese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ri.langseth@ikos.uio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2.docx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uio.no/studier/utveksling/hvorfor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hyperlink" Target="http://blogg.uio.no/hf/reiseblogg/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4.docx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studier/admin/semesterregistrering/registrering-studentweb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11512"/>
            <a:ext cx="7772400" cy="110251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Velkommen til BA og årsenhet i religionshistorie!</a:t>
            </a:r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6" y="1995686"/>
            <a:ext cx="4824535" cy="360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11912"/>
            <a:ext cx="937276" cy="937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9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71600" y="483518"/>
            <a:ext cx="7696200" cy="857250"/>
          </a:xfrm>
        </p:spPr>
        <p:txBody>
          <a:bodyPr/>
          <a:lstStyle/>
          <a:p>
            <a:pPr algn="ctr"/>
            <a:r>
              <a:rPr lang="nb-NO" altLang="nb-NO" dirty="0" smtClean="0"/>
              <a:t>Studentbevis og studentkort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755576" y="1329612"/>
            <a:ext cx="7632848" cy="2970330"/>
          </a:xfrm>
        </p:spPr>
        <p:txBody>
          <a:bodyPr/>
          <a:lstStyle/>
          <a:p>
            <a:endParaRPr lang="nb-NO" sz="2000" dirty="0" smtClean="0"/>
          </a:p>
          <a:p>
            <a:r>
              <a:rPr lang="nb-NO" sz="2000" dirty="0" smtClean="0"/>
              <a:t>Du </a:t>
            </a:r>
            <a:r>
              <a:rPr lang="nb-NO" sz="2000" dirty="0"/>
              <a:t>dokumenterer at du er student enten med mobil-</a:t>
            </a:r>
            <a:r>
              <a:rPr lang="nb-NO" sz="2000" dirty="0" err="1"/>
              <a:t>appen</a:t>
            </a:r>
            <a:r>
              <a:rPr lang="nb-NO" sz="2000" dirty="0"/>
              <a:t> Studentbevis/Student ID </a:t>
            </a:r>
            <a:r>
              <a:rPr lang="nb-NO" sz="2000" dirty="0" smtClean="0"/>
              <a:t>(eller </a:t>
            </a:r>
            <a:r>
              <a:rPr lang="nb-NO" sz="2000" dirty="0"/>
              <a:t>med semesterkvittering og </a:t>
            </a:r>
            <a:r>
              <a:rPr lang="nb-NO" sz="2000" dirty="0" smtClean="0"/>
              <a:t>studentkort)</a:t>
            </a:r>
          </a:p>
          <a:p>
            <a:endParaRPr lang="nn-NO" altLang="nb-NO" sz="2000" dirty="0" smtClean="0"/>
          </a:p>
          <a:p>
            <a:r>
              <a:rPr lang="nn-NO" altLang="nb-NO" sz="2000" dirty="0" smtClean="0"/>
              <a:t>Studentkort får du hos </a:t>
            </a:r>
            <a:r>
              <a:rPr lang="nn-NO" altLang="nb-NO" sz="2000" dirty="0" err="1" smtClean="0"/>
              <a:t>SiO</a:t>
            </a:r>
            <a:r>
              <a:rPr lang="nn-NO" altLang="nb-NO" sz="2000" dirty="0" smtClean="0"/>
              <a:t> kundesenter i Kristian Ottesens hus</a:t>
            </a:r>
          </a:p>
          <a:p>
            <a:endParaRPr lang="nn-NO" altLang="nb-NO" sz="1600" dirty="0" smtClean="0"/>
          </a:p>
          <a:p>
            <a:pPr marL="457200" lvl="1" indent="0">
              <a:buNone/>
            </a:pPr>
            <a:endParaRPr lang="nn-NO" altLang="nb-NO" sz="1600" b="1" dirty="0" smtClean="0"/>
          </a:p>
          <a:p>
            <a:pPr marL="57150" indent="0" algn="ctr">
              <a:buNone/>
            </a:pPr>
            <a:endParaRPr lang="nn-NO" altLang="nb-NO" sz="1600" b="1" dirty="0" smtClean="0"/>
          </a:p>
          <a:p>
            <a:pPr marL="57150" indent="0" algn="ctr">
              <a:buNone/>
            </a:pPr>
            <a:r>
              <a:rPr lang="nn-NO" altLang="nb-NO" sz="1600" b="1" dirty="0" smtClean="0"/>
              <a:t>HUSK:</a:t>
            </a:r>
            <a:r>
              <a:rPr lang="nn-NO" altLang="nb-NO" sz="1600" dirty="0" smtClean="0"/>
              <a:t> ta med legitimasjon og gyldig semesterkvittering i </a:t>
            </a:r>
            <a:r>
              <a:rPr lang="nn-NO" altLang="nb-NO" sz="1600" dirty="0" err="1" smtClean="0"/>
              <a:t>appen</a:t>
            </a:r>
            <a:r>
              <a:rPr lang="nn-NO" altLang="nb-NO" sz="1600" dirty="0" smtClean="0"/>
              <a:t> eller på papir</a:t>
            </a:r>
          </a:p>
          <a:p>
            <a:pPr>
              <a:buFontTx/>
              <a:buNone/>
            </a:pPr>
            <a:endParaRPr lang="nb-NO" altLang="nb-NO" sz="2000" b="1" dirty="0" smtClean="0"/>
          </a:p>
          <a:p>
            <a:pPr marL="0" indent="0" algn="ctr">
              <a:buNone/>
            </a:pPr>
            <a:endParaRPr lang="nb-NO" altLang="nb-NO" sz="2000" dirty="0"/>
          </a:p>
          <a:p>
            <a:endParaRPr lang="nb-NO" altLang="nb-NO" sz="2200" dirty="0" smtClean="0"/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6975475" y="4937523"/>
            <a:ext cx="2133600" cy="172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64472C6D-63EF-4E9F-A636-6F0FF36DA517}" type="datetime1">
              <a:rPr lang="nb-NO" altLang="nb-NO" sz="1000" smtClean="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16.08.2017</a:t>
            </a:fld>
            <a:endParaRPr lang="nb-NO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7920880" cy="857250"/>
          </a:xfrm>
        </p:spPr>
        <p:txBody>
          <a:bodyPr/>
          <a:lstStyle/>
          <a:p>
            <a:pPr algn="ctr"/>
            <a:r>
              <a:rPr lang="nb-NO" altLang="nb-NO" dirty="0">
                <a:hlinkClick r:id="rId3"/>
              </a:rPr>
              <a:t>u</a:t>
            </a:r>
            <a:r>
              <a:rPr lang="nb-NO" altLang="nb-NO" dirty="0" smtClean="0">
                <a:hlinkClick r:id="rId3"/>
              </a:rPr>
              <a:t>io.no/minestudier</a:t>
            </a:r>
            <a:endParaRPr lang="nb-NO" altLang="nb-NO" dirty="0" smtClean="0"/>
          </a:p>
        </p:txBody>
      </p:sp>
      <p:pic>
        <p:nvPicPr>
          <p:cNvPr id="37891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994" y="1491630"/>
            <a:ext cx="5688013" cy="3319463"/>
          </a:xfrm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3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6975475" y="4937523"/>
            <a:ext cx="2133600" cy="172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9C7F457E-4BF9-4726-92BE-29EAE4A81696}" type="datetime1">
              <a:rPr lang="nb-NO" altLang="nb-NO" sz="1000" smtClean="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16.08.2017</a:t>
            </a:fld>
            <a:endParaRPr lang="nb-NO" altLang="nb-NO" sz="10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Digital skoleeksamen i </a:t>
            </a:r>
            <a:r>
              <a:rPr lang="nb-NO" sz="3200" b="1" dirty="0" err="1" smtClean="0"/>
              <a:t>Inspera</a:t>
            </a:r>
            <a:endParaRPr lang="nb-N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175002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tføres på stasjonære datamaskiner</a:t>
            </a:r>
          </a:p>
          <a:p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Opplæring</a:t>
            </a:r>
            <a:endParaRPr lang="nb-NO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Silurveien 2</a:t>
            </a:r>
            <a:endParaRPr lang="nb-NO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Har dine emner digital eksamen? </a:t>
            </a:r>
          </a:p>
          <a:p>
            <a:pPr marL="0" indent="0" algn="ctr">
              <a:buNone/>
            </a:pP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 emnebeskrivelse og semesterside</a:t>
            </a:r>
            <a:endParaRPr lang="nb-NO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7696200" cy="857250"/>
          </a:xfrm>
        </p:spPr>
        <p:txBody>
          <a:bodyPr/>
          <a:lstStyle/>
          <a:p>
            <a:pPr algn="ctr"/>
            <a:r>
              <a:rPr lang="nb-NO" altLang="nb-NO" dirty="0">
                <a:hlinkClick r:id="rId3"/>
              </a:rPr>
              <a:t>u</a:t>
            </a:r>
            <a:r>
              <a:rPr lang="nb-NO" altLang="nb-NO" dirty="0" smtClean="0">
                <a:hlinkClick r:id="rId3"/>
              </a:rPr>
              <a:t>io.no/studier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85900"/>
            <a:ext cx="7696200" cy="3390106"/>
          </a:xfrm>
        </p:spPr>
        <p:txBody>
          <a:bodyPr/>
          <a:lstStyle/>
          <a:p>
            <a:r>
              <a:rPr lang="nb-NO" dirty="0" smtClean="0"/>
              <a:t>Emner, eksamen, tjenester og verktøy</a:t>
            </a:r>
          </a:p>
          <a:p>
            <a:r>
              <a:rPr lang="nb-NO" dirty="0" smtClean="0"/>
              <a:t>Registrering</a:t>
            </a:r>
          </a:p>
          <a:p>
            <a:r>
              <a:rPr lang="nb-NO" dirty="0" smtClean="0"/>
              <a:t>Permisjon, redusert progresjon, utsatt studiestart</a:t>
            </a:r>
          </a:p>
          <a:p>
            <a:r>
              <a:rPr lang="nb-NO" dirty="0" smtClean="0"/>
              <a:t>Tilrettelegging</a:t>
            </a:r>
          </a:p>
          <a:p>
            <a:pPr marL="0" indent="0" algn="ctr">
              <a:buNone/>
            </a:pPr>
            <a:endParaRPr lang="nb-NO" sz="2400" dirty="0" smtClean="0"/>
          </a:p>
          <a:p>
            <a:pPr marL="0" indent="0" algn="ctr">
              <a:buNone/>
            </a:pPr>
            <a:r>
              <a:rPr lang="nb-NO" sz="2400" dirty="0" smtClean="0"/>
              <a:t>Søknadsfrist: 1. september/ 1. februar</a:t>
            </a:r>
            <a:endParaRPr lang="nb-NO" sz="2400" dirty="0" smtClean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5834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551870"/>
            <a:ext cx="7848872" cy="702469"/>
          </a:xfrm>
        </p:spPr>
        <p:txBody>
          <a:bodyPr anchor="ctr"/>
          <a:lstStyle/>
          <a:p>
            <a:pPr algn="ctr"/>
            <a:r>
              <a:rPr lang="nn-NO" altLang="ja-JP" sz="3000" dirty="0" smtClean="0">
                <a:solidFill>
                  <a:schemeClr val="tx1"/>
                </a:solidFill>
              </a:rPr>
              <a:t/>
            </a:r>
            <a:br>
              <a:rPr lang="nn-NO" altLang="ja-JP" sz="3000" dirty="0" smtClean="0">
                <a:solidFill>
                  <a:schemeClr val="tx1"/>
                </a:solidFill>
              </a:rPr>
            </a:br>
            <a:r>
              <a:rPr lang="nn-NO" altLang="ja-JP" sz="3000" dirty="0" smtClean="0">
                <a:solidFill>
                  <a:schemeClr val="tx1"/>
                </a:solidFill>
              </a:rPr>
              <a:t>Viktige </a:t>
            </a:r>
            <a:r>
              <a:rPr lang="nn-NO" altLang="ja-JP" sz="3000" dirty="0" err="1" smtClean="0">
                <a:solidFill>
                  <a:schemeClr val="tx1"/>
                </a:solidFill>
              </a:rPr>
              <a:t>frister</a:t>
            </a:r>
            <a:r>
              <a:rPr lang="ja-JP" altLang="nn-NO" sz="3000" dirty="0" smtClean="0">
                <a:solidFill>
                  <a:schemeClr val="tx1"/>
                </a:solidFill>
              </a:rPr>
              <a:t/>
            </a:r>
            <a:br>
              <a:rPr lang="ja-JP" altLang="nn-NO" sz="3000" dirty="0" smtClean="0">
                <a:solidFill>
                  <a:schemeClr val="tx1"/>
                </a:solidFill>
              </a:rPr>
            </a:br>
            <a:endParaRPr lang="nb-NO" sz="3000" dirty="0" smtClean="0">
              <a:solidFill>
                <a:schemeClr val="tx1"/>
              </a:solidFill>
            </a:endParaRPr>
          </a:p>
        </p:txBody>
      </p:sp>
      <p:sp>
        <p:nvSpPr>
          <p:cNvPr id="5223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536" y="1275607"/>
            <a:ext cx="7848872" cy="3618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n-NO" altLang="ja-JP" sz="1600" b="1" dirty="0"/>
              <a:t>Torsdag 17. august  </a:t>
            </a:r>
            <a:r>
              <a:rPr lang="nn-NO" altLang="ja-JP" sz="1600" b="1" dirty="0" err="1"/>
              <a:t>kl</a:t>
            </a:r>
            <a:r>
              <a:rPr lang="nn-NO" altLang="ja-JP" sz="1600" b="1" dirty="0"/>
              <a:t> 24.00: </a:t>
            </a:r>
            <a:r>
              <a:rPr lang="nn-NO" altLang="ja-JP" sz="1600" dirty="0"/>
              <a:t/>
            </a:r>
            <a:br>
              <a:rPr lang="nn-NO" altLang="ja-JP" sz="1600" dirty="0"/>
            </a:br>
            <a:r>
              <a:rPr lang="nn-NO" altLang="ja-JP" sz="1600" dirty="0"/>
              <a:t>Første frist for emnepåmelding. </a:t>
            </a:r>
            <a:r>
              <a:rPr lang="nn-NO" altLang="ja-JP" sz="1600" dirty="0" err="1"/>
              <a:t>Svar</a:t>
            </a:r>
            <a:r>
              <a:rPr lang="nn-NO" altLang="ja-JP" sz="1600" dirty="0"/>
              <a:t> på dette opptaket får du fredag 19. august, </a:t>
            </a:r>
            <a:r>
              <a:rPr lang="nn-NO" altLang="ja-JP" sz="1600" dirty="0" err="1"/>
              <a:t>senest</a:t>
            </a:r>
            <a:r>
              <a:rPr lang="nn-NO" altLang="ja-JP" sz="1600" dirty="0"/>
              <a:t> </a:t>
            </a:r>
            <a:r>
              <a:rPr lang="nn-NO" altLang="ja-JP" sz="1600" dirty="0" err="1"/>
              <a:t>mandag</a:t>
            </a:r>
            <a:r>
              <a:rPr lang="nn-NO" altLang="ja-JP" sz="1600" dirty="0"/>
              <a:t> 22. august i Studentweb</a:t>
            </a:r>
            <a:br>
              <a:rPr lang="nn-NO" altLang="ja-JP" sz="1600" dirty="0"/>
            </a:br>
            <a:r>
              <a:rPr lang="nn-NO" altLang="ja-JP" sz="1600" dirty="0"/>
              <a:t> </a:t>
            </a:r>
          </a:p>
          <a:p>
            <a:pPr>
              <a:lnSpc>
                <a:spcPct val="90000"/>
              </a:lnSpc>
            </a:pPr>
            <a:r>
              <a:rPr lang="nn-NO" altLang="ja-JP" sz="1600" b="1" dirty="0" err="1"/>
              <a:t>Tirsdag</a:t>
            </a:r>
            <a:r>
              <a:rPr lang="nn-NO" altLang="ja-JP" sz="1600" b="1" dirty="0"/>
              <a:t> 22. august - 1. september</a:t>
            </a:r>
            <a:r>
              <a:rPr lang="nn-NO" altLang="ja-JP" sz="1600" dirty="0"/>
              <a:t>: </a:t>
            </a:r>
            <a:br>
              <a:rPr lang="nn-NO" altLang="ja-JP" sz="1600" dirty="0"/>
            </a:br>
            <a:r>
              <a:rPr lang="nn-NO" altLang="ja-JP" sz="1600" dirty="0"/>
              <a:t>Andre runde med påmelding til </a:t>
            </a:r>
            <a:r>
              <a:rPr lang="nn-NO" altLang="ja-JP" sz="1600" dirty="0" err="1"/>
              <a:t>emner</a:t>
            </a:r>
            <a:r>
              <a:rPr lang="nn-NO" altLang="ja-JP" sz="1600" dirty="0"/>
              <a:t> med ledig kapasitet</a:t>
            </a:r>
            <a:br>
              <a:rPr lang="nn-NO" altLang="ja-JP" sz="1600" dirty="0"/>
            </a:br>
            <a:endParaRPr lang="nn-NO" altLang="ja-JP" sz="1600" dirty="0"/>
          </a:p>
          <a:p>
            <a:pPr>
              <a:lnSpc>
                <a:spcPct val="90000"/>
              </a:lnSpc>
            </a:pPr>
            <a:r>
              <a:rPr lang="nn-NO" altLang="ja-JP" sz="1600" b="1" dirty="0" err="1"/>
              <a:t>Mandag</a:t>
            </a:r>
            <a:r>
              <a:rPr lang="nn-NO" altLang="ja-JP" sz="1600" b="1" dirty="0"/>
              <a:t> 21. august </a:t>
            </a:r>
            <a:r>
              <a:rPr lang="nn-NO" altLang="ja-JP" sz="1600" dirty="0"/>
              <a:t>er undervisningsstart for de fleste </a:t>
            </a:r>
            <a:r>
              <a:rPr lang="nn-NO" altLang="ja-JP" sz="1600" dirty="0" err="1"/>
              <a:t>emner</a:t>
            </a:r>
            <a:r>
              <a:rPr lang="nn-NO" altLang="ja-JP" sz="1600" dirty="0"/>
              <a:t/>
            </a:r>
            <a:br>
              <a:rPr lang="nn-NO" altLang="ja-JP" sz="1600" dirty="0"/>
            </a:br>
            <a:endParaRPr lang="nn-NO" altLang="ja-JP" sz="1600" u="sng" dirty="0"/>
          </a:p>
          <a:p>
            <a:pPr>
              <a:lnSpc>
                <a:spcPct val="90000"/>
              </a:lnSpc>
            </a:pPr>
            <a:r>
              <a:rPr lang="en-US" altLang="ja-JP" sz="1600" b="1" dirty="0" err="1"/>
              <a:t>Fredag</a:t>
            </a:r>
            <a:r>
              <a:rPr lang="en-US" altLang="ja-JP" sz="1600" b="1" dirty="0"/>
              <a:t> 1. </a:t>
            </a:r>
            <a:r>
              <a:rPr lang="en-US" altLang="ja-JP" sz="1600" b="1" dirty="0" err="1"/>
              <a:t>september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er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siste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frist</a:t>
            </a:r>
            <a:r>
              <a:rPr lang="en-US" altLang="ja-JP" sz="1600" b="1" dirty="0"/>
              <a:t> for:</a:t>
            </a:r>
            <a:r>
              <a:rPr lang="nn-NO" altLang="ja-JP" sz="16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nb-NO" altLang="ja-JP" sz="1200" dirty="0"/>
              <a:t>å betale semesteravgift</a:t>
            </a:r>
            <a:endParaRPr lang="nn-NO" altLang="ja-JP" sz="1200" dirty="0"/>
          </a:p>
          <a:p>
            <a:pPr lvl="1">
              <a:lnSpc>
                <a:spcPct val="90000"/>
              </a:lnSpc>
            </a:pPr>
            <a:r>
              <a:rPr lang="nn-NO" altLang="ja-JP" sz="1200" dirty="0"/>
              <a:t>registrering i Studentweb</a:t>
            </a:r>
          </a:p>
          <a:p>
            <a:pPr lvl="1">
              <a:lnSpc>
                <a:spcPct val="90000"/>
              </a:lnSpc>
            </a:pPr>
            <a:r>
              <a:rPr lang="nn-NO" altLang="ja-JP" sz="1200" dirty="0"/>
              <a:t>lagre </a:t>
            </a:r>
            <a:r>
              <a:rPr lang="nn-NO" altLang="ja-JP" sz="1200" dirty="0" err="1"/>
              <a:t>utdanningplanen</a:t>
            </a:r>
            <a:endParaRPr lang="nn-NO" altLang="ja-JP" sz="1200" dirty="0"/>
          </a:p>
          <a:p>
            <a:pPr lvl="1">
              <a:lnSpc>
                <a:spcPct val="90000"/>
              </a:lnSpc>
            </a:pPr>
            <a:r>
              <a:rPr lang="nn-NO" altLang="ja-JP" sz="1200" dirty="0"/>
              <a:t>undervisnings- og eksamensmelding</a:t>
            </a:r>
          </a:p>
          <a:p>
            <a:pPr lvl="1">
              <a:lnSpc>
                <a:spcPct val="90000"/>
              </a:lnSpc>
            </a:pPr>
            <a:r>
              <a:rPr lang="nn-NO" altLang="ja-JP" sz="1200" dirty="0"/>
              <a:t>å søke om tilrettelagt eksamen</a:t>
            </a:r>
          </a:p>
          <a:p>
            <a:pPr lvl="1">
              <a:lnSpc>
                <a:spcPct val="90000"/>
              </a:lnSpc>
            </a:pPr>
            <a:r>
              <a:rPr lang="nn-NO" altLang="ja-JP" sz="1200" dirty="0">
                <a:solidFill>
                  <a:srgbClr val="000000"/>
                </a:solidFill>
              </a:rPr>
              <a:t>å søke om utsatt studiestart, permisjon og redusert studieprogresjon </a:t>
            </a:r>
          </a:p>
          <a:p>
            <a:pPr>
              <a:lnSpc>
                <a:spcPct val="90000"/>
              </a:lnSpc>
              <a:spcAft>
                <a:spcPct val="0"/>
              </a:spcAft>
            </a:pPr>
            <a:endParaRPr lang="nn-NO" altLang="ja-JP" sz="160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endParaRPr lang="nb-NO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11510"/>
            <a:ext cx="7696200" cy="857250"/>
          </a:xfrm>
        </p:spPr>
        <p:txBody>
          <a:bodyPr/>
          <a:lstStyle/>
          <a:p>
            <a:pPr algn="ctr"/>
            <a:r>
              <a:rPr lang="nb-NO" dirty="0" smtClean="0"/>
              <a:t>Hold deg oppdatert på: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31590"/>
            <a:ext cx="7696200" cy="3534122"/>
          </a:xfrm>
        </p:spPr>
        <p:txBody>
          <a:bodyPr/>
          <a:lstStyle/>
          <a:p>
            <a:endParaRPr lang="nb-NO" altLang="nb-NO" sz="2400" dirty="0" smtClean="0"/>
          </a:p>
          <a:p>
            <a:r>
              <a:rPr lang="nb-NO" altLang="nb-NO" sz="2400" dirty="0" smtClean="0">
                <a:hlinkClick r:id="rId3"/>
              </a:rPr>
              <a:t>UiO</a:t>
            </a:r>
            <a:r>
              <a:rPr lang="nb-NO" altLang="nb-NO" sz="2400" dirty="0" smtClean="0"/>
              <a:t> og </a:t>
            </a:r>
            <a:r>
              <a:rPr lang="nb-NO" altLang="nb-NO" sz="2400" dirty="0" smtClean="0">
                <a:hlinkClick r:id="rId4"/>
              </a:rPr>
              <a:t>HFs</a:t>
            </a:r>
            <a:r>
              <a:rPr lang="nb-NO" altLang="nb-NO" sz="2400" dirty="0" smtClean="0"/>
              <a:t> nettsider </a:t>
            </a:r>
            <a:r>
              <a:rPr lang="nb-NO" altLang="nb-NO" sz="2400" dirty="0" smtClean="0">
                <a:sym typeface="Wingdings" panose="05000000000000000000" pitchFamily="2" charset="2"/>
              </a:rPr>
              <a:t> </a:t>
            </a:r>
            <a:r>
              <a:rPr lang="nb-NO" altLang="nb-NO" sz="2400" dirty="0" err="1" smtClean="0">
                <a:sym typeface="Wingdings" panose="05000000000000000000" pitchFamily="2" charset="2"/>
              </a:rPr>
              <a:t>spm</a:t>
            </a:r>
            <a:r>
              <a:rPr lang="nb-NO" altLang="nb-NO" sz="2400" dirty="0" smtClean="0">
                <a:sym typeface="Wingdings" panose="05000000000000000000" pitchFamily="2" charset="2"/>
              </a:rPr>
              <a:t> om studier</a:t>
            </a:r>
            <a:endParaRPr lang="nb-NO" altLang="nb-NO" sz="2400" dirty="0" smtClean="0"/>
          </a:p>
          <a:p>
            <a:r>
              <a:rPr lang="nb-NO" altLang="nb-NO" sz="2400" dirty="0" smtClean="0"/>
              <a:t>Studieretningens nettsider (</a:t>
            </a:r>
            <a:r>
              <a:rPr lang="nb-NO" altLang="nb-NO" sz="2400" dirty="0" smtClean="0">
                <a:hlinkClick r:id="rId5"/>
              </a:rPr>
              <a:t>BA</a:t>
            </a:r>
            <a:r>
              <a:rPr lang="nb-NO" altLang="nb-NO" sz="2400" dirty="0" smtClean="0"/>
              <a:t> og </a:t>
            </a:r>
            <a:r>
              <a:rPr lang="nb-NO" altLang="nb-NO" sz="2400" dirty="0">
                <a:hlinkClick r:id="rId6"/>
              </a:rPr>
              <a:t>å</a:t>
            </a:r>
            <a:r>
              <a:rPr lang="nb-NO" altLang="nb-NO" sz="2400" dirty="0" smtClean="0">
                <a:hlinkClick r:id="rId6"/>
              </a:rPr>
              <a:t>rsenhet</a:t>
            </a:r>
            <a:r>
              <a:rPr lang="nb-NO" altLang="nb-NO" sz="2400" dirty="0" smtClean="0"/>
              <a:t>) </a:t>
            </a:r>
          </a:p>
          <a:p>
            <a:r>
              <a:rPr lang="nb-NO" altLang="nb-NO" sz="2400" dirty="0" smtClean="0"/>
              <a:t>Emnebeskrivelser </a:t>
            </a:r>
            <a:r>
              <a:rPr lang="nb-NO" altLang="nb-NO" sz="2400" dirty="0" smtClean="0">
                <a:sym typeface="Wingdings" panose="05000000000000000000" pitchFamily="2" charset="2"/>
              </a:rPr>
              <a:t> alt om emnet</a:t>
            </a:r>
            <a:endParaRPr lang="nb-NO" altLang="nb-NO" sz="2400" dirty="0" smtClean="0"/>
          </a:p>
          <a:p>
            <a:r>
              <a:rPr lang="nb-NO" altLang="nb-NO" sz="2400" dirty="0" smtClean="0"/>
              <a:t>Semestersider </a:t>
            </a:r>
            <a:r>
              <a:rPr lang="nb-NO" altLang="nb-NO" sz="2400" dirty="0" smtClean="0">
                <a:sym typeface="Wingdings" panose="05000000000000000000" pitchFamily="2" charset="2"/>
              </a:rPr>
              <a:t> timeplan, pensum, eksamen</a:t>
            </a:r>
            <a:endParaRPr lang="nb-NO" altLang="nb-NO" sz="2400" dirty="0"/>
          </a:p>
          <a:p>
            <a:r>
              <a:rPr lang="nb-NO" altLang="nb-NO" sz="2400" dirty="0">
                <a:hlinkClick r:id="rId7" action="ppaction://hlinkfile"/>
              </a:rPr>
              <a:t>Mine </a:t>
            </a:r>
            <a:r>
              <a:rPr lang="nb-NO" altLang="nb-NO" sz="2400" dirty="0" smtClean="0">
                <a:hlinkClick r:id="rId7" action="ppaction://hlinkfile"/>
              </a:rPr>
              <a:t>Studier</a:t>
            </a:r>
            <a:r>
              <a:rPr lang="nb-NO" altLang="nb-NO" sz="2400" dirty="0" smtClean="0"/>
              <a:t> </a:t>
            </a:r>
            <a:r>
              <a:rPr lang="nb-NO" altLang="nb-NO" sz="2400" dirty="0" smtClean="0">
                <a:sym typeface="Wingdings" panose="05000000000000000000" pitchFamily="2" charset="2"/>
              </a:rPr>
              <a:t> timeplan, beskjeder</a:t>
            </a:r>
            <a:endParaRPr lang="nb-NO" altLang="nb-NO" sz="2400" dirty="0" smtClean="0"/>
          </a:p>
          <a:p>
            <a:r>
              <a:rPr lang="nb-NO" altLang="nb-NO" sz="2400" dirty="0" smtClean="0">
                <a:hlinkClick r:id="rId8"/>
              </a:rPr>
              <a:t>Fronter</a:t>
            </a:r>
            <a:r>
              <a:rPr lang="nb-NO" altLang="nb-NO" sz="2400" dirty="0" smtClean="0"/>
              <a:t> </a:t>
            </a:r>
            <a:r>
              <a:rPr lang="nb-NO" altLang="nb-NO" sz="2400" dirty="0" smtClean="0">
                <a:sym typeface="Wingdings" panose="05000000000000000000" pitchFamily="2" charset="2"/>
              </a:rPr>
              <a:t> læringsressurser, innleveringer</a:t>
            </a:r>
            <a:endParaRPr lang="nb-NO" altLang="nb-NO" sz="2400" dirty="0"/>
          </a:p>
          <a:p>
            <a:r>
              <a:rPr lang="nb-NO" altLang="nb-NO" sz="2400" dirty="0" smtClean="0">
                <a:hlinkClick r:id="rId9"/>
              </a:rPr>
              <a:t>Student e-post </a:t>
            </a:r>
            <a:r>
              <a:rPr lang="nb-NO" altLang="nb-NO" sz="2400" dirty="0" smtClean="0">
                <a:sym typeface="Wingdings" panose="05000000000000000000" pitchFamily="2" charset="2"/>
              </a:rPr>
              <a:t> VIKTIG!</a:t>
            </a:r>
            <a:endParaRPr lang="nb-NO" alt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39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971550" y="4938713"/>
            <a:ext cx="5240338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nb-NO" altLang="nb-NO" sz="1000" smtClean="0">
                <a:solidFill>
                  <a:srgbClr val="FFFFFF"/>
                </a:solidFill>
              </a:rPr>
              <a:t>Religionshistorie </a:t>
            </a:r>
            <a:endParaRPr lang="nb-NO" altLang="nb-NO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4035" name="Date Placeholder 5"/>
          <p:cNvSpPr>
            <a:spLocks noGrp="1"/>
          </p:cNvSpPr>
          <p:nvPr>
            <p:ph type="dt" sz="quarter" idx="4294967295"/>
          </p:nvPr>
        </p:nvSpPr>
        <p:spPr>
          <a:xfrm>
            <a:off x="6975475" y="4937523"/>
            <a:ext cx="2133600" cy="172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B8BFF54D-0B76-4F20-9586-C89F8128B4D6}" type="datetime1">
              <a:rPr lang="nb-NO" altLang="nb-NO" sz="1000" smtClean="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16.08.2017</a:t>
            </a:fld>
            <a:endParaRPr lang="nb-NO" altLang="nb-NO" sz="1000" smtClean="0">
              <a:solidFill>
                <a:srgbClr val="FFFFFF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83518"/>
            <a:ext cx="7992888" cy="792088"/>
          </a:xfrm>
        </p:spPr>
        <p:txBody>
          <a:bodyPr anchor="ctr"/>
          <a:lstStyle/>
          <a:p>
            <a:pPr algn="ctr" eaLnBrk="1" hangingPunct="1"/>
            <a:r>
              <a:rPr lang="nn-NO" altLang="ja-JP" sz="3000" dirty="0" smtClean="0">
                <a:solidFill>
                  <a:schemeClr val="tx1"/>
                </a:solidFill>
              </a:rPr>
              <a:t/>
            </a:r>
            <a:br>
              <a:rPr lang="nn-NO" altLang="ja-JP" sz="3000" dirty="0" smtClean="0">
                <a:solidFill>
                  <a:schemeClr val="tx1"/>
                </a:solidFill>
              </a:rPr>
            </a:br>
            <a:r>
              <a:rPr lang="nn-NO" altLang="ja-JP" sz="3000" dirty="0" smtClean="0">
                <a:solidFill>
                  <a:schemeClr val="tx1"/>
                </a:solidFill>
              </a:rPr>
              <a:t> </a:t>
            </a:r>
            <a:br>
              <a:rPr lang="nn-NO" altLang="ja-JP" sz="3000" dirty="0" smtClean="0">
                <a:solidFill>
                  <a:schemeClr val="tx1"/>
                </a:solidFill>
              </a:rPr>
            </a:br>
            <a:r>
              <a:rPr lang="nn-NO" altLang="ja-JP" dirty="0" smtClean="0">
                <a:ea typeface="ＭＳ Ｐゴシック" pitchFamily="34" charset="-128"/>
              </a:rPr>
              <a:t>Husk!</a:t>
            </a:r>
            <a:r>
              <a:rPr lang="nn-NO" altLang="ja-JP" sz="3000" dirty="0" smtClean="0">
                <a:ea typeface="ＭＳ Ｐゴシック" pitchFamily="34" charset="-128"/>
              </a:rPr>
              <a:t/>
            </a:r>
            <a:br>
              <a:rPr lang="nn-NO" altLang="ja-JP" sz="3000" dirty="0" smtClean="0">
                <a:ea typeface="ＭＳ Ｐゴシック" pitchFamily="34" charset="-128"/>
              </a:rPr>
            </a:br>
            <a:r>
              <a:rPr lang="nn-NO" altLang="ja-JP" sz="3000" dirty="0" smtClean="0">
                <a:ea typeface="ＭＳ Ｐゴシック" pitchFamily="34" charset="-128"/>
              </a:rPr>
              <a:t/>
            </a:r>
            <a:br>
              <a:rPr lang="nn-NO" altLang="ja-JP" sz="3000" dirty="0" smtClean="0">
                <a:ea typeface="ＭＳ Ｐゴシック" pitchFamily="34" charset="-128"/>
              </a:rPr>
            </a:br>
            <a:endParaRPr lang="nb-NO" altLang="nb-NO" sz="3000" dirty="0" smtClean="0">
              <a:ea typeface="ＭＳ Ｐゴシック" pitchFamily="34" charset="-128"/>
            </a:endParaRPr>
          </a:p>
        </p:txBody>
      </p:sp>
      <p:sp>
        <p:nvSpPr>
          <p:cNvPr id="44038" name="Content Placeholder 7"/>
          <p:cNvSpPr>
            <a:spLocks noGrp="1"/>
          </p:cNvSpPr>
          <p:nvPr>
            <p:ph sz="half" idx="2"/>
          </p:nvPr>
        </p:nvSpPr>
        <p:spPr>
          <a:xfrm>
            <a:off x="684214" y="1491854"/>
            <a:ext cx="7775575" cy="2483644"/>
          </a:xfrm>
        </p:spPr>
        <p:txBody>
          <a:bodyPr/>
          <a:lstStyle/>
          <a:p>
            <a:r>
              <a:rPr lang="nn-NO" altLang="ja-JP" sz="2600" dirty="0" smtClean="0">
                <a:ea typeface="ＭＳ Ｐゴシック" pitchFamily="34" charset="-128"/>
              </a:rPr>
              <a:t>Ekskursjon til </a:t>
            </a:r>
            <a:r>
              <a:rPr lang="nn-NO" altLang="ja-JP" sz="2600" dirty="0" err="1" smtClean="0">
                <a:ea typeface="ＭＳ Ｐゴシック" pitchFamily="34" charset="-128"/>
              </a:rPr>
              <a:t>Gurdwaraen</a:t>
            </a:r>
            <a:r>
              <a:rPr lang="nn-NO" altLang="ja-JP" sz="2600" dirty="0" smtClean="0">
                <a:ea typeface="ＭＳ Ｐゴシック" pitchFamily="34" charset="-128"/>
              </a:rPr>
              <a:t> i </a:t>
            </a:r>
            <a:r>
              <a:rPr lang="nn-NO" altLang="ja-JP" sz="2600" dirty="0" err="1" smtClean="0">
                <a:ea typeface="ＭＳ Ｐゴシック" pitchFamily="34" charset="-128"/>
              </a:rPr>
              <a:t>morgen</a:t>
            </a:r>
            <a:endParaRPr lang="nn-NO" altLang="ja-JP" sz="2600" dirty="0" smtClean="0">
              <a:ea typeface="ＭＳ Ｐゴシック" pitchFamily="34" charset="-128"/>
            </a:endParaRPr>
          </a:p>
          <a:p>
            <a:r>
              <a:rPr lang="nn-NO" altLang="nb-NO" sz="2600" dirty="0">
                <a:ea typeface="ＭＳ Ｐゴシック" pitchFamily="34" charset="-128"/>
              </a:rPr>
              <a:t>Frist i Studentweb på </a:t>
            </a:r>
            <a:r>
              <a:rPr lang="nn-NO" altLang="nb-NO" sz="2600" dirty="0" smtClean="0">
                <a:ea typeface="ＭＳ Ｐゴシック" pitchFamily="34" charset="-128"/>
              </a:rPr>
              <a:t>torsdag – </a:t>
            </a:r>
            <a:r>
              <a:rPr lang="nn-NO" altLang="nb-NO" sz="2600" dirty="0" err="1" smtClean="0">
                <a:ea typeface="ＭＳ Ｐゴシック" pitchFamily="34" charset="-128"/>
              </a:rPr>
              <a:t>veiledning</a:t>
            </a:r>
            <a:r>
              <a:rPr lang="nn-NO" altLang="nb-NO" sz="2600" dirty="0" smtClean="0">
                <a:ea typeface="ＭＳ Ｐゴシック" pitchFamily="34" charset="-128"/>
              </a:rPr>
              <a:t> PAM 454</a:t>
            </a:r>
            <a:endParaRPr lang="nn-NO" altLang="ja-JP" sz="2600" dirty="0" smtClean="0">
              <a:ea typeface="ＭＳ Ｐゴシック" pitchFamily="34" charset="-128"/>
            </a:endParaRPr>
          </a:p>
          <a:p>
            <a:r>
              <a:rPr lang="nn-NO" altLang="ja-JP" sz="2600" dirty="0" smtClean="0">
                <a:ea typeface="ＭＳ Ｐゴシック" pitchFamily="34" charset="-128"/>
              </a:rPr>
              <a:t>Bibliotekskurs fredag</a:t>
            </a:r>
          </a:p>
          <a:p>
            <a:r>
              <a:rPr lang="nn-NO" altLang="nb-NO" sz="2600" dirty="0" smtClean="0">
                <a:ea typeface="ＭＳ Ｐゴシック" pitchFamily="34" charset="-128"/>
              </a:rPr>
              <a:t>Undervisningsstart neste uke</a:t>
            </a:r>
          </a:p>
        </p:txBody>
      </p:sp>
    </p:spTree>
    <p:extLst>
      <p:ext uri="{BB962C8B-B14F-4D97-AF65-F5344CB8AC3E}">
        <p14:creationId xmlns:p14="http://schemas.microsoft.com/office/powerpoint/2010/main" val="1449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71550" y="4938713"/>
            <a:ext cx="5240338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nb-NO" altLang="nb-NO" sz="1000" smtClean="0">
                <a:solidFill>
                  <a:srgbClr val="FFFFFF"/>
                </a:solidFill>
              </a:rPr>
              <a:t>Religionshistorie </a:t>
            </a:r>
            <a:endParaRPr lang="nb-NO" altLang="nb-NO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11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6975475" y="4937523"/>
            <a:ext cx="2133600" cy="172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EFC71886-3F18-45D8-92BB-279D4BBCC45A}" type="datetime1">
              <a:rPr lang="nb-NO" altLang="nb-NO" sz="1000" smtClean="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16.08.2017</a:t>
            </a:fld>
            <a:endParaRPr lang="nb-NO" altLang="nb-NO" sz="1000" smtClean="0">
              <a:solidFill>
                <a:srgbClr val="FFFFFF"/>
              </a:solidFill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83518"/>
            <a:ext cx="7992888" cy="857250"/>
          </a:xfrm>
        </p:spPr>
        <p:txBody>
          <a:bodyPr anchor="ctr"/>
          <a:lstStyle/>
          <a:p>
            <a:pPr algn="ctr" eaLnBrk="1" hangingPunct="1"/>
            <a:r>
              <a:rPr lang="nn-NO" altLang="ja-JP" dirty="0" err="1" smtClean="0">
                <a:solidFill>
                  <a:schemeClr val="tx1"/>
                </a:solidFill>
              </a:rPr>
              <a:t>Veiledning</a:t>
            </a:r>
            <a:endParaRPr lang="nb-NO" altLang="nb-NO" dirty="0" smtClean="0">
              <a:solidFill>
                <a:schemeClr val="tx1"/>
              </a:solidFill>
            </a:endParaRPr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3900" y="1485900"/>
            <a:ext cx="7696200" cy="30861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altLang="ja-JP" dirty="0" smtClean="0"/>
          </a:p>
          <a:p>
            <a:pPr marL="0" indent="0" algn="ctr">
              <a:buFontTx/>
              <a:buNone/>
            </a:pPr>
            <a:r>
              <a:rPr lang="en-US" altLang="ja-JP" dirty="0" smtClean="0"/>
              <a:t>Kari Langseth </a:t>
            </a:r>
          </a:p>
          <a:p>
            <a:pPr marL="0" indent="0" algn="ctr">
              <a:buFontTx/>
              <a:buNone/>
            </a:pPr>
            <a:r>
              <a:rPr lang="en-US" altLang="ja-JP" dirty="0" smtClean="0">
                <a:hlinkClick r:id="rId3"/>
              </a:rPr>
              <a:t>Kari.langseth@ikos.uio.no</a:t>
            </a:r>
            <a:endParaRPr lang="en-US" altLang="ja-JP" dirty="0" smtClean="0"/>
          </a:p>
          <a:p>
            <a:pPr marL="0" indent="0" algn="ctr">
              <a:buFontTx/>
              <a:buNone/>
            </a:pPr>
            <a:r>
              <a:rPr lang="en-US" altLang="ja-JP" dirty="0" smtClean="0"/>
              <a:t>22 84 44 03</a:t>
            </a:r>
          </a:p>
          <a:p>
            <a:pPr marL="0" indent="0" algn="ctr">
              <a:buFontTx/>
              <a:buNone/>
            </a:pPr>
            <a:r>
              <a:rPr lang="en-US" altLang="ja-JP" dirty="0" smtClean="0"/>
              <a:t>Rom 471 PAM</a:t>
            </a:r>
          </a:p>
          <a:p>
            <a:pPr marL="0" indent="0" algn="ctr" eaLnBrk="1" hangingPunct="1">
              <a:buFontTx/>
              <a:buNone/>
            </a:pPr>
            <a:endParaRPr lang="nb-NO" altLang="nb-NO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Oppbygging og gjennomføring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5646"/>
            <a:ext cx="8229600" cy="3102993"/>
          </a:xfrm>
        </p:spPr>
        <p:txBody>
          <a:bodyPr>
            <a:normAutofit lnSpcReduction="10000"/>
          </a:bodyPr>
          <a:lstStyle/>
          <a:p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30 studiepoeng per semester</a:t>
            </a:r>
          </a:p>
          <a:p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3 år 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studiepoeng (BA)</a:t>
            </a:r>
          </a:p>
          <a:p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Emner og emnegrupper </a:t>
            </a:r>
          </a:p>
          <a:p>
            <a:pPr lvl="1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Fordypning i religionshistorie, 80 studiepoeng</a:t>
            </a:r>
          </a:p>
          <a:p>
            <a:pPr lvl="1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Støttegruppe, 40 studiepoeng</a:t>
            </a:r>
          </a:p>
          <a:p>
            <a:pPr lvl="1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Valgfrie emner, 40 studiepoeng</a:t>
            </a:r>
          </a:p>
          <a:p>
            <a:pPr lvl="1"/>
            <a:r>
              <a:rPr lang="nb-NO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Exphil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nb-NO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Exfac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til sammen 20 studiepoeng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4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713234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Anbefalt studieløp bachelor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482828"/>
              </p:ext>
            </p:extLst>
          </p:nvPr>
        </p:nvGraphicFramePr>
        <p:xfrm>
          <a:off x="1622425" y="1423988"/>
          <a:ext cx="5856288" cy="357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Document" r:id="rId5" imgW="5896915" imgH="3590533" progId="Word.Document.12">
                  <p:embed/>
                </p:oleObj>
              </mc:Choice>
              <mc:Fallback>
                <p:oleObj name="Document" r:id="rId5" imgW="5896915" imgH="3590533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423988"/>
                        <a:ext cx="5856288" cy="357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0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Første semester</a:t>
            </a:r>
            <a:endParaRPr lang="nb-N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	  </a:t>
            </a:r>
            <a:r>
              <a:rPr lang="nb-NO" sz="2400" dirty="0" smtClean="0"/>
              <a:t>Eller</a:t>
            </a:r>
          </a:p>
          <a:p>
            <a:endParaRPr lang="nb-NO" dirty="0"/>
          </a:p>
          <a:p>
            <a:pPr marL="0" indent="0" algn="ctr">
              <a:buNone/>
            </a:pP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NB! Du velger emner for ett semester av gangen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60071"/>
              </p:ext>
            </p:extLst>
          </p:nvPr>
        </p:nvGraphicFramePr>
        <p:xfrm>
          <a:off x="1619672" y="1275606"/>
          <a:ext cx="5856288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Document" r:id="rId5" imgW="5896915" imgH="1330812" progId="Word.Document.12">
                  <p:embed/>
                </p:oleObj>
              </mc:Choice>
              <mc:Fallback>
                <p:oleObj name="Document" r:id="rId5" imgW="5896915" imgH="1330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1275606"/>
                        <a:ext cx="5856288" cy="131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64954"/>
              </p:ext>
            </p:extLst>
          </p:nvPr>
        </p:nvGraphicFramePr>
        <p:xfrm>
          <a:off x="1619672" y="2787774"/>
          <a:ext cx="5856288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Document" r:id="rId8" imgW="5896915" imgH="1328296" progId="Word.Document.12">
                  <p:embed/>
                </p:oleObj>
              </mc:Choice>
              <mc:Fallback>
                <p:oleObj name="Document" r:id="rId8" imgW="5896915" imgH="1328296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787774"/>
                        <a:ext cx="5856288" cy="1319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0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EXPHIL og EXFAC</a:t>
            </a:r>
            <a:endParaRPr lang="nb-N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102994"/>
          </a:xfrm>
        </p:spPr>
        <p:txBody>
          <a:bodyPr>
            <a:normAutofit fontScale="85000" lnSpcReduction="20000"/>
          </a:bodyPr>
          <a:lstStyle/>
          <a:p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EXPHIL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gir innføring i filosofi- og vitenskapshistorie og etikk</a:t>
            </a:r>
          </a:p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varianter: Seminar og selvstudium</a:t>
            </a:r>
          </a:p>
          <a:p>
            <a:pPr marL="0" indent="0">
              <a:buNone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EXFAC03-HUM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- Humanistiske grunnlagsproblemer: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tudieforberedende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innføring i hva humanister studerer, hvilke metoder som brukes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humanioras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rolle</a:t>
            </a:r>
          </a:p>
          <a:p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Kontakt: henvendelser@ifikk.uio.no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168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90600" y="483518"/>
            <a:ext cx="7696200" cy="730920"/>
          </a:xfrm>
        </p:spPr>
        <p:txBody>
          <a:bodyPr/>
          <a:lstStyle/>
          <a:p>
            <a:pPr algn="ctr"/>
            <a:r>
              <a:rPr lang="en-US" altLang="nb-NO" dirty="0" smtClean="0"/>
              <a:t>Reis </a:t>
            </a:r>
            <a:r>
              <a:rPr lang="en-US" altLang="nb-NO" dirty="0" err="1" smtClean="0"/>
              <a:t>på</a:t>
            </a:r>
            <a:r>
              <a:rPr lang="en-US" altLang="nb-NO" dirty="0" smtClean="0"/>
              <a:t> </a:t>
            </a:r>
            <a:r>
              <a:rPr lang="en-US" altLang="nb-NO" dirty="0" err="1" smtClean="0"/>
              <a:t>utveksling</a:t>
            </a:r>
            <a:r>
              <a:rPr lang="en-US" altLang="nb-NO" dirty="0" smtClean="0"/>
              <a:t>!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59582"/>
            <a:ext cx="7696200" cy="1656184"/>
          </a:xfrm>
        </p:spPr>
        <p:txBody>
          <a:bodyPr/>
          <a:lstStyle/>
          <a:p>
            <a:pPr>
              <a:buNone/>
              <a:defRPr/>
            </a:pPr>
            <a:endParaRPr lang="nb-NO" altLang="nb-NO" sz="1400" dirty="0" smtClean="0">
              <a:latin typeface="Arial" charset="0"/>
            </a:endParaRPr>
          </a:p>
          <a:p>
            <a:pPr>
              <a:buNone/>
              <a:defRPr/>
            </a:pPr>
            <a:r>
              <a:rPr lang="nb-NO" altLang="nb-NO" sz="1400" dirty="0" smtClean="0">
                <a:latin typeface="Arial" charset="0"/>
              </a:rPr>
              <a:t>«</a:t>
            </a:r>
            <a:r>
              <a:rPr lang="nb-NO" altLang="nb-NO" sz="1400" dirty="0">
                <a:latin typeface="Arial" charset="0"/>
              </a:rPr>
              <a:t>Man lærer utrolig mye, man blir mer selvstendig, vågal, </a:t>
            </a:r>
          </a:p>
          <a:p>
            <a:pPr>
              <a:buNone/>
              <a:defRPr/>
            </a:pPr>
            <a:r>
              <a:rPr lang="nb-NO" altLang="nb-NO" sz="1400" dirty="0">
                <a:latin typeface="Arial" charset="0"/>
              </a:rPr>
              <a:t>åpen for andre kulturer og man vokser som menneske. 	</a:t>
            </a:r>
          </a:p>
          <a:p>
            <a:pPr>
              <a:buNone/>
              <a:defRPr/>
            </a:pPr>
            <a:r>
              <a:rPr lang="nb-NO" altLang="nb-NO" sz="1400" dirty="0">
                <a:latin typeface="Arial" charset="0"/>
              </a:rPr>
              <a:t>Det er en erfaring man absolutt burde ha og som i tillegg 	</a:t>
            </a:r>
          </a:p>
          <a:p>
            <a:pPr>
              <a:buNone/>
              <a:defRPr/>
            </a:pPr>
            <a:r>
              <a:rPr lang="nb-NO" altLang="nb-NO" sz="1400" dirty="0">
                <a:latin typeface="Arial" charset="0"/>
              </a:rPr>
              <a:t>ser veldig bra ut på </a:t>
            </a:r>
            <a:r>
              <a:rPr lang="nb-NO" altLang="nb-NO" sz="1400" dirty="0" err="1">
                <a:latin typeface="Arial" charset="0"/>
              </a:rPr>
              <a:t>Cv’en</a:t>
            </a:r>
            <a:r>
              <a:rPr lang="nb-NO" altLang="nb-NO" sz="1400" dirty="0">
                <a:latin typeface="Arial" charset="0"/>
              </a:rPr>
              <a:t>»</a:t>
            </a:r>
          </a:p>
          <a:p>
            <a:pPr>
              <a:buNone/>
              <a:defRPr/>
            </a:pPr>
            <a:r>
              <a:rPr lang="nb-NO" altLang="nb-NO" sz="1400" dirty="0">
                <a:latin typeface="Arial" charset="0"/>
              </a:rPr>
              <a:t>			- Erasmus-student</a:t>
            </a:r>
          </a:p>
          <a:p>
            <a:pPr marL="0" indent="0">
              <a:buFontTx/>
              <a:buNone/>
              <a:defRPr/>
            </a:pPr>
            <a:endParaRPr lang="en-US" sz="2000" dirty="0"/>
          </a:p>
        </p:txBody>
      </p:sp>
      <p:pic>
        <p:nvPicPr>
          <p:cNvPr id="18436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5766"/>
            <a:ext cx="2295850" cy="176893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21684"/>
            <a:ext cx="2243174" cy="1768937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721684"/>
            <a:ext cx="2366208" cy="1774656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436096" y="2715965"/>
            <a:ext cx="1774656" cy="177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516216" y="2715766"/>
            <a:ext cx="2352232" cy="176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648072"/>
          </a:xfrm>
        </p:spPr>
        <p:txBody>
          <a:bodyPr>
            <a:noAutofit/>
          </a:bodyPr>
          <a:lstStyle/>
          <a:p>
            <a:r>
              <a:rPr lang="nb-NO" sz="3200" b="1" dirty="0" smtClean="0"/>
              <a:t>Anbefalt studieløp Årsenhet</a:t>
            </a:r>
            <a:endParaRPr lang="nb-NO" sz="3200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910080"/>
              </p:ext>
            </p:extLst>
          </p:nvPr>
        </p:nvGraphicFramePr>
        <p:xfrm>
          <a:off x="1622425" y="1276350"/>
          <a:ext cx="5856288" cy="196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5" imgW="5896915" imgH="1972493" progId="Word.Document.12">
                  <p:embed/>
                </p:oleObj>
              </mc:Choice>
              <mc:Fallback>
                <p:oleObj name="Document" r:id="rId5" imgW="5896915" imgH="1972493" progId="Word.Document.12">
                  <p:embed/>
                  <p:pic>
                    <p:nvPicPr>
                      <p:cNvPr id="0" name="Content Placeholder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1276350"/>
                        <a:ext cx="5856288" cy="196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3019842"/>
            <a:ext cx="62646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Valgfrie emner: </a:t>
            </a:r>
          </a:p>
          <a:p>
            <a:endParaRPr lang="nb-NO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REL2210 - Kristendom - kompleksitet og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endring, høst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REL2220 - Hinduisme i oldtid og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nåtid, høst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REL2230 - Buddhisme - tradisjon og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variasjon, vår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REL2240 - Jødedom - historie og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identitet, OBS! annenhver vår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REL2250 - Islam - tradisjoner og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utvikling, vår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REL2260 - Antikken og senantikkens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religioner, Obs! IKKE høst 2016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REL2270 - Midtøstens religioner i gammel </a:t>
            </a:r>
            <a:r>
              <a:rPr lang="nb-NO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tid, (annenhver) vår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8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55526"/>
            <a:ext cx="8229600" cy="857250"/>
          </a:xfrm>
        </p:spPr>
        <p:txBody>
          <a:bodyPr>
            <a:normAutofit/>
          </a:bodyPr>
          <a:lstStyle/>
          <a:p>
            <a:r>
              <a:rPr lang="nb-NO" sz="3200" b="1" dirty="0">
                <a:latin typeface="Arial" panose="020B0604020202020204" pitchFamily="34" charset="0"/>
                <a:cs typeface="Arial" panose="020B0604020202020204" pitchFamily="34" charset="0"/>
              </a:rPr>
              <a:t>Første semester</a:t>
            </a:r>
            <a:endParaRPr lang="nb-N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3975035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NB! Du velger emner for ett semester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 gangen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330974"/>
              </p:ext>
            </p:extLst>
          </p:nvPr>
        </p:nvGraphicFramePr>
        <p:xfrm>
          <a:off x="1336675" y="2027238"/>
          <a:ext cx="644366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5" imgW="5896915" imgH="1248490" progId="Word.Document.12">
                  <p:embed/>
                </p:oleObj>
              </mc:Choice>
              <mc:Fallback>
                <p:oleObj name="Document" r:id="rId5" imgW="5896915" imgH="1248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6675" y="2027238"/>
                        <a:ext cx="6443663" cy="136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4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971550" y="4938713"/>
            <a:ext cx="5240338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nb-NO" altLang="nb-NO" sz="1000" smtClean="0">
                <a:solidFill>
                  <a:srgbClr val="FFFFFF"/>
                </a:solidFill>
              </a:rPr>
              <a:t>Religionshistorie og kulturhistorie</a:t>
            </a:r>
            <a:endParaRPr lang="nb-NO" altLang="nb-NO" sz="100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5" name="Date Placeholder 4"/>
          <p:cNvSpPr>
            <a:spLocks noGrp="1"/>
          </p:cNvSpPr>
          <p:nvPr>
            <p:ph type="dt" sz="quarter" idx="4294967295"/>
          </p:nvPr>
        </p:nvSpPr>
        <p:spPr>
          <a:xfrm>
            <a:off x="6975475" y="4937524"/>
            <a:ext cx="2133600" cy="1726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har char="•"/>
              <a:defRPr sz="22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6F22B446-21D2-48C1-8440-DD7F9FBAE97C}" type="datetime1">
              <a:rPr lang="nb-NO" altLang="nb-NO" sz="1000" smtClean="0">
                <a:solidFill>
                  <a:srgbClr val="FFFFFF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16.08.2017</a:t>
            </a:fld>
            <a:endParaRPr lang="nb-NO" altLang="nb-NO" sz="1000" smtClean="0">
              <a:solidFill>
                <a:srgbClr val="FFFFFF"/>
              </a:solidFill>
            </a:endParaRP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483518"/>
            <a:ext cx="8424936" cy="701279"/>
          </a:xfrm>
        </p:spPr>
        <p:txBody>
          <a:bodyPr anchor="ctr"/>
          <a:lstStyle/>
          <a:p>
            <a:pPr algn="ctr"/>
            <a:r>
              <a:rPr lang="nn-NO" altLang="ja-JP" dirty="0" smtClean="0">
                <a:solidFill>
                  <a:schemeClr val="tx1"/>
                </a:solidFill>
              </a:rPr>
              <a:t>Studentweb</a:t>
            </a:r>
            <a:endParaRPr lang="nb-NO" altLang="nb-NO" dirty="0" smtClean="0">
              <a:solidFill>
                <a:schemeClr val="tx1"/>
              </a:solidFill>
            </a:endParaRP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168004"/>
            <a:ext cx="8424862" cy="1025705"/>
          </a:xfrm>
        </p:spPr>
        <p:txBody>
          <a:bodyPr/>
          <a:lstStyle/>
          <a:p>
            <a:r>
              <a:rPr lang="nn-NO" altLang="ja-JP" sz="2600" dirty="0" err="1" smtClean="0">
                <a:ea typeface="ＭＳ Ｐゴシック" pitchFamily="34" charset="-128"/>
                <a:hlinkClick r:id="rId3"/>
              </a:rPr>
              <a:t>Veiledning</a:t>
            </a:r>
            <a:r>
              <a:rPr lang="nn-NO" altLang="ja-JP" sz="2600" dirty="0" smtClean="0">
                <a:ea typeface="ＭＳ Ｐゴシック" pitchFamily="34" charset="-128"/>
                <a:hlinkClick r:id="rId3"/>
              </a:rPr>
              <a:t> til Studentweb</a:t>
            </a:r>
            <a:endParaRPr lang="nn-NO" altLang="ja-JP" sz="2600" dirty="0" smtClean="0">
              <a:ea typeface="ＭＳ Ｐゴシック" pitchFamily="34" charset="-128"/>
            </a:endParaRPr>
          </a:p>
          <a:p>
            <a:r>
              <a:rPr lang="nn-NO" altLang="ja-JP" sz="2600" dirty="0" err="1" smtClean="0">
                <a:ea typeface="ＭＳ Ｐゴシック" pitchFamily="34" charset="-128"/>
              </a:rPr>
              <a:t>Hvert</a:t>
            </a:r>
            <a:r>
              <a:rPr lang="nn-NO" altLang="ja-JP" sz="2600" dirty="0" smtClean="0">
                <a:ea typeface="ＭＳ Ｐゴシック" pitchFamily="34" charset="-128"/>
              </a:rPr>
              <a:t> semester:</a:t>
            </a:r>
          </a:p>
          <a:p>
            <a:pPr lvl="3"/>
            <a:r>
              <a:rPr lang="nn-NO" altLang="ja-JP" sz="2400" dirty="0" smtClean="0">
                <a:ea typeface="ＭＳ Ｐゴシック" pitchFamily="34" charset="-128"/>
              </a:rPr>
              <a:t>Søk plass på </a:t>
            </a:r>
            <a:r>
              <a:rPr lang="nn-NO" altLang="ja-JP" sz="2400" dirty="0" err="1" smtClean="0">
                <a:ea typeface="ＭＳ Ｐゴシック" pitchFamily="34" charset="-128"/>
              </a:rPr>
              <a:t>undervisningen</a:t>
            </a:r>
            <a:endParaRPr lang="nn-NO" altLang="ja-JP" sz="2400" dirty="0" smtClean="0">
              <a:ea typeface="ＭＳ Ｐゴシック" pitchFamily="34" charset="-128"/>
            </a:endParaRPr>
          </a:p>
          <a:p>
            <a:pPr lvl="3"/>
            <a:r>
              <a:rPr lang="nn-NO" altLang="ja-JP" sz="2400" dirty="0" smtClean="0">
                <a:ea typeface="ＭＳ Ｐゴシック" pitchFamily="34" charset="-128"/>
              </a:rPr>
              <a:t>Meld deg til eksamen</a:t>
            </a:r>
          </a:p>
          <a:p>
            <a:pPr lvl="3"/>
            <a:r>
              <a:rPr lang="nn-NO" altLang="ja-JP" sz="2400" dirty="0" smtClean="0">
                <a:ea typeface="ＭＳ Ｐゴシック" pitchFamily="34" charset="-128"/>
              </a:rPr>
              <a:t>Registrer og lagre utdanningsplanen</a:t>
            </a:r>
          </a:p>
          <a:p>
            <a:pPr lvl="3"/>
            <a:r>
              <a:rPr lang="nn-NO" altLang="ja-JP" sz="2400" dirty="0" smtClean="0">
                <a:ea typeface="ＭＳ Ｐゴシック" pitchFamily="34" charset="-128"/>
              </a:rPr>
              <a:t>Betal </a:t>
            </a:r>
            <a:r>
              <a:rPr lang="nn-NO" altLang="ja-JP" sz="2400" dirty="0" err="1" smtClean="0">
                <a:ea typeface="ＭＳ Ｐゴシック" pitchFamily="34" charset="-128"/>
              </a:rPr>
              <a:t>semesteravgiften</a:t>
            </a:r>
            <a:endParaRPr lang="nn-NO" altLang="ja-JP" sz="24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nn-NO" altLang="ja-JP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nn-NO" altLang="ja-JP" sz="2000" dirty="0" smtClean="0">
                <a:ea typeface="ＭＳ Ｐゴシック" pitchFamily="34" charset="-128"/>
              </a:rPr>
              <a:t>		</a:t>
            </a:r>
          </a:p>
          <a:p>
            <a:pPr algn="ctr">
              <a:buFontTx/>
              <a:buNone/>
            </a:pPr>
            <a:r>
              <a:rPr lang="nn-NO" altLang="ja-JP" sz="2400" dirty="0" smtClean="0">
                <a:ea typeface="ＭＳ Ｐゴシック" pitchFamily="34" charset="-128"/>
              </a:rPr>
              <a:t>Studentbevis/ digitalt semesterkort (mobil-</a:t>
            </a:r>
            <a:r>
              <a:rPr lang="nn-NO" altLang="ja-JP" sz="2400" dirty="0" err="1" smtClean="0">
                <a:ea typeface="ＭＳ Ｐゴシック" pitchFamily="34" charset="-128"/>
              </a:rPr>
              <a:t>app</a:t>
            </a:r>
            <a:r>
              <a:rPr lang="nn-NO" altLang="ja-JP" sz="2400" dirty="0" smtClean="0">
                <a:ea typeface="ＭＳ Ｐゴシック" pitchFamily="34" charset="-128"/>
              </a:rPr>
              <a:t>)</a:t>
            </a:r>
            <a:endParaRPr lang="nb-NO" altLang="nb-NO" sz="2400" dirty="0" smtClean="0"/>
          </a:p>
          <a:p>
            <a:endParaRPr lang="nn-NO" altLang="ja-JP" dirty="0" smtClean="0"/>
          </a:p>
        </p:txBody>
      </p:sp>
      <p:sp>
        <p:nvSpPr>
          <p:cNvPr id="8" name="Right Arrow 7"/>
          <p:cNvSpPr/>
          <p:nvPr/>
        </p:nvSpPr>
        <p:spPr>
          <a:xfrm rot="5400000">
            <a:off x="3267895" y="4114433"/>
            <a:ext cx="377428" cy="217487"/>
          </a:xfrm>
          <a:prstGeom prst="rightArrow">
            <a:avLst>
              <a:gd name="adj1" fmla="val 50000"/>
              <a:gd name="adj2" fmla="val 53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2000" smtClean="0">
              <a:solidFill>
                <a:srgbClr val="E3DEDA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40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_infomø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405</Words>
  <Application>Microsoft Office PowerPoint</Application>
  <PresentationFormat>On-screen Show (16:9)</PresentationFormat>
  <Paragraphs>134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1_BA_infomøte</vt:lpstr>
      <vt:lpstr>Document</vt:lpstr>
      <vt:lpstr>PowerPoint Presentation</vt:lpstr>
      <vt:lpstr>Oppbygging og gjennomføring</vt:lpstr>
      <vt:lpstr>Anbefalt studieløp bachelor</vt:lpstr>
      <vt:lpstr>Første semester</vt:lpstr>
      <vt:lpstr>EXPHIL og EXFAC</vt:lpstr>
      <vt:lpstr>Reis på utveksling! </vt:lpstr>
      <vt:lpstr>Anbefalt studieløp Årsenhet</vt:lpstr>
      <vt:lpstr>Første semester</vt:lpstr>
      <vt:lpstr>Studentweb</vt:lpstr>
      <vt:lpstr>Studentbevis og studentkort</vt:lpstr>
      <vt:lpstr>uio.no/minestudier</vt:lpstr>
      <vt:lpstr>Digital skoleeksamen i Inspera</vt:lpstr>
      <vt:lpstr>uio.no/studier</vt:lpstr>
      <vt:lpstr> Viktige frister </vt:lpstr>
      <vt:lpstr>Hold deg oppdatert på:</vt:lpstr>
      <vt:lpstr>   Husk!  </vt:lpstr>
      <vt:lpstr>Veiledning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Lene Ørbech Jensen</dc:creator>
  <cp:lastModifiedBy>Kari Langseth</cp:lastModifiedBy>
  <cp:revision>55</cp:revision>
  <dcterms:created xsi:type="dcterms:W3CDTF">2017-07-06T08:26:29Z</dcterms:created>
  <dcterms:modified xsi:type="dcterms:W3CDTF">2017-08-16T13:06:19Z</dcterms:modified>
</cp:coreProperties>
</file>