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70" r:id="rId2"/>
    <p:sldId id="258" r:id="rId3"/>
    <p:sldId id="259" r:id="rId4"/>
    <p:sldId id="260" r:id="rId5"/>
    <p:sldId id="261" r:id="rId6"/>
    <p:sldId id="292" r:id="rId7"/>
    <p:sldId id="278" r:id="rId8"/>
    <p:sldId id="291" r:id="rId9"/>
    <p:sldId id="297" r:id="rId10"/>
    <p:sldId id="293" r:id="rId11"/>
    <p:sldId id="294" r:id="rId12"/>
    <p:sldId id="299" r:id="rId13"/>
    <p:sldId id="295" r:id="rId14"/>
    <p:sldId id="296" r:id="rId15"/>
    <p:sldId id="300" r:id="rId16"/>
    <p:sldId id="303" r:id="rId17"/>
    <p:sldId id="282" r:id="rId18"/>
    <p:sldId id="279" r:id="rId19"/>
    <p:sldId id="280" r:id="rId20"/>
    <p:sldId id="308" r:id="rId21"/>
    <p:sldId id="304" r:id="rId22"/>
    <p:sldId id="305" r:id="rId23"/>
    <p:sldId id="306" r:id="rId24"/>
    <p:sldId id="309" r:id="rId25"/>
    <p:sldId id="289" r:id="rId26"/>
    <p:sldId id="283"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59"/>
    <p:restoredTop sz="95781"/>
  </p:normalViewPr>
  <p:slideViewPr>
    <p:cSldViewPr snapToGrid="0" snapToObjects="1">
      <p:cViewPr varScale="1">
        <p:scale>
          <a:sx n="106" d="100"/>
          <a:sy n="106" d="100"/>
        </p:scale>
        <p:origin x="1040" y="168"/>
      </p:cViewPr>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2A81F7-9655-AD4B-87DB-0005C2DE121A}" type="datetimeFigureOut">
              <a:rPr lang="en-NO" smtClean="0"/>
              <a:t>22/09/2021</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338AEA-DB6C-8949-8B7A-0163CBA732F4}" type="slidenum">
              <a:rPr lang="en-NO" smtClean="0"/>
              <a:t>‹#›</a:t>
            </a:fld>
            <a:endParaRPr lang="en-NO"/>
          </a:p>
        </p:txBody>
      </p:sp>
    </p:spTree>
    <p:extLst>
      <p:ext uri="{BB962C8B-B14F-4D97-AF65-F5344CB8AC3E}">
        <p14:creationId xmlns:p14="http://schemas.microsoft.com/office/powerpoint/2010/main" val="1696848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ed92f25bee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ed92f25bee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ee71459f94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ee71459f9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ee71459f94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ee71459f94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ea6e851c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7" name="Google Shape;297;gea6e851c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3910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903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8530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68783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66828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5730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4082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0227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5285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ea6e851ceb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ea6e851ceb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07415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ee71459f94_1_6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ee71459f94_1_6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Or even come with a container provided by a fellow researcher.</a:t>
            </a:r>
            <a:endParaRPr/>
          </a:p>
          <a:p>
            <a:pPr marL="0" lvl="0" indent="0" algn="l" rtl="0">
              <a:spcBef>
                <a:spcPts val="0"/>
              </a:spcBef>
              <a:spcAft>
                <a:spcPts val="0"/>
              </a:spcAft>
              <a:buNone/>
            </a:pPr>
            <a:r>
              <a:rPr lang="no"/>
              <a:t>So to sum it up, we can be provide as flexible services as you want, but the more flexible you like things to be, the more you will have to do on your own. So if you are in doubt that you have the time, we do recommend the standard path.</a:t>
            </a: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ea6e851ceb_0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57" name="Google Shape;457;gea6e851ceb_0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ea6e851ceb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9" name="Google Shape;469;gea6e851ceb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ee71459f94_1_6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ee71459f94_1_6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ee71459f94_1_6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ee71459f94_1_6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79173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ee71459f94_1_6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ee71459f94_1_6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24947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ee71459f94_1_6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ee71459f94_1_6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08745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ee71459f94_1_535: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1" name="Google Shape;611;gee71459f94_1_5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ee71459f94_1_6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ee71459f94_1_6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o"/>
              <a:t>Or even come with a container provided by a fellow researcher.</a:t>
            </a:r>
            <a:endParaRPr/>
          </a:p>
          <a:p>
            <a:pPr marL="0" lvl="0" indent="0" algn="l" rtl="0">
              <a:spcBef>
                <a:spcPts val="0"/>
              </a:spcBef>
              <a:spcAft>
                <a:spcPts val="0"/>
              </a:spcAft>
              <a:buNone/>
            </a:pPr>
            <a:r>
              <a:rPr lang="no"/>
              <a:t>So to sum it up, we can be provide as flexible services as you want, but the more flexible you like things to be, the more you will have to do on your own. So if you are in doubt that you have the time, we do recommend the standard path.</a:t>
            </a:r>
            <a:endParaRPr/>
          </a:p>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Undertittel 2">
            <a:extLst>
              <a:ext uri="{FF2B5EF4-FFF2-40B4-BE49-F238E27FC236}">
                <a16:creationId xmlns:a16="http://schemas.microsoft.com/office/drawing/2014/main" id="{AA5D2D33-5455-0048-912E-469D180AB093}"/>
              </a:ext>
            </a:extLst>
          </p:cNvPr>
          <p:cNvSpPr>
            <a:spLocks noGrp="1"/>
          </p:cNvSpPr>
          <p:nvPr>
            <p:ph type="subTitle" idx="1" hasCustomPrompt="1"/>
          </p:nvPr>
        </p:nvSpPr>
        <p:spPr>
          <a:xfrm>
            <a:off x="1629508" y="3607900"/>
            <a:ext cx="8042031" cy="706194"/>
          </a:xfrm>
        </p:spPr>
        <p:txBody>
          <a:bodyPr>
            <a:normAutofit/>
          </a:bodyPr>
          <a:lstStyle>
            <a:lvl1pPr marL="0" indent="0" algn="l">
              <a:buNone/>
              <a:defRPr sz="1800" b="1" spc="5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err="1"/>
              <a:t>Subtitle</a:t>
            </a:r>
            <a:endParaRPr lang="nb-NO" dirty="0"/>
          </a:p>
        </p:txBody>
      </p:sp>
      <p:sp>
        <p:nvSpPr>
          <p:cNvPr id="11" name="Tittel 10">
            <a:extLst>
              <a:ext uri="{FF2B5EF4-FFF2-40B4-BE49-F238E27FC236}">
                <a16:creationId xmlns:a16="http://schemas.microsoft.com/office/drawing/2014/main" id="{34EC0E14-4AD7-6C44-8F6E-13C624719D0D}"/>
              </a:ext>
            </a:extLst>
          </p:cNvPr>
          <p:cNvSpPr>
            <a:spLocks noGrp="1"/>
          </p:cNvSpPr>
          <p:nvPr>
            <p:ph type="title" hasCustomPrompt="1"/>
          </p:nvPr>
        </p:nvSpPr>
        <p:spPr>
          <a:xfrm>
            <a:off x="1629508" y="2633783"/>
            <a:ext cx="8042031" cy="974117"/>
          </a:xfrm>
        </p:spPr>
        <p:txBody>
          <a:bodyPr/>
          <a:lstStyle>
            <a:lvl1pPr>
              <a:defRPr sz="3600" b="1" spc="50" baseline="0">
                <a:solidFill>
                  <a:schemeClr val="bg1"/>
                </a:solidFill>
              </a:defRPr>
            </a:lvl1pPr>
          </a:lstStyle>
          <a:p>
            <a:r>
              <a:rPr lang="nb-NO" dirty="0" err="1"/>
              <a:t>Title</a:t>
            </a:r>
            <a:r>
              <a:rPr lang="nb-NO" dirty="0"/>
              <a:t> front </a:t>
            </a:r>
            <a:r>
              <a:rPr lang="nb-NO" dirty="0" err="1"/>
              <a:t>page</a:t>
            </a:r>
            <a:endParaRPr lang="nb-NO" dirty="0"/>
          </a:p>
        </p:txBody>
      </p:sp>
      <p:sp>
        <p:nvSpPr>
          <p:cNvPr id="12" name="Rektangel 11">
            <a:extLst>
              <a:ext uri="{FF2B5EF4-FFF2-40B4-BE49-F238E27FC236}">
                <a16:creationId xmlns:a16="http://schemas.microsoft.com/office/drawing/2014/main" id="{EAE4EF6A-B635-4E4E-A025-C6D1AEC70DFA}"/>
              </a:ext>
            </a:extLst>
          </p:cNvPr>
          <p:cNvSpPr/>
          <p:nvPr userDrawn="1"/>
        </p:nvSpPr>
        <p:spPr>
          <a:xfrm>
            <a:off x="0" y="0"/>
            <a:ext cx="12192000" cy="1321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3" name="Bilde 12">
            <a:extLst>
              <a:ext uri="{FF2B5EF4-FFF2-40B4-BE49-F238E27FC236}">
                <a16:creationId xmlns:a16="http://schemas.microsoft.com/office/drawing/2014/main" id="{7041F5A7-C5A0-DA44-B03A-8FB634834CF5}"/>
              </a:ext>
            </a:extLst>
          </p:cNvPr>
          <p:cNvPicPr>
            <a:picLocks noChangeAspect="1"/>
          </p:cNvPicPr>
          <p:nvPr userDrawn="1"/>
        </p:nvPicPr>
        <p:blipFill>
          <a:blip r:embed="rId3"/>
          <a:srcRect/>
          <a:stretch/>
        </p:blipFill>
        <p:spPr>
          <a:xfrm>
            <a:off x="545266" y="361406"/>
            <a:ext cx="3660429" cy="621949"/>
          </a:xfrm>
          <a:prstGeom prst="rect">
            <a:avLst/>
          </a:prstGeom>
        </p:spPr>
      </p:pic>
      <p:pic>
        <p:nvPicPr>
          <p:cNvPr id="4" name="Bilde 3" descr="Et bilde som inneholder skilt, tallerken, mat, tegning&#10;&#10;Automatisk generert beskrivelse">
            <a:extLst>
              <a:ext uri="{FF2B5EF4-FFF2-40B4-BE49-F238E27FC236}">
                <a16:creationId xmlns:a16="http://schemas.microsoft.com/office/drawing/2014/main" id="{924B5AF6-22B0-834D-8E71-A4CC3E8F009F}"/>
              </a:ext>
            </a:extLst>
          </p:cNvPr>
          <p:cNvPicPr>
            <a:picLocks noChangeAspect="1"/>
          </p:cNvPicPr>
          <p:nvPr userDrawn="1"/>
        </p:nvPicPr>
        <p:blipFill>
          <a:blip r:embed="rId4"/>
          <a:stretch>
            <a:fillRect/>
          </a:stretch>
        </p:blipFill>
        <p:spPr>
          <a:xfrm>
            <a:off x="9747681" y="471464"/>
            <a:ext cx="1987062" cy="378975"/>
          </a:xfrm>
          <a:prstGeom prst="rect">
            <a:avLst/>
          </a:prstGeom>
        </p:spPr>
      </p:pic>
    </p:spTree>
    <p:extLst>
      <p:ext uri="{BB962C8B-B14F-4D97-AF65-F5344CB8AC3E}">
        <p14:creationId xmlns:p14="http://schemas.microsoft.com/office/powerpoint/2010/main" val="2020117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slide">
    <p:bg>
      <p:bgPr>
        <a:solidFill>
          <a:schemeClr val="tx2"/>
        </a:solidFill>
        <a:effectLst/>
      </p:bgPr>
    </p:bg>
    <p:spTree>
      <p:nvGrpSpPr>
        <p:cNvPr id="1" name=""/>
        <p:cNvGrpSpPr/>
        <p:nvPr/>
      </p:nvGrpSpPr>
      <p:grpSpPr>
        <a:xfrm>
          <a:off x="0" y="0"/>
          <a:ext cx="0" cy="0"/>
          <a:chOff x="0" y="0"/>
          <a:chExt cx="0" cy="0"/>
        </a:xfrm>
      </p:grpSpPr>
      <p:sp>
        <p:nvSpPr>
          <p:cNvPr id="9" name="Undertittel 2">
            <a:extLst>
              <a:ext uri="{FF2B5EF4-FFF2-40B4-BE49-F238E27FC236}">
                <a16:creationId xmlns:a16="http://schemas.microsoft.com/office/drawing/2014/main" id="{6EAC3342-C3F4-9B4C-9BB2-1CEB92C64A7B}"/>
              </a:ext>
            </a:extLst>
          </p:cNvPr>
          <p:cNvSpPr>
            <a:spLocks noGrp="1"/>
          </p:cNvSpPr>
          <p:nvPr>
            <p:ph type="subTitle" idx="1" hasCustomPrompt="1"/>
          </p:nvPr>
        </p:nvSpPr>
        <p:spPr>
          <a:xfrm>
            <a:off x="2074984" y="3794368"/>
            <a:ext cx="8042031" cy="706194"/>
          </a:xfrm>
        </p:spPr>
        <p:txBody>
          <a:bodyPr>
            <a:normAutofit/>
          </a:bodyPr>
          <a:lstStyle>
            <a:lvl1pPr marL="0" indent="0" algn="ctr">
              <a:buNone/>
              <a:defRPr sz="1800" b="1" spc="5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err="1"/>
              <a:t>Subtitle</a:t>
            </a:r>
            <a:endParaRPr lang="nb-NO" dirty="0"/>
          </a:p>
        </p:txBody>
      </p:sp>
      <p:sp>
        <p:nvSpPr>
          <p:cNvPr id="10" name="Tittel 10">
            <a:extLst>
              <a:ext uri="{FF2B5EF4-FFF2-40B4-BE49-F238E27FC236}">
                <a16:creationId xmlns:a16="http://schemas.microsoft.com/office/drawing/2014/main" id="{2707FD5F-6DA6-7343-B795-D36127EDE0DE}"/>
              </a:ext>
            </a:extLst>
          </p:cNvPr>
          <p:cNvSpPr>
            <a:spLocks noGrp="1"/>
          </p:cNvSpPr>
          <p:nvPr>
            <p:ph type="title" hasCustomPrompt="1"/>
          </p:nvPr>
        </p:nvSpPr>
        <p:spPr>
          <a:xfrm>
            <a:off x="2074984" y="2809629"/>
            <a:ext cx="8042031" cy="974117"/>
          </a:xfrm>
        </p:spPr>
        <p:txBody>
          <a:bodyPr/>
          <a:lstStyle>
            <a:lvl1pPr algn="ctr">
              <a:defRPr sz="3600" b="1" spc="50" baseline="0">
                <a:solidFill>
                  <a:schemeClr val="bg1"/>
                </a:solidFill>
              </a:defRPr>
            </a:lvl1pPr>
          </a:lstStyle>
          <a:p>
            <a:r>
              <a:rPr lang="nb-NO" dirty="0" err="1"/>
              <a:t>Title</a:t>
            </a:r>
            <a:r>
              <a:rPr lang="nb-NO" dirty="0"/>
              <a:t> intro slide</a:t>
            </a:r>
          </a:p>
        </p:txBody>
      </p:sp>
      <p:sp>
        <p:nvSpPr>
          <p:cNvPr id="11" name="Rektangel 10">
            <a:extLst>
              <a:ext uri="{FF2B5EF4-FFF2-40B4-BE49-F238E27FC236}">
                <a16:creationId xmlns:a16="http://schemas.microsoft.com/office/drawing/2014/main" id="{B0F90A88-3022-5240-B83A-CF9D04A54C2B}"/>
              </a:ext>
            </a:extLst>
          </p:cNvPr>
          <p:cNvSpPr/>
          <p:nvPr userDrawn="1"/>
        </p:nvSpPr>
        <p:spPr>
          <a:xfrm>
            <a:off x="0" y="0"/>
            <a:ext cx="12192000" cy="1321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Bilde 5" descr="Et bilde som inneholder skilt, tallerken, mat, tegning&#10;&#10;Automatisk generert beskrivelse">
            <a:extLst>
              <a:ext uri="{FF2B5EF4-FFF2-40B4-BE49-F238E27FC236}">
                <a16:creationId xmlns:a16="http://schemas.microsoft.com/office/drawing/2014/main" id="{032B71D1-B93B-4F41-878A-80C12DE10E8D}"/>
              </a:ext>
            </a:extLst>
          </p:cNvPr>
          <p:cNvPicPr>
            <a:picLocks noChangeAspect="1"/>
          </p:cNvPicPr>
          <p:nvPr userDrawn="1"/>
        </p:nvPicPr>
        <p:blipFill>
          <a:blip r:embed="rId2"/>
          <a:stretch>
            <a:fillRect/>
          </a:stretch>
        </p:blipFill>
        <p:spPr>
          <a:xfrm>
            <a:off x="9747681" y="471464"/>
            <a:ext cx="1987062" cy="378975"/>
          </a:xfrm>
          <a:prstGeom prst="rect">
            <a:avLst/>
          </a:prstGeom>
        </p:spPr>
      </p:pic>
      <p:pic>
        <p:nvPicPr>
          <p:cNvPr id="7" name="Bilde 6">
            <a:extLst>
              <a:ext uri="{FF2B5EF4-FFF2-40B4-BE49-F238E27FC236}">
                <a16:creationId xmlns:a16="http://schemas.microsoft.com/office/drawing/2014/main" id="{1B73B9CC-AC55-0D40-AE2C-6DEE1E3B523C}"/>
              </a:ext>
            </a:extLst>
          </p:cNvPr>
          <p:cNvPicPr>
            <a:picLocks noChangeAspect="1"/>
          </p:cNvPicPr>
          <p:nvPr userDrawn="1"/>
        </p:nvPicPr>
        <p:blipFill>
          <a:blip r:embed="rId3"/>
          <a:srcRect/>
          <a:stretch/>
        </p:blipFill>
        <p:spPr>
          <a:xfrm>
            <a:off x="545266" y="361406"/>
            <a:ext cx="3660429" cy="621949"/>
          </a:xfrm>
          <a:prstGeom prst="rect">
            <a:avLst/>
          </a:prstGeom>
        </p:spPr>
      </p:pic>
    </p:spTree>
    <p:extLst>
      <p:ext uri="{BB962C8B-B14F-4D97-AF65-F5344CB8AC3E}">
        <p14:creationId xmlns:p14="http://schemas.microsoft.com/office/powerpoint/2010/main" val="3810107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E828BE89-3EBE-F84D-9652-50FE7FAD98BF}"/>
              </a:ext>
            </a:extLst>
          </p:cNvPr>
          <p:cNvSpPr>
            <a:spLocks noGrp="1"/>
          </p:cNvSpPr>
          <p:nvPr>
            <p:ph type="body" idx="1" hasCustomPrompt="1"/>
          </p:nvPr>
        </p:nvSpPr>
        <p:spPr>
          <a:xfrm>
            <a:off x="839788" y="1989276"/>
            <a:ext cx="10512426" cy="366298"/>
          </a:xfrm>
        </p:spPr>
        <p:txBody>
          <a:bodyPr anchor="t">
            <a:normAutofit/>
          </a:bodyPr>
          <a:lstStyle>
            <a:lvl1pPr marL="0" indent="0">
              <a:buNone/>
              <a:defRPr lang="nb-NO" b="1" smtClean="0">
                <a:solidFill>
                  <a:schemeClr val="accent1"/>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err="1"/>
              <a:t>Subtitle</a:t>
            </a:r>
            <a:r>
              <a:rPr lang="nb-NO" dirty="0"/>
              <a:t> – Arial bold 12/16 </a:t>
            </a:r>
            <a:r>
              <a:rPr lang="nb-NO" dirty="0" err="1"/>
              <a:t>pkt</a:t>
            </a:r>
            <a:endParaRPr lang="nb-NO" dirty="0"/>
          </a:p>
        </p:txBody>
      </p:sp>
      <p:sp>
        <p:nvSpPr>
          <p:cNvPr id="8" name="Plassholder for tekst 7">
            <a:extLst>
              <a:ext uri="{FF2B5EF4-FFF2-40B4-BE49-F238E27FC236}">
                <a16:creationId xmlns:a16="http://schemas.microsoft.com/office/drawing/2014/main" id="{8322F145-0B83-E84C-9A6F-DED0215CE75B}"/>
              </a:ext>
            </a:extLst>
          </p:cNvPr>
          <p:cNvSpPr>
            <a:spLocks noGrp="1"/>
          </p:cNvSpPr>
          <p:nvPr>
            <p:ph type="body" sz="quarter" idx="10" hasCustomPrompt="1"/>
          </p:nvPr>
        </p:nvSpPr>
        <p:spPr>
          <a:xfrm>
            <a:off x="839789" y="2713315"/>
            <a:ext cx="4746002" cy="3131432"/>
          </a:xfrm>
        </p:spPr>
        <p:txBody>
          <a:bodyPr/>
          <a:lstStyle>
            <a:lvl1pPr marL="0" indent="0">
              <a:buNone/>
              <a:defRPr lang="nb-NO" smtClean="0">
                <a:effectLst/>
              </a:defRPr>
            </a:lvl1pPr>
            <a:lvl2pPr marL="457200" indent="0">
              <a:buNone/>
              <a:defRPr/>
            </a:lvl2pPr>
            <a:lvl3pPr marL="914400" indent="0">
              <a:buNone/>
              <a:defRPr/>
            </a:lvl3pPr>
            <a:lvl4pPr marL="1371600" indent="0">
              <a:buNone/>
              <a:defRPr/>
            </a:lvl4pPr>
            <a:lvl5pPr marL="1828800" indent="0">
              <a:buNone/>
              <a:defRPr/>
            </a:lvl5pPr>
          </a:lstStyle>
          <a:p>
            <a:pPr lvl="0"/>
            <a:r>
              <a:rPr lang="nb-NO" dirty="0"/>
              <a:t>Longer </a:t>
            </a:r>
            <a:r>
              <a:rPr lang="nb-NO" dirty="0" err="1"/>
              <a:t>text</a:t>
            </a:r>
            <a:r>
              <a:rPr lang="nb-NO" dirty="0"/>
              <a:t>, body </a:t>
            </a:r>
            <a:r>
              <a:rPr lang="nb-NO" dirty="0" err="1"/>
              <a:t>text</a:t>
            </a:r>
            <a:r>
              <a:rPr lang="nb-NO" dirty="0"/>
              <a:t> – Arial 12/16 </a:t>
            </a:r>
            <a:r>
              <a:rPr lang="nb-NO" dirty="0" err="1"/>
              <a:t>pkt</a:t>
            </a:r>
            <a:r>
              <a:rPr lang="nb-NO" dirty="0"/>
              <a:t> </a:t>
            </a:r>
            <a:br>
              <a:rPr lang="nb-NO" dirty="0"/>
            </a:br>
            <a:r>
              <a:rPr lang="nb-NO" dirty="0" err="1"/>
              <a:t>Fercipit</a:t>
            </a:r>
            <a:r>
              <a:rPr lang="nb-NO" dirty="0"/>
              <a:t> </a:t>
            </a:r>
            <a:r>
              <a:rPr lang="nb-NO" dirty="0" err="1"/>
              <a:t>laboria</a:t>
            </a:r>
            <a:r>
              <a:rPr lang="nb-NO" dirty="0"/>
              <a:t> sus </a:t>
            </a:r>
            <a:r>
              <a:rPr lang="nb-NO" dirty="0" err="1"/>
              <a:t>dolo</a:t>
            </a:r>
            <a:r>
              <a:rPr lang="nb-NO" dirty="0"/>
              <a:t> </a:t>
            </a:r>
            <a:r>
              <a:rPr lang="nb-NO" dirty="0" err="1"/>
              <a:t>molenectam</a:t>
            </a:r>
            <a:r>
              <a:rPr lang="nb-NO" dirty="0"/>
              <a:t> </a:t>
            </a:r>
            <a:r>
              <a:rPr lang="nb-NO" dirty="0" err="1"/>
              <a:t>faccus</a:t>
            </a:r>
            <a:r>
              <a:rPr lang="nb-NO" dirty="0"/>
              <a:t>, </a:t>
            </a:r>
            <a:r>
              <a:rPr lang="nb-NO" dirty="0" err="1"/>
              <a:t>omn</a:t>
            </a:r>
            <a:r>
              <a:rPr lang="nb-NO" dirty="0"/>
              <a:t> mil ex et </a:t>
            </a:r>
            <a:r>
              <a:rPr lang="nb-NO" dirty="0" err="1"/>
              <a:t>etur</a:t>
            </a:r>
            <a:r>
              <a:rPr lang="nb-NO" dirty="0"/>
              <a:t> </a:t>
            </a:r>
            <a:r>
              <a:rPr lang="nb-NO" dirty="0" err="1"/>
              <a:t>seque</a:t>
            </a:r>
            <a:r>
              <a:rPr lang="nb-NO" dirty="0"/>
              <a:t> </a:t>
            </a:r>
            <a:r>
              <a:rPr lang="nb-NO" dirty="0" err="1"/>
              <a:t>nullupta</a:t>
            </a:r>
            <a:r>
              <a:rPr lang="nb-NO" dirty="0"/>
              <a:t> </a:t>
            </a:r>
            <a:r>
              <a:rPr lang="nb-NO" dirty="0" err="1"/>
              <a:t>dolo</a:t>
            </a:r>
            <a:r>
              <a:rPr lang="nb-NO" dirty="0"/>
              <a:t> </a:t>
            </a:r>
            <a:r>
              <a:rPr lang="nb-NO" dirty="0" err="1"/>
              <a:t>molore</a:t>
            </a:r>
            <a:r>
              <a:rPr lang="nb-NO" dirty="0"/>
              <a:t> </a:t>
            </a:r>
            <a:r>
              <a:rPr lang="nb-NO" dirty="0" err="1"/>
              <a:t>volorro</a:t>
            </a:r>
            <a:r>
              <a:rPr lang="nb-NO" dirty="0"/>
              <a:t> et </a:t>
            </a:r>
            <a:r>
              <a:rPr lang="nb-NO" dirty="0" err="1"/>
              <a:t>doluptas</a:t>
            </a:r>
            <a:r>
              <a:rPr lang="nb-NO" dirty="0"/>
              <a:t> </a:t>
            </a:r>
            <a:r>
              <a:rPr lang="nb-NO" dirty="0" err="1"/>
              <a:t>assequo</a:t>
            </a:r>
            <a:r>
              <a:rPr lang="nb-NO" dirty="0"/>
              <a:t> </a:t>
            </a:r>
            <a:r>
              <a:rPr lang="nb-NO" dirty="0" err="1"/>
              <a:t>essum</a:t>
            </a:r>
            <a:r>
              <a:rPr lang="nb-NO" dirty="0"/>
              <a:t> et </a:t>
            </a:r>
            <a:r>
              <a:rPr lang="nb-NO" dirty="0" err="1"/>
              <a:t>idusant</a:t>
            </a:r>
            <a:r>
              <a:rPr lang="nb-NO" dirty="0"/>
              <a:t> vel </a:t>
            </a:r>
            <a:r>
              <a:rPr lang="nb-NO" dirty="0" err="1"/>
              <a:t>ipsa</a:t>
            </a:r>
            <a:r>
              <a:rPr lang="nb-NO" dirty="0"/>
              <a:t> nos ex </a:t>
            </a:r>
            <a:r>
              <a:rPr lang="nb-NO" dirty="0" err="1"/>
              <a:t>erro</a:t>
            </a:r>
            <a:r>
              <a:rPr lang="nb-NO" dirty="0"/>
              <a:t> </a:t>
            </a:r>
            <a:r>
              <a:rPr lang="nb-NO" dirty="0" err="1"/>
              <a:t>deria</a:t>
            </a:r>
            <a:r>
              <a:rPr lang="nb-NO" dirty="0"/>
              <a:t> </a:t>
            </a:r>
            <a:r>
              <a:rPr lang="nb-NO" dirty="0" err="1"/>
              <a:t>ea</a:t>
            </a:r>
            <a:r>
              <a:rPr lang="nb-NO" dirty="0"/>
              <a:t> </a:t>
            </a:r>
            <a:r>
              <a:rPr lang="nb-NO" dirty="0" err="1"/>
              <a:t>num</a:t>
            </a:r>
            <a:r>
              <a:rPr lang="nb-NO" dirty="0"/>
              <a:t> el </a:t>
            </a:r>
            <a:r>
              <a:rPr lang="nb-NO" dirty="0" err="1"/>
              <a:t>int</a:t>
            </a:r>
            <a:r>
              <a:rPr lang="nb-NO" dirty="0"/>
              <a:t> </a:t>
            </a:r>
            <a:r>
              <a:rPr lang="nb-NO" dirty="0" err="1"/>
              <a:t>odicim</a:t>
            </a:r>
            <a:r>
              <a:rPr lang="nb-NO" dirty="0"/>
              <a:t> </a:t>
            </a:r>
            <a:r>
              <a:rPr lang="nb-NO" dirty="0" err="1"/>
              <a:t>que</a:t>
            </a:r>
            <a:r>
              <a:rPr lang="nb-NO" dirty="0"/>
              <a:t> </a:t>
            </a:r>
            <a:r>
              <a:rPr lang="nb-NO" dirty="0" err="1"/>
              <a:t>aut</a:t>
            </a:r>
            <a:r>
              <a:rPr lang="nb-NO" dirty="0"/>
              <a:t> et </a:t>
            </a:r>
            <a:r>
              <a:rPr lang="nb-NO" dirty="0" err="1"/>
              <a:t>odisimpos</a:t>
            </a:r>
            <a:r>
              <a:rPr lang="nb-NO" dirty="0"/>
              <a:t> </a:t>
            </a:r>
            <a:r>
              <a:rPr lang="nb-NO" dirty="0" err="1"/>
              <a:t>volupic</a:t>
            </a:r>
            <a:r>
              <a:rPr lang="nb-NO" dirty="0"/>
              <a:t> </a:t>
            </a:r>
            <a:r>
              <a:rPr lang="nb-NO" dirty="0" err="1"/>
              <a:t>temquam</a:t>
            </a:r>
            <a:r>
              <a:rPr lang="nb-NO" dirty="0"/>
              <a:t> </a:t>
            </a:r>
            <a:r>
              <a:rPr lang="nb-NO" dirty="0" err="1"/>
              <a:t>audae</a:t>
            </a:r>
            <a:r>
              <a:rPr lang="nb-NO" dirty="0"/>
              <a:t> cor </a:t>
            </a:r>
            <a:r>
              <a:rPr lang="nb-NO" dirty="0" err="1"/>
              <a:t>aped</a:t>
            </a:r>
            <a:r>
              <a:rPr lang="nb-NO" dirty="0"/>
              <a:t> et </a:t>
            </a:r>
            <a:r>
              <a:rPr lang="nb-NO" dirty="0" err="1"/>
              <a:t>quosam</a:t>
            </a:r>
            <a:r>
              <a:rPr lang="nb-NO" dirty="0"/>
              <a:t> </a:t>
            </a:r>
            <a:r>
              <a:rPr lang="nb-NO" dirty="0" err="1"/>
              <a:t>undes</a:t>
            </a:r>
            <a:r>
              <a:rPr lang="nb-NO" dirty="0"/>
              <a:t> is et </a:t>
            </a:r>
            <a:r>
              <a:rPr lang="nb-NO" dirty="0" err="1"/>
              <a:t>eaquam</a:t>
            </a:r>
            <a:r>
              <a:rPr lang="nb-NO" dirty="0"/>
              <a:t> a am </a:t>
            </a:r>
            <a:r>
              <a:rPr lang="nb-NO" dirty="0" err="1"/>
              <a:t>volorit</a:t>
            </a:r>
            <a:r>
              <a:rPr lang="nb-NO" dirty="0"/>
              <a:t> </a:t>
            </a:r>
            <a:r>
              <a:rPr lang="nb-NO" dirty="0" err="1"/>
              <a:t>abo</a:t>
            </a:r>
            <a:r>
              <a:rPr lang="nb-NO" dirty="0"/>
              <a:t>. </a:t>
            </a:r>
          </a:p>
          <a:p>
            <a:pPr lvl="0"/>
            <a:r>
              <a:rPr lang="nb-NO" dirty="0"/>
              <a:t>Nem </a:t>
            </a:r>
            <a:r>
              <a:rPr lang="nb-NO" dirty="0" err="1"/>
              <a:t>net</a:t>
            </a:r>
            <a:r>
              <a:rPr lang="nb-NO" dirty="0"/>
              <a:t> </a:t>
            </a:r>
            <a:r>
              <a:rPr lang="nb-NO" dirty="0" err="1"/>
              <a:t>omnis</a:t>
            </a:r>
            <a:r>
              <a:rPr lang="nb-NO" dirty="0"/>
              <a:t> mo </a:t>
            </a:r>
            <a:r>
              <a:rPr lang="nb-NO" dirty="0" err="1"/>
              <a:t>que</a:t>
            </a:r>
            <a:r>
              <a:rPr lang="nb-NO" dirty="0"/>
              <a:t> </a:t>
            </a:r>
            <a:r>
              <a:rPr lang="nb-NO" dirty="0" err="1"/>
              <a:t>dellest</a:t>
            </a:r>
            <a:r>
              <a:rPr lang="nb-NO" dirty="0"/>
              <a:t>, </a:t>
            </a:r>
            <a:r>
              <a:rPr lang="nb-NO" dirty="0" err="1"/>
              <a:t>temquas</a:t>
            </a:r>
            <a:r>
              <a:rPr lang="nb-NO" dirty="0"/>
              <a:t> </a:t>
            </a:r>
            <a:r>
              <a:rPr lang="nb-NO" dirty="0" err="1"/>
              <a:t>perovitatur</a:t>
            </a:r>
            <a:r>
              <a:rPr lang="nb-NO" dirty="0"/>
              <a:t> </a:t>
            </a:r>
            <a:r>
              <a:rPr lang="nb-NO" dirty="0" err="1"/>
              <a:t>alitatest</a:t>
            </a:r>
            <a:r>
              <a:rPr lang="nb-NO" dirty="0"/>
              <a:t> </a:t>
            </a:r>
            <a:r>
              <a:rPr lang="nb-NO" dirty="0" err="1"/>
              <a:t>offic</a:t>
            </a:r>
            <a:r>
              <a:rPr lang="nb-NO" dirty="0"/>
              <a:t> </a:t>
            </a:r>
            <a:r>
              <a:rPr lang="nb-NO" dirty="0" err="1"/>
              <a:t>totaestem</a:t>
            </a:r>
            <a:r>
              <a:rPr lang="nb-NO" dirty="0"/>
              <a:t> </a:t>
            </a:r>
            <a:r>
              <a:rPr lang="nb-NO" dirty="0" err="1"/>
              <a:t>fugitis</a:t>
            </a:r>
            <a:r>
              <a:rPr lang="nb-NO" dirty="0"/>
              <a:t> mo </a:t>
            </a:r>
            <a:r>
              <a:rPr lang="nb-NO" dirty="0" err="1"/>
              <a:t>ea</a:t>
            </a:r>
            <a:r>
              <a:rPr lang="nb-NO" dirty="0"/>
              <a:t> </a:t>
            </a:r>
            <a:r>
              <a:rPr lang="nb-NO" dirty="0" err="1"/>
              <a:t>venis</a:t>
            </a:r>
            <a:r>
              <a:rPr lang="nb-NO" dirty="0"/>
              <a:t> et est </a:t>
            </a:r>
            <a:r>
              <a:rPr lang="nb-NO" dirty="0" err="1"/>
              <a:t>voluptatatur</a:t>
            </a:r>
            <a:r>
              <a:rPr lang="nb-NO" dirty="0"/>
              <a:t> mil </a:t>
            </a:r>
            <a:r>
              <a:rPr lang="nb-NO" dirty="0" err="1"/>
              <a:t>incium</a:t>
            </a:r>
            <a:r>
              <a:rPr lang="nb-NO" dirty="0"/>
              <a:t> </a:t>
            </a:r>
            <a:r>
              <a:rPr lang="nb-NO" dirty="0" err="1"/>
              <a:t>nostiume</a:t>
            </a:r>
            <a:r>
              <a:rPr lang="nb-NO" dirty="0"/>
              <a:t> nos </a:t>
            </a:r>
            <a:r>
              <a:rPr lang="nb-NO" dirty="0" err="1"/>
              <a:t>ducipsam</a:t>
            </a:r>
            <a:r>
              <a:rPr lang="nb-NO" dirty="0"/>
              <a:t> in. </a:t>
            </a:r>
          </a:p>
        </p:txBody>
      </p:sp>
      <p:sp>
        <p:nvSpPr>
          <p:cNvPr id="12" name="Plassholder for tekst 7">
            <a:extLst>
              <a:ext uri="{FF2B5EF4-FFF2-40B4-BE49-F238E27FC236}">
                <a16:creationId xmlns:a16="http://schemas.microsoft.com/office/drawing/2014/main" id="{438D2860-2C39-BE41-BE2A-3C25A2CFBF7C}"/>
              </a:ext>
            </a:extLst>
          </p:cNvPr>
          <p:cNvSpPr>
            <a:spLocks noGrp="1"/>
          </p:cNvSpPr>
          <p:nvPr>
            <p:ph type="body" sz="quarter" idx="11" hasCustomPrompt="1"/>
          </p:nvPr>
        </p:nvSpPr>
        <p:spPr>
          <a:xfrm>
            <a:off x="6601172" y="2713315"/>
            <a:ext cx="4746002" cy="3131432"/>
          </a:xfrm>
        </p:spPr>
        <p:txBody>
          <a:bodyPr/>
          <a:lstStyle>
            <a:lvl1pPr marL="0" indent="0">
              <a:buNone/>
              <a:defRPr lang="nb-NO" smtClean="0">
                <a:effectLst/>
              </a:defRPr>
            </a:lvl1pPr>
            <a:lvl2pPr marL="457200" indent="0">
              <a:buNone/>
              <a:defRPr/>
            </a:lvl2pPr>
            <a:lvl3pPr marL="914400" indent="0">
              <a:buNone/>
              <a:defRPr/>
            </a:lvl3pPr>
            <a:lvl4pPr marL="1371600" indent="0">
              <a:buNone/>
              <a:defRPr/>
            </a:lvl4pPr>
            <a:lvl5pPr marL="1828800" indent="0">
              <a:buNone/>
              <a:defRPr/>
            </a:lvl5pPr>
          </a:lstStyle>
          <a:p>
            <a:pPr lvl="0"/>
            <a:r>
              <a:rPr lang="nb-NO" dirty="0" err="1"/>
              <a:t>Fercipit</a:t>
            </a:r>
            <a:r>
              <a:rPr lang="nb-NO" dirty="0"/>
              <a:t> </a:t>
            </a:r>
            <a:r>
              <a:rPr lang="nb-NO" dirty="0" err="1"/>
              <a:t>laboria</a:t>
            </a:r>
            <a:r>
              <a:rPr lang="nb-NO" dirty="0"/>
              <a:t> sus </a:t>
            </a:r>
            <a:r>
              <a:rPr lang="nb-NO" dirty="0" err="1"/>
              <a:t>dolo</a:t>
            </a:r>
            <a:r>
              <a:rPr lang="nb-NO" dirty="0"/>
              <a:t> </a:t>
            </a:r>
            <a:r>
              <a:rPr lang="nb-NO" dirty="0" err="1"/>
              <a:t>molenectam</a:t>
            </a:r>
            <a:r>
              <a:rPr lang="nb-NO" dirty="0"/>
              <a:t> </a:t>
            </a:r>
            <a:r>
              <a:rPr lang="nb-NO" dirty="0" err="1"/>
              <a:t>faccus</a:t>
            </a:r>
            <a:r>
              <a:rPr lang="nb-NO" dirty="0"/>
              <a:t>, </a:t>
            </a:r>
            <a:r>
              <a:rPr lang="nb-NO" dirty="0" err="1"/>
              <a:t>omni</a:t>
            </a:r>
            <a:r>
              <a:rPr lang="nb-NO" dirty="0"/>
              <a:t> mil ex et </a:t>
            </a:r>
            <a:r>
              <a:rPr lang="nb-NO" dirty="0" err="1"/>
              <a:t>etur</a:t>
            </a:r>
            <a:r>
              <a:rPr lang="nb-NO" dirty="0"/>
              <a:t> </a:t>
            </a:r>
            <a:r>
              <a:rPr lang="nb-NO" dirty="0" err="1"/>
              <a:t>seque</a:t>
            </a:r>
            <a:r>
              <a:rPr lang="nb-NO" dirty="0"/>
              <a:t> </a:t>
            </a:r>
            <a:r>
              <a:rPr lang="nb-NO" dirty="0" err="1"/>
              <a:t>nullupta</a:t>
            </a:r>
            <a:r>
              <a:rPr lang="nb-NO" dirty="0"/>
              <a:t> </a:t>
            </a:r>
            <a:r>
              <a:rPr lang="nb-NO" dirty="0" err="1"/>
              <a:t>dolo</a:t>
            </a:r>
            <a:r>
              <a:rPr lang="nb-NO" dirty="0"/>
              <a:t> </a:t>
            </a:r>
            <a:r>
              <a:rPr lang="nb-NO" dirty="0" err="1"/>
              <a:t>molore</a:t>
            </a:r>
            <a:r>
              <a:rPr lang="nb-NO" dirty="0"/>
              <a:t> </a:t>
            </a:r>
            <a:r>
              <a:rPr lang="nb-NO" dirty="0" err="1"/>
              <a:t>volorro</a:t>
            </a:r>
            <a:r>
              <a:rPr lang="nb-NO" dirty="0"/>
              <a:t> et </a:t>
            </a:r>
            <a:r>
              <a:rPr lang="nb-NO" dirty="0" err="1"/>
              <a:t>doluptas</a:t>
            </a:r>
            <a:r>
              <a:rPr lang="nb-NO" dirty="0"/>
              <a:t> </a:t>
            </a:r>
            <a:r>
              <a:rPr lang="nb-NO" dirty="0" err="1"/>
              <a:t>assequo</a:t>
            </a:r>
            <a:r>
              <a:rPr lang="nb-NO" dirty="0"/>
              <a:t> </a:t>
            </a:r>
            <a:r>
              <a:rPr lang="nb-NO" dirty="0" err="1"/>
              <a:t>essum</a:t>
            </a:r>
            <a:r>
              <a:rPr lang="nb-NO" dirty="0"/>
              <a:t> et </a:t>
            </a:r>
            <a:r>
              <a:rPr lang="nb-NO" dirty="0" err="1"/>
              <a:t>idusant</a:t>
            </a:r>
            <a:r>
              <a:rPr lang="nb-NO" dirty="0"/>
              <a:t> vel </a:t>
            </a:r>
            <a:r>
              <a:rPr lang="nb-NO" dirty="0" err="1"/>
              <a:t>ipsa</a:t>
            </a:r>
            <a:r>
              <a:rPr lang="nb-NO" dirty="0"/>
              <a:t> nos ex </a:t>
            </a:r>
            <a:r>
              <a:rPr lang="nb-NO" dirty="0" err="1"/>
              <a:t>erro</a:t>
            </a:r>
            <a:r>
              <a:rPr lang="nb-NO" dirty="0"/>
              <a:t> </a:t>
            </a:r>
            <a:r>
              <a:rPr lang="nb-NO" dirty="0" err="1"/>
              <a:t>deria</a:t>
            </a:r>
            <a:r>
              <a:rPr lang="nb-NO" dirty="0"/>
              <a:t> </a:t>
            </a:r>
            <a:r>
              <a:rPr lang="nb-NO" dirty="0" err="1"/>
              <a:t>ea</a:t>
            </a:r>
            <a:r>
              <a:rPr lang="nb-NO" dirty="0"/>
              <a:t> </a:t>
            </a:r>
            <a:r>
              <a:rPr lang="nb-NO" dirty="0" err="1"/>
              <a:t>num</a:t>
            </a:r>
            <a:r>
              <a:rPr lang="nb-NO" dirty="0"/>
              <a:t> el </a:t>
            </a:r>
            <a:r>
              <a:rPr lang="nb-NO" dirty="0" err="1"/>
              <a:t>int</a:t>
            </a:r>
            <a:r>
              <a:rPr lang="nb-NO" dirty="0"/>
              <a:t> </a:t>
            </a:r>
            <a:r>
              <a:rPr lang="nb-NO" dirty="0" err="1"/>
              <a:t>odicim</a:t>
            </a:r>
            <a:r>
              <a:rPr lang="nb-NO" dirty="0"/>
              <a:t> </a:t>
            </a:r>
            <a:r>
              <a:rPr lang="nb-NO" dirty="0" err="1"/>
              <a:t>que</a:t>
            </a:r>
            <a:r>
              <a:rPr lang="nb-NO" dirty="0"/>
              <a:t> </a:t>
            </a:r>
            <a:r>
              <a:rPr lang="nb-NO" dirty="0" err="1"/>
              <a:t>aut</a:t>
            </a:r>
            <a:r>
              <a:rPr lang="nb-NO" dirty="0"/>
              <a:t> et </a:t>
            </a:r>
            <a:r>
              <a:rPr lang="nb-NO" dirty="0" err="1"/>
              <a:t>odisimpos</a:t>
            </a:r>
            <a:r>
              <a:rPr lang="nb-NO" dirty="0"/>
              <a:t> </a:t>
            </a:r>
            <a:r>
              <a:rPr lang="nb-NO" dirty="0" err="1"/>
              <a:t>volupic</a:t>
            </a:r>
            <a:r>
              <a:rPr lang="nb-NO" dirty="0"/>
              <a:t> </a:t>
            </a:r>
            <a:r>
              <a:rPr lang="nb-NO" dirty="0" err="1"/>
              <a:t>temquam</a:t>
            </a:r>
            <a:r>
              <a:rPr lang="nb-NO" dirty="0"/>
              <a:t> </a:t>
            </a:r>
            <a:r>
              <a:rPr lang="nb-NO" dirty="0" err="1"/>
              <a:t>audae</a:t>
            </a:r>
            <a:r>
              <a:rPr lang="nb-NO" dirty="0"/>
              <a:t>. cor </a:t>
            </a:r>
            <a:r>
              <a:rPr lang="nb-NO" dirty="0" err="1"/>
              <a:t>aped</a:t>
            </a:r>
            <a:r>
              <a:rPr lang="nb-NO" dirty="0"/>
              <a:t> et </a:t>
            </a:r>
            <a:r>
              <a:rPr lang="nb-NO" dirty="0" err="1"/>
              <a:t>quosam</a:t>
            </a:r>
            <a:r>
              <a:rPr lang="nb-NO" dirty="0"/>
              <a:t> </a:t>
            </a:r>
            <a:r>
              <a:rPr lang="nb-NO" dirty="0" err="1"/>
              <a:t>undes</a:t>
            </a:r>
            <a:r>
              <a:rPr lang="nb-NO" dirty="0"/>
              <a:t> is et </a:t>
            </a:r>
            <a:r>
              <a:rPr lang="nb-NO" dirty="0" err="1"/>
              <a:t>eaquam</a:t>
            </a:r>
            <a:r>
              <a:rPr lang="nb-NO" dirty="0"/>
              <a:t> a am </a:t>
            </a:r>
            <a:r>
              <a:rPr lang="nb-NO" dirty="0" err="1"/>
              <a:t>volorit</a:t>
            </a:r>
            <a:r>
              <a:rPr lang="nb-NO" dirty="0"/>
              <a:t> </a:t>
            </a:r>
            <a:r>
              <a:rPr lang="nb-NO" dirty="0" err="1"/>
              <a:t>abo</a:t>
            </a:r>
            <a:r>
              <a:rPr lang="nb-NO" dirty="0"/>
              <a:t>.</a:t>
            </a:r>
          </a:p>
          <a:p>
            <a:pPr lvl="0"/>
            <a:r>
              <a:rPr lang="nb-NO" dirty="0"/>
              <a:t>Nem </a:t>
            </a:r>
            <a:r>
              <a:rPr lang="nb-NO" dirty="0" err="1"/>
              <a:t>net</a:t>
            </a:r>
            <a:r>
              <a:rPr lang="nb-NO" dirty="0"/>
              <a:t> </a:t>
            </a:r>
            <a:r>
              <a:rPr lang="nb-NO" dirty="0" err="1"/>
              <a:t>omnis</a:t>
            </a:r>
            <a:r>
              <a:rPr lang="nb-NO" dirty="0"/>
              <a:t> mo </a:t>
            </a:r>
            <a:r>
              <a:rPr lang="nb-NO" dirty="0" err="1"/>
              <a:t>que</a:t>
            </a:r>
            <a:r>
              <a:rPr lang="nb-NO" dirty="0"/>
              <a:t> </a:t>
            </a:r>
            <a:r>
              <a:rPr lang="nb-NO" dirty="0" err="1"/>
              <a:t>dellest</a:t>
            </a:r>
            <a:r>
              <a:rPr lang="nb-NO" dirty="0"/>
              <a:t>, </a:t>
            </a:r>
            <a:r>
              <a:rPr lang="nb-NO" dirty="0" err="1"/>
              <a:t>temquas</a:t>
            </a:r>
            <a:r>
              <a:rPr lang="nb-NO" dirty="0"/>
              <a:t> </a:t>
            </a:r>
            <a:r>
              <a:rPr lang="nb-NO" dirty="0" err="1"/>
              <a:t>perovitatur</a:t>
            </a:r>
            <a:r>
              <a:rPr lang="nb-NO" dirty="0"/>
              <a:t> </a:t>
            </a:r>
            <a:r>
              <a:rPr lang="nb-NO" dirty="0" err="1"/>
              <a:t>alitatest</a:t>
            </a:r>
            <a:r>
              <a:rPr lang="nb-NO" dirty="0"/>
              <a:t> </a:t>
            </a:r>
            <a:r>
              <a:rPr lang="nb-NO" dirty="0" err="1"/>
              <a:t>offic</a:t>
            </a:r>
            <a:r>
              <a:rPr lang="nb-NO" dirty="0"/>
              <a:t> </a:t>
            </a:r>
            <a:r>
              <a:rPr lang="nb-NO" dirty="0" err="1"/>
              <a:t>totaestem</a:t>
            </a:r>
            <a:r>
              <a:rPr lang="nb-NO" dirty="0"/>
              <a:t> </a:t>
            </a:r>
            <a:r>
              <a:rPr lang="nb-NO" dirty="0" err="1"/>
              <a:t>fugitis</a:t>
            </a:r>
            <a:r>
              <a:rPr lang="nb-NO" dirty="0"/>
              <a:t> mo </a:t>
            </a:r>
            <a:r>
              <a:rPr lang="nb-NO" dirty="0" err="1"/>
              <a:t>ea</a:t>
            </a:r>
            <a:r>
              <a:rPr lang="nb-NO" dirty="0"/>
              <a:t> </a:t>
            </a:r>
            <a:r>
              <a:rPr lang="nb-NO" dirty="0" err="1"/>
              <a:t>venis</a:t>
            </a:r>
            <a:r>
              <a:rPr lang="nb-NO" dirty="0"/>
              <a:t> et est </a:t>
            </a:r>
            <a:r>
              <a:rPr lang="nb-NO" dirty="0" err="1"/>
              <a:t>voluptatatur</a:t>
            </a:r>
            <a:r>
              <a:rPr lang="nb-NO" dirty="0"/>
              <a:t> mil </a:t>
            </a:r>
            <a:r>
              <a:rPr lang="nb-NO" dirty="0" err="1"/>
              <a:t>incium</a:t>
            </a:r>
            <a:r>
              <a:rPr lang="nb-NO" dirty="0"/>
              <a:t> </a:t>
            </a:r>
            <a:r>
              <a:rPr lang="nb-NO" dirty="0" err="1"/>
              <a:t>nostiume</a:t>
            </a:r>
            <a:r>
              <a:rPr lang="nb-NO" dirty="0"/>
              <a:t> nos </a:t>
            </a:r>
            <a:r>
              <a:rPr lang="nb-NO" dirty="0" err="1"/>
              <a:t>voluptas</a:t>
            </a:r>
            <a:r>
              <a:rPr lang="nb-NO" dirty="0"/>
              <a:t> desto </a:t>
            </a:r>
            <a:r>
              <a:rPr lang="nb-NO" dirty="0" err="1"/>
              <a:t>esequis</a:t>
            </a:r>
            <a:r>
              <a:rPr lang="nb-NO" dirty="0"/>
              <a:t> </a:t>
            </a:r>
            <a:r>
              <a:rPr lang="nb-NO" dirty="0" err="1"/>
              <a:t>doluptia</a:t>
            </a:r>
            <a:r>
              <a:rPr lang="nb-NO" dirty="0"/>
              <a:t> </a:t>
            </a:r>
            <a:r>
              <a:rPr lang="nb-NO" dirty="0" err="1"/>
              <a:t>consedi</a:t>
            </a:r>
            <a:r>
              <a:rPr lang="nb-NO" dirty="0"/>
              <a:t> dit ut et</a:t>
            </a:r>
          </a:p>
        </p:txBody>
      </p:sp>
      <p:sp>
        <p:nvSpPr>
          <p:cNvPr id="13" name="Plassholder for tittel 1">
            <a:extLst>
              <a:ext uri="{FF2B5EF4-FFF2-40B4-BE49-F238E27FC236}">
                <a16:creationId xmlns:a16="http://schemas.microsoft.com/office/drawing/2014/main" id="{0918FA14-4E35-F549-A805-3B4E159F6E65}"/>
              </a:ext>
            </a:extLst>
          </p:cNvPr>
          <p:cNvSpPr>
            <a:spLocks noGrp="1"/>
          </p:cNvSpPr>
          <p:nvPr>
            <p:ph type="title" hasCustomPrompt="1"/>
          </p:nvPr>
        </p:nvSpPr>
        <p:spPr>
          <a:xfrm>
            <a:off x="838200" y="478812"/>
            <a:ext cx="5910470" cy="404450"/>
          </a:xfrm>
          <a:prstGeom prst="rect">
            <a:avLst/>
          </a:prstGeom>
        </p:spPr>
        <p:txBody>
          <a:bodyPr vert="horz" lIns="91440" tIns="45720" rIns="91440" bIns="45720" rtlCol="0" anchor="ctr">
            <a:noAutofit/>
          </a:bodyPr>
          <a:lstStyle/>
          <a:p>
            <a:r>
              <a:rPr lang="nb-NO" dirty="0" err="1"/>
              <a:t>Title</a:t>
            </a:r>
            <a:endParaRPr lang="nb-NO" dirty="0"/>
          </a:p>
        </p:txBody>
      </p:sp>
      <p:cxnSp>
        <p:nvCxnSpPr>
          <p:cNvPr id="15" name="Rett linje 14">
            <a:extLst>
              <a:ext uri="{FF2B5EF4-FFF2-40B4-BE49-F238E27FC236}">
                <a16:creationId xmlns:a16="http://schemas.microsoft.com/office/drawing/2014/main" id="{502097F1-0E0C-F940-837E-EBBF4CB7D52B}"/>
              </a:ext>
            </a:extLst>
          </p:cNvPr>
          <p:cNvCxnSpPr>
            <a:cxnSpLocks/>
          </p:cNvCxnSpPr>
          <p:nvPr userDrawn="1"/>
        </p:nvCxnSpPr>
        <p:spPr>
          <a:xfrm>
            <a:off x="6096000" y="2713314"/>
            <a:ext cx="0" cy="3131432"/>
          </a:xfrm>
          <a:prstGeom prst="line">
            <a:avLst/>
          </a:prstGeom>
          <a:ln w="12700">
            <a:solidFill>
              <a:schemeClr val="tx1">
                <a:lumMod val="50000"/>
                <a:lumOff val="50000"/>
                <a:alpha val="48000"/>
              </a:schemeClr>
            </a:solidFill>
          </a:ln>
        </p:spPr>
        <p:style>
          <a:lnRef idx="1">
            <a:schemeClr val="dk1"/>
          </a:lnRef>
          <a:fillRef idx="0">
            <a:schemeClr val="dk1"/>
          </a:fillRef>
          <a:effectRef idx="0">
            <a:schemeClr val="dk1"/>
          </a:effectRef>
          <a:fontRef idx="minor">
            <a:schemeClr val="tx1"/>
          </a:fontRef>
        </p:style>
      </p:cxnSp>
      <p:pic>
        <p:nvPicPr>
          <p:cNvPr id="7" name="Bilde 6">
            <a:extLst>
              <a:ext uri="{FF2B5EF4-FFF2-40B4-BE49-F238E27FC236}">
                <a16:creationId xmlns:a16="http://schemas.microsoft.com/office/drawing/2014/main" id="{22D9BFF3-903D-0A49-BABE-7CB0EDA603A8}"/>
              </a:ext>
            </a:extLst>
          </p:cNvPr>
          <p:cNvPicPr>
            <a:picLocks noChangeAspect="1"/>
          </p:cNvPicPr>
          <p:nvPr userDrawn="1"/>
        </p:nvPicPr>
        <p:blipFill>
          <a:blip r:embed="rId2"/>
          <a:srcRect/>
          <a:stretch/>
        </p:blipFill>
        <p:spPr>
          <a:xfrm>
            <a:off x="9760930" y="471464"/>
            <a:ext cx="1960564" cy="378975"/>
          </a:xfrm>
          <a:prstGeom prst="rect">
            <a:avLst/>
          </a:prstGeom>
        </p:spPr>
      </p:pic>
    </p:spTree>
    <p:extLst>
      <p:ext uri="{BB962C8B-B14F-4D97-AF65-F5344CB8AC3E}">
        <p14:creationId xmlns:p14="http://schemas.microsoft.com/office/powerpoint/2010/main" val="120850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E828BE89-3EBE-F84D-9652-50FE7FAD98BF}"/>
              </a:ext>
            </a:extLst>
          </p:cNvPr>
          <p:cNvSpPr>
            <a:spLocks noGrp="1"/>
          </p:cNvSpPr>
          <p:nvPr>
            <p:ph type="body" idx="1" hasCustomPrompt="1"/>
          </p:nvPr>
        </p:nvSpPr>
        <p:spPr>
          <a:xfrm>
            <a:off x="839788" y="1989276"/>
            <a:ext cx="10512426" cy="366298"/>
          </a:xfrm>
        </p:spPr>
        <p:txBody>
          <a:bodyPr anchor="t">
            <a:norm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err="1"/>
              <a:t>Subtitle</a:t>
            </a:r>
            <a:r>
              <a:rPr lang="nb-NO" dirty="0"/>
              <a:t> – Arial bold 12/16 </a:t>
            </a:r>
            <a:r>
              <a:rPr lang="nb-NO" dirty="0" err="1"/>
              <a:t>pkt</a:t>
            </a:r>
            <a:endParaRPr lang="nb-NO" dirty="0"/>
          </a:p>
        </p:txBody>
      </p:sp>
      <p:sp>
        <p:nvSpPr>
          <p:cNvPr id="8" name="Plassholder for tekst 7">
            <a:extLst>
              <a:ext uri="{FF2B5EF4-FFF2-40B4-BE49-F238E27FC236}">
                <a16:creationId xmlns:a16="http://schemas.microsoft.com/office/drawing/2014/main" id="{8322F145-0B83-E84C-9A6F-DED0215CE75B}"/>
              </a:ext>
            </a:extLst>
          </p:cNvPr>
          <p:cNvSpPr>
            <a:spLocks noGrp="1"/>
          </p:cNvSpPr>
          <p:nvPr>
            <p:ph type="body" sz="quarter" idx="10" hasCustomPrompt="1"/>
          </p:nvPr>
        </p:nvSpPr>
        <p:spPr>
          <a:xfrm>
            <a:off x="839789" y="2713315"/>
            <a:ext cx="4746002" cy="3131432"/>
          </a:xfrm>
        </p:spPr>
        <p:txBody>
          <a:bodyPr/>
          <a:lstStyle>
            <a:lvl1pPr marL="285750" indent="-285750" fontAlgn="ctr" hangingPunct="0">
              <a:buClr>
                <a:schemeClr val="accent1"/>
              </a:buClr>
              <a:buSzPct val="200000"/>
              <a:buFont typeface="Arial" panose="020B0604020202020204" pitchFamily="34" charset="0"/>
              <a:buChar char="•"/>
              <a:defRPr b="1">
                <a:solidFill>
                  <a:schemeClr val="tx1"/>
                </a:solidFill>
              </a:defRPr>
            </a:lvl1pPr>
            <a:lvl2pPr marL="742950" indent="-285750">
              <a:buFont typeface="Arial" panose="020B0604020202020204" pitchFamily="34" charset="0"/>
              <a:buChar char="•"/>
              <a:defRPr sz="1600">
                <a:solidFill>
                  <a:schemeClr val="tx1"/>
                </a:solidFill>
              </a:defRPr>
            </a:lvl2pPr>
            <a:lvl3pPr marL="914400" indent="0">
              <a:buNone/>
              <a:defRPr>
                <a:solidFill>
                  <a:schemeClr val="tx2"/>
                </a:solidFill>
              </a:defRPr>
            </a:lvl3pPr>
            <a:lvl4pPr marL="1371600" indent="0">
              <a:buNone/>
              <a:defRPr>
                <a:solidFill>
                  <a:schemeClr val="tx2"/>
                </a:solidFill>
              </a:defRPr>
            </a:lvl4pPr>
            <a:lvl5pPr marL="1828800" indent="0">
              <a:buNone/>
              <a:defRPr>
                <a:solidFill>
                  <a:schemeClr val="tx2"/>
                </a:solidFill>
              </a:defRPr>
            </a:lvl5pPr>
          </a:lstStyle>
          <a:p>
            <a:pPr lvl="0"/>
            <a:r>
              <a:rPr lang="nb-NO" dirty="0" err="1"/>
              <a:t>Bullet</a:t>
            </a:r>
            <a:r>
              <a:rPr lang="nb-NO" dirty="0"/>
              <a:t> list </a:t>
            </a:r>
          </a:p>
          <a:p>
            <a:pPr lvl="1"/>
            <a:r>
              <a:rPr lang="nb-NO" baseline="0" dirty="0" err="1">
                <a:solidFill>
                  <a:schemeClr val="tx1"/>
                </a:solidFill>
              </a:rPr>
              <a:t>subpoint</a:t>
            </a:r>
            <a:endParaRPr lang="nb-NO" baseline="0" dirty="0">
              <a:solidFill>
                <a:schemeClr val="tx1"/>
              </a:solidFill>
            </a:endParaRPr>
          </a:p>
          <a:p>
            <a:pPr lvl="1"/>
            <a:r>
              <a:rPr lang="nb-NO" baseline="0" dirty="0" err="1">
                <a:solidFill>
                  <a:schemeClr val="tx1"/>
                </a:solidFill>
              </a:rPr>
              <a:t>subpoint</a:t>
            </a:r>
            <a:endParaRPr lang="nb-NO" baseline="0" dirty="0">
              <a:solidFill>
                <a:schemeClr val="tx1"/>
              </a:solidFill>
            </a:endParaRPr>
          </a:p>
          <a:p>
            <a:pPr lvl="1"/>
            <a:endParaRPr lang="nb-NO" baseline="0" dirty="0">
              <a:solidFill>
                <a:schemeClr val="tx1"/>
              </a:solidFill>
            </a:endParaRPr>
          </a:p>
          <a:p>
            <a:pPr lvl="0"/>
            <a:r>
              <a:rPr lang="nb-NO" dirty="0" err="1"/>
              <a:t>Bullet</a:t>
            </a:r>
            <a:r>
              <a:rPr lang="nb-NO" dirty="0"/>
              <a:t> list </a:t>
            </a:r>
          </a:p>
          <a:p>
            <a:pPr lvl="1"/>
            <a:r>
              <a:rPr lang="nb-NO" dirty="0" err="1"/>
              <a:t>subpoint</a:t>
            </a:r>
            <a:endParaRPr lang="nb-NO" baseline="0" dirty="0">
              <a:solidFill>
                <a:schemeClr val="tx1"/>
              </a:solidFill>
            </a:endParaRPr>
          </a:p>
          <a:p>
            <a:pPr lvl="1"/>
            <a:r>
              <a:rPr lang="nb-NO" baseline="0" dirty="0" err="1">
                <a:solidFill>
                  <a:schemeClr val="tx1"/>
                </a:solidFill>
              </a:rPr>
              <a:t>subpoint</a:t>
            </a:r>
            <a:endParaRPr lang="nb-NO" dirty="0"/>
          </a:p>
          <a:p>
            <a:pPr lvl="1"/>
            <a:endParaRPr lang="nb-NO" dirty="0"/>
          </a:p>
        </p:txBody>
      </p:sp>
      <p:cxnSp>
        <p:nvCxnSpPr>
          <p:cNvPr id="11" name="Rett linje 10">
            <a:extLst>
              <a:ext uri="{FF2B5EF4-FFF2-40B4-BE49-F238E27FC236}">
                <a16:creationId xmlns:a16="http://schemas.microsoft.com/office/drawing/2014/main" id="{FD658813-62D0-DE47-954A-B441584911AE}"/>
              </a:ext>
            </a:extLst>
          </p:cNvPr>
          <p:cNvCxnSpPr>
            <a:cxnSpLocks/>
          </p:cNvCxnSpPr>
          <p:nvPr userDrawn="1"/>
        </p:nvCxnSpPr>
        <p:spPr>
          <a:xfrm>
            <a:off x="6096000" y="2713314"/>
            <a:ext cx="0" cy="3131432"/>
          </a:xfrm>
          <a:prstGeom prst="line">
            <a:avLst/>
          </a:prstGeom>
          <a:ln w="12700">
            <a:solidFill>
              <a:schemeClr val="tx1">
                <a:lumMod val="50000"/>
                <a:lumOff val="50000"/>
                <a:alpha val="48000"/>
              </a:schemeClr>
            </a:solidFill>
          </a:ln>
        </p:spPr>
        <p:style>
          <a:lnRef idx="1">
            <a:schemeClr val="dk1"/>
          </a:lnRef>
          <a:fillRef idx="0">
            <a:schemeClr val="dk1"/>
          </a:fillRef>
          <a:effectRef idx="0">
            <a:schemeClr val="dk1"/>
          </a:effectRef>
          <a:fontRef idx="minor">
            <a:schemeClr val="tx1"/>
          </a:fontRef>
        </p:style>
      </p:cxnSp>
      <p:sp>
        <p:nvSpPr>
          <p:cNvPr id="7" name="Plassholder for tittel 1">
            <a:extLst>
              <a:ext uri="{FF2B5EF4-FFF2-40B4-BE49-F238E27FC236}">
                <a16:creationId xmlns:a16="http://schemas.microsoft.com/office/drawing/2014/main" id="{0FD77A9D-F2A5-F94A-A7C9-F48F470E45E9}"/>
              </a:ext>
            </a:extLst>
          </p:cNvPr>
          <p:cNvSpPr>
            <a:spLocks noGrp="1"/>
          </p:cNvSpPr>
          <p:nvPr>
            <p:ph type="title" hasCustomPrompt="1"/>
          </p:nvPr>
        </p:nvSpPr>
        <p:spPr>
          <a:xfrm>
            <a:off x="838200" y="478812"/>
            <a:ext cx="5910470" cy="404450"/>
          </a:xfrm>
          <a:prstGeom prst="rect">
            <a:avLst/>
          </a:prstGeom>
        </p:spPr>
        <p:txBody>
          <a:bodyPr vert="horz" lIns="91440" tIns="45720" rIns="91440" bIns="45720" rtlCol="0" anchor="ctr">
            <a:noAutofit/>
          </a:bodyPr>
          <a:lstStyle/>
          <a:p>
            <a:r>
              <a:rPr lang="nb-NO" dirty="0" err="1"/>
              <a:t>Title</a:t>
            </a:r>
            <a:endParaRPr lang="nb-NO" dirty="0"/>
          </a:p>
        </p:txBody>
      </p:sp>
      <p:sp>
        <p:nvSpPr>
          <p:cNvPr id="6" name="Plassholder for bilde 5">
            <a:extLst>
              <a:ext uri="{FF2B5EF4-FFF2-40B4-BE49-F238E27FC236}">
                <a16:creationId xmlns:a16="http://schemas.microsoft.com/office/drawing/2014/main" id="{E2DB7809-451B-5047-A961-D1B26FD0F951}"/>
              </a:ext>
            </a:extLst>
          </p:cNvPr>
          <p:cNvSpPr>
            <a:spLocks noGrp="1"/>
          </p:cNvSpPr>
          <p:nvPr>
            <p:ph type="pic" sz="quarter" idx="11" hasCustomPrompt="1"/>
          </p:nvPr>
        </p:nvSpPr>
        <p:spPr>
          <a:xfrm>
            <a:off x="6606211" y="2713038"/>
            <a:ext cx="4746000" cy="3132137"/>
          </a:xfrm>
        </p:spPr>
        <p:txBody>
          <a:bodyPr>
            <a:normAutofit/>
          </a:bodyPr>
          <a:lstStyle>
            <a:lvl1pPr>
              <a:defRPr sz="1200" i="1"/>
            </a:lvl1pPr>
          </a:lstStyle>
          <a:p>
            <a:r>
              <a:rPr lang="nb-NO" dirty="0" err="1"/>
              <a:t>Click</a:t>
            </a:r>
            <a:r>
              <a:rPr lang="nb-NO" dirty="0"/>
              <a:t> </a:t>
            </a:r>
            <a:r>
              <a:rPr lang="nb-NO" dirty="0" err="1"/>
              <a:t>on</a:t>
            </a:r>
            <a:r>
              <a:rPr lang="nb-NO" dirty="0"/>
              <a:t> </a:t>
            </a:r>
            <a:r>
              <a:rPr lang="nb-NO" dirty="0" err="1"/>
              <a:t>icon</a:t>
            </a:r>
            <a:r>
              <a:rPr lang="nb-NO" dirty="0"/>
              <a:t> to </a:t>
            </a:r>
            <a:r>
              <a:rPr lang="nb-NO" dirty="0" err="1"/>
              <a:t>place</a:t>
            </a:r>
            <a:r>
              <a:rPr lang="nb-NO" dirty="0"/>
              <a:t> image</a:t>
            </a:r>
          </a:p>
        </p:txBody>
      </p:sp>
      <p:pic>
        <p:nvPicPr>
          <p:cNvPr id="9" name="Bilde 8">
            <a:extLst>
              <a:ext uri="{FF2B5EF4-FFF2-40B4-BE49-F238E27FC236}">
                <a16:creationId xmlns:a16="http://schemas.microsoft.com/office/drawing/2014/main" id="{11AE339C-8460-6448-B017-3814D0187FF0}"/>
              </a:ext>
            </a:extLst>
          </p:cNvPr>
          <p:cNvPicPr>
            <a:picLocks noChangeAspect="1"/>
          </p:cNvPicPr>
          <p:nvPr userDrawn="1"/>
        </p:nvPicPr>
        <p:blipFill>
          <a:blip r:embed="rId2"/>
          <a:srcRect/>
          <a:stretch/>
        </p:blipFill>
        <p:spPr>
          <a:xfrm>
            <a:off x="9760930" y="471464"/>
            <a:ext cx="1960564" cy="378975"/>
          </a:xfrm>
          <a:prstGeom prst="rect">
            <a:avLst/>
          </a:prstGeom>
        </p:spPr>
      </p:pic>
    </p:spTree>
    <p:extLst>
      <p:ext uri="{BB962C8B-B14F-4D97-AF65-F5344CB8AC3E}">
        <p14:creationId xmlns:p14="http://schemas.microsoft.com/office/powerpoint/2010/main" val="264600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E828BE89-3EBE-F84D-9652-50FE7FAD98BF}"/>
              </a:ext>
            </a:extLst>
          </p:cNvPr>
          <p:cNvSpPr>
            <a:spLocks noGrp="1"/>
          </p:cNvSpPr>
          <p:nvPr>
            <p:ph type="body" idx="1" hasCustomPrompt="1"/>
          </p:nvPr>
        </p:nvSpPr>
        <p:spPr>
          <a:xfrm>
            <a:off x="6606211" y="1989276"/>
            <a:ext cx="4746000" cy="366298"/>
          </a:xfrm>
        </p:spPr>
        <p:txBody>
          <a:bodyPr anchor="t">
            <a:norm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err="1"/>
              <a:t>Subtitle</a:t>
            </a:r>
            <a:r>
              <a:rPr lang="nb-NO" dirty="0"/>
              <a:t> – Arial bold 12/16 </a:t>
            </a:r>
            <a:r>
              <a:rPr lang="nb-NO" dirty="0" err="1"/>
              <a:t>pkt</a:t>
            </a:r>
            <a:endParaRPr lang="nb-NO" dirty="0"/>
          </a:p>
        </p:txBody>
      </p:sp>
      <p:cxnSp>
        <p:nvCxnSpPr>
          <p:cNvPr id="11" name="Rett linje 10">
            <a:extLst>
              <a:ext uri="{FF2B5EF4-FFF2-40B4-BE49-F238E27FC236}">
                <a16:creationId xmlns:a16="http://schemas.microsoft.com/office/drawing/2014/main" id="{FD658813-62D0-DE47-954A-B441584911AE}"/>
              </a:ext>
            </a:extLst>
          </p:cNvPr>
          <p:cNvCxnSpPr>
            <a:cxnSpLocks/>
          </p:cNvCxnSpPr>
          <p:nvPr userDrawn="1"/>
        </p:nvCxnSpPr>
        <p:spPr>
          <a:xfrm>
            <a:off x="6096001" y="1989276"/>
            <a:ext cx="0" cy="3855470"/>
          </a:xfrm>
          <a:prstGeom prst="line">
            <a:avLst/>
          </a:prstGeom>
          <a:ln w="12700">
            <a:solidFill>
              <a:schemeClr val="tx1">
                <a:lumMod val="50000"/>
                <a:lumOff val="50000"/>
                <a:alpha val="48000"/>
              </a:schemeClr>
            </a:solidFill>
          </a:ln>
        </p:spPr>
        <p:style>
          <a:lnRef idx="1">
            <a:schemeClr val="dk1"/>
          </a:lnRef>
          <a:fillRef idx="0">
            <a:schemeClr val="dk1"/>
          </a:fillRef>
          <a:effectRef idx="0">
            <a:schemeClr val="dk1"/>
          </a:effectRef>
          <a:fontRef idx="minor">
            <a:schemeClr val="tx1"/>
          </a:fontRef>
        </p:style>
      </p:cxnSp>
      <p:sp>
        <p:nvSpPr>
          <p:cNvPr id="7" name="Plassholder for tittel 1">
            <a:extLst>
              <a:ext uri="{FF2B5EF4-FFF2-40B4-BE49-F238E27FC236}">
                <a16:creationId xmlns:a16="http://schemas.microsoft.com/office/drawing/2014/main" id="{0FD77A9D-F2A5-F94A-A7C9-F48F470E45E9}"/>
              </a:ext>
            </a:extLst>
          </p:cNvPr>
          <p:cNvSpPr>
            <a:spLocks noGrp="1"/>
          </p:cNvSpPr>
          <p:nvPr>
            <p:ph type="title" hasCustomPrompt="1"/>
          </p:nvPr>
        </p:nvSpPr>
        <p:spPr>
          <a:xfrm>
            <a:off x="838200" y="478812"/>
            <a:ext cx="5910470" cy="404450"/>
          </a:xfrm>
          <a:prstGeom prst="rect">
            <a:avLst/>
          </a:prstGeom>
        </p:spPr>
        <p:txBody>
          <a:bodyPr vert="horz" lIns="91440" tIns="45720" rIns="91440" bIns="45720" rtlCol="0" anchor="ctr">
            <a:noAutofit/>
          </a:bodyPr>
          <a:lstStyle/>
          <a:p>
            <a:r>
              <a:rPr lang="nb-NO" dirty="0" err="1"/>
              <a:t>Title</a:t>
            </a:r>
            <a:endParaRPr lang="nb-NO" dirty="0"/>
          </a:p>
        </p:txBody>
      </p:sp>
      <p:sp>
        <p:nvSpPr>
          <p:cNvPr id="6" name="Plassholder for bilde 5">
            <a:extLst>
              <a:ext uri="{FF2B5EF4-FFF2-40B4-BE49-F238E27FC236}">
                <a16:creationId xmlns:a16="http://schemas.microsoft.com/office/drawing/2014/main" id="{E2DB7809-451B-5047-A961-D1B26FD0F951}"/>
              </a:ext>
            </a:extLst>
          </p:cNvPr>
          <p:cNvSpPr>
            <a:spLocks noGrp="1"/>
          </p:cNvSpPr>
          <p:nvPr>
            <p:ph type="pic" sz="quarter" idx="11" hasCustomPrompt="1"/>
          </p:nvPr>
        </p:nvSpPr>
        <p:spPr>
          <a:xfrm>
            <a:off x="838200" y="1989276"/>
            <a:ext cx="4746000" cy="3855470"/>
          </a:xfrm>
        </p:spPr>
        <p:txBody>
          <a:bodyPr>
            <a:normAutofit/>
          </a:bodyPr>
          <a:lstStyle>
            <a:lvl1pPr>
              <a:defRPr sz="1200" i="1"/>
            </a:lvl1pPr>
          </a:lstStyle>
          <a:p>
            <a:r>
              <a:rPr lang="nb-NO" dirty="0" err="1"/>
              <a:t>Click</a:t>
            </a:r>
            <a:r>
              <a:rPr lang="nb-NO" dirty="0"/>
              <a:t> </a:t>
            </a:r>
            <a:r>
              <a:rPr lang="nb-NO" dirty="0" err="1"/>
              <a:t>on</a:t>
            </a:r>
            <a:r>
              <a:rPr lang="nb-NO" dirty="0"/>
              <a:t> </a:t>
            </a:r>
            <a:r>
              <a:rPr lang="nb-NO" dirty="0" err="1"/>
              <a:t>icon</a:t>
            </a:r>
            <a:r>
              <a:rPr lang="nb-NO" dirty="0"/>
              <a:t> to </a:t>
            </a:r>
            <a:r>
              <a:rPr lang="nb-NO" dirty="0" err="1"/>
              <a:t>place</a:t>
            </a:r>
            <a:r>
              <a:rPr lang="nb-NO" dirty="0"/>
              <a:t> image</a:t>
            </a:r>
          </a:p>
        </p:txBody>
      </p:sp>
      <p:sp>
        <p:nvSpPr>
          <p:cNvPr id="12" name="Plassholder for tekst 11">
            <a:extLst>
              <a:ext uri="{FF2B5EF4-FFF2-40B4-BE49-F238E27FC236}">
                <a16:creationId xmlns:a16="http://schemas.microsoft.com/office/drawing/2014/main" id="{0648095F-9CF5-6546-9DF3-51093543053D}"/>
              </a:ext>
            </a:extLst>
          </p:cNvPr>
          <p:cNvSpPr>
            <a:spLocks noGrp="1"/>
          </p:cNvSpPr>
          <p:nvPr>
            <p:ph type="body" sz="quarter" idx="12" hasCustomPrompt="1"/>
          </p:nvPr>
        </p:nvSpPr>
        <p:spPr>
          <a:xfrm>
            <a:off x="6606212" y="2713039"/>
            <a:ext cx="4746000" cy="3131707"/>
          </a:xfrm>
        </p:spPr>
        <p:txBody>
          <a:bodyPr/>
          <a:lstStyle>
            <a:lvl1pPr>
              <a:defRPr lang="nb-NO" smtClean="0">
                <a:effectLst/>
              </a:defRPr>
            </a:lvl1pPr>
          </a:lstStyle>
          <a:p>
            <a:pPr lvl="0"/>
            <a:r>
              <a:rPr lang="nb-NO" dirty="0"/>
              <a:t>Longer </a:t>
            </a:r>
            <a:r>
              <a:rPr lang="nb-NO" dirty="0" err="1"/>
              <a:t>text</a:t>
            </a:r>
            <a:r>
              <a:rPr lang="nb-NO" dirty="0"/>
              <a:t>, body </a:t>
            </a:r>
            <a:r>
              <a:rPr lang="nb-NO" dirty="0" err="1"/>
              <a:t>text</a:t>
            </a:r>
            <a:r>
              <a:rPr lang="nb-NO" dirty="0"/>
              <a:t> – Arial 12/16 </a:t>
            </a:r>
            <a:r>
              <a:rPr lang="nb-NO" dirty="0" err="1"/>
              <a:t>pkt</a:t>
            </a:r>
            <a:r>
              <a:rPr lang="nb-NO" dirty="0"/>
              <a:t> </a:t>
            </a:r>
            <a:br>
              <a:rPr lang="nb-NO" dirty="0"/>
            </a:br>
            <a:r>
              <a:rPr lang="nb-NO" dirty="0" err="1"/>
              <a:t>Fercipit</a:t>
            </a:r>
            <a:r>
              <a:rPr lang="nb-NO" dirty="0"/>
              <a:t> </a:t>
            </a:r>
            <a:r>
              <a:rPr lang="nb-NO" dirty="0" err="1"/>
              <a:t>laboria</a:t>
            </a:r>
            <a:r>
              <a:rPr lang="nb-NO" dirty="0"/>
              <a:t> sus </a:t>
            </a:r>
            <a:r>
              <a:rPr lang="nb-NO" dirty="0" err="1"/>
              <a:t>dolo</a:t>
            </a:r>
            <a:r>
              <a:rPr lang="nb-NO" dirty="0"/>
              <a:t> </a:t>
            </a:r>
            <a:r>
              <a:rPr lang="nb-NO" dirty="0" err="1"/>
              <a:t>molenectam</a:t>
            </a:r>
            <a:r>
              <a:rPr lang="nb-NO" dirty="0"/>
              <a:t> </a:t>
            </a:r>
            <a:r>
              <a:rPr lang="nb-NO" dirty="0" err="1"/>
              <a:t>faccus</a:t>
            </a:r>
            <a:r>
              <a:rPr lang="nb-NO" dirty="0"/>
              <a:t>, </a:t>
            </a:r>
            <a:r>
              <a:rPr lang="nb-NO" dirty="0" err="1"/>
              <a:t>omn</a:t>
            </a:r>
            <a:r>
              <a:rPr lang="nb-NO" dirty="0"/>
              <a:t> mil ex et </a:t>
            </a:r>
            <a:r>
              <a:rPr lang="nb-NO" dirty="0" err="1"/>
              <a:t>etur</a:t>
            </a:r>
            <a:r>
              <a:rPr lang="nb-NO" dirty="0"/>
              <a:t> </a:t>
            </a:r>
            <a:r>
              <a:rPr lang="nb-NO" dirty="0" err="1"/>
              <a:t>seque</a:t>
            </a:r>
            <a:r>
              <a:rPr lang="nb-NO" dirty="0"/>
              <a:t> </a:t>
            </a:r>
            <a:r>
              <a:rPr lang="nb-NO" dirty="0" err="1"/>
              <a:t>nullupta</a:t>
            </a:r>
            <a:r>
              <a:rPr lang="nb-NO" dirty="0"/>
              <a:t> </a:t>
            </a:r>
            <a:r>
              <a:rPr lang="nb-NO" dirty="0" err="1"/>
              <a:t>dolo</a:t>
            </a:r>
            <a:r>
              <a:rPr lang="nb-NO" dirty="0"/>
              <a:t> </a:t>
            </a:r>
            <a:r>
              <a:rPr lang="nb-NO" dirty="0" err="1"/>
              <a:t>molore</a:t>
            </a:r>
            <a:r>
              <a:rPr lang="nb-NO" dirty="0"/>
              <a:t> </a:t>
            </a:r>
            <a:r>
              <a:rPr lang="nb-NO" dirty="0" err="1"/>
              <a:t>volorro</a:t>
            </a:r>
            <a:r>
              <a:rPr lang="nb-NO" dirty="0"/>
              <a:t> et </a:t>
            </a:r>
            <a:r>
              <a:rPr lang="nb-NO" dirty="0" err="1"/>
              <a:t>doluptas</a:t>
            </a:r>
            <a:r>
              <a:rPr lang="nb-NO" dirty="0"/>
              <a:t> </a:t>
            </a:r>
            <a:r>
              <a:rPr lang="nb-NO" dirty="0" err="1"/>
              <a:t>assequo</a:t>
            </a:r>
            <a:r>
              <a:rPr lang="nb-NO" dirty="0"/>
              <a:t> </a:t>
            </a:r>
            <a:r>
              <a:rPr lang="nb-NO" dirty="0" err="1"/>
              <a:t>essum</a:t>
            </a:r>
            <a:r>
              <a:rPr lang="nb-NO" dirty="0"/>
              <a:t> et </a:t>
            </a:r>
            <a:r>
              <a:rPr lang="nb-NO" dirty="0" err="1"/>
              <a:t>idusant</a:t>
            </a:r>
            <a:r>
              <a:rPr lang="nb-NO" dirty="0"/>
              <a:t> vel </a:t>
            </a:r>
            <a:r>
              <a:rPr lang="nb-NO" dirty="0" err="1"/>
              <a:t>ipsa</a:t>
            </a:r>
            <a:r>
              <a:rPr lang="nb-NO" dirty="0"/>
              <a:t> nos ex </a:t>
            </a:r>
            <a:r>
              <a:rPr lang="nb-NO" dirty="0" err="1"/>
              <a:t>erro</a:t>
            </a:r>
            <a:r>
              <a:rPr lang="nb-NO" dirty="0"/>
              <a:t> </a:t>
            </a:r>
            <a:r>
              <a:rPr lang="nb-NO" dirty="0" err="1"/>
              <a:t>deria</a:t>
            </a:r>
            <a:r>
              <a:rPr lang="nb-NO" dirty="0"/>
              <a:t> </a:t>
            </a:r>
            <a:r>
              <a:rPr lang="nb-NO" dirty="0" err="1"/>
              <a:t>ea</a:t>
            </a:r>
            <a:r>
              <a:rPr lang="nb-NO" dirty="0"/>
              <a:t> </a:t>
            </a:r>
            <a:r>
              <a:rPr lang="nb-NO" dirty="0" err="1"/>
              <a:t>num</a:t>
            </a:r>
            <a:r>
              <a:rPr lang="nb-NO" dirty="0"/>
              <a:t> el </a:t>
            </a:r>
            <a:r>
              <a:rPr lang="nb-NO" dirty="0" err="1"/>
              <a:t>int</a:t>
            </a:r>
            <a:r>
              <a:rPr lang="nb-NO" dirty="0"/>
              <a:t> </a:t>
            </a:r>
            <a:r>
              <a:rPr lang="nb-NO" dirty="0" err="1"/>
              <a:t>odicim</a:t>
            </a:r>
            <a:r>
              <a:rPr lang="nb-NO" dirty="0"/>
              <a:t> </a:t>
            </a:r>
            <a:r>
              <a:rPr lang="nb-NO" dirty="0" err="1"/>
              <a:t>que</a:t>
            </a:r>
            <a:r>
              <a:rPr lang="nb-NO" dirty="0"/>
              <a:t> </a:t>
            </a:r>
            <a:r>
              <a:rPr lang="nb-NO" dirty="0" err="1"/>
              <a:t>aut</a:t>
            </a:r>
            <a:r>
              <a:rPr lang="nb-NO" dirty="0"/>
              <a:t> et </a:t>
            </a:r>
            <a:r>
              <a:rPr lang="nb-NO" dirty="0" err="1"/>
              <a:t>odisimpos</a:t>
            </a:r>
            <a:r>
              <a:rPr lang="nb-NO" dirty="0"/>
              <a:t> </a:t>
            </a:r>
            <a:r>
              <a:rPr lang="nb-NO" dirty="0" err="1"/>
              <a:t>volupic</a:t>
            </a:r>
            <a:r>
              <a:rPr lang="nb-NO" dirty="0"/>
              <a:t> </a:t>
            </a:r>
            <a:r>
              <a:rPr lang="nb-NO" dirty="0" err="1"/>
              <a:t>temquam</a:t>
            </a:r>
            <a:r>
              <a:rPr lang="nb-NO" dirty="0"/>
              <a:t> </a:t>
            </a:r>
            <a:r>
              <a:rPr lang="nb-NO" dirty="0" err="1"/>
              <a:t>audae</a:t>
            </a:r>
            <a:r>
              <a:rPr lang="nb-NO" dirty="0"/>
              <a:t> cor </a:t>
            </a:r>
            <a:r>
              <a:rPr lang="nb-NO" dirty="0" err="1"/>
              <a:t>aped</a:t>
            </a:r>
            <a:r>
              <a:rPr lang="nb-NO" dirty="0"/>
              <a:t> et </a:t>
            </a:r>
            <a:r>
              <a:rPr lang="nb-NO" dirty="0" err="1"/>
              <a:t>quosam</a:t>
            </a:r>
            <a:r>
              <a:rPr lang="nb-NO" dirty="0"/>
              <a:t> </a:t>
            </a:r>
            <a:r>
              <a:rPr lang="nb-NO" dirty="0" err="1"/>
              <a:t>undes</a:t>
            </a:r>
            <a:r>
              <a:rPr lang="nb-NO" dirty="0"/>
              <a:t> is et </a:t>
            </a:r>
            <a:r>
              <a:rPr lang="nb-NO" dirty="0" err="1"/>
              <a:t>eaquam</a:t>
            </a:r>
            <a:r>
              <a:rPr lang="nb-NO" dirty="0"/>
              <a:t> a am </a:t>
            </a:r>
            <a:r>
              <a:rPr lang="nb-NO" dirty="0" err="1"/>
              <a:t>volorit</a:t>
            </a:r>
            <a:r>
              <a:rPr lang="nb-NO" dirty="0"/>
              <a:t> </a:t>
            </a:r>
            <a:r>
              <a:rPr lang="nb-NO" dirty="0" err="1"/>
              <a:t>abo</a:t>
            </a:r>
            <a:r>
              <a:rPr lang="nb-NO" dirty="0"/>
              <a:t>. </a:t>
            </a:r>
          </a:p>
          <a:p>
            <a:pPr lvl="0"/>
            <a:r>
              <a:rPr lang="nb-NO" dirty="0"/>
              <a:t>Nem </a:t>
            </a:r>
            <a:r>
              <a:rPr lang="nb-NO" dirty="0" err="1"/>
              <a:t>net</a:t>
            </a:r>
            <a:r>
              <a:rPr lang="nb-NO" dirty="0"/>
              <a:t> </a:t>
            </a:r>
            <a:r>
              <a:rPr lang="nb-NO" dirty="0" err="1"/>
              <a:t>omnis</a:t>
            </a:r>
            <a:r>
              <a:rPr lang="nb-NO" dirty="0"/>
              <a:t> mo </a:t>
            </a:r>
            <a:r>
              <a:rPr lang="nb-NO" dirty="0" err="1"/>
              <a:t>que</a:t>
            </a:r>
            <a:r>
              <a:rPr lang="nb-NO" dirty="0"/>
              <a:t> </a:t>
            </a:r>
            <a:r>
              <a:rPr lang="nb-NO" dirty="0" err="1"/>
              <a:t>dellest</a:t>
            </a:r>
            <a:r>
              <a:rPr lang="nb-NO" dirty="0"/>
              <a:t>, </a:t>
            </a:r>
            <a:r>
              <a:rPr lang="nb-NO" dirty="0" err="1"/>
              <a:t>temquas</a:t>
            </a:r>
            <a:r>
              <a:rPr lang="nb-NO" dirty="0"/>
              <a:t> </a:t>
            </a:r>
            <a:r>
              <a:rPr lang="nb-NO" dirty="0" err="1"/>
              <a:t>perovitatur</a:t>
            </a:r>
            <a:r>
              <a:rPr lang="nb-NO" dirty="0"/>
              <a:t> </a:t>
            </a:r>
            <a:r>
              <a:rPr lang="nb-NO" dirty="0" err="1"/>
              <a:t>alitatest</a:t>
            </a:r>
            <a:r>
              <a:rPr lang="nb-NO" dirty="0"/>
              <a:t> </a:t>
            </a:r>
            <a:r>
              <a:rPr lang="nb-NO" dirty="0" err="1"/>
              <a:t>offic</a:t>
            </a:r>
            <a:r>
              <a:rPr lang="nb-NO" dirty="0"/>
              <a:t> </a:t>
            </a:r>
            <a:r>
              <a:rPr lang="nb-NO" dirty="0" err="1"/>
              <a:t>totaestem</a:t>
            </a:r>
            <a:r>
              <a:rPr lang="nb-NO" dirty="0"/>
              <a:t> </a:t>
            </a:r>
            <a:r>
              <a:rPr lang="nb-NO" dirty="0" err="1"/>
              <a:t>fugitis</a:t>
            </a:r>
            <a:r>
              <a:rPr lang="nb-NO" dirty="0"/>
              <a:t> mo </a:t>
            </a:r>
            <a:r>
              <a:rPr lang="nb-NO" dirty="0" err="1"/>
              <a:t>ea</a:t>
            </a:r>
            <a:r>
              <a:rPr lang="nb-NO" dirty="0"/>
              <a:t> </a:t>
            </a:r>
            <a:r>
              <a:rPr lang="nb-NO" dirty="0" err="1"/>
              <a:t>venis</a:t>
            </a:r>
            <a:r>
              <a:rPr lang="nb-NO" dirty="0"/>
              <a:t> et est </a:t>
            </a:r>
            <a:r>
              <a:rPr lang="nb-NO" dirty="0" err="1"/>
              <a:t>voluptatatur</a:t>
            </a:r>
            <a:r>
              <a:rPr lang="nb-NO" dirty="0"/>
              <a:t> mil </a:t>
            </a:r>
            <a:r>
              <a:rPr lang="nb-NO" dirty="0" err="1"/>
              <a:t>incium</a:t>
            </a:r>
            <a:r>
              <a:rPr lang="nb-NO" dirty="0"/>
              <a:t> </a:t>
            </a:r>
            <a:r>
              <a:rPr lang="nb-NO" dirty="0" err="1"/>
              <a:t>nostiume</a:t>
            </a:r>
            <a:r>
              <a:rPr lang="nb-NO" dirty="0"/>
              <a:t> nos </a:t>
            </a:r>
            <a:r>
              <a:rPr lang="nb-NO" dirty="0" err="1"/>
              <a:t>ducipsam</a:t>
            </a:r>
            <a:r>
              <a:rPr lang="nb-NO" dirty="0"/>
              <a:t> in.</a:t>
            </a:r>
          </a:p>
        </p:txBody>
      </p:sp>
      <p:pic>
        <p:nvPicPr>
          <p:cNvPr id="8" name="Bilde 7">
            <a:extLst>
              <a:ext uri="{FF2B5EF4-FFF2-40B4-BE49-F238E27FC236}">
                <a16:creationId xmlns:a16="http://schemas.microsoft.com/office/drawing/2014/main" id="{66822174-7799-FC41-BE05-E4887C80C433}"/>
              </a:ext>
            </a:extLst>
          </p:cNvPr>
          <p:cNvPicPr>
            <a:picLocks noChangeAspect="1"/>
          </p:cNvPicPr>
          <p:nvPr userDrawn="1"/>
        </p:nvPicPr>
        <p:blipFill>
          <a:blip r:embed="rId2"/>
          <a:srcRect/>
          <a:stretch/>
        </p:blipFill>
        <p:spPr>
          <a:xfrm>
            <a:off x="9760930" y="471464"/>
            <a:ext cx="1960564" cy="378975"/>
          </a:xfrm>
          <a:prstGeom prst="rect">
            <a:avLst/>
          </a:prstGeom>
        </p:spPr>
      </p:pic>
    </p:spTree>
    <p:extLst>
      <p:ext uri="{BB962C8B-B14F-4D97-AF65-F5344CB8AC3E}">
        <p14:creationId xmlns:p14="http://schemas.microsoft.com/office/powerpoint/2010/main" val="2743106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2"/>
        </a:solidFill>
        <a:effectLst/>
      </p:bgPr>
    </p:bg>
    <p:spTree>
      <p:nvGrpSpPr>
        <p:cNvPr id="1" name=""/>
        <p:cNvGrpSpPr/>
        <p:nvPr/>
      </p:nvGrpSpPr>
      <p:grpSpPr>
        <a:xfrm>
          <a:off x="0" y="0"/>
          <a:ext cx="0" cy="0"/>
          <a:chOff x="0" y="0"/>
          <a:chExt cx="0" cy="0"/>
        </a:xfrm>
      </p:grpSpPr>
      <p:pic>
        <p:nvPicPr>
          <p:cNvPr id="4" name="Grafikk 3">
            <a:extLst>
              <a:ext uri="{FF2B5EF4-FFF2-40B4-BE49-F238E27FC236}">
                <a16:creationId xmlns:a16="http://schemas.microsoft.com/office/drawing/2014/main" id="{6395B8F0-C90E-474C-9D5A-A1081BFD6B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471092" y="2067126"/>
            <a:ext cx="1249815" cy="722549"/>
          </a:xfrm>
          <a:prstGeom prst="rect">
            <a:avLst/>
          </a:prstGeom>
        </p:spPr>
      </p:pic>
      <p:sp>
        <p:nvSpPr>
          <p:cNvPr id="5" name="Undertittel 2">
            <a:extLst>
              <a:ext uri="{FF2B5EF4-FFF2-40B4-BE49-F238E27FC236}">
                <a16:creationId xmlns:a16="http://schemas.microsoft.com/office/drawing/2014/main" id="{03D8AEFB-9561-7349-BF6D-6D8B0C7F6222}"/>
              </a:ext>
            </a:extLst>
          </p:cNvPr>
          <p:cNvSpPr>
            <a:spLocks noGrp="1"/>
          </p:cNvSpPr>
          <p:nvPr>
            <p:ph type="subTitle" idx="1" hasCustomPrompt="1"/>
          </p:nvPr>
        </p:nvSpPr>
        <p:spPr>
          <a:xfrm>
            <a:off x="2074984" y="3687561"/>
            <a:ext cx="8042031" cy="368871"/>
          </a:xfrm>
        </p:spPr>
        <p:txBody>
          <a:bodyPr>
            <a:normAutofit/>
          </a:bodyPr>
          <a:lstStyle>
            <a:lvl1pPr marL="0" indent="0" algn="ctr">
              <a:buNone/>
              <a:defRPr sz="1800" b="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err="1"/>
              <a:t>Referance</a:t>
            </a:r>
            <a:endParaRPr lang="nb-NO" dirty="0"/>
          </a:p>
        </p:txBody>
      </p:sp>
      <p:sp>
        <p:nvSpPr>
          <p:cNvPr id="6" name="Tittel 10">
            <a:extLst>
              <a:ext uri="{FF2B5EF4-FFF2-40B4-BE49-F238E27FC236}">
                <a16:creationId xmlns:a16="http://schemas.microsoft.com/office/drawing/2014/main" id="{97DDBA34-61D9-C542-AC53-A8EC876258EE}"/>
              </a:ext>
            </a:extLst>
          </p:cNvPr>
          <p:cNvSpPr>
            <a:spLocks noGrp="1"/>
          </p:cNvSpPr>
          <p:nvPr>
            <p:ph type="title" hasCustomPrompt="1"/>
          </p:nvPr>
        </p:nvSpPr>
        <p:spPr>
          <a:xfrm>
            <a:off x="2074984" y="3072274"/>
            <a:ext cx="8042031" cy="509603"/>
          </a:xfrm>
        </p:spPr>
        <p:txBody>
          <a:bodyPr/>
          <a:lstStyle>
            <a:lvl1pPr algn="ctr">
              <a:defRPr sz="3600" b="1" spc="50" baseline="0">
                <a:solidFill>
                  <a:schemeClr val="bg1"/>
                </a:solidFill>
              </a:defRPr>
            </a:lvl1pPr>
          </a:lstStyle>
          <a:p>
            <a:r>
              <a:rPr lang="nb-NO" dirty="0" err="1"/>
              <a:t>Quote</a:t>
            </a:r>
            <a:endParaRPr lang="nb-NO" dirty="0"/>
          </a:p>
        </p:txBody>
      </p:sp>
    </p:spTree>
    <p:extLst>
      <p:ext uri="{BB962C8B-B14F-4D97-AF65-F5344CB8AC3E}">
        <p14:creationId xmlns:p14="http://schemas.microsoft.com/office/powerpoint/2010/main" val="2064605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fographics">
    <p:bg>
      <p:bgPr>
        <a:solidFill>
          <a:schemeClr val="tx2"/>
        </a:solidFill>
        <a:effectLst/>
      </p:bgPr>
    </p:bg>
    <p:spTree>
      <p:nvGrpSpPr>
        <p:cNvPr id="1" name=""/>
        <p:cNvGrpSpPr/>
        <p:nvPr/>
      </p:nvGrpSpPr>
      <p:grpSpPr>
        <a:xfrm>
          <a:off x="0" y="0"/>
          <a:ext cx="0" cy="0"/>
          <a:chOff x="0" y="0"/>
          <a:chExt cx="0" cy="0"/>
        </a:xfrm>
      </p:grpSpPr>
      <p:sp>
        <p:nvSpPr>
          <p:cNvPr id="7" name="Tittel 1">
            <a:extLst>
              <a:ext uri="{FF2B5EF4-FFF2-40B4-BE49-F238E27FC236}">
                <a16:creationId xmlns:a16="http://schemas.microsoft.com/office/drawing/2014/main" id="{F9095905-BA5F-2A43-B1E8-A46A30B4189E}"/>
              </a:ext>
            </a:extLst>
          </p:cNvPr>
          <p:cNvSpPr>
            <a:spLocks noGrp="1"/>
          </p:cNvSpPr>
          <p:nvPr>
            <p:ph type="title" hasCustomPrompt="1"/>
          </p:nvPr>
        </p:nvSpPr>
        <p:spPr>
          <a:xfrm>
            <a:off x="838200" y="478812"/>
            <a:ext cx="5910470" cy="404450"/>
          </a:xfrm>
        </p:spPr>
        <p:txBody>
          <a:bodyPr/>
          <a:lstStyle>
            <a:lvl1pPr>
              <a:defRPr/>
            </a:lvl1pPr>
          </a:lstStyle>
          <a:p>
            <a:r>
              <a:rPr lang="nb-NO" dirty="0" err="1"/>
              <a:t>Title</a:t>
            </a:r>
            <a:r>
              <a:rPr lang="nb-NO" dirty="0"/>
              <a:t> – </a:t>
            </a:r>
            <a:r>
              <a:rPr lang="nb-NO" dirty="0" err="1"/>
              <a:t>example</a:t>
            </a:r>
            <a:r>
              <a:rPr lang="nb-NO" dirty="0"/>
              <a:t> </a:t>
            </a:r>
            <a:r>
              <a:rPr lang="nb-NO" dirty="0" err="1"/>
              <a:t>infographics</a:t>
            </a:r>
            <a:endParaRPr lang="nb-NO" dirty="0"/>
          </a:p>
        </p:txBody>
      </p:sp>
      <p:sp>
        <p:nvSpPr>
          <p:cNvPr id="9" name="Plassholder for diagram 8">
            <a:extLst>
              <a:ext uri="{FF2B5EF4-FFF2-40B4-BE49-F238E27FC236}">
                <a16:creationId xmlns:a16="http://schemas.microsoft.com/office/drawing/2014/main" id="{A03BFCD7-1BFB-A841-8EE8-DA7C81CA16B7}"/>
              </a:ext>
            </a:extLst>
          </p:cNvPr>
          <p:cNvSpPr>
            <a:spLocks noGrp="1"/>
          </p:cNvSpPr>
          <p:nvPr>
            <p:ph type="chart" sz="quarter" idx="10" hasCustomPrompt="1"/>
          </p:nvPr>
        </p:nvSpPr>
        <p:spPr>
          <a:xfrm>
            <a:off x="3903578" y="1673859"/>
            <a:ext cx="4384844" cy="4056205"/>
          </a:xfrm>
        </p:spPr>
        <p:txBody>
          <a:bodyPr>
            <a:normAutofit/>
          </a:bodyPr>
          <a:lstStyle>
            <a:lvl1pPr>
              <a:defRPr sz="1000" i="1">
                <a:solidFill>
                  <a:schemeClr val="bg1"/>
                </a:solidFill>
              </a:defRPr>
            </a:lvl1pPr>
          </a:lstStyle>
          <a:p>
            <a:r>
              <a:rPr lang="nb-NO" dirty="0" err="1"/>
              <a:t>Click</a:t>
            </a:r>
            <a:r>
              <a:rPr lang="nb-NO" dirty="0"/>
              <a:t> </a:t>
            </a:r>
            <a:r>
              <a:rPr lang="nb-NO" dirty="0" err="1"/>
              <a:t>on</a:t>
            </a:r>
            <a:r>
              <a:rPr lang="nb-NO" dirty="0"/>
              <a:t> </a:t>
            </a:r>
            <a:r>
              <a:rPr lang="nb-NO" dirty="0" err="1"/>
              <a:t>icon</a:t>
            </a:r>
            <a:r>
              <a:rPr lang="nb-NO" dirty="0"/>
              <a:t> to </a:t>
            </a:r>
            <a:r>
              <a:rPr lang="nb-NO" dirty="0" err="1"/>
              <a:t>place</a:t>
            </a:r>
            <a:r>
              <a:rPr lang="nb-NO" dirty="0"/>
              <a:t> </a:t>
            </a:r>
            <a:r>
              <a:rPr lang="nb-NO" dirty="0" err="1"/>
              <a:t>infographics</a:t>
            </a:r>
            <a:endParaRPr lang="nb-NO" dirty="0"/>
          </a:p>
        </p:txBody>
      </p:sp>
    </p:spTree>
    <p:extLst>
      <p:ext uri="{BB962C8B-B14F-4D97-AF65-F5344CB8AC3E}">
        <p14:creationId xmlns:p14="http://schemas.microsoft.com/office/powerpoint/2010/main" val="3064763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
    <p:bg>
      <p:bgPr>
        <a:solidFill>
          <a:schemeClr val="tx2"/>
        </a:solidFill>
        <a:effectLst/>
      </p:bgPr>
    </p:bg>
    <p:spTree>
      <p:nvGrpSpPr>
        <p:cNvPr id="1" name=""/>
        <p:cNvGrpSpPr/>
        <p:nvPr/>
      </p:nvGrpSpPr>
      <p:grpSpPr>
        <a:xfrm>
          <a:off x="0" y="0"/>
          <a:ext cx="0" cy="0"/>
          <a:chOff x="0" y="0"/>
          <a:chExt cx="0" cy="0"/>
        </a:xfrm>
      </p:grpSpPr>
      <p:sp>
        <p:nvSpPr>
          <p:cNvPr id="9" name="Undertittel 2">
            <a:extLst>
              <a:ext uri="{FF2B5EF4-FFF2-40B4-BE49-F238E27FC236}">
                <a16:creationId xmlns:a16="http://schemas.microsoft.com/office/drawing/2014/main" id="{6EAC3342-C3F4-9B4C-9BB2-1CEB92C64A7B}"/>
              </a:ext>
            </a:extLst>
          </p:cNvPr>
          <p:cNvSpPr>
            <a:spLocks noGrp="1"/>
          </p:cNvSpPr>
          <p:nvPr>
            <p:ph type="subTitle" idx="1" hasCustomPrompt="1"/>
          </p:nvPr>
        </p:nvSpPr>
        <p:spPr>
          <a:xfrm>
            <a:off x="2074984" y="3794368"/>
            <a:ext cx="8042031" cy="706194"/>
          </a:xfrm>
        </p:spPr>
        <p:txBody>
          <a:bodyPr>
            <a:normAutofit/>
          </a:bodyPr>
          <a:lstStyle>
            <a:lvl1pPr marL="0" indent="0" algn="ctr">
              <a:buNone/>
              <a:defRPr sz="1800" b="1" spc="5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web </a:t>
            </a:r>
            <a:r>
              <a:rPr lang="nb-NO" dirty="0" err="1"/>
              <a:t>address</a:t>
            </a:r>
            <a:endParaRPr lang="nb-NO" dirty="0"/>
          </a:p>
        </p:txBody>
      </p:sp>
      <p:sp>
        <p:nvSpPr>
          <p:cNvPr id="10" name="Tittel 10">
            <a:extLst>
              <a:ext uri="{FF2B5EF4-FFF2-40B4-BE49-F238E27FC236}">
                <a16:creationId xmlns:a16="http://schemas.microsoft.com/office/drawing/2014/main" id="{2707FD5F-6DA6-7343-B795-D36127EDE0DE}"/>
              </a:ext>
            </a:extLst>
          </p:cNvPr>
          <p:cNvSpPr>
            <a:spLocks noGrp="1"/>
          </p:cNvSpPr>
          <p:nvPr>
            <p:ph type="title" hasCustomPrompt="1"/>
          </p:nvPr>
        </p:nvSpPr>
        <p:spPr>
          <a:xfrm>
            <a:off x="2074984" y="2809629"/>
            <a:ext cx="8042031" cy="974117"/>
          </a:xfrm>
        </p:spPr>
        <p:txBody>
          <a:bodyPr/>
          <a:lstStyle>
            <a:lvl1pPr algn="ctr">
              <a:defRPr sz="3600" b="1" spc="50" baseline="0">
                <a:solidFill>
                  <a:schemeClr val="bg1"/>
                </a:solidFill>
              </a:defRPr>
            </a:lvl1pPr>
          </a:lstStyle>
          <a:p>
            <a:r>
              <a:rPr lang="nb-NO" dirty="0" err="1"/>
              <a:t>Thank</a:t>
            </a:r>
            <a:r>
              <a:rPr lang="nb-NO" dirty="0"/>
              <a:t> </a:t>
            </a:r>
            <a:r>
              <a:rPr lang="nb-NO" dirty="0" err="1"/>
              <a:t>you</a:t>
            </a:r>
            <a:r>
              <a:rPr lang="nb-NO" dirty="0"/>
              <a:t> for </a:t>
            </a:r>
            <a:r>
              <a:rPr lang="nb-NO" dirty="0" err="1"/>
              <a:t>your</a:t>
            </a:r>
            <a:r>
              <a:rPr lang="nb-NO" dirty="0"/>
              <a:t> </a:t>
            </a:r>
            <a:r>
              <a:rPr lang="nb-NO" dirty="0" err="1"/>
              <a:t>attention</a:t>
            </a:r>
            <a:endParaRPr lang="nb-NO" dirty="0"/>
          </a:p>
        </p:txBody>
      </p:sp>
      <p:sp>
        <p:nvSpPr>
          <p:cNvPr id="6" name="Rektangel 5">
            <a:extLst>
              <a:ext uri="{FF2B5EF4-FFF2-40B4-BE49-F238E27FC236}">
                <a16:creationId xmlns:a16="http://schemas.microsoft.com/office/drawing/2014/main" id="{A79674E7-56C2-BF4C-830B-45C0D09B7125}"/>
              </a:ext>
            </a:extLst>
          </p:cNvPr>
          <p:cNvSpPr/>
          <p:nvPr userDrawn="1"/>
        </p:nvSpPr>
        <p:spPr>
          <a:xfrm>
            <a:off x="0" y="0"/>
            <a:ext cx="12192000" cy="13219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7" name="Bilde 6" descr="Et bilde som inneholder skilt, tallerken, mat, tegning&#10;&#10;Automatisk generert beskrivelse">
            <a:extLst>
              <a:ext uri="{FF2B5EF4-FFF2-40B4-BE49-F238E27FC236}">
                <a16:creationId xmlns:a16="http://schemas.microsoft.com/office/drawing/2014/main" id="{3D4B726D-5BE4-254F-A279-FB408A750FD5}"/>
              </a:ext>
            </a:extLst>
          </p:cNvPr>
          <p:cNvPicPr>
            <a:picLocks noChangeAspect="1"/>
          </p:cNvPicPr>
          <p:nvPr userDrawn="1"/>
        </p:nvPicPr>
        <p:blipFill>
          <a:blip r:embed="rId2"/>
          <a:stretch>
            <a:fillRect/>
          </a:stretch>
        </p:blipFill>
        <p:spPr>
          <a:xfrm>
            <a:off x="9747681" y="471464"/>
            <a:ext cx="1987062" cy="378975"/>
          </a:xfrm>
          <a:prstGeom prst="rect">
            <a:avLst/>
          </a:prstGeom>
        </p:spPr>
      </p:pic>
      <p:pic>
        <p:nvPicPr>
          <p:cNvPr id="11" name="Bilde 10">
            <a:extLst>
              <a:ext uri="{FF2B5EF4-FFF2-40B4-BE49-F238E27FC236}">
                <a16:creationId xmlns:a16="http://schemas.microsoft.com/office/drawing/2014/main" id="{CAF4C9D1-BF2A-5D47-BEA9-19EFEFFA8249}"/>
              </a:ext>
            </a:extLst>
          </p:cNvPr>
          <p:cNvPicPr>
            <a:picLocks noChangeAspect="1"/>
          </p:cNvPicPr>
          <p:nvPr userDrawn="1"/>
        </p:nvPicPr>
        <p:blipFill>
          <a:blip r:embed="rId3"/>
          <a:srcRect/>
          <a:stretch/>
        </p:blipFill>
        <p:spPr>
          <a:xfrm>
            <a:off x="545266" y="361406"/>
            <a:ext cx="3660429" cy="621949"/>
          </a:xfrm>
          <a:prstGeom prst="rect">
            <a:avLst/>
          </a:prstGeom>
        </p:spPr>
      </p:pic>
    </p:spTree>
    <p:extLst>
      <p:ext uri="{BB962C8B-B14F-4D97-AF65-F5344CB8AC3E}">
        <p14:creationId xmlns:p14="http://schemas.microsoft.com/office/powerpoint/2010/main" val="3309379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36"/>
        <p:cNvGrpSpPr/>
        <p:nvPr/>
      </p:nvGrpSpPr>
      <p:grpSpPr>
        <a:xfrm>
          <a:off x="0" y="0"/>
          <a:ext cx="0" cy="0"/>
          <a:chOff x="0" y="0"/>
          <a:chExt cx="0" cy="0"/>
        </a:xfrm>
      </p:grpSpPr>
      <p:sp>
        <p:nvSpPr>
          <p:cNvPr id="137" name="Google Shape;137;p26"/>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 name="Google Shape;138;p26"/>
          <p:cNvSpPr txBox="1">
            <a:spLocks noGrp="1"/>
          </p:cNvSpPr>
          <p:nvPr>
            <p:ph type="body" idx="1"/>
          </p:nvPr>
        </p:nvSpPr>
        <p:spPr>
          <a:xfrm>
            <a:off x="838200" y="1825625"/>
            <a:ext cx="10515600" cy="4351339"/>
          </a:xfrm>
          <a:prstGeom prst="rect">
            <a:avLst/>
          </a:prstGeom>
          <a:noFill/>
          <a:ln>
            <a:noFill/>
          </a:ln>
        </p:spPr>
        <p:txBody>
          <a:bodyPr spcFirstLastPara="1" wrap="square" lIns="68575" tIns="34275" rIns="68575" bIns="34275" anchor="t" anchorCtr="0">
            <a:noAutofit/>
          </a:bodyPr>
          <a:lstStyle>
            <a:lvl1pPr marL="609585" lvl="0" indent="-423323" algn="l">
              <a:lnSpc>
                <a:spcPct val="90000"/>
              </a:lnSpc>
              <a:spcBef>
                <a:spcPts val="1067"/>
              </a:spcBef>
              <a:spcAft>
                <a:spcPts val="0"/>
              </a:spcAft>
              <a:buClr>
                <a:schemeClr val="dk1"/>
              </a:buClr>
              <a:buSzPts val="1400"/>
              <a:buChar char="•"/>
              <a:defRPr/>
            </a:lvl1pPr>
            <a:lvl2pPr marL="1219170" lvl="1" indent="-423323" algn="l">
              <a:lnSpc>
                <a:spcPct val="90000"/>
              </a:lnSpc>
              <a:spcBef>
                <a:spcPts val="533"/>
              </a:spcBef>
              <a:spcAft>
                <a:spcPts val="0"/>
              </a:spcAft>
              <a:buClr>
                <a:schemeClr val="dk1"/>
              </a:buClr>
              <a:buSzPts val="1400"/>
              <a:buChar char="•"/>
              <a:defRPr/>
            </a:lvl2pPr>
            <a:lvl3pPr marL="1828754" lvl="2" indent="-423323" algn="l">
              <a:lnSpc>
                <a:spcPct val="90000"/>
              </a:lnSpc>
              <a:spcBef>
                <a:spcPts val="533"/>
              </a:spcBef>
              <a:spcAft>
                <a:spcPts val="0"/>
              </a:spcAft>
              <a:buClr>
                <a:schemeClr val="dk1"/>
              </a:buClr>
              <a:buSzPts val="1400"/>
              <a:buChar char="•"/>
              <a:defRPr/>
            </a:lvl3pPr>
            <a:lvl4pPr marL="2438339" lvl="3" indent="-423323" algn="l">
              <a:lnSpc>
                <a:spcPct val="90000"/>
              </a:lnSpc>
              <a:spcBef>
                <a:spcPts val="533"/>
              </a:spcBef>
              <a:spcAft>
                <a:spcPts val="0"/>
              </a:spcAft>
              <a:buClr>
                <a:schemeClr val="dk1"/>
              </a:buClr>
              <a:buSzPts val="1400"/>
              <a:buChar char="•"/>
              <a:defRPr/>
            </a:lvl4pPr>
            <a:lvl5pPr marL="3047924" lvl="4" indent="-423323" algn="l">
              <a:lnSpc>
                <a:spcPct val="90000"/>
              </a:lnSpc>
              <a:spcBef>
                <a:spcPts val="533"/>
              </a:spcBef>
              <a:spcAft>
                <a:spcPts val="0"/>
              </a:spcAft>
              <a:buClr>
                <a:schemeClr val="dk1"/>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139" name="Google Shape;139;p26"/>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6"/>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6"/>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213146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70"/>
        <p:cNvGrpSpPr/>
        <p:nvPr/>
      </p:nvGrpSpPr>
      <p:grpSpPr>
        <a:xfrm>
          <a:off x="0" y="0"/>
          <a:ext cx="0" cy="0"/>
          <a:chOff x="0" y="0"/>
          <a:chExt cx="0" cy="0"/>
        </a:xfrm>
      </p:grpSpPr>
      <p:sp>
        <p:nvSpPr>
          <p:cNvPr id="171" name="Google Shape;171;p31"/>
          <p:cNvSpPr txBox="1">
            <a:spLocks noGrp="1"/>
          </p:cNvSpPr>
          <p:nvPr>
            <p:ph type="title"/>
          </p:nvPr>
        </p:nvSpPr>
        <p:spPr>
          <a:xfrm>
            <a:off x="838200" y="365125"/>
            <a:ext cx="10515600" cy="1325563"/>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72" name="Google Shape;172;p31"/>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3" name="Google Shape;173;p31"/>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74" name="Google Shape;174;p31"/>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227909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790FD01-8A13-0B45-A39D-DDC6F7B64E6D}"/>
              </a:ext>
            </a:extLst>
          </p:cNvPr>
          <p:cNvSpPr/>
          <p:nvPr userDrawn="1"/>
        </p:nvSpPr>
        <p:spPr>
          <a:xfrm>
            <a:off x="0" y="0"/>
            <a:ext cx="12192000" cy="1321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EAC465F4-FBB0-0544-AC7C-CA311EB679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dirty="0"/>
              <a:t>Klikk for å redigere tekststiler i malen</a:t>
            </a:r>
          </a:p>
        </p:txBody>
      </p:sp>
      <p:sp>
        <p:nvSpPr>
          <p:cNvPr id="2" name="Plassholder for tittel 1">
            <a:extLst>
              <a:ext uri="{FF2B5EF4-FFF2-40B4-BE49-F238E27FC236}">
                <a16:creationId xmlns:a16="http://schemas.microsoft.com/office/drawing/2014/main" id="{79F1EE24-D8CB-0646-871C-EB7B89B500F8}"/>
              </a:ext>
            </a:extLst>
          </p:cNvPr>
          <p:cNvSpPr>
            <a:spLocks noGrp="1"/>
          </p:cNvSpPr>
          <p:nvPr>
            <p:ph type="title"/>
          </p:nvPr>
        </p:nvSpPr>
        <p:spPr>
          <a:xfrm>
            <a:off x="838200" y="478812"/>
            <a:ext cx="5910470" cy="404450"/>
          </a:xfrm>
          <a:prstGeom prst="rect">
            <a:avLst/>
          </a:prstGeom>
        </p:spPr>
        <p:txBody>
          <a:bodyPr vert="horz" lIns="91440" tIns="45720" rIns="91440" bIns="45720" rtlCol="0" anchor="ctr">
            <a:noAutofit/>
          </a:bodyPr>
          <a:lstStyle/>
          <a:p>
            <a:r>
              <a:rPr lang="nb-NO" dirty="0"/>
              <a:t>Klikk for å redigere tittelstil</a:t>
            </a:r>
          </a:p>
        </p:txBody>
      </p:sp>
    </p:spTree>
    <p:extLst>
      <p:ext uri="{BB962C8B-B14F-4D97-AF65-F5344CB8AC3E}">
        <p14:creationId xmlns:p14="http://schemas.microsoft.com/office/powerpoint/2010/main" val="71139943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3" r:id="rId3"/>
    <p:sldLayoutId id="2147483660" r:id="rId4"/>
    <p:sldLayoutId id="2147483661" r:id="rId5"/>
    <p:sldLayoutId id="2147483654" r:id="rId6"/>
    <p:sldLayoutId id="2147483662" r:id="rId7"/>
    <p:sldLayoutId id="2147483659" r:id="rId8"/>
    <p:sldLayoutId id="2147483663" r:id="rId9"/>
    <p:sldLayoutId id="2147483664" r:id="rId10"/>
  </p:sldLayoutIdLst>
  <p:txStyles>
    <p:titleStyle>
      <a:lvl1pPr algn="l" defTabSz="914400" rtl="0" eaLnBrk="1" latinLnBrk="0" hangingPunct="1">
        <a:lnSpc>
          <a:spcPct val="90000"/>
        </a:lnSpc>
        <a:spcBef>
          <a:spcPct val="0"/>
        </a:spcBef>
        <a:buNone/>
        <a:defRPr sz="2800" b="1" kern="1200">
          <a:solidFill>
            <a:schemeClr val="bg1"/>
          </a:solidFill>
          <a:latin typeface="+mj-lt"/>
          <a:ea typeface="+mj-ea"/>
          <a:cs typeface="+mj-cs"/>
        </a:defRPr>
      </a:lvl1pPr>
    </p:titleStyle>
    <p:bodyStyle>
      <a:lvl1pPr marL="0" indent="0" algn="l" defTabSz="914400" rtl="0" eaLnBrk="1" latinLnBrk="0" hangingPunct="1">
        <a:lnSpc>
          <a:spcPct val="90000"/>
        </a:lnSpc>
        <a:spcBef>
          <a:spcPts val="1000"/>
        </a:spcBef>
        <a:buClr>
          <a:schemeClr val="bg2"/>
        </a:buClr>
        <a:buFont typeface="Arial" panose="020B0604020202020204" pitchFamily="34" charset="0"/>
        <a:buNone/>
        <a:defRPr sz="16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hyperlink" Target="https://www.sigma2.n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archive.sigma2.no/"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easydmp.sigma2.no/"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hyperlink" Target="https://www.sigma2.no/advanced-user-support#apply-for-aus-project-based"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18" Type="http://schemas.openxmlformats.org/officeDocument/2006/relationships/image" Target="../media/image32.png"/><Relationship Id="rId3" Type="http://schemas.openxmlformats.org/officeDocument/2006/relationships/image" Target="../media/image17.jp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31.png"/><Relationship Id="rId2" Type="http://schemas.openxmlformats.org/officeDocument/2006/relationships/notesSlide" Target="../notesSlides/notesSlide16.xml"/><Relationship Id="rId16" Type="http://schemas.openxmlformats.org/officeDocument/2006/relationships/image" Target="../media/image30.png"/><Relationship Id="rId1" Type="http://schemas.openxmlformats.org/officeDocument/2006/relationships/slideLayout" Target="../slideLayouts/slideLayout10.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jpg"/><Relationship Id="rId14" Type="http://schemas.openxmlformats.org/officeDocument/2006/relationships/image" Target="../media/image28.png"/></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hyperlink" Target="https://www.lumi-supercomputer.eu/about-lumi/" TargetMode="External"/><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10.xml"/><Relationship Id="rId1" Type="http://schemas.openxmlformats.org/officeDocument/2006/relationships/video" Target="https://www.youtube.com/embed/gZrw58_Cu4g?feature=oembed"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ec.europa.eu"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hyperlink" Target="ec.europa.eu"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hyperlink" Target="ec.europa.eu"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42.png"/><Relationship Id="rId4" Type="http://schemas.openxmlformats.org/officeDocument/2006/relationships/hyperlink" Target="https://www.eosc-life.eu/opencal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hyperlink" Target="mailto:ITF-sjefer@usit.uio.no%20%20?subject=IT%20konferansen%20-%20Forskningstjenester%20UiO"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4.xml"/><Relationship Id="rId1" Type="http://schemas.openxmlformats.org/officeDocument/2006/relationships/slideLayout" Target="../slideLayouts/slideLayout10.xml"/><Relationship Id="rId6" Type="http://schemas.openxmlformats.org/officeDocument/2006/relationships/image" Target="../media/image48.jpg"/><Relationship Id="rId5" Type="http://schemas.openxmlformats.org/officeDocument/2006/relationships/image" Target="../media/image32.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a:extLst>
              <a:ext uri="{FF2B5EF4-FFF2-40B4-BE49-F238E27FC236}">
                <a16:creationId xmlns:a16="http://schemas.microsoft.com/office/drawing/2014/main" id="{7FF072F5-0164-5D41-B26A-E6C12AB24A8D}"/>
              </a:ext>
            </a:extLst>
          </p:cNvPr>
          <p:cNvSpPr>
            <a:spLocks noGrp="1"/>
          </p:cNvSpPr>
          <p:nvPr>
            <p:ph type="subTitle" idx="1"/>
          </p:nvPr>
        </p:nvSpPr>
        <p:spPr>
          <a:xfrm>
            <a:off x="1629508" y="3607899"/>
            <a:ext cx="8042031" cy="1503927"/>
          </a:xfrm>
        </p:spPr>
        <p:txBody>
          <a:bodyPr>
            <a:normAutofit/>
          </a:bodyPr>
          <a:lstStyle/>
          <a:p>
            <a:r>
              <a:rPr lang="nb-NO" sz="1200" dirty="0"/>
              <a:t>Gard Thomassen, </a:t>
            </a:r>
            <a:r>
              <a:rPr lang="nb-NO" sz="1200" dirty="0" err="1"/>
              <a:t>PhD</a:t>
            </a:r>
            <a:endParaRPr lang="nb-NO" sz="1200" dirty="0"/>
          </a:p>
          <a:p>
            <a:r>
              <a:rPr lang="nb-NO" sz="1200" dirty="0"/>
              <a:t>Assistant </a:t>
            </a:r>
            <a:r>
              <a:rPr lang="nb-NO" sz="1200" dirty="0" err="1"/>
              <a:t>Director</a:t>
            </a:r>
            <a:r>
              <a:rPr lang="nb-NO" sz="1200" dirty="0"/>
              <a:t>, </a:t>
            </a:r>
            <a:r>
              <a:rPr lang="nb-NO" sz="1200" dirty="0" err="1"/>
              <a:t>University</a:t>
            </a:r>
            <a:r>
              <a:rPr lang="nb-NO" sz="1200" dirty="0"/>
              <a:t> Centre for Information Technology </a:t>
            </a:r>
          </a:p>
          <a:p>
            <a:r>
              <a:rPr lang="nb-NO" sz="1200" dirty="0" err="1"/>
              <a:t>University</a:t>
            </a:r>
            <a:r>
              <a:rPr lang="nb-NO" sz="1200" dirty="0"/>
              <a:t> </a:t>
            </a:r>
            <a:r>
              <a:rPr lang="nb-NO" sz="1200" dirty="0" err="1"/>
              <a:t>of</a:t>
            </a:r>
            <a:r>
              <a:rPr lang="nb-NO" sz="1200" dirty="0"/>
              <a:t> Oslo, Norway </a:t>
            </a:r>
          </a:p>
        </p:txBody>
      </p:sp>
      <p:sp>
        <p:nvSpPr>
          <p:cNvPr id="3" name="Tittel 2">
            <a:extLst>
              <a:ext uri="{FF2B5EF4-FFF2-40B4-BE49-F238E27FC236}">
                <a16:creationId xmlns:a16="http://schemas.microsoft.com/office/drawing/2014/main" id="{CB5A84FC-2DA1-1F4E-B983-1072CF66675F}"/>
              </a:ext>
            </a:extLst>
          </p:cNvPr>
          <p:cNvSpPr>
            <a:spLocks noGrp="1"/>
          </p:cNvSpPr>
          <p:nvPr>
            <p:ph type="title"/>
          </p:nvPr>
        </p:nvSpPr>
        <p:spPr>
          <a:xfrm>
            <a:off x="1629508" y="2633783"/>
            <a:ext cx="9255157" cy="974117"/>
          </a:xfrm>
        </p:spPr>
        <p:txBody>
          <a:bodyPr/>
          <a:lstStyle/>
          <a:p>
            <a:r>
              <a:rPr lang="nb-NO" dirty="0"/>
              <a:t>Digital Resources for </a:t>
            </a:r>
            <a:r>
              <a:rPr lang="nb-NO" dirty="0" err="1"/>
              <a:t>dScience</a:t>
            </a:r>
            <a:endParaRPr lang="nb-NO" dirty="0"/>
          </a:p>
        </p:txBody>
      </p:sp>
    </p:spTree>
    <p:extLst>
      <p:ext uri="{BB962C8B-B14F-4D97-AF65-F5344CB8AC3E}">
        <p14:creationId xmlns:p14="http://schemas.microsoft.com/office/powerpoint/2010/main" val="3140869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3"/>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Autofit/>
          </a:bodyPr>
          <a:lstStyle/>
          <a:p>
            <a:r>
              <a:rPr lang="no"/>
              <a:t>Long tail</a:t>
            </a:r>
            <a:endParaRPr/>
          </a:p>
        </p:txBody>
      </p:sp>
      <p:cxnSp>
        <p:nvCxnSpPr>
          <p:cNvPr id="250" name="Google Shape;250;p43"/>
          <p:cNvCxnSpPr/>
          <p:nvPr/>
        </p:nvCxnSpPr>
        <p:spPr>
          <a:xfrm>
            <a:off x="1176100" y="1787800"/>
            <a:ext cx="0" cy="4099200"/>
          </a:xfrm>
          <a:prstGeom prst="straightConnector1">
            <a:avLst/>
          </a:prstGeom>
          <a:noFill/>
          <a:ln w="9525" cap="flat" cmpd="sng">
            <a:solidFill>
              <a:schemeClr val="dk2"/>
            </a:solidFill>
            <a:prstDash val="solid"/>
            <a:round/>
            <a:headEnd type="stealth" w="med" len="med"/>
            <a:tailEnd type="none" w="med" len="med"/>
          </a:ln>
        </p:spPr>
      </p:cxnSp>
      <p:cxnSp>
        <p:nvCxnSpPr>
          <p:cNvPr id="251" name="Google Shape;251;p43"/>
          <p:cNvCxnSpPr/>
          <p:nvPr/>
        </p:nvCxnSpPr>
        <p:spPr>
          <a:xfrm flipH="1">
            <a:off x="1176100" y="5879000"/>
            <a:ext cx="7725200" cy="8000"/>
          </a:xfrm>
          <a:prstGeom prst="straightConnector1">
            <a:avLst/>
          </a:prstGeom>
          <a:noFill/>
          <a:ln w="9525" cap="flat" cmpd="sng">
            <a:solidFill>
              <a:schemeClr val="dk2"/>
            </a:solidFill>
            <a:prstDash val="solid"/>
            <a:round/>
            <a:headEnd type="stealth" w="med" len="med"/>
            <a:tailEnd type="none" w="med" len="med"/>
          </a:ln>
        </p:spPr>
      </p:cxnSp>
      <p:sp>
        <p:nvSpPr>
          <p:cNvPr id="252" name="Google Shape;252;p43"/>
          <p:cNvSpPr/>
          <p:nvPr/>
        </p:nvSpPr>
        <p:spPr>
          <a:xfrm>
            <a:off x="1296967" y="2095234"/>
            <a:ext cx="6976645" cy="3720564"/>
          </a:xfrm>
          <a:custGeom>
            <a:avLst/>
            <a:gdLst/>
            <a:ahLst/>
            <a:cxnLst/>
            <a:rect l="l" t="t" r="r" b="b"/>
            <a:pathLst>
              <a:path w="214490" h="111383" extrusionOk="0">
                <a:moveTo>
                  <a:pt x="0" y="0"/>
                </a:moveTo>
                <a:cubicBezTo>
                  <a:pt x="4493" y="15726"/>
                  <a:pt x="-8789" y="75792"/>
                  <a:pt x="26959" y="94356"/>
                </a:cubicBezTo>
                <a:cubicBezTo>
                  <a:pt x="62707" y="112920"/>
                  <a:pt x="183235" y="108545"/>
                  <a:pt x="214490" y="111383"/>
                </a:cubicBezTo>
              </a:path>
            </a:pathLst>
          </a:custGeom>
          <a:noFill/>
          <a:ln w="9525" cap="flat" cmpd="sng">
            <a:solidFill>
              <a:schemeClr val="dk2"/>
            </a:solidFill>
            <a:prstDash val="solid"/>
            <a:round/>
            <a:headEnd type="none" w="med" len="med"/>
            <a:tailEnd type="none" w="med" len="med"/>
          </a:ln>
        </p:spPr>
      </p:sp>
      <p:sp>
        <p:nvSpPr>
          <p:cNvPr id="253" name="Google Shape;253;p43"/>
          <p:cNvSpPr txBox="1"/>
          <p:nvPr/>
        </p:nvSpPr>
        <p:spPr>
          <a:xfrm rot="-5400000">
            <a:off x="-672900" y="2360147"/>
            <a:ext cx="2877200" cy="1354176"/>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Problem size</a:t>
            </a:r>
            <a:endParaRPr sz="2400">
              <a:latin typeface="Calibri"/>
              <a:ea typeface="Calibri"/>
              <a:cs typeface="Calibri"/>
              <a:sym typeface="Calibri"/>
            </a:endParaRPr>
          </a:p>
          <a:p>
            <a:r>
              <a:rPr lang="no" sz="2400">
                <a:latin typeface="Calibri"/>
                <a:ea typeface="Calibri"/>
                <a:cs typeface="Calibri"/>
                <a:sym typeface="Calibri"/>
              </a:rPr>
              <a:t>Performance and/or price</a:t>
            </a:r>
            <a:endParaRPr sz="2400">
              <a:latin typeface="Calibri"/>
              <a:ea typeface="Calibri"/>
              <a:cs typeface="Calibri"/>
              <a:sym typeface="Calibri"/>
            </a:endParaRPr>
          </a:p>
        </p:txBody>
      </p:sp>
      <p:sp>
        <p:nvSpPr>
          <p:cNvPr id="254" name="Google Shape;254;p43"/>
          <p:cNvSpPr txBox="1"/>
          <p:nvPr/>
        </p:nvSpPr>
        <p:spPr>
          <a:xfrm>
            <a:off x="4651800" y="5879001"/>
            <a:ext cx="2191600" cy="615513"/>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No. of users</a:t>
            </a:r>
            <a:endParaRPr sz="2400">
              <a:latin typeface="Calibri"/>
              <a:ea typeface="Calibri"/>
              <a:cs typeface="Calibri"/>
              <a:sym typeface="Calibri"/>
            </a:endParaRPr>
          </a:p>
        </p:txBody>
      </p:sp>
      <p:cxnSp>
        <p:nvCxnSpPr>
          <p:cNvPr id="255" name="Google Shape;255;p43"/>
          <p:cNvCxnSpPr/>
          <p:nvPr/>
        </p:nvCxnSpPr>
        <p:spPr>
          <a:xfrm>
            <a:off x="2143067" y="1929700"/>
            <a:ext cx="0" cy="3957200"/>
          </a:xfrm>
          <a:prstGeom prst="straightConnector1">
            <a:avLst/>
          </a:prstGeom>
          <a:noFill/>
          <a:ln w="9525" cap="flat" cmpd="sng">
            <a:solidFill>
              <a:srgbClr val="E06666"/>
            </a:solidFill>
            <a:prstDash val="dash"/>
            <a:round/>
            <a:headEnd type="none" w="med" len="med"/>
            <a:tailEnd type="none" w="med" len="med"/>
          </a:ln>
        </p:spPr>
      </p:cxnSp>
      <p:cxnSp>
        <p:nvCxnSpPr>
          <p:cNvPr id="256" name="Google Shape;256;p43"/>
          <p:cNvCxnSpPr/>
          <p:nvPr/>
        </p:nvCxnSpPr>
        <p:spPr>
          <a:xfrm>
            <a:off x="5191067" y="1929700"/>
            <a:ext cx="0" cy="3957200"/>
          </a:xfrm>
          <a:prstGeom prst="straightConnector1">
            <a:avLst/>
          </a:prstGeom>
          <a:noFill/>
          <a:ln w="9525" cap="flat" cmpd="sng">
            <a:solidFill>
              <a:srgbClr val="E06666"/>
            </a:solidFill>
            <a:prstDash val="dash"/>
            <a:round/>
            <a:headEnd type="none" w="med" len="med"/>
            <a:tailEnd type="none" w="med" len="med"/>
          </a:ln>
        </p:spPr>
      </p:cxnSp>
      <p:sp>
        <p:nvSpPr>
          <p:cNvPr id="257" name="Google Shape;257;p43"/>
          <p:cNvSpPr txBox="1"/>
          <p:nvPr/>
        </p:nvSpPr>
        <p:spPr>
          <a:xfrm rot="-5424">
            <a:off x="1158481" y="4740324"/>
            <a:ext cx="1267601" cy="984845"/>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Sigma2</a:t>
            </a:r>
            <a:br>
              <a:rPr lang="no" sz="2400" dirty="0">
                <a:latin typeface="Calibri"/>
                <a:ea typeface="Calibri"/>
                <a:cs typeface="Calibri"/>
                <a:sym typeface="Calibri"/>
              </a:rPr>
            </a:br>
            <a:r>
              <a:rPr lang="no" sz="2400" dirty="0">
                <a:latin typeface="Calibri"/>
                <a:ea typeface="Calibri"/>
                <a:cs typeface="Calibri"/>
                <a:sym typeface="Calibri"/>
              </a:rPr>
              <a:t>/ other</a:t>
            </a:r>
            <a:endParaRPr sz="2400" dirty="0">
              <a:latin typeface="Calibri"/>
              <a:ea typeface="Calibri"/>
              <a:cs typeface="Calibri"/>
              <a:sym typeface="Calibri"/>
            </a:endParaRPr>
          </a:p>
        </p:txBody>
      </p:sp>
      <p:sp>
        <p:nvSpPr>
          <p:cNvPr id="258" name="Google Shape;258;p43"/>
          <p:cNvSpPr txBox="1"/>
          <p:nvPr/>
        </p:nvSpPr>
        <p:spPr>
          <a:xfrm rot="-1085">
            <a:off x="3174970" y="4823335"/>
            <a:ext cx="1476831" cy="615513"/>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USIT/ITF</a:t>
            </a:r>
            <a:endParaRPr sz="2400" dirty="0">
              <a:latin typeface="Calibri"/>
              <a:ea typeface="Calibri"/>
              <a:cs typeface="Calibri"/>
              <a:sym typeface="Calibri"/>
            </a:endParaRPr>
          </a:p>
        </p:txBody>
      </p:sp>
      <p:sp>
        <p:nvSpPr>
          <p:cNvPr id="259" name="Google Shape;259;p43"/>
          <p:cNvSpPr txBox="1"/>
          <p:nvPr/>
        </p:nvSpPr>
        <p:spPr>
          <a:xfrm rot="-1085">
            <a:off x="6441036" y="4823126"/>
            <a:ext cx="2799539" cy="615513"/>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Institutes</a:t>
            </a:r>
            <a:endParaRPr sz="24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4"/>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Autofit/>
          </a:bodyPr>
          <a:lstStyle/>
          <a:p>
            <a:r>
              <a:rPr lang="no"/>
              <a:t>Long tail</a:t>
            </a:r>
            <a:endParaRPr/>
          </a:p>
        </p:txBody>
      </p:sp>
      <p:cxnSp>
        <p:nvCxnSpPr>
          <p:cNvPr id="265" name="Google Shape;265;p44"/>
          <p:cNvCxnSpPr/>
          <p:nvPr/>
        </p:nvCxnSpPr>
        <p:spPr>
          <a:xfrm>
            <a:off x="1176100" y="1787800"/>
            <a:ext cx="0" cy="4099200"/>
          </a:xfrm>
          <a:prstGeom prst="straightConnector1">
            <a:avLst/>
          </a:prstGeom>
          <a:noFill/>
          <a:ln w="9525" cap="flat" cmpd="sng">
            <a:solidFill>
              <a:schemeClr val="dk2"/>
            </a:solidFill>
            <a:prstDash val="solid"/>
            <a:round/>
            <a:headEnd type="stealth" w="med" len="med"/>
            <a:tailEnd type="none" w="med" len="med"/>
          </a:ln>
        </p:spPr>
      </p:cxnSp>
      <p:cxnSp>
        <p:nvCxnSpPr>
          <p:cNvPr id="266" name="Google Shape;266;p44"/>
          <p:cNvCxnSpPr/>
          <p:nvPr/>
        </p:nvCxnSpPr>
        <p:spPr>
          <a:xfrm flipH="1">
            <a:off x="1176100" y="5879000"/>
            <a:ext cx="7725200" cy="8000"/>
          </a:xfrm>
          <a:prstGeom prst="straightConnector1">
            <a:avLst/>
          </a:prstGeom>
          <a:noFill/>
          <a:ln w="9525" cap="flat" cmpd="sng">
            <a:solidFill>
              <a:schemeClr val="dk2"/>
            </a:solidFill>
            <a:prstDash val="solid"/>
            <a:round/>
            <a:headEnd type="stealth" w="med" len="med"/>
            <a:tailEnd type="none" w="med" len="med"/>
          </a:ln>
        </p:spPr>
      </p:cxnSp>
      <p:sp>
        <p:nvSpPr>
          <p:cNvPr id="267" name="Google Shape;267;p44"/>
          <p:cNvSpPr/>
          <p:nvPr/>
        </p:nvSpPr>
        <p:spPr>
          <a:xfrm>
            <a:off x="1296967" y="2095234"/>
            <a:ext cx="6976645" cy="3720564"/>
          </a:xfrm>
          <a:custGeom>
            <a:avLst/>
            <a:gdLst/>
            <a:ahLst/>
            <a:cxnLst/>
            <a:rect l="l" t="t" r="r" b="b"/>
            <a:pathLst>
              <a:path w="214490" h="111383" extrusionOk="0">
                <a:moveTo>
                  <a:pt x="0" y="0"/>
                </a:moveTo>
                <a:cubicBezTo>
                  <a:pt x="4493" y="15726"/>
                  <a:pt x="-8789" y="75792"/>
                  <a:pt x="26959" y="94356"/>
                </a:cubicBezTo>
                <a:cubicBezTo>
                  <a:pt x="62707" y="112920"/>
                  <a:pt x="183235" y="108545"/>
                  <a:pt x="214490" y="111383"/>
                </a:cubicBezTo>
              </a:path>
            </a:pathLst>
          </a:custGeom>
          <a:noFill/>
          <a:ln w="9525" cap="flat" cmpd="sng">
            <a:solidFill>
              <a:schemeClr val="dk2"/>
            </a:solidFill>
            <a:prstDash val="solid"/>
            <a:round/>
            <a:headEnd type="none" w="med" len="med"/>
            <a:tailEnd type="none" w="med" len="med"/>
          </a:ln>
        </p:spPr>
      </p:sp>
      <p:sp>
        <p:nvSpPr>
          <p:cNvPr id="268" name="Google Shape;268;p44"/>
          <p:cNvSpPr txBox="1"/>
          <p:nvPr/>
        </p:nvSpPr>
        <p:spPr>
          <a:xfrm rot="-5400000">
            <a:off x="-672900" y="2360147"/>
            <a:ext cx="2877200" cy="1354176"/>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Problem size</a:t>
            </a:r>
            <a:endParaRPr sz="2400">
              <a:latin typeface="Calibri"/>
              <a:ea typeface="Calibri"/>
              <a:cs typeface="Calibri"/>
              <a:sym typeface="Calibri"/>
            </a:endParaRPr>
          </a:p>
          <a:p>
            <a:r>
              <a:rPr lang="no" sz="2400">
                <a:latin typeface="Calibri"/>
                <a:ea typeface="Calibri"/>
                <a:cs typeface="Calibri"/>
                <a:sym typeface="Calibri"/>
              </a:rPr>
              <a:t>Performance and/or price</a:t>
            </a:r>
            <a:endParaRPr sz="2400">
              <a:latin typeface="Calibri"/>
              <a:ea typeface="Calibri"/>
              <a:cs typeface="Calibri"/>
              <a:sym typeface="Calibri"/>
            </a:endParaRPr>
          </a:p>
        </p:txBody>
      </p:sp>
      <p:sp>
        <p:nvSpPr>
          <p:cNvPr id="269" name="Google Shape;269;p44"/>
          <p:cNvSpPr txBox="1"/>
          <p:nvPr/>
        </p:nvSpPr>
        <p:spPr>
          <a:xfrm>
            <a:off x="4651800" y="5879001"/>
            <a:ext cx="2191600" cy="615513"/>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No. of users</a:t>
            </a:r>
            <a:endParaRPr sz="2400">
              <a:latin typeface="Calibri"/>
              <a:ea typeface="Calibri"/>
              <a:cs typeface="Calibri"/>
              <a:sym typeface="Calibri"/>
            </a:endParaRPr>
          </a:p>
        </p:txBody>
      </p:sp>
      <p:cxnSp>
        <p:nvCxnSpPr>
          <p:cNvPr id="270" name="Google Shape;270;p44"/>
          <p:cNvCxnSpPr/>
          <p:nvPr/>
        </p:nvCxnSpPr>
        <p:spPr>
          <a:xfrm>
            <a:off x="2143067" y="1929700"/>
            <a:ext cx="0" cy="3957200"/>
          </a:xfrm>
          <a:prstGeom prst="straightConnector1">
            <a:avLst/>
          </a:prstGeom>
          <a:noFill/>
          <a:ln w="9525" cap="flat" cmpd="sng">
            <a:solidFill>
              <a:srgbClr val="E06666"/>
            </a:solidFill>
            <a:prstDash val="dash"/>
            <a:round/>
            <a:headEnd type="none" w="med" len="med"/>
            <a:tailEnd type="none" w="med" len="med"/>
          </a:ln>
        </p:spPr>
      </p:cxnSp>
      <p:cxnSp>
        <p:nvCxnSpPr>
          <p:cNvPr id="271" name="Google Shape;271;p44"/>
          <p:cNvCxnSpPr/>
          <p:nvPr/>
        </p:nvCxnSpPr>
        <p:spPr>
          <a:xfrm>
            <a:off x="5191067" y="1929700"/>
            <a:ext cx="0" cy="3957200"/>
          </a:xfrm>
          <a:prstGeom prst="straightConnector1">
            <a:avLst/>
          </a:prstGeom>
          <a:noFill/>
          <a:ln w="9525" cap="flat" cmpd="sng">
            <a:solidFill>
              <a:srgbClr val="E06666"/>
            </a:solidFill>
            <a:prstDash val="dash"/>
            <a:round/>
            <a:headEnd type="none" w="med" len="med"/>
            <a:tailEnd type="none" w="med" len="med"/>
          </a:ln>
        </p:spPr>
      </p:cxnSp>
      <p:sp>
        <p:nvSpPr>
          <p:cNvPr id="272" name="Google Shape;272;p44"/>
          <p:cNvSpPr txBox="1"/>
          <p:nvPr/>
        </p:nvSpPr>
        <p:spPr>
          <a:xfrm rot="-5424">
            <a:off x="1158481" y="4555659"/>
            <a:ext cx="1267601" cy="1354176"/>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Sigma2 /</a:t>
            </a:r>
            <a:br>
              <a:rPr lang="no" sz="2400" dirty="0">
                <a:latin typeface="Calibri"/>
                <a:ea typeface="Calibri"/>
                <a:cs typeface="Calibri"/>
                <a:sym typeface="Calibri"/>
              </a:rPr>
            </a:br>
            <a:r>
              <a:rPr lang="no" sz="2400" dirty="0">
                <a:latin typeface="Calibri"/>
                <a:ea typeface="Calibri"/>
                <a:cs typeface="Calibri"/>
                <a:sym typeface="Calibri"/>
              </a:rPr>
              <a:t>other</a:t>
            </a:r>
            <a:endParaRPr sz="2400" dirty="0">
              <a:latin typeface="Calibri"/>
              <a:ea typeface="Calibri"/>
              <a:cs typeface="Calibri"/>
              <a:sym typeface="Calibri"/>
            </a:endParaRPr>
          </a:p>
        </p:txBody>
      </p:sp>
      <p:sp>
        <p:nvSpPr>
          <p:cNvPr id="273" name="Google Shape;273;p44"/>
          <p:cNvSpPr txBox="1"/>
          <p:nvPr/>
        </p:nvSpPr>
        <p:spPr>
          <a:xfrm rot="-1085">
            <a:off x="2619716" y="4739448"/>
            <a:ext cx="1748364" cy="615513"/>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USIT/ITF</a:t>
            </a:r>
            <a:endParaRPr sz="2400" dirty="0">
              <a:latin typeface="Calibri"/>
              <a:ea typeface="Calibri"/>
              <a:cs typeface="Calibri"/>
              <a:sym typeface="Calibri"/>
            </a:endParaRPr>
          </a:p>
        </p:txBody>
      </p:sp>
      <p:sp>
        <p:nvSpPr>
          <p:cNvPr id="274" name="Google Shape;274;p44"/>
          <p:cNvSpPr txBox="1"/>
          <p:nvPr/>
        </p:nvSpPr>
        <p:spPr>
          <a:xfrm rot="-1085">
            <a:off x="6441037" y="4823249"/>
            <a:ext cx="2025056" cy="615513"/>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Institutes</a:t>
            </a:r>
            <a:endParaRPr sz="2400" dirty="0">
              <a:latin typeface="Calibri"/>
              <a:ea typeface="Calibri"/>
              <a:cs typeface="Calibri"/>
              <a:sym typeface="Calibri"/>
            </a:endParaRPr>
          </a:p>
        </p:txBody>
      </p:sp>
      <p:sp>
        <p:nvSpPr>
          <p:cNvPr id="275" name="Google Shape;275;p44"/>
          <p:cNvSpPr/>
          <p:nvPr/>
        </p:nvSpPr>
        <p:spPr>
          <a:xfrm flipH="1">
            <a:off x="1500167" y="2095234"/>
            <a:ext cx="6976645" cy="3720564"/>
          </a:xfrm>
          <a:custGeom>
            <a:avLst/>
            <a:gdLst/>
            <a:ahLst/>
            <a:cxnLst/>
            <a:rect l="l" t="t" r="r" b="b"/>
            <a:pathLst>
              <a:path w="214490" h="111383" extrusionOk="0">
                <a:moveTo>
                  <a:pt x="0" y="0"/>
                </a:moveTo>
                <a:cubicBezTo>
                  <a:pt x="4493" y="15726"/>
                  <a:pt x="-8789" y="75792"/>
                  <a:pt x="26959" y="94356"/>
                </a:cubicBezTo>
                <a:cubicBezTo>
                  <a:pt x="62707" y="112920"/>
                  <a:pt x="183235" y="108545"/>
                  <a:pt x="214490" y="111383"/>
                </a:cubicBezTo>
              </a:path>
            </a:pathLst>
          </a:custGeom>
          <a:noFill/>
          <a:ln w="9525" cap="flat" cmpd="sng">
            <a:solidFill>
              <a:srgbClr val="E06666"/>
            </a:solidFill>
            <a:prstDash val="solid"/>
            <a:round/>
            <a:headEnd type="none" w="med" len="med"/>
            <a:tailEnd type="none" w="med" len="med"/>
          </a:ln>
        </p:spPr>
      </p:sp>
      <p:sp>
        <p:nvSpPr>
          <p:cNvPr id="276" name="Google Shape;276;p44"/>
          <p:cNvSpPr txBox="1"/>
          <p:nvPr/>
        </p:nvSpPr>
        <p:spPr>
          <a:xfrm rot="-5400000">
            <a:off x="7114200" y="2747679"/>
            <a:ext cx="2191600" cy="984845"/>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Need for support</a:t>
            </a:r>
            <a:endParaRPr sz="24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5"/>
          <p:cNvSpPr/>
          <p:nvPr/>
        </p:nvSpPr>
        <p:spPr>
          <a:xfrm>
            <a:off x="1190033" y="1926133"/>
            <a:ext cx="953032" cy="3950400"/>
          </a:xfrm>
          <a:prstGeom prst="rect">
            <a:avLst/>
          </a:prstGeom>
          <a:solidFill>
            <a:srgbClr val="EFEFEF"/>
          </a:solidFill>
          <a:ln w="9525" cap="flat" cmpd="sng">
            <a:solidFill>
              <a:srgbClr val="7F7F7F"/>
            </a:solidFill>
            <a:prstDash val="solid"/>
            <a:round/>
            <a:headEnd type="none" w="sm" len="sm"/>
            <a:tailEnd type="none" w="sm" len="sm"/>
          </a:ln>
        </p:spPr>
        <p:txBody>
          <a:bodyPr spcFirstLastPara="1" wrap="square" lIns="121900" tIns="121900" rIns="121900" bIns="121900" anchor="ctr" anchorCtr="0">
            <a:noAutofit/>
          </a:bodyPr>
          <a:lstStyle/>
          <a:p>
            <a:pPr algn="ctr"/>
            <a:r>
              <a:rPr lang="no" sz="2400" dirty="0"/>
              <a:t>Covered by this talk</a:t>
            </a:r>
            <a:endParaRPr sz="2400" dirty="0"/>
          </a:p>
        </p:txBody>
      </p:sp>
      <p:sp>
        <p:nvSpPr>
          <p:cNvPr id="282" name="Google Shape;282;p45"/>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Autofit/>
          </a:bodyPr>
          <a:lstStyle/>
          <a:p>
            <a:r>
              <a:rPr lang="no"/>
              <a:t>Long tail</a:t>
            </a:r>
            <a:endParaRPr/>
          </a:p>
        </p:txBody>
      </p:sp>
      <p:cxnSp>
        <p:nvCxnSpPr>
          <p:cNvPr id="283" name="Google Shape;283;p45"/>
          <p:cNvCxnSpPr/>
          <p:nvPr/>
        </p:nvCxnSpPr>
        <p:spPr>
          <a:xfrm>
            <a:off x="1176100" y="1787800"/>
            <a:ext cx="0" cy="4099200"/>
          </a:xfrm>
          <a:prstGeom prst="straightConnector1">
            <a:avLst/>
          </a:prstGeom>
          <a:noFill/>
          <a:ln w="9525" cap="flat" cmpd="sng">
            <a:solidFill>
              <a:schemeClr val="dk2"/>
            </a:solidFill>
            <a:prstDash val="solid"/>
            <a:round/>
            <a:headEnd type="stealth" w="med" len="med"/>
            <a:tailEnd type="none" w="med" len="med"/>
          </a:ln>
        </p:spPr>
      </p:cxnSp>
      <p:cxnSp>
        <p:nvCxnSpPr>
          <p:cNvPr id="284" name="Google Shape;284;p45"/>
          <p:cNvCxnSpPr/>
          <p:nvPr/>
        </p:nvCxnSpPr>
        <p:spPr>
          <a:xfrm flipH="1">
            <a:off x="1176100" y="5879000"/>
            <a:ext cx="7725200" cy="8000"/>
          </a:xfrm>
          <a:prstGeom prst="straightConnector1">
            <a:avLst/>
          </a:prstGeom>
          <a:noFill/>
          <a:ln w="9525" cap="flat" cmpd="sng">
            <a:solidFill>
              <a:schemeClr val="dk2"/>
            </a:solidFill>
            <a:prstDash val="solid"/>
            <a:round/>
            <a:headEnd type="stealth" w="med" len="med"/>
            <a:tailEnd type="none" w="med" len="med"/>
          </a:ln>
        </p:spPr>
      </p:cxnSp>
      <p:sp>
        <p:nvSpPr>
          <p:cNvPr id="285" name="Google Shape;285;p45"/>
          <p:cNvSpPr/>
          <p:nvPr/>
        </p:nvSpPr>
        <p:spPr>
          <a:xfrm>
            <a:off x="1296967" y="2095234"/>
            <a:ext cx="6976645" cy="3720564"/>
          </a:xfrm>
          <a:custGeom>
            <a:avLst/>
            <a:gdLst/>
            <a:ahLst/>
            <a:cxnLst/>
            <a:rect l="l" t="t" r="r" b="b"/>
            <a:pathLst>
              <a:path w="214490" h="111383" extrusionOk="0">
                <a:moveTo>
                  <a:pt x="0" y="0"/>
                </a:moveTo>
                <a:cubicBezTo>
                  <a:pt x="4493" y="15726"/>
                  <a:pt x="-8789" y="75792"/>
                  <a:pt x="26959" y="94356"/>
                </a:cubicBezTo>
                <a:cubicBezTo>
                  <a:pt x="62707" y="112920"/>
                  <a:pt x="183235" y="108545"/>
                  <a:pt x="214490" y="111383"/>
                </a:cubicBezTo>
              </a:path>
            </a:pathLst>
          </a:custGeom>
          <a:noFill/>
          <a:ln w="9525" cap="flat" cmpd="sng">
            <a:solidFill>
              <a:schemeClr val="dk2"/>
            </a:solidFill>
            <a:prstDash val="solid"/>
            <a:round/>
            <a:headEnd type="none" w="med" len="med"/>
            <a:tailEnd type="none" w="med" len="med"/>
          </a:ln>
        </p:spPr>
      </p:sp>
      <p:sp>
        <p:nvSpPr>
          <p:cNvPr id="286" name="Google Shape;286;p45"/>
          <p:cNvSpPr txBox="1"/>
          <p:nvPr/>
        </p:nvSpPr>
        <p:spPr>
          <a:xfrm rot="-5400000">
            <a:off x="-1378433" y="3250344"/>
            <a:ext cx="4288265" cy="984845"/>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Problem size</a:t>
            </a:r>
            <a:endParaRPr sz="2400" dirty="0">
              <a:latin typeface="Calibri"/>
              <a:ea typeface="Calibri"/>
              <a:cs typeface="Calibri"/>
              <a:sym typeface="Calibri"/>
            </a:endParaRPr>
          </a:p>
          <a:p>
            <a:r>
              <a:rPr lang="no" sz="2400" dirty="0">
                <a:latin typeface="Calibri"/>
                <a:ea typeface="Calibri"/>
                <a:cs typeface="Calibri"/>
                <a:sym typeface="Calibri"/>
              </a:rPr>
              <a:t>Performance and/or price</a:t>
            </a:r>
            <a:endParaRPr sz="2400" dirty="0">
              <a:latin typeface="Calibri"/>
              <a:ea typeface="Calibri"/>
              <a:cs typeface="Calibri"/>
              <a:sym typeface="Calibri"/>
            </a:endParaRPr>
          </a:p>
        </p:txBody>
      </p:sp>
      <p:sp>
        <p:nvSpPr>
          <p:cNvPr id="287" name="Google Shape;287;p45"/>
          <p:cNvSpPr txBox="1"/>
          <p:nvPr/>
        </p:nvSpPr>
        <p:spPr>
          <a:xfrm>
            <a:off x="4651800" y="5879001"/>
            <a:ext cx="2191600" cy="615513"/>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No. of users</a:t>
            </a:r>
            <a:endParaRPr sz="2400">
              <a:latin typeface="Calibri"/>
              <a:ea typeface="Calibri"/>
              <a:cs typeface="Calibri"/>
              <a:sym typeface="Calibri"/>
            </a:endParaRPr>
          </a:p>
        </p:txBody>
      </p:sp>
      <p:cxnSp>
        <p:nvCxnSpPr>
          <p:cNvPr id="288" name="Google Shape;288;p45"/>
          <p:cNvCxnSpPr/>
          <p:nvPr/>
        </p:nvCxnSpPr>
        <p:spPr>
          <a:xfrm>
            <a:off x="2143067" y="1929700"/>
            <a:ext cx="0" cy="3957200"/>
          </a:xfrm>
          <a:prstGeom prst="straightConnector1">
            <a:avLst/>
          </a:prstGeom>
          <a:noFill/>
          <a:ln w="9525" cap="flat" cmpd="sng">
            <a:solidFill>
              <a:srgbClr val="E06666"/>
            </a:solidFill>
            <a:prstDash val="dash"/>
            <a:round/>
            <a:headEnd type="none" w="med" len="med"/>
            <a:tailEnd type="none" w="med" len="med"/>
          </a:ln>
        </p:spPr>
      </p:cxnSp>
      <p:cxnSp>
        <p:nvCxnSpPr>
          <p:cNvPr id="289" name="Google Shape;289;p45"/>
          <p:cNvCxnSpPr>
            <a:cxnSpLocks/>
          </p:cNvCxnSpPr>
          <p:nvPr/>
        </p:nvCxnSpPr>
        <p:spPr>
          <a:xfrm>
            <a:off x="2150516" y="1923667"/>
            <a:ext cx="32201" cy="3950400"/>
          </a:xfrm>
          <a:prstGeom prst="straightConnector1">
            <a:avLst/>
          </a:prstGeom>
          <a:noFill/>
          <a:ln w="9525" cap="flat" cmpd="sng">
            <a:solidFill>
              <a:srgbClr val="E06666"/>
            </a:solidFill>
            <a:prstDash val="dash"/>
            <a:round/>
            <a:headEnd type="none" w="med" len="med"/>
            <a:tailEnd type="none" w="med" len="med"/>
          </a:ln>
        </p:spPr>
      </p:cxnSp>
      <p:sp>
        <p:nvSpPr>
          <p:cNvPr id="290" name="Google Shape;290;p45"/>
          <p:cNvSpPr txBox="1"/>
          <p:nvPr/>
        </p:nvSpPr>
        <p:spPr>
          <a:xfrm rot="-5424">
            <a:off x="1158481" y="4740036"/>
            <a:ext cx="1632802" cy="984845"/>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Sigma2 / other</a:t>
            </a:r>
            <a:endParaRPr sz="2400" dirty="0">
              <a:latin typeface="Calibri"/>
              <a:ea typeface="Calibri"/>
              <a:cs typeface="Calibri"/>
              <a:sym typeface="Calibri"/>
            </a:endParaRPr>
          </a:p>
        </p:txBody>
      </p:sp>
      <p:sp>
        <p:nvSpPr>
          <p:cNvPr id="291" name="Google Shape;291;p45"/>
          <p:cNvSpPr txBox="1"/>
          <p:nvPr/>
        </p:nvSpPr>
        <p:spPr>
          <a:xfrm rot="-1085">
            <a:off x="3174970" y="4823286"/>
            <a:ext cx="1790487" cy="615513"/>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USIT/ITF</a:t>
            </a:r>
            <a:endParaRPr sz="2400" dirty="0">
              <a:latin typeface="Calibri"/>
              <a:ea typeface="Calibri"/>
              <a:cs typeface="Calibri"/>
              <a:sym typeface="Calibri"/>
            </a:endParaRPr>
          </a:p>
        </p:txBody>
      </p:sp>
      <p:sp>
        <p:nvSpPr>
          <p:cNvPr id="292" name="Google Shape;292;p45"/>
          <p:cNvSpPr txBox="1"/>
          <p:nvPr/>
        </p:nvSpPr>
        <p:spPr>
          <a:xfrm rot="-1085">
            <a:off x="6441037" y="4823135"/>
            <a:ext cx="2743508" cy="615513"/>
          </a:xfrm>
          <a:prstGeom prst="rect">
            <a:avLst/>
          </a:prstGeom>
          <a:noFill/>
          <a:ln>
            <a:noFill/>
          </a:ln>
        </p:spPr>
        <p:txBody>
          <a:bodyPr spcFirstLastPara="1" wrap="square" lIns="121900" tIns="121900" rIns="121900" bIns="121900" anchor="t" anchorCtr="0">
            <a:spAutoFit/>
          </a:bodyPr>
          <a:lstStyle/>
          <a:p>
            <a:r>
              <a:rPr lang="no" sz="2400" dirty="0">
                <a:latin typeface="Calibri"/>
                <a:ea typeface="Calibri"/>
                <a:cs typeface="Calibri"/>
                <a:sym typeface="Calibri"/>
              </a:rPr>
              <a:t>Institutes</a:t>
            </a:r>
            <a:endParaRPr sz="2400" dirty="0">
              <a:latin typeface="Calibri"/>
              <a:ea typeface="Calibri"/>
              <a:cs typeface="Calibri"/>
              <a:sym typeface="Calibri"/>
            </a:endParaRPr>
          </a:p>
        </p:txBody>
      </p:sp>
      <p:sp>
        <p:nvSpPr>
          <p:cNvPr id="293" name="Google Shape;293;p45"/>
          <p:cNvSpPr/>
          <p:nvPr/>
        </p:nvSpPr>
        <p:spPr>
          <a:xfrm flipH="1">
            <a:off x="1500167" y="2095234"/>
            <a:ext cx="6976645" cy="3720564"/>
          </a:xfrm>
          <a:custGeom>
            <a:avLst/>
            <a:gdLst/>
            <a:ahLst/>
            <a:cxnLst/>
            <a:rect l="l" t="t" r="r" b="b"/>
            <a:pathLst>
              <a:path w="214490" h="111383" extrusionOk="0">
                <a:moveTo>
                  <a:pt x="0" y="0"/>
                </a:moveTo>
                <a:cubicBezTo>
                  <a:pt x="4493" y="15726"/>
                  <a:pt x="-8789" y="75792"/>
                  <a:pt x="26959" y="94356"/>
                </a:cubicBezTo>
                <a:cubicBezTo>
                  <a:pt x="62707" y="112920"/>
                  <a:pt x="183235" y="108545"/>
                  <a:pt x="214490" y="111383"/>
                </a:cubicBezTo>
              </a:path>
            </a:pathLst>
          </a:custGeom>
          <a:noFill/>
          <a:ln w="9525" cap="flat" cmpd="sng">
            <a:solidFill>
              <a:srgbClr val="E06666"/>
            </a:solidFill>
            <a:prstDash val="solid"/>
            <a:round/>
            <a:headEnd type="none" w="med" len="med"/>
            <a:tailEnd type="none" w="med" len="med"/>
          </a:ln>
        </p:spPr>
      </p:sp>
      <p:sp>
        <p:nvSpPr>
          <p:cNvPr id="294" name="Google Shape;294;p45"/>
          <p:cNvSpPr txBox="1"/>
          <p:nvPr/>
        </p:nvSpPr>
        <p:spPr>
          <a:xfrm rot="-5400000">
            <a:off x="7114200" y="2747679"/>
            <a:ext cx="2191600" cy="984845"/>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Need for support</a:t>
            </a:r>
            <a:endParaRPr sz="2400">
              <a:latin typeface="Calibri"/>
              <a:ea typeface="Calibri"/>
              <a:cs typeface="Calibri"/>
              <a:sym typeface="Calibri"/>
            </a:endParaRPr>
          </a:p>
        </p:txBody>
      </p:sp>
      <p:cxnSp>
        <p:nvCxnSpPr>
          <p:cNvPr id="19" name="Google Shape;271;p44">
            <a:extLst>
              <a:ext uri="{FF2B5EF4-FFF2-40B4-BE49-F238E27FC236}">
                <a16:creationId xmlns:a16="http://schemas.microsoft.com/office/drawing/2014/main" id="{FA239CB6-3894-1048-A1B9-72E29801D15E}"/>
              </a:ext>
            </a:extLst>
          </p:cNvPr>
          <p:cNvCxnSpPr/>
          <p:nvPr/>
        </p:nvCxnSpPr>
        <p:spPr>
          <a:xfrm>
            <a:off x="5191067" y="1929700"/>
            <a:ext cx="0" cy="3957200"/>
          </a:xfrm>
          <a:prstGeom prst="straightConnector1">
            <a:avLst/>
          </a:prstGeom>
          <a:noFill/>
          <a:ln w="9525" cap="flat" cmpd="sng">
            <a:solidFill>
              <a:srgbClr val="E06666"/>
            </a:solidFill>
            <a:prstDash val="dash"/>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300" name="Google Shape;300;p46" descr="Is Data the New Gold?"/>
          <p:cNvPicPr preferRelativeResize="0"/>
          <p:nvPr/>
        </p:nvPicPr>
        <p:blipFill rotWithShape="1">
          <a:blip r:embed="rId3">
            <a:alphaModFix/>
          </a:blip>
          <a:srcRect/>
          <a:stretch/>
        </p:blipFill>
        <p:spPr>
          <a:xfrm>
            <a:off x="6606211" y="2713315"/>
            <a:ext cx="5461800" cy="3131432"/>
          </a:xfrm>
          <a:prstGeom prst="rect">
            <a:avLst/>
          </a:prstGeom>
          <a:noFill/>
          <a:ln>
            <a:noFill/>
          </a:ln>
        </p:spPr>
      </p:pic>
      <p:sp>
        <p:nvSpPr>
          <p:cNvPr id="301" name="Google Shape;301;p46"/>
          <p:cNvSpPr txBox="1">
            <a:spLocks noGrp="1"/>
          </p:cNvSpPr>
          <p:nvPr>
            <p:ph type="title"/>
          </p:nvPr>
        </p:nvSpPr>
        <p:spPr>
          <a:xfrm>
            <a:off x="838200" y="365125"/>
            <a:ext cx="10515600"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Service areas</a:t>
            </a:r>
            <a:endParaRPr dirty="0"/>
          </a:p>
        </p:txBody>
      </p:sp>
      <p:pic>
        <p:nvPicPr>
          <p:cNvPr id="5" name="Google Shape;308;p47" descr="AWS EC2 strengthens compute power for ML applications">
            <a:extLst>
              <a:ext uri="{FF2B5EF4-FFF2-40B4-BE49-F238E27FC236}">
                <a16:creationId xmlns:a16="http://schemas.microsoft.com/office/drawing/2014/main" id="{4F1ECB3F-A161-B648-950B-8F104F9ED506}"/>
              </a:ext>
            </a:extLst>
          </p:cNvPr>
          <p:cNvPicPr preferRelativeResize="0"/>
          <p:nvPr/>
        </p:nvPicPr>
        <p:blipFill rotWithShape="1">
          <a:blip r:embed="rId4">
            <a:alphaModFix/>
          </a:blip>
          <a:srcRect/>
          <a:stretch/>
        </p:blipFill>
        <p:spPr>
          <a:xfrm>
            <a:off x="544432" y="2713315"/>
            <a:ext cx="5551568" cy="313213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759032" y="520824"/>
            <a:ext cx="10515600"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b-NO" dirty="0"/>
              <a:t>HPC and massive </a:t>
            </a:r>
            <a:r>
              <a:rPr lang="nb-NO" dirty="0" err="1"/>
              <a:t>storage</a:t>
            </a:r>
            <a:r>
              <a:rPr lang="nb-NO" dirty="0"/>
              <a:t> in Norway</a:t>
            </a:r>
            <a:endParaRPr dirty="0"/>
          </a:p>
        </p:txBody>
      </p:sp>
      <p:sp>
        <p:nvSpPr>
          <p:cNvPr id="2" name="TextBox 1">
            <a:extLst>
              <a:ext uri="{FF2B5EF4-FFF2-40B4-BE49-F238E27FC236}">
                <a16:creationId xmlns:a16="http://schemas.microsoft.com/office/drawing/2014/main" id="{7CA7ED2B-3918-124B-BAF8-835129A76A96}"/>
              </a:ext>
            </a:extLst>
          </p:cNvPr>
          <p:cNvSpPr txBox="1"/>
          <p:nvPr/>
        </p:nvSpPr>
        <p:spPr>
          <a:xfrm>
            <a:off x="547706" y="2703253"/>
            <a:ext cx="10938251" cy="2308324"/>
          </a:xfrm>
          <a:prstGeom prst="rect">
            <a:avLst/>
          </a:prstGeom>
          <a:noFill/>
        </p:spPr>
        <p:txBody>
          <a:bodyPr wrap="none" rtlCol="0">
            <a:spAutoFit/>
          </a:bodyPr>
          <a:lstStyle/>
          <a:p>
            <a:pPr marL="380990" indent="-380990">
              <a:buFont typeface="Arial" panose="020B0604020202020204" pitchFamily="34" charset="0"/>
              <a:buChar char="•"/>
            </a:pPr>
            <a:r>
              <a:rPr lang="en-NO" sz="2400" dirty="0"/>
              <a:t>Ministry of Education -&gt; SIKT -&gt; Sigma2 AS -&gt; NRIS</a:t>
            </a:r>
          </a:p>
          <a:p>
            <a:pPr marL="380990" lvl="1" indent="-380990">
              <a:buFont typeface="Arial" panose="020B0604020202020204" pitchFamily="34" charset="0"/>
              <a:buChar char="•"/>
            </a:pPr>
            <a:r>
              <a:rPr lang="en-NO" sz="2400" dirty="0"/>
              <a:t>BOTT -&gt; NRIS</a:t>
            </a:r>
          </a:p>
          <a:p>
            <a:pPr marL="380990" lvl="1" indent="-380990">
              <a:buFont typeface="Arial" panose="020B0604020202020204" pitchFamily="34" charset="0"/>
              <a:buChar char="•"/>
            </a:pPr>
            <a:endParaRPr lang="en-NO" sz="2400" dirty="0"/>
          </a:p>
          <a:p>
            <a:pPr marL="380990" lvl="1" indent="-380990">
              <a:buFont typeface="Arial" panose="020B0604020202020204" pitchFamily="34" charset="0"/>
              <a:buChar char="•"/>
            </a:pPr>
            <a:endParaRPr lang="en-NO" sz="2400" dirty="0"/>
          </a:p>
          <a:p>
            <a:pPr marL="380990" lvl="1" indent="-380990">
              <a:buFont typeface="Arial" panose="020B0604020202020204" pitchFamily="34" charset="0"/>
              <a:buChar char="•"/>
            </a:pPr>
            <a:r>
              <a:rPr lang="en-NO" sz="2400" dirty="0"/>
              <a:t>NRIS == Operations and user support for HPC and storage from Sigma2 AS</a:t>
            </a:r>
          </a:p>
          <a:p>
            <a:pPr lvl="1"/>
            <a:endParaRPr lang="en-NO" sz="2400" dirty="0"/>
          </a:p>
        </p:txBody>
      </p:sp>
    </p:spTree>
    <p:extLst>
      <p:ext uri="{BB962C8B-B14F-4D97-AF65-F5344CB8AC3E}">
        <p14:creationId xmlns:p14="http://schemas.microsoft.com/office/powerpoint/2010/main" val="3322399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2207821" y="353128"/>
            <a:ext cx="10515600"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Digital resources nationally</a:t>
            </a:r>
            <a:endParaRPr dirty="0"/>
          </a:p>
        </p:txBody>
      </p:sp>
      <p:pic>
        <p:nvPicPr>
          <p:cNvPr id="451" name="Google Shape;451;p63" descr="Graphical user interface&#10;&#10;Description automatically generated"/>
          <p:cNvPicPr preferRelativeResize="0"/>
          <p:nvPr/>
        </p:nvPicPr>
        <p:blipFill rotWithShape="1">
          <a:blip r:embed="rId3">
            <a:alphaModFix/>
          </a:blip>
          <a:srcRect/>
          <a:stretch/>
        </p:blipFill>
        <p:spPr>
          <a:xfrm>
            <a:off x="357583" y="1773337"/>
            <a:ext cx="5243564" cy="2653033"/>
          </a:xfrm>
          <a:prstGeom prst="rect">
            <a:avLst/>
          </a:prstGeom>
          <a:noFill/>
          <a:ln>
            <a:noFill/>
          </a:ln>
        </p:spPr>
      </p:pic>
      <p:sp>
        <p:nvSpPr>
          <p:cNvPr id="452" name="Google Shape;452;p63"/>
          <p:cNvSpPr txBox="1"/>
          <p:nvPr/>
        </p:nvSpPr>
        <p:spPr>
          <a:xfrm>
            <a:off x="4745987" y="5236272"/>
            <a:ext cx="3403200" cy="379615"/>
          </a:xfrm>
          <a:prstGeom prst="rect">
            <a:avLst/>
          </a:prstGeom>
          <a:noFill/>
          <a:ln>
            <a:noFill/>
          </a:ln>
        </p:spPr>
        <p:txBody>
          <a:bodyPr spcFirstLastPara="1" wrap="square" lIns="91433" tIns="45700" rIns="91433" bIns="45700" anchor="t" anchorCtr="0">
            <a:spAutoFit/>
          </a:bodyPr>
          <a:lstStyle/>
          <a:p>
            <a:r>
              <a:rPr lang="no" sz="1867" u="sng" dirty="0">
                <a:solidFill>
                  <a:schemeClr val="dk1"/>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https://www.sigma2.no/</a:t>
            </a:r>
            <a:endParaRPr sz="1867" dirty="0">
              <a:solidFill>
                <a:schemeClr val="dk1"/>
              </a:solidFill>
              <a:latin typeface="Arial"/>
              <a:ea typeface="Arial"/>
              <a:cs typeface="Arial"/>
              <a:sym typeface="Arial"/>
            </a:endParaRPr>
          </a:p>
        </p:txBody>
      </p:sp>
      <p:pic>
        <p:nvPicPr>
          <p:cNvPr id="454" name="Google Shape;454;p63" descr="A picture containing diagram&#10;&#10;Description automatically generated"/>
          <p:cNvPicPr preferRelativeResize="0"/>
          <p:nvPr/>
        </p:nvPicPr>
        <p:blipFill rotWithShape="1">
          <a:blip r:embed="rId5">
            <a:alphaModFix/>
          </a:blip>
          <a:srcRect/>
          <a:stretch/>
        </p:blipFill>
        <p:spPr>
          <a:xfrm>
            <a:off x="6697695" y="2073129"/>
            <a:ext cx="4755536" cy="237433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838200" y="-41275"/>
            <a:ext cx="10515600"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Saga HPC delivered  by Sigma2 thorugh NRIS</a:t>
            </a:r>
            <a:endParaRPr dirty="0"/>
          </a:p>
        </p:txBody>
      </p:sp>
      <p:pic>
        <p:nvPicPr>
          <p:cNvPr id="5" name="Picture 4" descr="Chart, histogram&#10;&#10;Description automatically generated">
            <a:extLst>
              <a:ext uri="{FF2B5EF4-FFF2-40B4-BE49-F238E27FC236}">
                <a16:creationId xmlns:a16="http://schemas.microsoft.com/office/drawing/2014/main" id="{FEBB3036-7556-A746-A0D9-A675A0B902C0}"/>
              </a:ext>
            </a:extLst>
          </p:cNvPr>
          <p:cNvPicPr>
            <a:picLocks noChangeAspect="1"/>
          </p:cNvPicPr>
          <p:nvPr/>
        </p:nvPicPr>
        <p:blipFill>
          <a:blip r:embed="rId3"/>
          <a:stretch>
            <a:fillRect/>
          </a:stretch>
        </p:blipFill>
        <p:spPr>
          <a:xfrm>
            <a:off x="0" y="1360166"/>
            <a:ext cx="12192000" cy="4137668"/>
          </a:xfrm>
          <a:prstGeom prst="rect">
            <a:avLst/>
          </a:prstGeom>
        </p:spPr>
      </p:pic>
    </p:spTree>
    <p:extLst>
      <p:ext uri="{BB962C8B-B14F-4D97-AF65-F5344CB8AC3E}">
        <p14:creationId xmlns:p14="http://schemas.microsoft.com/office/powerpoint/2010/main" val="239907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237012" y="140815"/>
            <a:ext cx="11717976"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FRAM  HPC delivered  by Sigma2 through NRIS</a:t>
            </a:r>
            <a:endParaRPr dirty="0"/>
          </a:p>
        </p:txBody>
      </p:sp>
      <p:pic>
        <p:nvPicPr>
          <p:cNvPr id="3" name="Picture 2" descr="Chart, histogram&#10;&#10;Description automatically generated">
            <a:extLst>
              <a:ext uri="{FF2B5EF4-FFF2-40B4-BE49-F238E27FC236}">
                <a16:creationId xmlns:a16="http://schemas.microsoft.com/office/drawing/2014/main" id="{58EAC11E-3321-9542-ABB4-8CF9664382B7}"/>
              </a:ext>
            </a:extLst>
          </p:cNvPr>
          <p:cNvPicPr>
            <a:picLocks noChangeAspect="1"/>
          </p:cNvPicPr>
          <p:nvPr/>
        </p:nvPicPr>
        <p:blipFill>
          <a:blip r:embed="rId3"/>
          <a:stretch>
            <a:fillRect/>
          </a:stretch>
        </p:blipFill>
        <p:spPr>
          <a:xfrm>
            <a:off x="0" y="1628316"/>
            <a:ext cx="12192000" cy="4234721"/>
          </a:xfrm>
          <a:prstGeom prst="rect">
            <a:avLst/>
          </a:prstGeom>
        </p:spPr>
      </p:pic>
    </p:spTree>
    <p:extLst>
      <p:ext uri="{BB962C8B-B14F-4D97-AF65-F5344CB8AC3E}">
        <p14:creationId xmlns:p14="http://schemas.microsoft.com/office/powerpoint/2010/main" val="2266905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459180" y="85395"/>
            <a:ext cx="11045041"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Betzy  HPC delivered  by Sigma2 through NRIS</a:t>
            </a:r>
            <a:endParaRPr dirty="0"/>
          </a:p>
        </p:txBody>
      </p:sp>
      <p:pic>
        <p:nvPicPr>
          <p:cNvPr id="3" name="Picture 2" descr="Chart, histogram&#10;&#10;Description automatically generated">
            <a:extLst>
              <a:ext uri="{FF2B5EF4-FFF2-40B4-BE49-F238E27FC236}">
                <a16:creationId xmlns:a16="http://schemas.microsoft.com/office/drawing/2014/main" id="{878283B7-E4DC-8147-8E69-A5041DE29E42}"/>
              </a:ext>
            </a:extLst>
          </p:cNvPr>
          <p:cNvPicPr>
            <a:picLocks noChangeAspect="1"/>
          </p:cNvPicPr>
          <p:nvPr/>
        </p:nvPicPr>
        <p:blipFill>
          <a:blip r:embed="rId3"/>
          <a:stretch>
            <a:fillRect/>
          </a:stretch>
        </p:blipFill>
        <p:spPr>
          <a:xfrm>
            <a:off x="356258" y="2065472"/>
            <a:ext cx="11241975" cy="3930027"/>
          </a:xfrm>
          <a:prstGeom prst="rect">
            <a:avLst/>
          </a:prstGeom>
        </p:spPr>
      </p:pic>
      <p:sp>
        <p:nvSpPr>
          <p:cNvPr id="4" name="TextBox 3">
            <a:extLst>
              <a:ext uri="{FF2B5EF4-FFF2-40B4-BE49-F238E27FC236}">
                <a16:creationId xmlns:a16="http://schemas.microsoft.com/office/drawing/2014/main" id="{0E65E808-D072-614D-A730-2087C1427F4F}"/>
              </a:ext>
            </a:extLst>
          </p:cNvPr>
          <p:cNvSpPr txBox="1"/>
          <p:nvPr/>
        </p:nvSpPr>
        <p:spPr>
          <a:xfrm>
            <a:off x="2995579" y="6362237"/>
            <a:ext cx="7872668" cy="461665"/>
          </a:xfrm>
          <a:prstGeom prst="rect">
            <a:avLst/>
          </a:prstGeom>
          <a:noFill/>
        </p:spPr>
        <p:txBody>
          <a:bodyPr wrap="none" rtlCol="0">
            <a:spAutoFit/>
          </a:bodyPr>
          <a:lstStyle/>
          <a:p>
            <a:r>
              <a:rPr lang="en-NO" sz="2400" dirty="0"/>
              <a:t>Betzy reached 56th place on world top 500 in June 2020</a:t>
            </a:r>
          </a:p>
        </p:txBody>
      </p:sp>
    </p:spTree>
    <p:extLst>
      <p:ext uri="{BB962C8B-B14F-4D97-AF65-F5344CB8AC3E}">
        <p14:creationId xmlns:p14="http://schemas.microsoft.com/office/powerpoint/2010/main" val="3249808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348344" y="251651"/>
            <a:ext cx="11147961"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NIRD service platform </a:t>
            </a:r>
            <a:endParaRPr dirty="0"/>
          </a:p>
        </p:txBody>
      </p:sp>
      <p:pic>
        <p:nvPicPr>
          <p:cNvPr id="3" name="Picture 2" descr="Graphical user interface, application&#10;&#10;Description automatically generated">
            <a:extLst>
              <a:ext uri="{FF2B5EF4-FFF2-40B4-BE49-F238E27FC236}">
                <a16:creationId xmlns:a16="http://schemas.microsoft.com/office/drawing/2014/main" id="{3E5390F8-1298-6842-B6E5-4D17E642F0D5}"/>
              </a:ext>
            </a:extLst>
          </p:cNvPr>
          <p:cNvPicPr>
            <a:picLocks noChangeAspect="1"/>
          </p:cNvPicPr>
          <p:nvPr/>
        </p:nvPicPr>
        <p:blipFill>
          <a:blip r:embed="rId3"/>
          <a:stretch>
            <a:fillRect/>
          </a:stretch>
        </p:blipFill>
        <p:spPr>
          <a:xfrm>
            <a:off x="7230221" y="6227"/>
            <a:ext cx="4961779" cy="6858000"/>
          </a:xfrm>
          <a:prstGeom prst="rect">
            <a:avLst/>
          </a:prstGeom>
        </p:spPr>
      </p:pic>
    </p:spTree>
    <p:extLst>
      <p:ext uri="{BB962C8B-B14F-4D97-AF65-F5344CB8AC3E}">
        <p14:creationId xmlns:p14="http://schemas.microsoft.com/office/powerpoint/2010/main" val="3829500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pic>
        <p:nvPicPr>
          <p:cNvPr id="6" name="Picture 5" descr="Graphical user interface, application&#10;&#10;Description automatically generated">
            <a:extLst>
              <a:ext uri="{FF2B5EF4-FFF2-40B4-BE49-F238E27FC236}">
                <a16:creationId xmlns:a16="http://schemas.microsoft.com/office/drawing/2014/main" id="{0F073CC5-AC09-044D-A9D6-944378E92605}"/>
              </a:ext>
            </a:extLst>
          </p:cNvPr>
          <p:cNvPicPr>
            <a:picLocks noChangeAspect="1"/>
          </p:cNvPicPr>
          <p:nvPr/>
        </p:nvPicPr>
        <p:blipFill>
          <a:blip r:embed="rId3"/>
          <a:stretch>
            <a:fillRect/>
          </a:stretch>
        </p:blipFill>
        <p:spPr>
          <a:xfrm>
            <a:off x="1211284" y="759619"/>
            <a:ext cx="8901505" cy="6011296"/>
          </a:xfrm>
          <a:prstGeom prst="rect">
            <a:avLst/>
          </a:prstGeom>
        </p:spPr>
      </p:pic>
    </p:spTree>
    <p:extLst>
      <p:ext uri="{BB962C8B-B14F-4D97-AF65-F5344CB8AC3E}">
        <p14:creationId xmlns:p14="http://schemas.microsoft.com/office/powerpoint/2010/main" val="2909992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838200" y="210243"/>
            <a:ext cx="10515600"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TSD HPC/Storage delivered  by Sigma2 through NRIS</a:t>
            </a:r>
            <a:endParaRPr dirty="0"/>
          </a:p>
        </p:txBody>
      </p:sp>
      <p:pic>
        <p:nvPicPr>
          <p:cNvPr id="3" name="Google Shape;323;p49">
            <a:extLst>
              <a:ext uri="{FF2B5EF4-FFF2-40B4-BE49-F238E27FC236}">
                <a16:creationId xmlns:a16="http://schemas.microsoft.com/office/drawing/2014/main" id="{7957AB23-FAB8-BB4E-8545-15CB4B28FC08}"/>
              </a:ext>
            </a:extLst>
          </p:cNvPr>
          <p:cNvPicPr preferRelativeResize="0"/>
          <p:nvPr/>
        </p:nvPicPr>
        <p:blipFill rotWithShape="1">
          <a:blip r:embed="rId3">
            <a:alphaModFix/>
          </a:blip>
          <a:srcRect/>
          <a:stretch/>
        </p:blipFill>
        <p:spPr>
          <a:xfrm>
            <a:off x="3816157" y="2141197"/>
            <a:ext cx="3686937" cy="4256472"/>
          </a:xfrm>
          <a:prstGeom prst="rect">
            <a:avLst/>
          </a:prstGeom>
          <a:noFill/>
          <a:ln>
            <a:noFill/>
          </a:ln>
        </p:spPr>
      </p:pic>
      <p:sp>
        <p:nvSpPr>
          <p:cNvPr id="2" name="TextBox 1">
            <a:extLst>
              <a:ext uri="{FF2B5EF4-FFF2-40B4-BE49-F238E27FC236}">
                <a16:creationId xmlns:a16="http://schemas.microsoft.com/office/drawing/2014/main" id="{3A8201D0-82B6-9E43-9F59-6E2B4E6DFAA3}"/>
              </a:ext>
            </a:extLst>
          </p:cNvPr>
          <p:cNvSpPr txBox="1"/>
          <p:nvPr/>
        </p:nvSpPr>
        <p:spPr>
          <a:xfrm>
            <a:off x="8344395" y="2818411"/>
            <a:ext cx="3429144" cy="1569660"/>
          </a:xfrm>
          <a:prstGeom prst="rect">
            <a:avLst/>
          </a:prstGeom>
          <a:noFill/>
        </p:spPr>
        <p:txBody>
          <a:bodyPr wrap="none" rtlCol="0">
            <a:spAutoFit/>
          </a:bodyPr>
          <a:lstStyle/>
          <a:p>
            <a:pPr marL="380990" indent="-380990">
              <a:buFont typeface="Arial" panose="020B0604020202020204" pitchFamily="34" charset="0"/>
              <a:buChar char="•"/>
            </a:pPr>
            <a:r>
              <a:rPr lang="en-NO" sz="2400" dirty="0"/>
              <a:t>2300 cores</a:t>
            </a:r>
          </a:p>
          <a:p>
            <a:pPr marL="380990" indent="-380990">
              <a:buFont typeface="Arial" panose="020B0604020202020204" pitchFamily="34" charset="0"/>
              <a:buChar char="•"/>
            </a:pPr>
            <a:r>
              <a:rPr lang="en-NO" sz="2400" dirty="0"/>
              <a:t>Huge memory nodes</a:t>
            </a:r>
          </a:p>
          <a:p>
            <a:pPr marL="380990" indent="-380990">
              <a:buFont typeface="Arial" panose="020B0604020202020204" pitchFamily="34" charset="0"/>
              <a:buChar char="•"/>
            </a:pPr>
            <a:r>
              <a:rPr lang="en-NO" sz="2400" dirty="0"/>
              <a:t>GPU nodes</a:t>
            </a:r>
          </a:p>
          <a:p>
            <a:pPr marL="380990" indent="-380990">
              <a:buFont typeface="Arial" panose="020B0604020202020204" pitchFamily="34" charset="0"/>
              <a:buChar char="•"/>
            </a:pPr>
            <a:r>
              <a:rPr lang="en-NO" sz="2400" dirty="0"/>
              <a:t>1.37PiB storage</a:t>
            </a:r>
          </a:p>
        </p:txBody>
      </p:sp>
    </p:spTree>
    <p:extLst>
      <p:ext uri="{BB962C8B-B14F-4D97-AF65-F5344CB8AC3E}">
        <p14:creationId xmlns:p14="http://schemas.microsoft.com/office/powerpoint/2010/main" val="4291820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435429" y="156648"/>
            <a:ext cx="11108376"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NIRD archive @Sigma2 thorugh NRIS</a:t>
            </a:r>
            <a:endParaRPr dirty="0"/>
          </a:p>
        </p:txBody>
      </p:sp>
      <p:sp>
        <p:nvSpPr>
          <p:cNvPr id="2" name="TextBox 1">
            <a:extLst>
              <a:ext uri="{FF2B5EF4-FFF2-40B4-BE49-F238E27FC236}">
                <a16:creationId xmlns:a16="http://schemas.microsoft.com/office/drawing/2014/main" id="{4EDB667B-68D5-DE4B-A3D2-4581DCA95222}"/>
              </a:ext>
            </a:extLst>
          </p:cNvPr>
          <p:cNvSpPr txBox="1"/>
          <p:nvPr/>
        </p:nvSpPr>
        <p:spPr>
          <a:xfrm>
            <a:off x="253341" y="2058389"/>
            <a:ext cx="12028293" cy="4524315"/>
          </a:xfrm>
          <a:prstGeom prst="rect">
            <a:avLst/>
          </a:prstGeom>
          <a:noFill/>
        </p:spPr>
        <p:txBody>
          <a:bodyPr wrap="none" rtlCol="0">
            <a:spAutoFit/>
          </a:bodyPr>
          <a:lstStyle/>
          <a:p>
            <a:r>
              <a:rPr lang="en-GB" sz="2400" b="1" dirty="0"/>
              <a:t>What is the Research Data Archive?</a:t>
            </a:r>
            <a:endParaRPr lang="en-GB" sz="2400" dirty="0"/>
          </a:p>
          <a:p>
            <a:r>
              <a:rPr lang="en-GB" sz="2400" dirty="0"/>
              <a:t>The Research Data Archive is a repository that provides long-term storage for research</a:t>
            </a:r>
            <a:br>
              <a:rPr lang="en-GB" sz="2400" dirty="0"/>
            </a:br>
            <a:r>
              <a:rPr lang="en-GB" sz="2400" dirty="0"/>
              <a:t>data and is compliant with the Open Archival Information System (OAIS) reference </a:t>
            </a:r>
            <a:br>
              <a:rPr lang="en-GB" sz="2400" dirty="0"/>
            </a:br>
            <a:r>
              <a:rPr lang="en-GB" sz="2400" dirty="0"/>
              <a:t>model. </a:t>
            </a:r>
          </a:p>
          <a:p>
            <a:endParaRPr lang="en-GB" sz="2400" dirty="0"/>
          </a:p>
          <a:p>
            <a:r>
              <a:rPr lang="en-GB" sz="2400" dirty="0"/>
              <a:t>The aim of the archive is to provide (public) access to published research data and to </a:t>
            </a:r>
          </a:p>
          <a:p>
            <a:r>
              <a:rPr lang="en-GB" sz="2400" dirty="0"/>
              <a:t>promote cross-disciplinary studies. The Archive is mandated to ensure the dataset </a:t>
            </a:r>
          </a:p>
          <a:p>
            <a:r>
              <a:rPr lang="en-GB" sz="2400" dirty="0"/>
              <a:t>remains accessible for up to 10 years after the publishing date.</a:t>
            </a:r>
          </a:p>
          <a:p>
            <a:endParaRPr lang="en-GB" sz="2400" dirty="0"/>
          </a:p>
          <a:p>
            <a:r>
              <a:rPr lang="en-GB" sz="2400" dirty="0"/>
              <a:t>The information about the stored data (metadata) will be publicly accessible and some</a:t>
            </a:r>
          </a:p>
          <a:p>
            <a:r>
              <a:rPr lang="en-GB" sz="2400" dirty="0"/>
              <a:t>of the metadata will be distributed and harvested by other services.</a:t>
            </a:r>
          </a:p>
          <a:p>
            <a:endParaRPr lang="en-NO" sz="2400" dirty="0"/>
          </a:p>
        </p:txBody>
      </p:sp>
      <p:sp>
        <p:nvSpPr>
          <p:cNvPr id="3" name="TextBox 2">
            <a:extLst>
              <a:ext uri="{FF2B5EF4-FFF2-40B4-BE49-F238E27FC236}">
                <a16:creationId xmlns:a16="http://schemas.microsoft.com/office/drawing/2014/main" id="{24CC267E-2F5B-AD4F-B390-8D245C869390}"/>
              </a:ext>
            </a:extLst>
          </p:cNvPr>
          <p:cNvSpPr txBox="1"/>
          <p:nvPr/>
        </p:nvSpPr>
        <p:spPr>
          <a:xfrm>
            <a:off x="9920224" y="6447632"/>
            <a:ext cx="2271776" cy="461665"/>
          </a:xfrm>
          <a:prstGeom prst="rect">
            <a:avLst/>
          </a:prstGeom>
          <a:noFill/>
        </p:spPr>
        <p:txBody>
          <a:bodyPr wrap="none" rtlCol="0">
            <a:spAutoFit/>
          </a:bodyPr>
          <a:lstStyle/>
          <a:p>
            <a:r>
              <a:rPr lang="en-NO" sz="2400" dirty="0"/>
              <a:t>Free of charge!</a:t>
            </a:r>
          </a:p>
        </p:txBody>
      </p:sp>
      <p:sp>
        <p:nvSpPr>
          <p:cNvPr id="4" name="Rectangle 3">
            <a:extLst>
              <a:ext uri="{FF2B5EF4-FFF2-40B4-BE49-F238E27FC236}">
                <a16:creationId xmlns:a16="http://schemas.microsoft.com/office/drawing/2014/main" id="{CCFCEF98-AA70-394F-B761-B8CF04F456C6}"/>
              </a:ext>
            </a:extLst>
          </p:cNvPr>
          <p:cNvSpPr/>
          <p:nvPr/>
        </p:nvSpPr>
        <p:spPr>
          <a:xfrm>
            <a:off x="0" y="6447632"/>
            <a:ext cx="3692036" cy="461665"/>
          </a:xfrm>
          <a:prstGeom prst="rect">
            <a:avLst/>
          </a:prstGeom>
        </p:spPr>
        <p:txBody>
          <a:bodyPr wrap="none">
            <a:spAutoFit/>
          </a:bodyPr>
          <a:lstStyle/>
          <a:p>
            <a:r>
              <a:rPr lang="en-NO" sz="2400" dirty="0">
                <a:hlinkClick r:id="rId3"/>
              </a:rPr>
              <a:t>https://archive.sigma2.no/</a:t>
            </a:r>
            <a:endParaRPr lang="en-NO" sz="2400" dirty="0"/>
          </a:p>
        </p:txBody>
      </p:sp>
    </p:spTree>
    <p:extLst>
      <p:ext uri="{BB962C8B-B14F-4D97-AF65-F5344CB8AC3E}">
        <p14:creationId xmlns:p14="http://schemas.microsoft.com/office/powerpoint/2010/main" val="3566170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1083624" y="235817"/>
            <a:ext cx="11108376"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Easy DMP @Sigma2 through NRIS</a:t>
            </a:r>
            <a:endParaRPr dirty="0"/>
          </a:p>
        </p:txBody>
      </p:sp>
      <p:sp>
        <p:nvSpPr>
          <p:cNvPr id="5" name="TextBox 4">
            <a:extLst>
              <a:ext uri="{FF2B5EF4-FFF2-40B4-BE49-F238E27FC236}">
                <a16:creationId xmlns:a16="http://schemas.microsoft.com/office/drawing/2014/main" id="{DC417F82-FFB8-B248-8547-5E60B673AC13}"/>
              </a:ext>
            </a:extLst>
          </p:cNvPr>
          <p:cNvSpPr txBox="1"/>
          <p:nvPr/>
        </p:nvSpPr>
        <p:spPr>
          <a:xfrm>
            <a:off x="80151" y="2459131"/>
            <a:ext cx="11253596" cy="1938992"/>
          </a:xfrm>
          <a:prstGeom prst="rect">
            <a:avLst/>
          </a:prstGeom>
          <a:noFill/>
        </p:spPr>
        <p:txBody>
          <a:bodyPr wrap="square" rtlCol="0">
            <a:spAutoFit/>
          </a:bodyPr>
          <a:lstStyle/>
          <a:p>
            <a:r>
              <a:rPr lang="en-GB" sz="2400" dirty="0" err="1"/>
              <a:t>EasyDMP</a:t>
            </a:r>
            <a:r>
              <a:rPr lang="en-GB" sz="2400" dirty="0"/>
              <a:t> is a service that offers researchers, with minimal experience in data management, a simple way of creating Data Management Plan (DMP). This is achieved by transforming any funding agency's or institution’s data management guidelines and policies into a series of easy to answer questions, many containing a simple list of canned answers to pick from.</a:t>
            </a:r>
            <a:endParaRPr lang="en-NO" sz="2400" dirty="0"/>
          </a:p>
        </p:txBody>
      </p:sp>
      <p:sp>
        <p:nvSpPr>
          <p:cNvPr id="6" name="Rectangle 5">
            <a:extLst>
              <a:ext uri="{FF2B5EF4-FFF2-40B4-BE49-F238E27FC236}">
                <a16:creationId xmlns:a16="http://schemas.microsoft.com/office/drawing/2014/main" id="{37699480-335A-DD47-9DD3-828CC0EC5601}"/>
              </a:ext>
            </a:extLst>
          </p:cNvPr>
          <p:cNvSpPr/>
          <p:nvPr/>
        </p:nvSpPr>
        <p:spPr>
          <a:xfrm>
            <a:off x="-101386" y="6416998"/>
            <a:ext cx="3948517" cy="461665"/>
          </a:xfrm>
          <a:prstGeom prst="rect">
            <a:avLst/>
          </a:prstGeom>
        </p:spPr>
        <p:txBody>
          <a:bodyPr wrap="none">
            <a:spAutoFit/>
          </a:bodyPr>
          <a:lstStyle/>
          <a:p>
            <a:r>
              <a:rPr lang="en-NO" sz="2400" dirty="0">
                <a:hlinkClick r:id="rId3"/>
              </a:rPr>
              <a:t>https://easydmp.sigma2.no/</a:t>
            </a:r>
            <a:endParaRPr lang="en-NO" sz="2400" dirty="0"/>
          </a:p>
        </p:txBody>
      </p:sp>
      <p:sp>
        <p:nvSpPr>
          <p:cNvPr id="8" name="TextBox 7">
            <a:extLst>
              <a:ext uri="{FF2B5EF4-FFF2-40B4-BE49-F238E27FC236}">
                <a16:creationId xmlns:a16="http://schemas.microsoft.com/office/drawing/2014/main" id="{6F3C6177-9E74-474F-970E-6715D9E9CD12}"/>
              </a:ext>
            </a:extLst>
          </p:cNvPr>
          <p:cNvSpPr txBox="1"/>
          <p:nvPr/>
        </p:nvSpPr>
        <p:spPr>
          <a:xfrm>
            <a:off x="9920224" y="6397101"/>
            <a:ext cx="2271776" cy="461665"/>
          </a:xfrm>
          <a:prstGeom prst="rect">
            <a:avLst/>
          </a:prstGeom>
          <a:noFill/>
        </p:spPr>
        <p:txBody>
          <a:bodyPr wrap="none" rtlCol="0">
            <a:spAutoFit/>
          </a:bodyPr>
          <a:lstStyle/>
          <a:p>
            <a:r>
              <a:rPr lang="en-NO" sz="2400" dirty="0"/>
              <a:t>Free of charge!</a:t>
            </a:r>
          </a:p>
        </p:txBody>
      </p:sp>
    </p:spTree>
    <p:extLst>
      <p:ext uri="{BB962C8B-B14F-4D97-AF65-F5344CB8AC3E}">
        <p14:creationId xmlns:p14="http://schemas.microsoft.com/office/powerpoint/2010/main" val="4082944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9" name="Google Shape;449;p63"/>
          <p:cNvSpPr txBox="1">
            <a:spLocks noGrp="1"/>
          </p:cNvSpPr>
          <p:nvPr>
            <p:ph type="title"/>
          </p:nvPr>
        </p:nvSpPr>
        <p:spPr>
          <a:xfrm>
            <a:off x="443347" y="417904"/>
            <a:ext cx="11108376"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Advanced User Support (AUS)  @Sigma2 through NRIS</a:t>
            </a:r>
            <a:endParaRPr dirty="0"/>
          </a:p>
        </p:txBody>
      </p:sp>
      <p:sp>
        <p:nvSpPr>
          <p:cNvPr id="6" name="Rectangle 5">
            <a:extLst>
              <a:ext uri="{FF2B5EF4-FFF2-40B4-BE49-F238E27FC236}">
                <a16:creationId xmlns:a16="http://schemas.microsoft.com/office/drawing/2014/main" id="{6537EE8B-8FE1-654B-8E87-3A1A08023F81}"/>
              </a:ext>
            </a:extLst>
          </p:cNvPr>
          <p:cNvSpPr/>
          <p:nvPr/>
        </p:nvSpPr>
        <p:spPr>
          <a:xfrm>
            <a:off x="649183" y="2259449"/>
            <a:ext cx="11186556" cy="2308324"/>
          </a:xfrm>
          <a:prstGeom prst="rect">
            <a:avLst/>
          </a:prstGeom>
        </p:spPr>
        <p:txBody>
          <a:bodyPr wrap="square">
            <a:spAutoFit/>
          </a:bodyPr>
          <a:lstStyle/>
          <a:p>
            <a:r>
              <a:rPr lang="en-GB" sz="2400" dirty="0">
                <a:latin typeface="Colfax Light"/>
              </a:rPr>
              <a:t>Advanced user support offers help that goes beyond basic user support to provide specialised and more in‐depth competence to a research group or community using the national e-infrastructure. This includes free, dedicated efforts from our highly competent experts to enable or boost the potential exploitation of our HPC resources and data services. Ultimately, the advanced user support should contribute to effective and optimal use of the national computing and data‐storage facilities.</a:t>
            </a:r>
            <a:endParaRPr lang="en-NO" sz="2400" dirty="0"/>
          </a:p>
        </p:txBody>
      </p:sp>
      <p:sp>
        <p:nvSpPr>
          <p:cNvPr id="7" name="Rectangle 6">
            <a:extLst>
              <a:ext uri="{FF2B5EF4-FFF2-40B4-BE49-F238E27FC236}">
                <a16:creationId xmlns:a16="http://schemas.microsoft.com/office/drawing/2014/main" id="{F12C1B1E-5C77-DE46-A1C3-07C3A327C21F}"/>
              </a:ext>
            </a:extLst>
          </p:cNvPr>
          <p:cNvSpPr/>
          <p:nvPr/>
        </p:nvSpPr>
        <p:spPr>
          <a:xfrm>
            <a:off x="1" y="6440097"/>
            <a:ext cx="10576956" cy="461665"/>
          </a:xfrm>
          <a:prstGeom prst="rect">
            <a:avLst/>
          </a:prstGeom>
        </p:spPr>
        <p:txBody>
          <a:bodyPr wrap="square">
            <a:spAutoFit/>
          </a:bodyPr>
          <a:lstStyle/>
          <a:p>
            <a:r>
              <a:rPr lang="en-NO" sz="2400" dirty="0">
                <a:hlinkClick r:id="rId3"/>
              </a:rPr>
              <a:t>https://www.sigma2.no/advanced-user-support#apply-for-aus-project-based</a:t>
            </a:r>
            <a:endParaRPr lang="en-NO" sz="2400" dirty="0"/>
          </a:p>
        </p:txBody>
      </p:sp>
    </p:spTree>
    <p:extLst>
      <p:ext uri="{BB962C8B-B14F-4D97-AF65-F5344CB8AC3E}">
        <p14:creationId xmlns:p14="http://schemas.microsoft.com/office/powerpoint/2010/main" val="15155041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67"/>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Autofit/>
          </a:bodyPr>
          <a:lstStyle/>
          <a:p>
            <a:pPr>
              <a:lnSpc>
                <a:spcPct val="100000"/>
              </a:lnSpc>
            </a:pPr>
            <a:r>
              <a:rPr lang="no" sz="3733">
                <a:latin typeface="Arial"/>
                <a:ea typeface="Arial"/>
                <a:cs typeface="Arial"/>
                <a:sym typeface="Arial"/>
              </a:rPr>
              <a:t>Scientific software provisioning</a:t>
            </a:r>
            <a:endParaRPr/>
          </a:p>
        </p:txBody>
      </p:sp>
      <p:sp>
        <p:nvSpPr>
          <p:cNvPr id="486" name="Google Shape;486;p67"/>
          <p:cNvSpPr txBox="1"/>
          <p:nvPr/>
        </p:nvSpPr>
        <p:spPr>
          <a:xfrm>
            <a:off x="108606" y="1508491"/>
            <a:ext cx="2577321" cy="406400"/>
          </a:xfrm>
          <a:prstGeom prst="rect">
            <a:avLst/>
          </a:prstGeom>
          <a:noFill/>
          <a:ln>
            <a:noFill/>
          </a:ln>
        </p:spPr>
        <p:txBody>
          <a:bodyPr spcFirstLastPara="1" wrap="square" lIns="121900" tIns="121900" rIns="121900" bIns="121900" anchor="t" anchorCtr="0">
            <a:noAutofit/>
          </a:bodyPr>
          <a:lstStyle/>
          <a:p>
            <a:r>
              <a:rPr lang="no" sz="2400" dirty="0"/>
              <a:t>Standard</a:t>
            </a:r>
            <a:endParaRPr sz="2400" dirty="0"/>
          </a:p>
        </p:txBody>
      </p:sp>
      <p:sp>
        <p:nvSpPr>
          <p:cNvPr id="487" name="Google Shape;487;p67"/>
          <p:cNvSpPr txBox="1"/>
          <p:nvPr/>
        </p:nvSpPr>
        <p:spPr>
          <a:xfrm>
            <a:off x="8327133" y="1615700"/>
            <a:ext cx="1593200" cy="406400"/>
          </a:xfrm>
          <a:prstGeom prst="rect">
            <a:avLst/>
          </a:prstGeom>
          <a:noFill/>
          <a:ln>
            <a:noFill/>
          </a:ln>
        </p:spPr>
        <p:txBody>
          <a:bodyPr spcFirstLastPara="1" wrap="square" lIns="121900" tIns="121900" rIns="121900" bIns="121900" anchor="t" anchorCtr="0">
            <a:noAutofit/>
          </a:bodyPr>
          <a:lstStyle/>
          <a:p>
            <a:r>
              <a:rPr lang="no" sz="2400"/>
              <a:t>Flexible/DIY</a:t>
            </a:r>
            <a:endParaRPr sz="2400"/>
          </a:p>
        </p:txBody>
      </p:sp>
      <p:grpSp>
        <p:nvGrpSpPr>
          <p:cNvPr id="488" name="Google Shape;488;p67"/>
          <p:cNvGrpSpPr/>
          <p:nvPr/>
        </p:nvGrpSpPr>
        <p:grpSpPr>
          <a:xfrm>
            <a:off x="668668" y="2396379"/>
            <a:ext cx="4787567" cy="2546731"/>
            <a:chOff x="1047950" y="1851177"/>
            <a:chExt cx="3590675" cy="1910048"/>
          </a:xfrm>
        </p:grpSpPr>
        <p:pic>
          <p:nvPicPr>
            <p:cNvPr id="489" name="Google Shape;489;p67"/>
            <p:cNvPicPr preferRelativeResize="0"/>
            <p:nvPr/>
          </p:nvPicPr>
          <p:blipFill>
            <a:blip r:embed="rId3">
              <a:alphaModFix/>
            </a:blip>
            <a:stretch>
              <a:fillRect/>
            </a:stretch>
          </p:blipFill>
          <p:spPr>
            <a:xfrm>
              <a:off x="3795950" y="2749863"/>
              <a:ext cx="842675" cy="842675"/>
            </a:xfrm>
            <a:prstGeom prst="rect">
              <a:avLst/>
            </a:prstGeom>
            <a:noFill/>
            <a:ln>
              <a:noFill/>
            </a:ln>
          </p:spPr>
        </p:pic>
        <p:pic>
          <p:nvPicPr>
            <p:cNvPr id="490" name="Google Shape;490;p67"/>
            <p:cNvPicPr preferRelativeResize="0"/>
            <p:nvPr/>
          </p:nvPicPr>
          <p:blipFill>
            <a:blip r:embed="rId4">
              <a:alphaModFix/>
            </a:blip>
            <a:stretch>
              <a:fillRect/>
            </a:stretch>
          </p:blipFill>
          <p:spPr>
            <a:xfrm>
              <a:off x="1472175" y="1851177"/>
              <a:ext cx="1597575" cy="598499"/>
            </a:xfrm>
            <a:prstGeom prst="rect">
              <a:avLst/>
            </a:prstGeom>
            <a:noFill/>
            <a:ln>
              <a:noFill/>
            </a:ln>
          </p:spPr>
        </p:pic>
        <p:sp>
          <p:nvSpPr>
            <p:cNvPr id="491" name="Google Shape;491;p67"/>
            <p:cNvSpPr/>
            <p:nvPr/>
          </p:nvSpPr>
          <p:spPr>
            <a:xfrm>
              <a:off x="1047950" y="2581250"/>
              <a:ext cx="1194900" cy="48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dirty="0"/>
                <a:t>NRIS Easybuild</a:t>
              </a:r>
              <a:endParaRPr sz="2400" dirty="0"/>
            </a:p>
          </p:txBody>
        </p:sp>
        <p:sp>
          <p:nvSpPr>
            <p:cNvPr id="492" name="Google Shape;492;p67"/>
            <p:cNvSpPr/>
            <p:nvPr/>
          </p:nvSpPr>
          <p:spPr>
            <a:xfrm>
              <a:off x="1047950" y="3271325"/>
              <a:ext cx="1194900" cy="48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a:t>Local Easybuild</a:t>
              </a:r>
              <a:endParaRPr sz="2400"/>
            </a:p>
          </p:txBody>
        </p:sp>
        <p:cxnSp>
          <p:nvCxnSpPr>
            <p:cNvPr id="493" name="Google Shape;493;p67"/>
            <p:cNvCxnSpPr>
              <a:stCxn id="491" idx="2"/>
              <a:endCxn id="492" idx="0"/>
            </p:cNvCxnSpPr>
            <p:nvPr/>
          </p:nvCxnSpPr>
          <p:spPr>
            <a:xfrm>
              <a:off x="1645400" y="3071150"/>
              <a:ext cx="0" cy="200100"/>
            </a:xfrm>
            <a:prstGeom prst="straightConnector1">
              <a:avLst/>
            </a:prstGeom>
            <a:noFill/>
            <a:ln w="9525" cap="flat" cmpd="sng">
              <a:solidFill>
                <a:schemeClr val="dk2"/>
              </a:solidFill>
              <a:prstDash val="solid"/>
              <a:round/>
              <a:headEnd type="none" w="med" len="med"/>
              <a:tailEnd type="triangle" w="med" len="med"/>
            </a:ln>
          </p:spPr>
        </p:cxnSp>
        <p:sp>
          <p:nvSpPr>
            <p:cNvPr id="494" name="Google Shape;494;p67"/>
            <p:cNvSpPr/>
            <p:nvPr/>
          </p:nvSpPr>
          <p:spPr>
            <a:xfrm>
              <a:off x="2681875" y="2581250"/>
              <a:ext cx="1194900" cy="48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a:t>National HPC</a:t>
              </a:r>
              <a:endParaRPr sz="2400"/>
            </a:p>
          </p:txBody>
        </p:sp>
        <p:sp>
          <p:nvSpPr>
            <p:cNvPr id="495" name="Google Shape;495;p67"/>
            <p:cNvSpPr/>
            <p:nvPr/>
          </p:nvSpPr>
          <p:spPr>
            <a:xfrm>
              <a:off x="2681875" y="3271325"/>
              <a:ext cx="1194900" cy="48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a:t>Local resources</a:t>
              </a:r>
              <a:endParaRPr sz="2400"/>
            </a:p>
          </p:txBody>
        </p:sp>
        <p:cxnSp>
          <p:nvCxnSpPr>
            <p:cNvPr id="496" name="Google Shape;496;p67"/>
            <p:cNvCxnSpPr>
              <a:stCxn id="491" idx="3"/>
              <a:endCxn id="494" idx="1"/>
            </p:cNvCxnSpPr>
            <p:nvPr/>
          </p:nvCxnSpPr>
          <p:spPr>
            <a:xfrm>
              <a:off x="2242850" y="2826200"/>
              <a:ext cx="438900" cy="0"/>
            </a:xfrm>
            <a:prstGeom prst="straightConnector1">
              <a:avLst/>
            </a:prstGeom>
            <a:noFill/>
            <a:ln w="9525" cap="flat" cmpd="sng">
              <a:solidFill>
                <a:schemeClr val="dk2"/>
              </a:solidFill>
              <a:prstDash val="solid"/>
              <a:round/>
              <a:headEnd type="none" w="med" len="med"/>
              <a:tailEnd type="triangle" w="med" len="med"/>
            </a:ln>
          </p:spPr>
        </p:cxnSp>
        <p:cxnSp>
          <p:nvCxnSpPr>
            <p:cNvPr id="497" name="Google Shape;497;p67"/>
            <p:cNvCxnSpPr>
              <a:stCxn id="492" idx="3"/>
              <a:endCxn id="495" idx="1"/>
            </p:cNvCxnSpPr>
            <p:nvPr/>
          </p:nvCxnSpPr>
          <p:spPr>
            <a:xfrm>
              <a:off x="2242850" y="3516275"/>
              <a:ext cx="438900" cy="0"/>
            </a:xfrm>
            <a:prstGeom prst="straightConnector1">
              <a:avLst/>
            </a:prstGeom>
            <a:noFill/>
            <a:ln w="9525" cap="flat" cmpd="sng">
              <a:solidFill>
                <a:schemeClr val="dk2"/>
              </a:solidFill>
              <a:prstDash val="solid"/>
              <a:round/>
              <a:headEnd type="none" w="med" len="med"/>
              <a:tailEnd type="triangle" w="med" len="med"/>
            </a:ln>
          </p:spPr>
        </p:cxnSp>
      </p:grpSp>
      <p:pic>
        <p:nvPicPr>
          <p:cNvPr id="498" name="Google Shape;498;p67"/>
          <p:cNvPicPr preferRelativeResize="0"/>
          <p:nvPr/>
        </p:nvPicPr>
        <p:blipFill>
          <a:blip r:embed="rId3">
            <a:alphaModFix/>
          </a:blip>
          <a:stretch>
            <a:fillRect/>
          </a:stretch>
        </p:blipFill>
        <p:spPr>
          <a:xfrm>
            <a:off x="10597205" y="4279875"/>
            <a:ext cx="904939" cy="885724"/>
          </a:xfrm>
          <a:prstGeom prst="rect">
            <a:avLst/>
          </a:prstGeom>
          <a:noFill/>
          <a:ln>
            <a:noFill/>
          </a:ln>
        </p:spPr>
      </p:pic>
      <p:pic>
        <p:nvPicPr>
          <p:cNvPr id="499" name="Google Shape;499;p67"/>
          <p:cNvPicPr preferRelativeResize="0"/>
          <p:nvPr/>
        </p:nvPicPr>
        <p:blipFill>
          <a:blip r:embed="rId5">
            <a:alphaModFix/>
          </a:blip>
          <a:stretch>
            <a:fillRect/>
          </a:stretch>
        </p:blipFill>
        <p:spPr>
          <a:xfrm>
            <a:off x="9099775" y="4916060"/>
            <a:ext cx="642720" cy="629073"/>
          </a:xfrm>
          <a:prstGeom prst="rect">
            <a:avLst/>
          </a:prstGeom>
          <a:noFill/>
          <a:ln>
            <a:noFill/>
          </a:ln>
        </p:spPr>
      </p:pic>
      <p:pic>
        <p:nvPicPr>
          <p:cNvPr id="500" name="Google Shape;500;p67"/>
          <p:cNvPicPr preferRelativeResize="0"/>
          <p:nvPr/>
        </p:nvPicPr>
        <p:blipFill>
          <a:blip r:embed="rId6">
            <a:alphaModFix/>
          </a:blip>
          <a:stretch>
            <a:fillRect/>
          </a:stretch>
        </p:blipFill>
        <p:spPr>
          <a:xfrm>
            <a:off x="10266420" y="4973132"/>
            <a:ext cx="526099" cy="514928"/>
          </a:xfrm>
          <a:prstGeom prst="rect">
            <a:avLst/>
          </a:prstGeom>
          <a:noFill/>
          <a:ln>
            <a:noFill/>
          </a:ln>
        </p:spPr>
      </p:pic>
      <p:pic>
        <p:nvPicPr>
          <p:cNvPr id="501" name="Google Shape;501;p67"/>
          <p:cNvPicPr preferRelativeResize="0"/>
          <p:nvPr/>
        </p:nvPicPr>
        <p:blipFill>
          <a:blip r:embed="rId7">
            <a:alphaModFix/>
          </a:blip>
          <a:stretch>
            <a:fillRect/>
          </a:stretch>
        </p:blipFill>
        <p:spPr>
          <a:xfrm>
            <a:off x="9776729" y="4148121"/>
            <a:ext cx="642721" cy="828297"/>
          </a:xfrm>
          <a:prstGeom prst="rect">
            <a:avLst/>
          </a:prstGeom>
          <a:noFill/>
          <a:ln>
            <a:noFill/>
          </a:ln>
        </p:spPr>
      </p:pic>
      <p:pic>
        <p:nvPicPr>
          <p:cNvPr id="502" name="Google Shape;502;p67"/>
          <p:cNvPicPr preferRelativeResize="0"/>
          <p:nvPr/>
        </p:nvPicPr>
        <p:blipFill>
          <a:blip r:embed="rId8">
            <a:alphaModFix/>
          </a:blip>
          <a:stretch>
            <a:fillRect/>
          </a:stretch>
        </p:blipFill>
        <p:spPr>
          <a:xfrm>
            <a:off x="8907120" y="3331834"/>
            <a:ext cx="605405" cy="592551"/>
          </a:xfrm>
          <a:prstGeom prst="rect">
            <a:avLst/>
          </a:prstGeom>
          <a:noFill/>
          <a:ln>
            <a:noFill/>
          </a:ln>
        </p:spPr>
      </p:pic>
      <p:pic>
        <p:nvPicPr>
          <p:cNvPr id="503" name="Google Shape;503;p67"/>
          <p:cNvPicPr preferRelativeResize="0"/>
          <p:nvPr/>
        </p:nvPicPr>
        <p:blipFill>
          <a:blip r:embed="rId9">
            <a:alphaModFix/>
          </a:blip>
          <a:stretch>
            <a:fillRect/>
          </a:stretch>
        </p:blipFill>
        <p:spPr>
          <a:xfrm>
            <a:off x="9590749" y="3457142"/>
            <a:ext cx="1091177" cy="592551"/>
          </a:xfrm>
          <a:prstGeom prst="rect">
            <a:avLst/>
          </a:prstGeom>
          <a:noFill/>
          <a:ln>
            <a:noFill/>
          </a:ln>
        </p:spPr>
      </p:pic>
      <p:pic>
        <p:nvPicPr>
          <p:cNvPr id="504" name="Google Shape;504;p67"/>
          <p:cNvPicPr preferRelativeResize="0"/>
          <p:nvPr/>
        </p:nvPicPr>
        <p:blipFill>
          <a:blip r:embed="rId10">
            <a:alphaModFix/>
          </a:blip>
          <a:stretch>
            <a:fillRect/>
          </a:stretch>
        </p:blipFill>
        <p:spPr>
          <a:xfrm>
            <a:off x="9776727" y="2907089"/>
            <a:ext cx="1725427" cy="451651"/>
          </a:xfrm>
          <a:prstGeom prst="rect">
            <a:avLst/>
          </a:prstGeom>
          <a:noFill/>
          <a:ln>
            <a:noFill/>
          </a:ln>
        </p:spPr>
      </p:pic>
      <p:pic>
        <p:nvPicPr>
          <p:cNvPr id="505" name="Google Shape;505;p67"/>
          <p:cNvPicPr preferRelativeResize="0"/>
          <p:nvPr/>
        </p:nvPicPr>
        <p:blipFill>
          <a:blip r:embed="rId11">
            <a:alphaModFix/>
          </a:blip>
          <a:stretch>
            <a:fillRect/>
          </a:stretch>
        </p:blipFill>
        <p:spPr>
          <a:xfrm>
            <a:off x="10068703" y="1964267"/>
            <a:ext cx="1123565" cy="495535"/>
          </a:xfrm>
          <a:prstGeom prst="rect">
            <a:avLst/>
          </a:prstGeom>
          <a:noFill/>
          <a:ln>
            <a:noFill/>
          </a:ln>
        </p:spPr>
      </p:pic>
      <p:pic>
        <p:nvPicPr>
          <p:cNvPr id="506" name="Google Shape;506;p67"/>
          <p:cNvPicPr preferRelativeResize="0"/>
          <p:nvPr/>
        </p:nvPicPr>
        <p:blipFill>
          <a:blip r:embed="rId12">
            <a:alphaModFix/>
          </a:blip>
          <a:stretch>
            <a:fillRect/>
          </a:stretch>
        </p:blipFill>
        <p:spPr>
          <a:xfrm>
            <a:off x="8517459" y="4179429"/>
            <a:ext cx="696367" cy="681604"/>
          </a:xfrm>
          <a:prstGeom prst="rect">
            <a:avLst/>
          </a:prstGeom>
          <a:noFill/>
          <a:ln>
            <a:noFill/>
          </a:ln>
        </p:spPr>
      </p:pic>
      <p:pic>
        <p:nvPicPr>
          <p:cNvPr id="507" name="Google Shape;507;p67"/>
          <p:cNvPicPr preferRelativeResize="0"/>
          <p:nvPr/>
        </p:nvPicPr>
        <p:blipFill>
          <a:blip r:embed="rId13">
            <a:alphaModFix/>
          </a:blip>
          <a:stretch>
            <a:fillRect/>
          </a:stretch>
        </p:blipFill>
        <p:spPr>
          <a:xfrm>
            <a:off x="8626067" y="2733373"/>
            <a:ext cx="720728" cy="592543"/>
          </a:xfrm>
          <a:prstGeom prst="rect">
            <a:avLst/>
          </a:prstGeom>
          <a:noFill/>
          <a:ln>
            <a:noFill/>
          </a:ln>
        </p:spPr>
      </p:pic>
      <p:pic>
        <p:nvPicPr>
          <p:cNvPr id="508" name="Google Shape;508;p67"/>
          <p:cNvPicPr preferRelativeResize="0"/>
          <p:nvPr/>
        </p:nvPicPr>
        <p:blipFill>
          <a:blip r:embed="rId14">
            <a:alphaModFix/>
          </a:blip>
          <a:stretch>
            <a:fillRect/>
          </a:stretch>
        </p:blipFill>
        <p:spPr>
          <a:xfrm>
            <a:off x="9264756" y="2151361"/>
            <a:ext cx="696363" cy="688459"/>
          </a:xfrm>
          <a:prstGeom prst="rect">
            <a:avLst/>
          </a:prstGeom>
          <a:noFill/>
          <a:ln>
            <a:noFill/>
          </a:ln>
        </p:spPr>
      </p:pic>
      <p:pic>
        <p:nvPicPr>
          <p:cNvPr id="509" name="Google Shape;509;p67"/>
          <p:cNvPicPr preferRelativeResize="0"/>
          <p:nvPr/>
        </p:nvPicPr>
        <p:blipFill>
          <a:blip r:embed="rId15">
            <a:alphaModFix/>
          </a:blip>
          <a:stretch>
            <a:fillRect/>
          </a:stretch>
        </p:blipFill>
        <p:spPr>
          <a:xfrm>
            <a:off x="8293633" y="5255559"/>
            <a:ext cx="739512" cy="592549"/>
          </a:xfrm>
          <a:prstGeom prst="rect">
            <a:avLst/>
          </a:prstGeom>
          <a:noFill/>
          <a:ln>
            <a:noFill/>
          </a:ln>
        </p:spPr>
      </p:pic>
      <p:pic>
        <p:nvPicPr>
          <p:cNvPr id="510" name="Google Shape;510;p67"/>
          <p:cNvPicPr preferRelativeResize="0"/>
          <p:nvPr/>
        </p:nvPicPr>
        <p:blipFill>
          <a:blip r:embed="rId16">
            <a:alphaModFix/>
          </a:blip>
          <a:stretch>
            <a:fillRect/>
          </a:stretch>
        </p:blipFill>
        <p:spPr>
          <a:xfrm>
            <a:off x="8372378" y="5926693"/>
            <a:ext cx="2258681" cy="393827"/>
          </a:xfrm>
          <a:prstGeom prst="rect">
            <a:avLst/>
          </a:prstGeom>
          <a:noFill/>
          <a:ln>
            <a:noFill/>
          </a:ln>
        </p:spPr>
      </p:pic>
      <p:pic>
        <p:nvPicPr>
          <p:cNvPr id="511" name="Google Shape;511;p67"/>
          <p:cNvPicPr preferRelativeResize="0"/>
          <p:nvPr/>
        </p:nvPicPr>
        <p:blipFill>
          <a:blip r:embed="rId17">
            <a:alphaModFix/>
          </a:blip>
          <a:stretch>
            <a:fillRect/>
          </a:stretch>
        </p:blipFill>
        <p:spPr>
          <a:xfrm>
            <a:off x="10750824" y="5632728"/>
            <a:ext cx="846272" cy="828304"/>
          </a:xfrm>
          <a:prstGeom prst="rect">
            <a:avLst/>
          </a:prstGeom>
          <a:noFill/>
          <a:ln>
            <a:noFill/>
          </a:ln>
        </p:spPr>
      </p:pic>
      <p:sp>
        <p:nvSpPr>
          <p:cNvPr id="512" name="Google Shape;512;p67"/>
          <p:cNvSpPr/>
          <p:nvPr/>
        </p:nvSpPr>
        <p:spPr>
          <a:xfrm>
            <a:off x="9629699" y="6422133"/>
            <a:ext cx="2425943" cy="334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dirty="0"/>
              <a:t>Local resources</a:t>
            </a:r>
            <a:endParaRPr sz="2400" dirty="0"/>
          </a:p>
        </p:txBody>
      </p:sp>
      <p:sp>
        <p:nvSpPr>
          <p:cNvPr id="513" name="Google Shape;513;p67"/>
          <p:cNvSpPr/>
          <p:nvPr/>
        </p:nvSpPr>
        <p:spPr>
          <a:xfrm>
            <a:off x="7810433" y="6349367"/>
            <a:ext cx="1725408" cy="406368"/>
          </a:xfrm>
          <a:prstGeom prst="cloud">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800"/>
              <a:t>oracle, azure, amazon, google, ...</a:t>
            </a:r>
            <a:endParaRPr sz="800"/>
          </a:p>
        </p:txBody>
      </p:sp>
      <p:pic>
        <p:nvPicPr>
          <p:cNvPr id="514" name="Google Shape;514;p67"/>
          <p:cNvPicPr preferRelativeResize="0"/>
          <p:nvPr/>
        </p:nvPicPr>
        <p:blipFill>
          <a:blip r:embed="rId18">
            <a:alphaModFix/>
          </a:blip>
          <a:stretch>
            <a:fillRect/>
          </a:stretch>
        </p:blipFill>
        <p:spPr>
          <a:xfrm>
            <a:off x="3791567" y="2525935"/>
            <a:ext cx="1385500" cy="471100"/>
          </a:xfrm>
          <a:prstGeom prst="rect">
            <a:avLst/>
          </a:prstGeom>
          <a:noFill/>
          <a:ln>
            <a:noFill/>
          </a:ln>
        </p:spPr>
      </p:pic>
      <p:sp>
        <p:nvSpPr>
          <p:cNvPr id="515" name="Google Shape;515;p67"/>
          <p:cNvSpPr txBox="1"/>
          <p:nvPr/>
        </p:nvSpPr>
        <p:spPr>
          <a:xfrm>
            <a:off x="307556" y="4943010"/>
            <a:ext cx="6268398" cy="1224000"/>
          </a:xfrm>
          <a:prstGeom prst="rect">
            <a:avLst/>
          </a:prstGeom>
          <a:noFill/>
          <a:ln>
            <a:noFill/>
          </a:ln>
        </p:spPr>
        <p:txBody>
          <a:bodyPr spcFirstLastPara="1" wrap="square" lIns="121900" tIns="121900" rIns="121900" bIns="121900" anchor="t" anchorCtr="0">
            <a:noAutofit/>
          </a:bodyPr>
          <a:lstStyle/>
          <a:p>
            <a:pPr marL="609585" indent="-423323">
              <a:buSzPts val="1400"/>
              <a:buFont typeface="Calibri"/>
              <a:buChar char="●"/>
            </a:pPr>
            <a:r>
              <a:rPr lang="no" sz="2400" dirty="0">
                <a:latin typeface="Calibri"/>
                <a:ea typeface="Calibri"/>
                <a:cs typeface="Calibri"/>
                <a:sym typeface="Calibri"/>
              </a:rPr>
              <a:t>We can help with DIY solutions on best-effort basis (for the right price)</a:t>
            </a:r>
            <a:endParaRPr sz="2400" dirty="0">
              <a:latin typeface="Calibri"/>
              <a:ea typeface="Calibri"/>
              <a:cs typeface="Calibri"/>
              <a:sym typeface="Calibri"/>
            </a:endParaRPr>
          </a:p>
          <a:p>
            <a:pPr marL="609585" indent="-423323">
              <a:buSzPts val="1400"/>
              <a:buFont typeface="Calibri"/>
              <a:buChar char="●"/>
            </a:pPr>
            <a:r>
              <a:rPr lang="no" sz="2400" dirty="0">
                <a:latin typeface="Calibri"/>
                <a:ea typeface="Calibri"/>
                <a:cs typeface="Calibri"/>
                <a:sym typeface="Calibri"/>
              </a:rPr>
              <a:t>If at all possible, we very much recommend sticking with the standard solution</a:t>
            </a:r>
            <a:endParaRPr sz="2400" dirty="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pic>
        <p:nvPicPr>
          <p:cNvPr id="459" name="Google Shape;459;p64" descr="EuroHPC) European High Performance Computing Joint Undertaking | Careers  with the European Union"/>
          <p:cNvPicPr preferRelativeResize="0"/>
          <p:nvPr/>
        </p:nvPicPr>
        <p:blipFill rotWithShape="1">
          <a:blip r:embed="rId3">
            <a:alphaModFix/>
          </a:blip>
          <a:srcRect/>
          <a:stretch/>
        </p:blipFill>
        <p:spPr>
          <a:xfrm>
            <a:off x="652153" y="2944907"/>
            <a:ext cx="4746003" cy="2061933"/>
          </a:xfrm>
          <a:prstGeom prst="rect">
            <a:avLst/>
          </a:prstGeom>
          <a:noFill/>
          <a:ln>
            <a:noFill/>
          </a:ln>
        </p:spPr>
      </p:pic>
      <p:sp>
        <p:nvSpPr>
          <p:cNvPr id="460" name="Google Shape;460;p64"/>
          <p:cNvSpPr txBox="1">
            <a:spLocks noGrp="1"/>
          </p:cNvSpPr>
          <p:nvPr>
            <p:ph type="title"/>
          </p:nvPr>
        </p:nvSpPr>
        <p:spPr>
          <a:xfrm>
            <a:off x="838200" y="365125"/>
            <a:ext cx="10515600"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a:t>Digital resources internationally </a:t>
            </a:r>
            <a:endParaRPr/>
          </a:p>
        </p:txBody>
      </p:sp>
      <p:sp>
        <p:nvSpPr>
          <p:cNvPr id="461" name="Google Shape;461;p64"/>
          <p:cNvSpPr txBox="1">
            <a:spLocks noGrp="1"/>
          </p:cNvSpPr>
          <p:nvPr>
            <p:ph type="body" idx="4294967295"/>
          </p:nvPr>
        </p:nvSpPr>
        <p:spPr>
          <a:xfrm>
            <a:off x="6607789" y="2246368"/>
            <a:ext cx="4746000" cy="3131600"/>
          </a:xfrm>
          <a:prstGeom prst="rect">
            <a:avLst/>
          </a:prstGeom>
          <a:noFill/>
          <a:ln>
            <a:noFill/>
          </a:ln>
        </p:spPr>
        <p:txBody>
          <a:bodyPr spcFirstLastPara="1" vert="horz" wrap="square" lIns="91433" tIns="45700" rIns="91433" bIns="45700" rtlCol="0" anchor="t" anchorCtr="0">
            <a:normAutofit/>
          </a:bodyPr>
          <a:lstStyle/>
          <a:p>
            <a:pPr marL="287859" indent="-287859">
              <a:spcBef>
                <a:spcPts val="0"/>
              </a:spcBef>
              <a:buSzPts val="1200"/>
              <a:buFont typeface="Arial"/>
              <a:buChar char="•"/>
            </a:pPr>
            <a:r>
              <a:rPr lang="no"/>
              <a:t>International research infrastructures</a:t>
            </a:r>
            <a:endParaRPr/>
          </a:p>
          <a:p>
            <a:pPr marL="287859" indent="-287859">
              <a:spcBef>
                <a:spcPts val="1067"/>
              </a:spcBef>
              <a:buSzPts val="1200"/>
              <a:buFont typeface="Arial"/>
              <a:buChar char="•"/>
            </a:pPr>
            <a:r>
              <a:rPr lang="no"/>
              <a:t>International research archives</a:t>
            </a:r>
            <a:endParaRPr/>
          </a:p>
          <a:p>
            <a:pPr marL="287859" indent="-287859">
              <a:spcBef>
                <a:spcPts val="1067"/>
              </a:spcBef>
              <a:buSzPts val="1200"/>
              <a:buFont typeface="Arial"/>
              <a:buChar char="•"/>
            </a:pPr>
            <a:r>
              <a:rPr lang="no"/>
              <a:t>Commercial cloud providers</a:t>
            </a:r>
            <a:endParaRPr/>
          </a:p>
          <a:p>
            <a:pPr marL="287859" indent="-287859">
              <a:spcBef>
                <a:spcPts val="1067"/>
              </a:spcBef>
              <a:buSzPts val="1200"/>
              <a:buFont typeface="Arial"/>
              <a:buChar char="•"/>
            </a:pPr>
            <a:r>
              <a:rPr lang="no"/>
              <a:t>Competence through Euro HPC CC</a:t>
            </a:r>
            <a:endParaRPr/>
          </a:p>
        </p:txBody>
      </p:sp>
      <p:pic>
        <p:nvPicPr>
          <p:cNvPr id="462" name="Google Shape;462;p64" descr="PRACE (@PRACE_RI) | Twitter"/>
          <p:cNvPicPr preferRelativeResize="0"/>
          <p:nvPr/>
        </p:nvPicPr>
        <p:blipFill rotWithShape="1">
          <a:blip r:embed="rId4">
            <a:alphaModFix/>
          </a:blip>
          <a:srcRect/>
          <a:stretch/>
        </p:blipFill>
        <p:spPr>
          <a:xfrm>
            <a:off x="188259" y="1394013"/>
            <a:ext cx="1550895" cy="1550895"/>
          </a:xfrm>
          <a:prstGeom prst="rect">
            <a:avLst/>
          </a:prstGeom>
          <a:noFill/>
          <a:ln>
            <a:noFill/>
          </a:ln>
        </p:spPr>
      </p:pic>
      <p:pic>
        <p:nvPicPr>
          <p:cNvPr id="463" name="Google Shape;463;p64" descr="EOSC Portal"/>
          <p:cNvPicPr preferRelativeResize="0"/>
          <p:nvPr/>
        </p:nvPicPr>
        <p:blipFill rotWithShape="1">
          <a:blip r:embed="rId5">
            <a:alphaModFix/>
          </a:blip>
          <a:srcRect/>
          <a:stretch/>
        </p:blipFill>
        <p:spPr>
          <a:xfrm>
            <a:off x="0" y="5463988"/>
            <a:ext cx="3115237" cy="1174977"/>
          </a:xfrm>
          <a:prstGeom prst="rect">
            <a:avLst/>
          </a:prstGeom>
          <a:noFill/>
          <a:ln>
            <a:noFill/>
          </a:ln>
        </p:spPr>
      </p:pic>
      <p:pic>
        <p:nvPicPr>
          <p:cNvPr id="464" name="Google Shape;464;p64" descr="EOSC Portal"/>
          <p:cNvPicPr preferRelativeResize="0"/>
          <p:nvPr/>
        </p:nvPicPr>
        <p:blipFill rotWithShape="1">
          <a:blip r:embed="rId6">
            <a:alphaModFix/>
          </a:blip>
          <a:srcRect/>
          <a:stretch/>
        </p:blipFill>
        <p:spPr>
          <a:xfrm>
            <a:off x="1990163" y="1227618"/>
            <a:ext cx="2069983" cy="1883685"/>
          </a:xfrm>
          <a:prstGeom prst="rect">
            <a:avLst/>
          </a:prstGeom>
          <a:noFill/>
          <a:ln>
            <a:noFill/>
          </a:ln>
        </p:spPr>
      </p:pic>
      <p:pic>
        <p:nvPicPr>
          <p:cNvPr id="465" name="Google Shape;465;p64" descr="Open position: ELIXIR-EXCELERATE Project Manager – ENVRI Community"/>
          <p:cNvPicPr preferRelativeResize="0"/>
          <p:nvPr/>
        </p:nvPicPr>
        <p:blipFill rotWithShape="1">
          <a:blip r:embed="rId7">
            <a:alphaModFix/>
          </a:blip>
          <a:srcRect/>
          <a:stretch/>
        </p:blipFill>
        <p:spPr>
          <a:xfrm>
            <a:off x="4060147" y="1806373"/>
            <a:ext cx="1837453" cy="1383859"/>
          </a:xfrm>
          <a:prstGeom prst="rect">
            <a:avLst/>
          </a:prstGeom>
          <a:noFill/>
          <a:ln>
            <a:noFill/>
          </a:ln>
        </p:spPr>
      </p:pic>
      <p:pic>
        <p:nvPicPr>
          <p:cNvPr id="466" name="Google Shape;466;p64" descr="Front Page - EOSC-Nordic"/>
          <p:cNvPicPr preferRelativeResize="0"/>
          <p:nvPr/>
        </p:nvPicPr>
        <p:blipFill rotWithShape="1">
          <a:blip r:embed="rId8">
            <a:alphaModFix/>
          </a:blip>
          <a:srcRect/>
          <a:stretch/>
        </p:blipFill>
        <p:spPr>
          <a:xfrm>
            <a:off x="3823849" y="5497032"/>
            <a:ext cx="1669303" cy="86398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65"/>
          <p:cNvSpPr txBox="1">
            <a:spLocks noGrp="1"/>
          </p:cNvSpPr>
          <p:nvPr>
            <p:ph type="title"/>
          </p:nvPr>
        </p:nvSpPr>
        <p:spPr>
          <a:xfrm>
            <a:off x="838200" y="365125"/>
            <a:ext cx="10515600" cy="1325600"/>
          </a:xfrm>
          <a:prstGeom prst="rect">
            <a:avLst/>
          </a:prstGeom>
          <a:noFill/>
          <a:ln>
            <a:noFill/>
          </a:ln>
        </p:spPr>
        <p:txBody>
          <a:bodyPr spcFirstLastPara="1" vert="horz" wrap="square" lIns="91433" tIns="45700" rIns="91433" bIns="45700" rtlCol="0" anchor="ctr" anchorCtr="0">
            <a:noAutofit/>
          </a:bodyPr>
          <a:lstStyle/>
          <a:p>
            <a:pPr>
              <a:buClr>
                <a:schemeClr val="lt1"/>
              </a:buClr>
              <a:buSzPts val="2100"/>
            </a:pPr>
            <a:r>
              <a:rPr lang="no" dirty="0"/>
              <a:t>LUMI – preExascale HPC – Norway is a partner</a:t>
            </a:r>
            <a:endParaRPr dirty="0"/>
          </a:p>
        </p:txBody>
      </p:sp>
      <p:sp>
        <p:nvSpPr>
          <p:cNvPr id="472" name="Google Shape;472;p65"/>
          <p:cNvSpPr txBox="1">
            <a:spLocks noGrp="1"/>
          </p:cNvSpPr>
          <p:nvPr>
            <p:ph type="body" idx="4294967295"/>
          </p:nvPr>
        </p:nvSpPr>
        <p:spPr>
          <a:xfrm>
            <a:off x="6687283" y="2179447"/>
            <a:ext cx="4746000" cy="3131600"/>
          </a:xfrm>
          <a:prstGeom prst="rect">
            <a:avLst/>
          </a:prstGeom>
          <a:noFill/>
          <a:ln>
            <a:noFill/>
          </a:ln>
        </p:spPr>
        <p:txBody>
          <a:bodyPr spcFirstLastPara="1" vert="horz" wrap="square" lIns="91433" tIns="45700" rIns="91433" bIns="45700" rtlCol="0" anchor="t" anchorCtr="0">
            <a:normAutofit/>
          </a:bodyPr>
          <a:lstStyle/>
          <a:p>
            <a:pPr marL="287859" indent="-280238">
              <a:spcBef>
                <a:spcPts val="0"/>
              </a:spcBef>
              <a:buSzPct val="57142"/>
              <a:buFont typeface="Arial"/>
              <a:buChar char="•"/>
            </a:pPr>
            <a:r>
              <a:rPr lang="no" dirty="0"/>
              <a:t>550+ PetaFlops</a:t>
            </a:r>
            <a:endParaRPr dirty="0"/>
          </a:p>
          <a:p>
            <a:pPr marL="287859" indent="-280238">
              <a:spcBef>
                <a:spcPts val="1067"/>
              </a:spcBef>
              <a:buSzPct val="57142"/>
              <a:buFont typeface="Arial"/>
              <a:buChar char="•"/>
            </a:pPr>
            <a:r>
              <a:rPr lang="no" dirty="0"/>
              <a:t>Available through Uninett Sigma2 AS</a:t>
            </a:r>
            <a:endParaRPr dirty="0"/>
          </a:p>
          <a:p>
            <a:pPr marL="287859" indent="-280238">
              <a:spcBef>
                <a:spcPts val="1067"/>
              </a:spcBef>
              <a:buSzPct val="57142"/>
              <a:buFont typeface="Arial"/>
              <a:buChar char="•"/>
            </a:pPr>
            <a:r>
              <a:rPr lang="no" dirty="0"/>
              <a:t>Quite high step-in level</a:t>
            </a:r>
          </a:p>
          <a:p>
            <a:pPr marL="287859" indent="-280238">
              <a:spcBef>
                <a:spcPts val="1067"/>
              </a:spcBef>
              <a:buSzPct val="57142"/>
              <a:buFont typeface="Arial"/>
              <a:buChar char="•"/>
            </a:pPr>
            <a:r>
              <a:rPr lang="nb-NO" dirty="0"/>
              <a:t>LUMI «C» from 6th </a:t>
            </a:r>
            <a:r>
              <a:rPr lang="nb-NO" dirty="0" err="1"/>
              <a:t>Oct</a:t>
            </a:r>
            <a:r>
              <a:rPr lang="nb-NO" dirty="0"/>
              <a:t> 2021</a:t>
            </a:r>
            <a:endParaRPr dirty="0"/>
          </a:p>
          <a:p>
            <a:pPr marL="287859" indent="-280238">
              <a:spcBef>
                <a:spcPts val="1067"/>
              </a:spcBef>
              <a:buSzPct val="57142"/>
              <a:buFont typeface="Arial"/>
              <a:buChar char="•"/>
            </a:pPr>
            <a:r>
              <a:rPr lang="no" dirty="0"/>
              <a:t>Norwegian pilot communities:  </a:t>
            </a:r>
            <a:endParaRPr dirty="0"/>
          </a:p>
          <a:p>
            <a:pPr marL="965176" lvl="1" indent="-263305">
              <a:spcBef>
                <a:spcPts val="533"/>
              </a:spcBef>
              <a:buClr>
                <a:schemeClr val="dk1"/>
              </a:buClr>
              <a:buSzPct val="100000"/>
            </a:pPr>
            <a:r>
              <a:rPr lang="no" sz="1600" dirty="0"/>
              <a:t>Climate research</a:t>
            </a:r>
            <a:endParaRPr sz="1600" dirty="0"/>
          </a:p>
          <a:p>
            <a:pPr marL="965176" lvl="1" indent="-263305">
              <a:spcBef>
                <a:spcPts val="533"/>
              </a:spcBef>
              <a:buClr>
                <a:schemeClr val="dk1"/>
              </a:buClr>
              <a:buSzPct val="100000"/>
            </a:pPr>
            <a:r>
              <a:rPr lang="no" sz="1600" dirty="0"/>
              <a:t>Solar Physics</a:t>
            </a:r>
            <a:endParaRPr sz="1600" dirty="0"/>
          </a:p>
          <a:p>
            <a:pPr marL="965176" lvl="1" indent="-263305">
              <a:spcBef>
                <a:spcPts val="533"/>
              </a:spcBef>
              <a:buClr>
                <a:schemeClr val="dk1"/>
              </a:buClr>
              <a:buSzPct val="100000"/>
            </a:pPr>
            <a:r>
              <a:rPr lang="no" sz="1600" dirty="0"/>
              <a:t>Natural Language Processing</a:t>
            </a:r>
            <a:endParaRPr dirty="0"/>
          </a:p>
          <a:p>
            <a:pPr marL="287859" indent="-287859">
              <a:spcBef>
                <a:spcPts val="1067"/>
              </a:spcBef>
              <a:buSzPct val="100000"/>
            </a:pPr>
            <a:endParaRPr sz="800" dirty="0"/>
          </a:p>
        </p:txBody>
      </p:sp>
      <p:pic>
        <p:nvPicPr>
          <p:cNvPr id="473" name="Google Shape;473;p65" descr="Graphical user interface, application&#10;&#10;Description automatically generated">
            <a:hlinkClick r:id="rId3"/>
          </p:cNvPr>
          <p:cNvPicPr preferRelativeResize="0"/>
          <p:nvPr/>
        </p:nvPicPr>
        <p:blipFill rotWithShape="1">
          <a:blip r:embed="rId4">
            <a:alphaModFix/>
          </a:blip>
          <a:srcRect/>
          <a:stretch/>
        </p:blipFill>
        <p:spPr>
          <a:xfrm>
            <a:off x="399298" y="1965962"/>
            <a:ext cx="6103101" cy="3686693"/>
          </a:xfrm>
          <a:prstGeom prst="rect">
            <a:avLst/>
          </a:prstGeom>
          <a:noFill/>
          <a:ln>
            <a:noFill/>
          </a:ln>
        </p:spPr>
      </p:pic>
      <p:sp>
        <p:nvSpPr>
          <p:cNvPr id="474" name="Google Shape;474;p65"/>
          <p:cNvSpPr/>
          <p:nvPr/>
        </p:nvSpPr>
        <p:spPr>
          <a:xfrm>
            <a:off x="3489800" y="6356367"/>
            <a:ext cx="5294400" cy="369200"/>
          </a:xfrm>
          <a:prstGeom prst="rect">
            <a:avLst/>
          </a:prstGeom>
          <a:noFill/>
          <a:ln>
            <a:noFill/>
          </a:ln>
        </p:spPr>
        <p:txBody>
          <a:bodyPr spcFirstLastPara="1" wrap="square" lIns="91433" tIns="45700" rIns="91433" bIns="45700" anchor="t" anchorCtr="0">
            <a:noAutofit/>
          </a:bodyPr>
          <a:lstStyle/>
          <a:p>
            <a:r>
              <a:rPr lang="no" sz="1867"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https://www.lumi-supercomputer.eu/about-lumi/</a:t>
            </a:r>
            <a:endParaRPr sz="1867">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LUMI — world-class supercomputer">
            <a:hlinkClick r:id="" action="ppaction://media"/>
            <a:extLst>
              <a:ext uri="{FF2B5EF4-FFF2-40B4-BE49-F238E27FC236}">
                <a16:creationId xmlns:a16="http://schemas.microsoft.com/office/drawing/2014/main" id="{5702AC4F-3128-2144-BA55-EA37CDC332B8}"/>
              </a:ext>
            </a:extLst>
          </p:cNvPr>
          <p:cNvPicPr>
            <a:picLocks noRot="1" noChangeAspect="1"/>
          </p:cNvPicPr>
          <p:nvPr>
            <a:videoFile r:link="rId1"/>
          </p:nvPr>
        </p:nvPicPr>
        <p:blipFill>
          <a:blip r:embed="rId3"/>
          <a:stretch>
            <a:fillRect/>
          </a:stretch>
        </p:blipFill>
        <p:spPr>
          <a:xfrm>
            <a:off x="0" y="0"/>
            <a:ext cx="12192000" cy="6888480"/>
          </a:xfrm>
          <a:prstGeom prst="rect">
            <a:avLst/>
          </a:prstGeom>
        </p:spPr>
      </p:pic>
    </p:spTree>
    <p:extLst>
      <p:ext uri="{BB962C8B-B14F-4D97-AF65-F5344CB8AC3E}">
        <p14:creationId xmlns:p14="http://schemas.microsoft.com/office/powerpoint/2010/main" val="381490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66"/>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Autofit/>
          </a:bodyPr>
          <a:lstStyle/>
          <a:p>
            <a:pPr>
              <a:lnSpc>
                <a:spcPct val="100000"/>
              </a:lnSpc>
              <a:buSzPts val="1100"/>
            </a:pPr>
            <a:r>
              <a:rPr lang="nb-NO" dirty="0"/>
              <a:t>European Open Science </a:t>
            </a:r>
            <a:r>
              <a:rPr lang="nb-NO" dirty="0" err="1"/>
              <a:t>Cloud</a:t>
            </a:r>
            <a:r>
              <a:rPr lang="nb-NO" dirty="0"/>
              <a:t> (</a:t>
            </a:r>
            <a:r>
              <a:rPr lang="nb-NO" dirty="0" err="1">
                <a:hlinkClick r:id="rId3"/>
              </a:rPr>
              <a:t>ec.europa.eu</a:t>
            </a:r>
            <a:r>
              <a:rPr lang="nb-NO" dirty="0"/>
              <a:t>)</a:t>
            </a:r>
            <a:endParaRPr dirty="0"/>
          </a:p>
        </p:txBody>
      </p:sp>
      <p:pic>
        <p:nvPicPr>
          <p:cNvPr id="5" name="Picture 4">
            <a:extLst>
              <a:ext uri="{FF2B5EF4-FFF2-40B4-BE49-F238E27FC236}">
                <a16:creationId xmlns:a16="http://schemas.microsoft.com/office/drawing/2014/main" id="{F8DC02E7-2C1B-C24E-A9C5-0AEC45F9FA33}"/>
              </a:ext>
            </a:extLst>
          </p:cNvPr>
          <p:cNvPicPr>
            <a:picLocks noChangeAspect="1"/>
          </p:cNvPicPr>
          <p:nvPr/>
        </p:nvPicPr>
        <p:blipFill>
          <a:blip r:embed="rId4"/>
          <a:stretch>
            <a:fillRect/>
          </a:stretch>
        </p:blipFill>
        <p:spPr>
          <a:xfrm>
            <a:off x="2676041" y="1302493"/>
            <a:ext cx="6288135" cy="5541419"/>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66"/>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Autofit/>
          </a:bodyPr>
          <a:lstStyle/>
          <a:p>
            <a:pPr>
              <a:lnSpc>
                <a:spcPct val="100000"/>
              </a:lnSpc>
              <a:buSzPts val="1100"/>
            </a:pPr>
            <a:r>
              <a:rPr lang="nb-NO" dirty="0"/>
              <a:t>European Open Science </a:t>
            </a:r>
            <a:r>
              <a:rPr lang="nb-NO" dirty="0" err="1"/>
              <a:t>Cloud</a:t>
            </a:r>
            <a:r>
              <a:rPr lang="nb-NO" dirty="0"/>
              <a:t> (</a:t>
            </a:r>
            <a:r>
              <a:rPr lang="nb-NO" dirty="0" err="1">
                <a:hlinkClick r:id="rId3"/>
              </a:rPr>
              <a:t>ec.europa.eu</a:t>
            </a:r>
            <a:r>
              <a:rPr lang="nb-NO" dirty="0"/>
              <a:t>)</a:t>
            </a:r>
            <a:endParaRPr dirty="0"/>
          </a:p>
        </p:txBody>
      </p:sp>
      <p:sp>
        <p:nvSpPr>
          <p:cNvPr id="2" name="TextBox 1">
            <a:extLst>
              <a:ext uri="{FF2B5EF4-FFF2-40B4-BE49-F238E27FC236}">
                <a16:creationId xmlns:a16="http://schemas.microsoft.com/office/drawing/2014/main" id="{E87724C2-AEA4-9F4A-A3AC-C165A7168A17}"/>
              </a:ext>
            </a:extLst>
          </p:cNvPr>
          <p:cNvSpPr txBox="1"/>
          <p:nvPr/>
        </p:nvSpPr>
        <p:spPr>
          <a:xfrm>
            <a:off x="3202983" y="2707040"/>
            <a:ext cx="6232820" cy="2554930"/>
          </a:xfrm>
          <a:prstGeom prst="rect">
            <a:avLst/>
          </a:prstGeom>
          <a:noFill/>
        </p:spPr>
        <p:txBody>
          <a:bodyPr wrap="square" rtlCol="0">
            <a:spAutoFit/>
          </a:bodyPr>
          <a:lstStyle/>
          <a:p>
            <a:pPr marL="380990" indent="-380990">
              <a:buFont typeface="Arial" panose="020B0604020202020204" pitchFamily="34" charset="0"/>
              <a:buChar char="•"/>
            </a:pPr>
            <a:r>
              <a:rPr lang="en-NO" sz="2667" dirty="0"/>
              <a:t>Environment and Climate</a:t>
            </a:r>
          </a:p>
          <a:p>
            <a:pPr marL="380990" indent="-380990">
              <a:buFont typeface="Arial" panose="020B0604020202020204" pitchFamily="34" charset="0"/>
              <a:buChar char="•"/>
            </a:pPr>
            <a:r>
              <a:rPr lang="en-NO" sz="2667" dirty="0"/>
              <a:t>Our Digital Future</a:t>
            </a:r>
          </a:p>
          <a:p>
            <a:pPr marL="380990" indent="-380990">
              <a:buFont typeface="Arial" panose="020B0604020202020204" pitchFamily="34" charset="0"/>
              <a:buChar char="•"/>
            </a:pPr>
            <a:r>
              <a:rPr lang="en-NO" sz="2667" dirty="0"/>
              <a:t>Jobs and Economy</a:t>
            </a:r>
          </a:p>
          <a:p>
            <a:pPr marL="380990" indent="-380990">
              <a:buFont typeface="Arial" panose="020B0604020202020204" pitchFamily="34" charset="0"/>
              <a:buChar char="•"/>
            </a:pPr>
            <a:r>
              <a:rPr lang="en-NO" sz="2667" dirty="0"/>
              <a:t>Protecting our citizens and our values</a:t>
            </a:r>
          </a:p>
          <a:p>
            <a:pPr marL="380990" indent="-380990">
              <a:buFont typeface="Arial" panose="020B0604020202020204" pitchFamily="34" charset="0"/>
              <a:buChar char="•"/>
            </a:pPr>
            <a:r>
              <a:rPr lang="en-NO" sz="2667" dirty="0"/>
              <a:t>Europe in the world</a:t>
            </a:r>
          </a:p>
          <a:p>
            <a:pPr marL="380990" indent="-380990">
              <a:buFont typeface="Arial" panose="020B0604020202020204" pitchFamily="34" charset="0"/>
              <a:buChar char="•"/>
            </a:pPr>
            <a:r>
              <a:rPr lang="en-NO" sz="2667" dirty="0"/>
              <a:t>Democrazy and rights</a:t>
            </a:r>
          </a:p>
        </p:txBody>
      </p:sp>
    </p:spTree>
    <p:extLst>
      <p:ext uri="{BB962C8B-B14F-4D97-AF65-F5344CB8AC3E}">
        <p14:creationId xmlns:p14="http://schemas.microsoft.com/office/powerpoint/2010/main" val="1508489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66"/>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Autofit/>
          </a:bodyPr>
          <a:lstStyle/>
          <a:p>
            <a:pPr>
              <a:lnSpc>
                <a:spcPct val="100000"/>
              </a:lnSpc>
              <a:buSzPts val="1100"/>
            </a:pPr>
            <a:r>
              <a:rPr lang="nb-NO" dirty="0"/>
              <a:t>European Open Science </a:t>
            </a:r>
            <a:r>
              <a:rPr lang="nb-NO" dirty="0" err="1"/>
              <a:t>Cloud</a:t>
            </a:r>
            <a:r>
              <a:rPr lang="nb-NO" dirty="0"/>
              <a:t> (</a:t>
            </a:r>
            <a:r>
              <a:rPr lang="nb-NO" dirty="0" err="1">
                <a:hlinkClick r:id="rId3"/>
              </a:rPr>
              <a:t>ec.europa.eu</a:t>
            </a:r>
            <a:r>
              <a:rPr lang="nb-NO" dirty="0"/>
              <a:t>)</a:t>
            </a:r>
            <a:endParaRPr dirty="0"/>
          </a:p>
        </p:txBody>
      </p:sp>
      <p:sp>
        <p:nvSpPr>
          <p:cNvPr id="2" name="TextBox 1">
            <a:extLst>
              <a:ext uri="{FF2B5EF4-FFF2-40B4-BE49-F238E27FC236}">
                <a16:creationId xmlns:a16="http://schemas.microsoft.com/office/drawing/2014/main" id="{E87724C2-AEA4-9F4A-A3AC-C165A7168A17}"/>
              </a:ext>
            </a:extLst>
          </p:cNvPr>
          <p:cNvSpPr txBox="1"/>
          <p:nvPr/>
        </p:nvSpPr>
        <p:spPr>
          <a:xfrm>
            <a:off x="681926" y="1570498"/>
            <a:ext cx="11231105" cy="1323632"/>
          </a:xfrm>
          <a:prstGeom prst="rect">
            <a:avLst/>
          </a:prstGeom>
          <a:noFill/>
        </p:spPr>
        <p:txBody>
          <a:bodyPr wrap="square" rtlCol="0">
            <a:spAutoFit/>
          </a:bodyPr>
          <a:lstStyle/>
          <a:p>
            <a:pPr marL="380990" indent="-380990">
              <a:buFont typeface="Arial" panose="020B0604020202020204" pitchFamily="34" charset="0"/>
              <a:buChar char="•"/>
            </a:pPr>
            <a:r>
              <a:rPr lang="en-NO" sz="2667" dirty="0"/>
              <a:t>Calls and programs: See </a:t>
            </a:r>
            <a:r>
              <a:rPr lang="en-GB" sz="2667" dirty="0">
                <a:hlinkClick r:id="rId4"/>
              </a:rPr>
              <a:t>https://</a:t>
            </a:r>
            <a:r>
              <a:rPr lang="en-GB" sz="2667" dirty="0" err="1">
                <a:hlinkClick r:id="rId4"/>
              </a:rPr>
              <a:t>www.eosc-life.eu</a:t>
            </a:r>
            <a:r>
              <a:rPr lang="en-GB" sz="2667" dirty="0">
                <a:hlinkClick r:id="rId4"/>
              </a:rPr>
              <a:t>/</a:t>
            </a:r>
            <a:r>
              <a:rPr lang="en-GB" sz="2667" dirty="0" err="1">
                <a:hlinkClick r:id="rId4"/>
              </a:rPr>
              <a:t>opencall</a:t>
            </a:r>
            <a:r>
              <a:rPr lang="en-GB" sz="2667" dirty="0">
                <a:hlinkClick r:id="rId4"/>
              </a:rPr>
              <a:t>/</a:t>
            </a:r>
            <a:endParaRPr lang="en-NO" sz="2667" dirty="0"/>
          </a:p>
          <a:p>
            <a:r>
              <a:rPr lang="en-NO" sz="2667" dirty="0"/>
              <a:t> </a:t>
            </a:r>
            <a:br>
              <a:rPr lang="en-NO" sz="2667" dirty="0"/>
            </a:br>
            <a:r>
              <a:rPr lang="en-NO" sz="2667" dirty="0"/>
              <a:t> </a:t>
            </a:r>
          </a:p>
        </p:txBody>
      </p:sp>
      <p:pic>
        <p:nvPicPr>
          <p:cNvPr id="4" name="Picture 3">
            <a:extLst>
              <a:ext uri="{FF2B5EF4-FFF2-40B4-BE49-F238E27FC236}">
                <a16:creationId xmlns:a16="http://schemas.microsoft.com/office/drawing/2014/main" id="{D9386A32-E930-E048-91A0-780944315E68}"/>
              </a:ext>
            </a:extLst>
          </p:cNvPr>
          <p:cNvPicPr>
            <a:picLocks noChangeAspect="1"/>
          </p:cNvPicPr>
          <p:nvPr/>
        </p:nvPicPr>
        <p:blipFill>
          <a:blip r:embed="rId5"/>
          <a:stretch>
            <a:fillRect/>
          </a:stretch>
        </p:blipFill>
        <p:spPr>
          <a:xfrm>
            <a:off x="1549830" y="2351821"/>
            <a:ext cx="8761708" cy="4337367"/>
          </a:xfrm>
          <a:prstGeom prst="rect">
            <a:avLst/>
          </a:prstGeom>
        </p:spPr>
      </p:pic>
    </p:spTree>
    <p:extLst>
      <p:ext uri="{BB962C8B-B14F-4D97-AF65-F5344CB8AC3E}">
        <p14:creationId xmlns:p14="http://schemas.microsoft.com/office/powerpoint/2010/main" val="1317124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66"/>
          <p:cNvSpPr txBox="1">
            <a:spLocks noGrp="1"/>
          </p:cNvSpPr>
          <p:nvPr>
            <p:ph type="title"/>
          </p:nvPr>
        </p:nvSpPr>
        <p:spPr>
          <a:xfrm>
            <a:off x="1560105" y="135244"/>
            <a:ext cx="10515600" cy="1325600"/>
          </a:xfrm>
          <a:prstGeom prst="rect">
            <a:avLst/>
          </a:prstGeom>
        </p:spPr>
        <p:txBody>
          <a:bodyPr spcFirstLastPara="1" vert="horz" wrap="square" lIns="91433" tIns="45700" rIns="91433" bIns="45700" rtlCol="0" anchor="ctr" anchorCtr="0">
            <a:noAutofit/>
          </a:bodyPr>
          <a:lstStyle/>
          <a:p>
            <a:pPr>
              <a:lnSpc>
                <a:spcPct val="100000"/>
              </a:lnSpc>
              <a:buSzPts val="1100"/>
            </a:pPr>
            <a:r>
              <a:rPr lang="nb-NO" dirty="0"/>
              <a:t>International </a:t>
            </a:r>
            <a:r>
              <a:rPr lang="nb-NO" dirty="0" err="1"/>
              <a:t>research</a:t>
            </a:r>
            <a:r>
              <a:rPr lang="nb-NO" dirty="0"/>
              <a:t> data </a:t>
            </a:r>
            <a:r>
              <a:rPr lang="nb-NO" dirty="0" err="1"/>
              <a:t>archives</a:t>
            </a:r>
            <a:endParaRPr dirty="0"/>
          </a:p>
        </p:txBody>
      </p:sp>
      <p:pic>
        <p:nvPicPr>
          <p:cNvPr id="4" name="Picture 3" descr="Timeline&#10;&#10;Description automatically generated with medium confidence">
            <a:extLst>
              <a:ext uri="{FF2B5EF4-FFF2-40B4-BE49-F238E27FC236}">
                <a16:creationId xmlns:a16="http://schemas.microsoft.com/office/drawing/2014/main" id="{44EF5CA9-CAD7-C449-AE32-9AFF15489F0E}"/>
              </a:ext>
            </a:extLst>
          </p:cNvPr>
          <p:cNvPicPr>
            <a:picLocks noChangeAspect="1"/>
          </p:cNvPicPr>
          <p:nvPr/>
        </p:nvPicPr>
        <p:blipFill>
          <a:blip r:embed="rId3"/>
          <a:stretch>
            <a:fillRect/>
          </a:stretch>
        </p:blipFill>
        <p:spPr>
          <a:xfrm>
            <a:off x="116295" y="1391115"/>
            <a:ext cx="6031384" cy="3179179"/>
          </a:xfrm>
          <a:prstGeom prst="rect">
            <a:avLst/>
          </a:prstGeom>
        </p:spPr>
      </p:pic>
      <p:pic>
        <p:nvPicPr>
          <p:cNvPr id="6" name="Picture 5" descr="Graphical user interface, text, website&#10;&#10;Description automatically generated">
            <a:extLst>
              <a:ext uri="{FF2B5EF4-FFF2-40B4-BE49-F238E27FC236}">
                <a16:creationId xmlns:a16="http://schemas.microsoft.com/office/drawing/2014/main" id="{BC758719-FB39-AA42-9321-FBE8BEDADE60}"/>
              </a:ext>
            </a:extLst>
          </p:cNvPr>
          <p:cNvPicPr>
            <a:picLocks noChangeAspect="1"/>
          </p:cNvPicPr>
          <p:nvPr/>
        </p:nvPicPr>
        <p:blipFill>
          <a:blip r:embed="rId4"/>
          <a:stretch>
            <a:fillRect/>
          </a:stretch>
        </p:blipFill>
        <p:spPr>
          <a:xfrm>
            <a:off x="5177973" y="4071368"/>
            <a:ext cx="6528127" cy="2786633"/>
          </a:xfrm>
          <a:prstGeom prst="rect">
            <a:avLst/>
          </a:prstGeom>
        </p:spPr>
      </p:pic>
      <p:pic>
        <p:nvPicPr>
          <p:cNvPr id="8" name="Picture 7" descr="Logo&#10;&#10;Description automatically generated">
            <a:extLst>
              <a:ext uri="{FF2B5EF4-FFF2-40B4-BE49-F238E27FC236}">
                <a16:creationId xmlns:a16="http://schemas.microsoft.com/office/drawing/2014/main" id="{C5623A0E-5C7F-B344-BE8C-454DC941B51F}"/>
              </a:ext>
            </a:extLst>
          </p:cNvPr>
          <p:cNvPicPr>
            <a:picLocks noChangeAspect="1"/>
          </p:cNvPicPr>
          <p:nvPr/>
        </p:nvPicPr>
        <p:blipFill>
          <a:blip r:embed="rId5"/>
          <a:stretch>
            <a:fillRect/>
          </a:stretch>
        </p:blipFill>
        <p:spPr>
          <a:xfrm>
            <a:off x="2570239" y="4808883"/>
            <a:ext cx="2607733" cy="1574800"/>
          </a:xfrm>
          <a:prstGeom prst="rect">
            <a:avLst/>
          </a:prstGeom>
        </p:spPr>
      </p:pic>
      <p:pic>
        <p:nvPicPr>
          <p:cNvPr id="10" name="Picture 9" descr="A picture containing timeline&#10;&#10;Description automatically generated">
            <a:extLst>
              <a:ext uri="{FF2B5EF4-FFF2-40B4-BE49-F238E27FC236}">
                <a16:creationId xmlns:a16="http://schemas.microsoft.com/office/drawing/2014/main" id="{7C83A85C-BB1A-4348-821F-F2E35F89D421}"/>
              </a:ext>
            </a:extLst>
          </p:cNvPr>
          <p:cNvPicPr>
            <a:picLocks noChangeAspect="1"/>
          </p:cNvPicPr>
          <p:nvPr/>
        </p:nvPicPr>
        <p:blipFill>
          <a:blip r:embed="rId6"/>
          <a:stretch>
            <a:fillRect/>
          </a:stretch>
        </p:blipFill>
        <p:spPr>
          <a:xfrm>
            <a:off x="7357864" y="1272361"/>
            <a:ext cx="4622800" cy="2726267"/>
          </a:xfrm>
          <a:prstGeom prst="rect">
            <a:avLst/>
          </a:prstGeom>
        </p:spPr>
      </p:pic>
      <p:pic>
        <p:nvPicPr>
          <p:cNvPr id="12" name="Picture 11" descr="Chart&#10;&#10;Description automatically generated with medium confidence">
            <a:extLst>
              <a:ext uri="{FF2B5EF4-FFF2-40B4-BE49-F238E27FC236}">
                <a16:creationId xmlns:a16="http://schemas.microsoft.com/office/drawing/2014/main" id="{163E1D70-3EE4-5141-BD1D-1148D8919D01}"/>
              </a:ext>
            </a:extLst>
          </p:cNvPr>
          <p:cNvPicPr>
            <a:picLocks noChangeAspect="1"/>
          </p:cNvPicPr>
          <p:nvPr/>
        </p:nvPicPr>
        <p:blipFill>
          <a:blip r:embed="rId7"/>
          <a:stretch>
            <a:fillRect/>
          </a:stretch>
        </p:blipFill>
        <p:spPr>
          <a:xfrm>
            <a:off x="116295" y="4897503"/>
            <a:ext cx="2766840" cy="1905925"/>
          </a:xfrm>
          <a:prstGeom prst="rect">
            <a:avLst/>
          </a:prstGeom>
        </p:spPr>
      </p:pic>
    </p:spTree>
    <p:extLst>
      <p:ext uri="{BB962C8B-B14F-4D97-AF65-F5344CB8AC3E}">
        <p14:creationId xmlns:p14="http://schemas.microsoft.com/office/powerpoint/2010/main" val="4292230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12"/>
        <p:cNvGrpSpPr/>
        <p:nvPr/>
      </p:nvGrpSpPr>
      <p:grpSpPr>
        <a:xfrm>
          <a:off x="0" y="0"/>
          <a:ext cx="0" cy="0"/>
          <a:chOff x="0" y="0"/>
          <a:chExt cx="0" cy="0"/>
        </a:xfrm>
      </p:grpSpPr>
      <p:sp>
        <p:nvSpPr>
          <p:cNvPr id="613" name="Google Shape;613;p74"/>
          <p:cNvSpPr txBox="1">
            <a:spLocks noGrp="1"/>
          </p:cNvSpPr>
          <p:nvPr>
            <p:ph type="title"/>
          </p:nvPr>
        </p:nvSpPr>
        <p:spPr>
          <a:xfrm>
            <a:off x="838200" y="365125"/>
            <a:ext cx="10515600" cy="1325600"/>
          </a:xfrm>
          <a:prstGeom prst="rect">
            <a:avLst/>
          </a:prstGeom>
          <a:noFill/>
          <a:ln>
            <a:noFill/>
          </a:ln>
        </p:spPr>
        <p:txBody>
          <a:bodyPr spcFirstLastPara="1" vert="horz" wrap="square" lIns="91433" tIns="45700" rIns="91433" bIns="45700" rtlCol="0" anchor="ctr" anchorCtr="0">
            <a:normAutofit/>
          </a:bodyPr>
          <a:lstStyle/>
          <a:p>
            <a:pPr>
              <a:buSzPts val="3300"/>
            </a:pPr>
            <a:r>
              <a:rPr lang="no"/>
              <a:t>Questions</a:t>
            </a:r>
            <a:endParaRPr/>
          </a:p>
        </p:txBody>
      </p:sp>
      <p:sp>
        <p:nvSpPr>
          <p:cNvPr id="614" name="Google Shape;614;p74"/>
          <p:cNvSpPr txBox="1">
            <a:spLocks noGrp="1"/>
          </p:cNvSpPr>
          <p:nvPr>
            <p:ph type="body" idx="4294967295"/>
          </p:nvPr>
        </p:nvSpPr>
        <p:spPr>
          <a:xfrm>
            <a:off x="2152584" y="1797185"/>
            <a:ext cx="7886800" cy="3263600"/>
          </a:xfrm>
          <a:prstGeom prst="rect">
            <a:avLst/>
          </a:prstGeom>
          <a:noFill/>
          <a:ln>
            <a:noFill/>
          </a:ln>
        </p:spPr>
        <p:txBody>
          <a:bodyPr spcFirstLastPara="1" vert="horz" wrap="square" lIns="91433" tIns="45700" rIns="91433" bIns="45700" rtlCol="0" anchor="ctr" anchorCtr="0">
            <a:normAutofit/>
          </a:bodyPr>
          <a:lstStyle/>
          <a:p>
            <a:pPr algn="ctr">
              <a:spcBef>
                <a:spcPts val="0"/>
              </a:spcBef>
              <a:buClr>
                <a:schemeClr val="dk1"/>
              </a:buClr>
              <a:buSzPts val="2400"/>
            </a:pPr>
            <a:r>
              <a:rPr lang="no" sz="3333" u="sng">
                <a:solidFill>
                  <a:schemeClr val="hlink"/>
                </a:solidFill>
                <a:hlinkClick r:id="rId3"/>
              </a:rPr>
              <a:t>ITF-sjefer@usit.uio.no</a:t>
            </a:r>
            <a:endParaRPr sz="3333"/>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68"/>
          <p:cNvSpPr txBox="1">
            <a:spLocks noGrp="1"/>
          </p:cNvSpPr>
          <p:nvPr>
            <p:ph type="title"/>
          </p:nvPr>
        </p:nvSpPr>
        <p:spPr>
          <a:xfrm>
            <a:off x="838200" y="365125"/>
            <a:ext cx="10515600" cy="1325600"/>
          </a:xfrm>
          <a:prstGeom prst="rect">
            <a:avLst/>
          </a:prstGeom>
        </p:spPr>
        <p:txBody>
          <a:bodyPr spcFirstLastPara="1" vert="horz" wrap="square" lIns="91433" tIns="45700" rIns="91433" bIns="45700" rtlCol="0" anchor="ctr" anchorCtr="0">
            <a:noAutofit/>
          </a:bodyPr>
          <a:lstStyle/>
          <a:p>
            <a:pPr>
              <a:lnSpc>
                <a:spcPct val="100000"/>
              </a:lnSpc>
            </a:pPr>
            <a:r>
              <a:rPr lang="no" sz="3733">
                <a:latin typeface="Arial"/>
                <a:ea typeface="Arial"/>
                <a:cs typeface="Arial"/>
                <a:sym typeface="Arial"/>
              </a:rPr>
              <a:t>Scientific software provisioning</a:t>
            </a:r>
            <a:endParaRPr/>
          </a:p>
        </p:txBody>
      </p:sp>
      <p:sp>
        <p:nvSpPr>
          <p:cNvPr id="521" name="Google Shape;521;p68"/>
          <p:cNvSpPr txBox="1"/>
          <p:nvPr/>
        </p:nvSpPr>
        <p:spPr>
          <a:xfrm>
            <a:off x="177311" y="1559804"/>
            <a:ext cx="1963711" cy="406400"/>
          </a:xfrm>
          <a:prstGeom prst="rect">
            <a:avLst/>
          </a:prstGeom>
          <a:noFill/>
          <a:ln>
            <a:noFill/>
          </a:ln>
        </p:spPr>
        <p:txBody>
          <a:bodyPr spcFirstLastPara="1" wrap="square" lIns="121900" tIns="121900" rIns="121900" bIns="121900" anchor="t" anchorCtr="0">
            <a:noAutofit/>
          </a:bodyPr>
          <a:lstStyle/>
          <a:p>
            <a:r>
              <a:rPr lang="no" sz="2400" dirty="0"/>
              <a:t>Standard</a:t>
            </a:r>
            <a:endParaRPr sz="2400" dirty="0"/>
          </a:p>
        </p:txBody>
      </p:sp>
      <p:grpSp>
        <p:nvGrpSpPr>
          <p:cNvPr id="522" name="Google Shape;522;p68"/>
          <p:cNvGrpSpPr/>
          <p:nvPr/>
        </p:nvGrpSpPr>
        <p:grpSpPr>
          <a:xfrm>
            <a:off x="1329804" y="2080368"/>
            <a:ext cx="4787567" cy="2546731"/>
            <a:chOff x="1047950" y="1851177"/>
            <a:chExt cx="3590675" cy="1910048"/>
          </a:xfrm>
        </p:grpSpPr>
        <p:pic>
          <p:nvPicPr>
            <p:cNvPr id="523" name="Google Shape;523;p68"/>
            <p:cNvPicPr preferRelativeResize="0"/>
            <p:nvPr/>
          </p:nvPicPr>
          <p:blipFill>
            <a:blip r:embed="rId3">
              <a:alphaModFix/>
            </a:blip>
            <a:stretch>
              <a:fillRect/>
            </a:stretch>
          </p:blipFill>
          <p:spPr>
            <a:xfrm>
              <a:off x="3795950" y="2749863"/>
              <a:ext cx="842675" cy="842675"/>
            </a:xfrm>
            <a:prstGeom prst="rect">
              <a:avLst/>
            </a:prstGeom>
            <a:noFill/>
            <a:ln>
              <a:noFill/>
            </a:ln>
          </p:spPr>
        </p:pic>
        <p:pic>
          <p:nvPicPr>
            <p:cNvPr id="524" name="Google Shape;524;p68"/>
            <p:cNvPicPr preferRelativeResize="0"/>
            <p:nvPr/>
          </p:nvPicPr>
          <p:blipFill>
            <a:blip r:embed="rId4">
              <a:alphaModFix/>
            </a:blip>
            <a:stretch>
              <a:fillRect/>
            </a:stretch>
          </p:blipFill>
          <p:spPr>
            <a:xfrm>
              <a:off x="1472175" y="1851177"/>
              <a:ext cx="1597575" cy="598499"/>
            </a:xfrm>
            <a:prstGeom prst="rect">
              <a:avLst/>
            </a:prstGeom>
            <a:noFill/>
            <a:ln>
              <a:noFill/>
            </a:ln>
          </p:spPr>
        </p:pic>
        <p:sp>
          <p:nvSpPr>
            <p:cNvPr id="525" name="Google Shape;525;p68"/>
            <p:cNvSpPr/>
            <p:nvPr/>
          </p:nvSpPr>
          <p:spPr>
            <a:xfrm>
              <a:off x="1047950" y="2581250"/>
              <a:ext cx="1194900" cy="48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dirty="0"/>
                <a:t>NRIS Easybuild</a:t>
              </a:r>
              <a:endParaRPr sz="2400" dirty="0"/>
            </a:p>
          </p:txBody>
        </p:sp>
        <p:sp>
          <p:nvSpPr>
            <p:cNvPr id="526" name="Google Shape;526;p68"/>
            <p:cNvSpPr/>
            <p:nvPr/>
          </p:nvSpPr>
          <p:spPr>
            <a:xfrm>
              <a:off x="1047950" y="3271325"/>
              <a:ext cx="1194900" cy="48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a:t>Local Easybuild</a:t>
              </a:r>
              <a:endParaRPr sz="2400"/>
            </a:p>
          </p:txBody>
        </p:sp>
        <p:cxnSp>
          <p:nvCxnSpPr>
            <p:cNvPr id="527" name="Google Shape;527;p68"/>
            <p:cNvCxnSpPr>
              <a:stCxn id="525" idx="2"/>
              <a:endCxn id="526" idx="0"/>
            </p:cNvCxnSpPr>
            <p:nvPr/>
          </p:nvCxnSpPr>
          <p:spPr>
            <a:xfrm>
              <a:off x="1645400" y="3071150"/>
              <a:ext cx="0" cy="200100"/>
            </a:xfrm>
            <a:prstGeom prst="straightConnector1">
              <a:avLst/>
            </a:prstGeom>
            <a:noFill/>
            <a:ln w="9525" cap="flat" cmpd="sng">
              <a:solidFill>
                <a:schemeClr val="dk2"/>
              </a:solidFill>
              <a:prstDash val="solid"/>
              <a:round/>
              <a:headEnd type="none" w="med" len="med"/>
              <a:tailEnd type="triangle" w="med" len="med"/>
            </a:ln>
          </p:spPr>
        </p:cxnSp>
        <p:sp>
          <p:nvSpPr>
            <p:cNvPr id="528" name="Google Shape;528;p68"/>
            <p:cNvSpPr/>
            <p:nvPr/>
          </p:nvSpPr>
          <p:spPr>
            <a:xfrm>
              <a:off x="2681875" y="2581250"/>
              <a:ext cx="1194900" cy="48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a:t>National HPC</a:t>
              </a:r>
              <a:endParaRPr sz="2400"/>
            </a:p>
          </p:txBody>
        </p:sp>
        <p:sp>
          <p:nvSpPr>
            <p:cNvPr id="529" name="Google Shape;529;p68"/>
            <p:cNvSpPr/>
            <p:nvPr/>
          </p:nvSpPr>
          <p:spPr>
            <a:xfrm>
              <a:off x="2681875" y="3271325"/>
              <a:ext cx="1194900" cy="489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r>
                <a:rPr lang="no" sz="2400"/>
                <a:t>Local resources</a:t>
              </a:r>
              <a:endParaRPr sz="2400"/>
            </a:p>
          </p:txBody>
        </p:sp>
        <p:cxnSp>
          <p:nvCxnSpPr>
            <p:cNvPr id="530" name="Google Shape;530;p68"/>
            <p:cNvCxnSpPr>
              <a:stCxn id="525" idx="3"/>
              <a:endCxn id="528" idx="1"/>
            </p:cNvCxnSpPr>
            <p:nvPr/>
          </p:nvCxnSpPr>
          <p:spPr>
            <a:xfrm>
              <a:off x="2242850" y="2826200"/>
              <a:ext cx="438900" cy="0"/>
            </a:xfrm>
            <a:prstGeom prst="straightConnector1">
              <a:avLst/>
            </a:prstGeom>
            <a:noFill/>
            <a:ln w="9525" cap="flat" cmpd="sng">
              <a:solidFill>
                <a:schemeClr val="dk2"/>
              </a:solidFill>
              <a:prstDash val="solid"/>
              <a:round/>
              <a:headEnd type="none" w="med" len="med"/>
              <a:tailEnd type="triangle" w="med" len="med"/>
            </a:ln>
          </p:spPr>
        </p:cxnSp>
        <p:cxnSp>
          <p:nvCxnSpPr>
            <p:cNvPr id="531" name="Google Shape;531;p68"/>
            <p:cNvCxnSpPr>
              <a:stCxn id="526" idx="3"/>
              <a:endCxn id="529" idx="1"/>
            </p:cNvCxnSpPr>
            <p:nvPr/>
          </p:nvCxnSpPr>
          <p:spPr>
            <a:xfrm>
              <a:off x="2242850" y="3516275"/>
              <a:ext cx="438900" cy="0"/>
            </a:xfrm>
            <a:prstGeom prst="straightConnector1">
              <a:avLst/>
            </a:prstGeom>
            <a:noFill/>
            <a:ln w="9525" cap="flat" cmpd="sng">
              <a:solidFill>
                <a:schemeClr val="dk2"/>
              </a:solidFill>
              <a:prstDash val="solid"/>
              <a:round/>
              <a:headEnd type="none" w="med" len="med"/>
              <a:tailEnd type="triangle" w="med" len="med"/>
            </a:ln>
          </p:spPr>
        </p:cxnSp>
      </p:grpSp>
      <p:pic>
        <p:nvPicPr>
          <p:cNvPr id="532" name="Google Shape;532;p68"/>
          <p:cNvPicPr preferRelativeResize="0"/>
          <p:nvPr/>
        </p:nvPicPr>
        <p:blipFill>
          <a:blip r:embed="rId5">
            <a:alphaModFix/>
          </a:blip>
          <a:stretch>
            <a:fillRect/>
          </a:stretch>
        </p:blipFill>
        <p:spPr>
          <a:xfrm>
            <a:off x="4131366" y="2080368"/>
            <a:ext cx="1385500" cy="471100"/>
          </a:xfrm>
          <a:prstGeom prst="rect">
            <a:avLst/>
          </a:prstGeom>
          <a:noFill/>
          <a:ln>
            <a:noFill/>
          </a:ln>
        </p:spPr>
      </p:pic>
      <p:sp>
        <p:nvSpPr>
          <p:cNvPr id="533" name="Google Shape;533;p68"/>
          <p:cNvSpPr txBox="1"/>
          <p:nvPr/>
        </p:nvSpPr>
        <p:spPr>
          <a:xfrm>
            <a:off x="629317" y="4600315"/>
            <a:ext cx="5960283" cy="1224000"/>
          </a:xfrm>
          <a:prstGeom prst="rect">
            <a:avLst/>
          </a:prstGeom>
          <a:noFill/>
          <a:ln>
            <a:noFill/>
          </a:ln>
        </p:spPr>
        <p:txBody>
          <a:bodyPr spcFirstLastPara="1" wrap="square" lIns="121900" tIns="121900" rIns="121900" bIns="121900" anchor="t" anchorCtr="0">
            <a:noAutofit/>
          </a:bodyPr>
          <a:lstStyle/>
          <a:p>
            <a:pPr marL="609585" indent="-423323">
              <a:buSzPts val="1400"/>
              <a:buFont typeface="Calibri"/>
              <a:buChar char="●"/>
            </a:pPr>
            <a:r>
              <a:rPr lang="no" sz="2400">
                <a:latin typeface="Calibri"/>
                <a:ea typeface="Calibri"/>
                <a:cs typeface="Calibri"/>
                <a:sym typeface="Calibri"/>
              </a:rPr>
              <a:t>We can help with DIY solutions on best-effort basis (for the right price)</a:t>
            </a:r>
            <a:endParaRPr sz="2400">
              <a:latin typeface="Calibri"/>
              <a:ea typeface="Calibri"/>
              <a:cs typeface="Calibri"/>
              <a:sym typeface="Calibri"/>
            </a:endParaRPr>
          </a:p>
          <a:p>
            <a:pPr marL="609585" indent="-423323">
              <a:buSzPts val="1400"/>
              <a:buFont typeface="Calibri"/>
              <a:buChar char="●"/>
            </a:pPr>
            <a:r>
              <a:rPr lang="no" sz="2400">
                <a:latin typeface="Calibri"/>
                <a:ea typeface="Calibri"/>
                <a:cs typeface="Calibri"/>
                <a:sym typeface="Calibri"/>
              </a:rPr>
              <a:t>If at all possible, we very much recommend sticking with the standard solution</a:t>
            </a:r>
            <a:endParaRPr sz="2400">
              <a:latin typeface="Calibri"/>
              <a:ea typeface="Calibri"/>
              <a:cs typeface="Calibri"/>
              <a:sym typeface="Calibri"/>
            </a:endParaRPr>
          </a:p>
        </p:txBody>
      </p:sp>
      <p:pic>
        <p:nvPicPr>
          <p:cNvPr id="534" name="Google Shape;534;p68"/>
          <p:cNvPicPr preferRelativeResize="0"/>
          <p:nvPr/>
        </p:nvPicPr>
        <p:blipFill>
          <a:blip r:embed="rId6">
            <a:alphaModFix/>
          </a:blip>
          <a:stretch>
            <a:fillRect/>
          </a:stretch>
        </p:blipFill>
        <p:spPr>
          <a:xfrm>
            <a:off x="6589601" y="2747643"/>
            <a:ext cx="5497065" cy="3092107"/>
          </a:xfrm>
          <a:prstGeom prst="rect">
            <a:avLst/>
          </a:prstGeom>
          <a:noFill/>
          <a:ln>
            <a:noFill/>
          </a:ln>
        </p:spPr>
      </p:pic>
      <p:sp>
        <p:nvSpPr>
          <p:cNvPr id="535" name="Google Shape;535;p68"/>
          <p:cNvSpPr txBox="1"/>
          <p:nvPr/>
        </p:nvSpPr>
        <p:spPr>
          <a:xfrm>
            <a:off x="7980567" y="5618901"/>
            <a:ext cx="3533200" cy="1354176"/>
          </a:xfrm>
          <a:prstGeom prst="rect">
            <a:avLst/>
          </a:prstGeom>
          <a:noFill/>
          <a:ln>
            <a:noFill/>
          </a:ln>
        </p:spPr>
        <p:txBody>
          <a:bodyPr spcFirstLastPara="1" wrap="square" lIns="121900" tIns="121900" rIns="121900" bIns="121900" anchor="t" anchorCtr="0">
            <a:spAutoFit/>
          </a:bodyPr>
          <a:lstStyle/>
          <a:p>
            <a:r>
              <a:rPr lang="no" sz="2400">
                <a:latin typeface="Calibri"/>
                <a:ea typeface="Calibri"/>
                <a:cs typeface="Calibri"/>
                <a:sym typeface="Calibri"/>
              </a:rPr>
              <a:t>Collaborating with/participating in NESSI and EESSI projects</a:t>
            </a:r>
            <a:endParaRPr sz="24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tema">
  <a:themeElements>
    <a:clrScheme name="dScience">
      <a:dk1>
        <a:srgbClr val="000000"/>
      </a:dk1>
      <a:lt1>
        <a:srgbClr val="FEFFFF"/>
      </a:lt1>
      <a:dk2>
        <a:srgbClr val="2E364D"/>
      </a:dk2>
      <a:lt2>
        <a:srgbClr val="00D3BF"/>
      </a:lt2>
      <a:accent1>
        <a:srgbClr val="4555A3"/>
      </a:accent1>
      <a:accent2>
        <a:srgbClr val="007379"/>
      </a:accent2>
      <a:accent3>
        <a:srgbClr val="64FFCC"/>
      </a:accent3>
      <a:accent4>
        <a:srgbClr val="FFB3B3"/>
      </a:accent4>
      <a:accent5>
        <a:srgbClr val="D78E93"/>
      </a:accent5>
      <a:accent6>
        <a:srgbClr val="794D5B"/>
      </a:accent6>
      <a:hlink>
        <a:srgbClr val="00D3BF"/>
      </a:hlink>
      <a:folHlink>
        <a:srgbClr val="00D3B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Science ppt mal_eng" id="{AFD8CCCF-2BA3-CE49-BE60-0113ED94B2D7}" vid="{55747203-D07B-4843-A586-EE87A2A670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Office-tema</Template>
  <TotalTime>6025</TotalTime>
  <Words>892</Words>
  <Application>Microsoft Macintosh PowerPoint</Application>
  <PresentationFormat>Widescreen</PresentationFormat>
  <Paragraphs>119</Paragraphs>
  <Slides>26</Slides>
  <Notes>24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Colfax Light</vt:lpstr>
      <vt:lpstr>Office-tema</vt:lpstr>
      <vt:lpstr>Digital Resources for dScience</vt:lpstr>
      <vt:lpstr>Long tail</vt:lpstr>
      <vt:lpstr>Long tail</vt:lpstr>
      <vt:lpstr>Long tail</vt:lpstr>
      <vt:lpstr>Service areas</vt:lpstr>
      <vt:lpstr>HPC and massive storage in Norway</vt:lpstr>
      <vt:lpstr>Digital resources nationally</vt:lpstr>
      <vt:lpstr>Saga HPC delivered  by Sigma2 thorugh NRIS</vt:lpstr>
      <vt:lpstr>FRAM  HPC delivered  by Sigma2 through NRIS</vt:lpstr>
      <vt:lpstr>Betzy  HPC delivered  by Sigma2 through NRIS</vt:lpstr>
      <vt:lpstr>NIRD service platform </vt:lpstr>
      <vt:lpstr>PowerPoint Presentation</vt:lpstr>
      <vt:lpstr>TSD HPC/Storage delivered  by Sigma2 through NRIS</vt:lpstr>
      <vt:lpstr>NIRD archive @Sigma2 thorugh NRIS</vt:lpstr>
      <vt:lpstr>Easy DMP @Sigma2 through NRIS</vt:lpstr>
      <vt:lpstr>Advanced User Support (AUS)  @Sigma2 through NRIS</vt:lpstr>
      <vt:lpstr>Scientific software provisioning</vt:lpstr>
      <vt:lpstr>Digital resources internationally </vt:lpstr>
      <vt:lpstr>LUMI – preExascale HPC – Norway is a partner</vt:lpstr>
      <vt:lpstr>PowerPoint Presentation</vt:lpstr>
      <vt:lpstr>European Open Science Cloud (ec.europa.eu)</vt:lpstr>
      <vt:lpstr>European Open Science Cloud (ec.europa.eu)</vt:lpstr>
      <vt:lpstr>European Open Science Cloud (ec.europa.eu)</vt:lpstr>
      <vt:lpstr>International research data archives</vt:lpstr>
      <vt:lpstr>Questions</vt:lpstr>
      <vt:lpstr>Scientific software provisioning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Resources for DScience Centre</dc:title>
  <dc:creator>Gard O Sundby Thomassen</dc:creator>
  <cp:lastModifiedBy>Gard O Sundby Thomassen</cp:lastModifiedBy>
  <cp:revision>56</cp:revision>
  <dcterms:created xsi:type="dcterms:W3CDTF">2020-10-04T19:40:12Z</dcterms:created>
  <dcterms:modified xsi:type="dcterms:W3CDTF">2021-09-22T11:00:10Z</dcterms:modified>
</cp:coreProperties>
</file>