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58" r:id="rId3"/>
    <p:sldId id="278" r:id="rId4"/>
    <p:sldId id="260" r:id="rId5"/>
    <p:sldId id="261" r:id="rId6"/>
    <p:sldId id="263"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257" autoAdjust="0"/>
  </p:normalViewPr>
  <p:slideViewPr>
    <p:cSldViewPr>
      <p:cViewPr>
        <p:scale>
          <a:sx n="100" d="100"/>
          <a:sy n="100" d="100"/>
        </p:scale>
        <p:origin x="-1944" y="-144"/>
      </p:cViewPr>
      <p:guideLst>
        <p:guide orient="horz" pos="2160"/>
        <p:guide pos="2880"/>
      </p:guideLst>
    </p:cSldViewPr>
  </p:slideViewPr>
  <p:notesTextViewPr>
    <p:cViewPr>
      <p:scale>
        <a:sx n="1" d="1"/>
        <a:sy n="1" d="1"/>
      </p:scale>
      <p:origin x="0" y="34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2CB39B-4465-4F58-9AD6-0931F041E7C8}" type="datetimeFigureOut">
              <a:rPr lang="en-US" smtClean="0"/>
              <a:t>6/6/2019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735D67-468A-4835-9B33-E5E3D9D5313D}" type="slidenum">
              <a:rPr lang="en-US" smtClean="0"/>
              <a:t>‹#›</a:t>
            </a:fld>
            <a:endParaRPr lang="en-US" dirty="0"/>
          </a:p>
        </p:txBody>
      </p:sp>
    </p:spTree>
    <p:extLst>
      <p:ext uri="{BB962C8B-B14F-4D97-AF65-F5344CB8AC3E}">
        <p14:creationId xmlns:p14="http://schemas.microsoft.com/office/powerpoint/2010/main" val="1795362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creativecommons.org/licenses/by-sa/3.0/"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creativecommons.org/licenses/by-sa/3.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creativecommons.org/licenses/publicdomain/"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creativecommons.org/licenses/by-sa/3.0/"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smtClean="0">
                <a:solidFill>
                  <a:schemeClr val="tx1"/>
                </a:solidFill>
                <a:effectLst/>
                <a:latin typeface="+mn-lt"/>
                <a:ea typeface="+mn-ea"/>
                <a:cs typeface="+mn-cs"/>
              </a:rPr>
              <a:t>The Academic Refuge Project </a:t>
            </a:r>
            <a:r>
              <a:rPr lang="en-US" sz="1200" b="0" i="0" u="none" strike="noStrike" kern="1200" dirty="0" smtClean="0">
                <a:solidFill>
                  <a:schemeClr val="tx1"/>
                </a:solidFill>
                <a:effectLst/>
                <a:latin typeface="+mn-lt"/>
                <a:ea typeface="+mn-ea"/>
                <a:cs typeface="+mn-cs"/>
              </a:rPr>
              <a:t/>
            </a:r>
            <a:br>
              <a:rPr lang="en-US" sz="1200" b="0" i="0" u="none" strike="noStrike" kern="1200" dirty="0" smtClean="0">
                <a:solidFill>
                  <a:schemeClr val="tx1"/>
                </a:solidFill>
                <a:effectLst/>
                <a:latin typeface="+mn-lt"/>
                <a:ea typeface="+mn-ea"/>
                <a:cs typeface="+mn-cs"/>
              </a:rPr>
            </a:br>
            <a:r>
              <a:rPr lang="en-US" sz="1200" b="0" i="0" u="none" strike="noStrike" kern="1200" dirty="0" smtClean="0">
                <a:solidFill>
                  <a:schemeClr val="tx1"/>
                </a:solidFill>
                <a:effectLst/>
                <a:latin typeface="+mn-lt"/>
                <a:ea typeface="+mn-ea"/>
                <a:cs typeface="+mn-cs"/>
              </a:rPr>
              <a:t>The Academic Refuge project is an Erasmus+ Strategic Partnership that aims to improve the capacity of European universities to assist refugees and threatened academics on campus and to promote understanding and respect for higher education values. Partners include the University of Oslo, the UNICA network, the University of Ljubljana, and Scholars at Risk. The European University Association (EUA), the European Association of International Education (EAIE), Al-Fanar Media, and University World News are associate partners on the project. </a:t>
            </a:r>
            <a:endParaRPr lang="en-US" b="0" dirty="0" smtClean="0">
              <a:effectLst/>
            </a:endParaRPr>
          </a:p>
          <a:p>
            <a:pPr rtl="0"/>
            <a:r>
              <a:rPr lang="en-US" b="0" dirty="0" smtClean="0">
                <a:effectLst/>
              </a:rPr>
              <a:t/>
            </a:r>
            <a:br>
              <a:rPr lang="en-US" b="0" dirty="0" smtClean="0">
                <a:effectLst/>
              </a:rPr>
            </a:br>
            <a:r>
              <a:rPr lang="en-US" sz="1200" b="0" i="0" u="none" strike="noStrike" kern="1200" dirty="0" smtClean="0">
                <a:solidFill>
                  <a:schemeClr val="tx1"/>
                </a:solidFill>
                <a:effectLst/>
                <a:latin typeface="+mn-lt"/>
                <a:ea typeface="+mn-ea"/>
                <a:cs typeface="+mn-cs"/>
              </a:rPr>
              <a:t>The first output of the project was a staff training for university representative in June 2017, which brought together 55 participants from 20 countries across Europe to share best practices and explore opportunities to cooperate in welcoming displaced and refugee scholars and students to campus. Additional outputs under the grant include a free massive open online course on academic freedom, </a:t>
            </a:r>
            <a:r>
              <a:rPr lang="en-US" sz="1200" b="0" i="1" u="none" strike="noStrike" kern="1200" dirty="0" smtClean="0">
                <a:solidFill>
                  <a:schemeClr val="tx1"/>
                </a:solidFill>
                <a:effectLst/>
                <a:latin typeface="+mn-lt"/>
                <a:ea typeface="+mn-ea"/>
                <a:cs typeface="+mn-cs"/>
              </a:rPr>
              <a:t>Dangerous Questions: Why Academic Freedom Matters</a:t>
            </a:r>
            <a:r>
              <a:rPr lang="en-US" sz="1200" b="0" i="0" u="none" strike="noStrike" kern="1200" dirty="0" smtClean="0">
                <a:solidFill>
                  <a:schemeClr val="tx1"/>
                </a:solidFill>
                <a:effectLst/>
                <a:latin typeface="+mn-lt"/>
                <a:ea typeface="+mn-ea"/>
                <a:cs typeface="+mn-cs"/>
              </a:rPr>
              <a:t>, and an electronic handbook on good practices in promoting core higher education values on campus.. </a:t>
            </a:r>
            <a:endParaRPr lang="en-US" b="0" dirty="0" smtClean="0">
              <a:effectLst/>
            </a:endParaRPr>
          </a:p>
          <a:p>
            <a:pPr rtl="0"/>
            <a:r>
              <a:rPr lang="en-US" b="0" dirty="0" smtClean="0">
                <a:effectLst/>
              </a:rPr>
              <a:t/>
            </a:r>
            <a:br>
              <a:rPr lang="en-US" b="0" dirty="0" smtClean="0">
                <a:effectLst/>
              </a:rPr>
            </a:br>
            <a:r>
              <a:rPr lang="en-US" sz="1200" b="1" i="0" u="none" strike="noStrike" kern="1200" dirty="0" smtClean="0">
                <a:solidFill>
                  <a:schemeClr val="tx1"/>
                </a:solidFill>
                <a:effectLst/>
                <a:latin typeface="+mn-lt"/>
                <a:ea typeface="+mn-ea"/>
                <a:cs typeface="+mn-cs"/>
              </a:rPr>
              <a:t>The Academic Refuge Curriculum </a:t>
            </a:r>
            <a:endParaRPr lang="en-US" b="0" dirty="0" smtClean="0">
              <a:effectLst/>
            </a:endParaRPr>
          </a:p>
          <a:p>
            <a:pPr rtl="0"/>
            <a:r>
              <a:rPr lang="en-US" sz="1200" b="0" i="0" u="none" strike="noStrike" kern="1200" dirty="0" smtClean="0">
                <a:solidFill>
                  <a:schemeClr val="tx1"/>
                </a:solidFill>
                <a:effectLst/>
                <a:latin typeface="+mn-lt"/>
                <a:ea typeface="+mn-ea"/>
                <a:cs typeface="+mn-cs"/>
              </a:rPr>
              <a:t>This curriculum developed and used for the June 2017 training is now available for European universities seeking to welcome threatened/refugee scholars to their universities. It builds upon SAR’s 19 years of work in supporting more than 1000 at-risk scholars and the numerous universities in the global Scholars at Risk network that have welcomed them to campus. </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1</a:t>
            </a:fld>
            <a:endParaRPr lang="en-US" dirty="0"/>
          </a:p>
        </p:txBody>
      </p:sp>
    </p:spTree>
    <p:extLst>
      <p:ext uri="{BB962C8B-B14F-4D97-AF65-F5344CB8AC3E}">
        <p14:creationId xmlns:p14="http://schemas.microsoft.com/office/powerpoint/2010/main" val="1243614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sng" kern="1200" dirty="0" smtClean="0">
                <a:solidFill>
                  <a:schemeClr val="tx1"/>
                </a:solidFill>
                <a:effectLst/>
                <a:latin typeface="+mn-lt"/>
                <a:ea typeface="+mn-ea"/>
                <a:cs typeface="+mn-cs"/>
              </a:rPr>
              <a:t>Introduction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smtClean="0">
                <a:solidFill>
                  <a:schemeClr val="tx1"/>
                </a:solidFill>
                <a:effectLst/>
                <a:latin typeface="+mn-lt"/>
                <a:ea typeface="+mn-ea"/>
                <a:cs typeface="+mn-cs"/>
              </a:rPr>
              <a:t>Drawing on SAR’s</a:t>
            </a:r>
            <a:r>
              <a:rPr lang="en-US" sz="1200" b="0" i="1" u="none" strike="noStrike" kern="1200" dirty="0" smtClean="0">
                <a:solidFill>
                  <a:schemeClr val="tx1"/>
                </a:solidFill>
                <a:effectLst/>
                <a:latin typeface="+mn-lt"/>
                <a:ea typeface="+mn-ea"/>
                <a:cs typeface="+mn-cs"/>
              </a:rPr>
              <a:t> How to Host</a:t>
            </a:r>
            <a:r>
              <a:rPr lang="en-US" sz="1200" b="0" i="0" u="none" strike="noStrike" kern="1200" dirty="0" smtClean="0">
                <a:solidFill>
                  <a:schemeClr val="tx1"/>
                </a:solidFill>
                <a:effectLst/>
                <a:latin typeface="+mn-lt"/>
                <a:ea typeface="+mn-ea"/>
                <a:cs typeface="+mn-cs"/>
              </a:rPr>
              <a:t> guide for universities, this curriculum is intended for use by European universities seeking to host refugee and at-risk scholars at their universities. This curriculum is divided</a:t>
            </a:r>
            <a:r>
              <a:rPr lang="en-US" sz="1200" b="0" i="0" u="none" strike="noStrike" kern="1200" baseline="0" dirty="0" smtClean="0">
                <a:solidFill>
                  <a:schemeClr val="tx1"/>
                </a:solidFill>
                <a:effectLst/>
                <a:latin typeface="+mn-lt"/>
                <a:ea typeface="+mn-ea"/>
                <a:cs typeface="+mn-cs"/>
              </a:rPr>
              <a:t> into four units that </a:t>
            </a:r>
            <a:r>
              <a:rPr lang="en-US" sz="1200" b="0" i="0" u="none" strike="noStrike" kern="1200" dirty="0" smtClean="0">
                <a:solidFill>
                  <a:schemeClr val="tx1"/>
                </a:solidFill>
                <a:effectLst/>
                <a:latin typeface="+mn-lt"/>
                <a:ea typeface="+mn-ea"/>
                <a:cs typeface="+mn-cs"/>
              </a:rPr>
              <a:t>offer practical advice on topics including identifying scholars for placement, funding strategies, planning for a scholar’s arrival, and integration and transition issues. </a:t>
            </a:r>
            <a:r>
              <a:rPr lang="en-US" sz="1200" b="1" i="0" u="none" strike="noStrike" kern="1200" dirty="0" smtClean="0">
                <a:solidFill>
                  <a:schemeClr val="tx1"/>
                </a:solidFill>
                <a:effectLst/>
                <a:latin typeface="+mn-lt"/>
                <a:ea typeface="+mn-ea"/>
                <a:cs typeface="+mn-cs"/>
              </a:rPr>
              <a:t>Unit</a:t>
            </a:r>
            <a:r>
              <a:rPr lang="en-US" sz="1200" b="1" i="0" u="none" strike="noStrike" kern="1200" baseline="0" dirty="0" smtClean="0">
                <a:solidFill>
                  <a:schemeClr val="tx1"/>
                </a:solidFill>
                <a:effectLst/>
                <a:latin typeface="+mn-lt"/>
                <a:ea typeface="+mn-ea"/>
                <a:cs typeface="+mn-cs"/>
              </a:rPr>
              <a:t> 1</a:t>
            </a:r>
            <a:r>
              <a:rPr lang="en-US" sz="1200" b="0" i="0" u="none" strike="noStrike" kern="1200" baseline="0" dirty="0" smtClean="0">
                <a:solidFill>
                  <a:schemeClr val="tx1"/>
                </a:solidFill>
                <a:effectLst/>
                <a:latin typeface="+mn-lt"/>
                <a:ea typeface="+mn-ea"/>
                <a:cs typeface="+mn-cs"/>
              </a:rPr>
              <a:t> explores the various considerations universities take into account when deciding to host refugee and at-risk scholars. </a:t>
            </a:r>
            <a:r>
              <a:rPr lang="en-US" sz="1200" b="1" i="0" u="none" strike="noStrike" kern="1200" baseline="0" dirty="0" smtClean="0">
                <a:solidFill>
                  <a:schemeClr val="tx1"/>
                </a:solidFill>
                <a:effectLst/>
                <a:latin typeface="+mn-lt"/>
                <a:ea typeface="+mn-ea"/>
                <a:cs typeface="+mn-cs"/>
              </a:rPr>
              <a:t>Unit 2</a:t>
            </a:r>
            <a:r>
              <a:rPr lang="en-US" sz="1200" b="0" i="0" u="none" strike="noStrike" kern="1200" baseline="0" dirty="0" smtClean="0">
                <a:solidFill>
                  <a:schemeClr val="tx1"/>
                </a:solidFill>
                <a:effectLst/>
                <a:latin typeface="+mn-lt"/>
                <a:ea typeface="+mn-ea"/>
                <a:cs typeface="+mn-cs"/>
              </a:rPr>
              <a:t> explores questions around funding and funding models. </a:t>
            </a:r>
            <a:r>
              <a:rPr lang="en-US" sz="1200" b="1" i="0" u="none" strike="noStrike" kern="1200" baseline="0" dirty="0" smtClean="0">
                <a:solidFill>
                  <a:schemeClr val="tx1"/>
                </a:solidFill>
                <a:effectLst/>
                <a:latin typeface="+mn-lt"/>
                <a:ea typeface="+mn-ea"/>
                <a:cs typeface="+mn-cs"/>
              </a:rPr>
              <a:t>Unit 3</a:t>
            </a:r>
            <a:r>
              <a:rPr lang="en-US" sz="1200" b="0" i="0" u="none" strike="noStrike" kern="1200" baseline="0" dirty="0" smtClean="0">
                <a:solidFill>
                  <a:schemeClr val="tx1"/>
                </a:solidFill>
                <a:effectLst/>
                <a:latin typeface="+mn-lt"/>
                <a:ea typeface="+mn-ea"/>
                <a:cs typeface="+mn-cs"/>
              </a:rPr>
              <a:t> addresses the practicalities of a scholar’s arrival, and related logistical advice for hosts. </a:t>
            </a:r>
            <a:r>
              <a:rPr lang="en-US" sz="1200" b="1" i="0" u="none" strike="noStrike" kern="1200" baseline="0" dirty="0" smtClean="0">
                <a:solidFill>
                  <a:schemeClr val="tx1"/>
                </a:solidFill>
                <a:effectLst/>
                <a:latin typeface="+mn-lt"/>
                <a:ea typeface="+mn-ea"/>
                <a:cs typeface="+mn-cs"/>
              </a:rPr>
              <a:t>Unit 4</a:t>
            </a:r>
            <a:r>
              <a:rPr lang="en-US" sz="1200" b="0" i="0" u="none" strike="noStrike" kern="1200" baseline="0" dirty="0" smtClean="0">
                <a:solidFill>
                  <a:schemeClr val="tx1"/>
                </a:solidFill>
                <a:effectLst/>
                <a:latin typeface="+mn-lt"/>
                <a:ea typeface="+mn-ea"/>
                <a:cs typeface="+mn-cs"/>
              </a:rPr>
              <a:t> covers integration and best practices for supporting a scholar’s stay, along with guidance around assisting scholars with career search and transition-related issues. Finally, </a:t>
            </a:r>
            <a:r>
              <a:rPr lang="en-US" sz="1200" b="1" i="0" u="none" strike="noStrike" kern="1200" baseline="0" dirty="0" smtClean="0">
                <a:solidFill>
                  <a:schemeClr val="tx1"/>
                </a:solidFill>
                <a:effectLst/>
                <a:latin typeface="+mn-lt"/>
                <a:ea typeface="+mn-ea"/>
                <a:cs typeface="+mn-cs"/>
              </a:rPr>
              <a:t>the Wrap-Up </a:t>
            </a:r>
            <a:r>
              <a:rPr lang="en-US" sz="1200" b="0" i="0" u="none" strike="noStrike" kern="1200" baseline="0" dirty="0" smtClean="0">
                <a:solidFill>
                  <a:schemeClr val="tx1"/>
                </a:solidFill>
                <a:effectLst/>
                <a:latin typeface="+mn-lt"/>
                <a:ea typeface="+mn-ea"/>
                <a:cs typeface="+mn-cs"/>
              </a:rPr>
              <a:t>summarizes the main points discussed throughout the curriculum. </a:t>
            </a:r>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2</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sng" kern="1200" dirty="0" smtClean="0">
                <a:solidFill>
                  <a:schemeClr val="tx1"/>
                </a:solidFill>
                <a:effectLst/>
                <a:latin typeface="+mn-lt"/>
                <a:ea typeface="+mn-ea"/>
                <a:cs typeface="+mn-cs"/>
              </a:rPr>
              <a:t>Unit 1: Welcome to Campus</a:t>
            </a:r>
            <a:r>
              <a:rPr lang="en-US" sz="1200" b="0" i="0" u="sng" kern="1200" dirty="0" smtClean="0">
                <a:solidFill>
                  <a:schemeClr val="tx1"/>
                </a:solidFill>
                <a:effectLst/>
                <a:latin typeface="+mn-lt"/>
                <a:ea typeface="+mn-ea"/>
                <a:cs typeface="+mn-cs"/>
              </a:rPr>
              <a:t/>
            </a:r>
            <a:br>
              <a:rPr lang="en-US" sz="1200" b="0" i="0" u="sng" kern="1200" dirty="0" smtClean="0">
                <a:solidFill>
                  <a:schemeClr val="tx1"/>
                </a:solidFill>
                <a:effectLst/>
                <a:latin typeface="+mn-lt"/>
                <a:ea typeface="+mn-ea"/>
                <a:cs typeface="+mn-cs"/>
              </a:rPr>
            </a:br>
            <a:r>
              <a:rPr lang="en-US" sz="1200" b="0" i="0" u="none" strike="noStrike" kern="1200" dirty="0" smtClean="0">
                <a:solidFill>
                  <a:schemeClr val="tx1"/>
                </a:solidFill>
                <a:effectLst/>
                <a:latin typeface="+mn-lt"/>
                <a:ea typeface="+mn-ea"/>
                <a:cs typeface="+mn-cs"/>
              </a:rPr>
              <a:t>The first unit emphasizes finding a tailored approach to hosting. Encouraging participants to identify what motivates the institutions and individuals involved will result in a placement effort that maximizes opportunities for the scholar to make positive, meaningful contributions to the host campus. For example, a host that is seeking to raise awareness about academic freedom concerns would be best suited to host a scholar who is interested and willing to speak publicly about their risks and experiences. In some cases, this would mean the scholar would need stable legal status outside their home country, and speaks multiple languages. Institutions that are already active on academic freedom issues may have less desire to publicize a scholar’s visit, and could assist a scholar facing more immediate risks who may feel less secure in speaking publicly, at least initially. There are many reasons that people want to help, and all are valid and valuable.</a:t>
            </a:r>
          </a:p>
          <a:p>
            <a:endParaRPr lang="en-US"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Image:</a:t>
            </a:r>
            <a:r>
              <a:rPr lang="en-US" sz="1200" b="0" i="0" u="none" strike="noStrike" kern="1200" baseline="0" dirty="0" smtClean="0">
                <a:solidFill>
                  <a:schemeClr val="tx1"/>
                </a:solidFill>
                <a:effectLst/>
                <a:latin typeface="+mn-lt"/>
                <a:ea typeface="+mn-ea"/>
                <a:cs typeface="+mn-cs"/>
              </a:rPr>
              <a:t> </a:t>
            </a:r>
          </a:p>
          <a:p>
            <a:r>
              <a:rPr lang="en-US" sz="1200" b="0" kern="1200" dirty="0" smtClean="0">
                <a:solidFill>
                  <a:schemeClr val="tx1"/>
                </a:solidFill>
                <a:latin typeface="+mn-lt"/>
                <a:ea typeface="+mn-ea"/>
                <a:cs typeface="+mn-cs"/>
              </a:rPr>
              <a:t>License: Free for reuse/no</a:t>
            </a:r>
            <a:r>
              <a:rPr lang="en-US" sz="1200" b="0" kern="1200" baseline="0" dirty="0" smtClean="0">
                <a:solidFill>
                  <a:schemeClr val="tx1"/>
                </a:solidFill>
                <a:latin typeface="+mn-lt"/>
                <a:ea typeface="+mn-ea"/>
                <a:cs typeface="+mn-cs"/>
              </a:rPr>
              <a:t> attribution required </a:t>
            </a:r>
            <a:endParaRPr lang="en-US" sz="1200" b="0" u="sng" kern="1200" dirty="0" smtClean="0">
              <a:solidFill>
                <a:schemeClr val="tx1"/>
              </a:solidFill>
              <a:latin typeface="+mn-lt"/>
              <a:ea typeface="+mn-ea"/>
              <a:cs typeface="+mn-cs"/>
              <a:hlinkClick r:id="rId3"/>
            </a:endParaRPr>
          </a:p>
          <a:p>
            <a:r>
              <a:rPr lang="en-US" sz="1200" b="0" kern="1200" dirty="0" smtClean="0">
                <a:solidFill>
                  <a:schemeClr val="tx1"/>
                </a:solidFill>
                <a:latin typeface="+mn-lt"/>
                <a:ea typeface="+mn-ea"/>
                <a:cs typeface="+mn-cs"/>
              </a:rPr>
              <a:t>Original Image:</a:t>
            </a:r>
            <a:r>
              <a:rPr lang="en-US" sz="1200" b="0" kern="1200" baseline="0" dirty="0" smtClean="0">
                <a:solidFill>
                  <a:schemeClr val="tx1"/>
                </a:solidFill>
                <a:latin typeface="+mn-lt"/>
                <a:ea typeface="+mn-ea"/>
                <a:cs typeface="+mn-cs"/>
              </a:rPr>
              <a:t> https://pixabay.com/illustrations/welcome-quote-sign-poster-998360/</a:t>
            </a:r>
            <a:endParaRPr lang="en-US" sz="1200" b="0" i="0" u="none" strike="noStrike" kern="1200" baseline="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3</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4</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AutoNum type="arabicParenR"/>
            </a:pPr>
            <a:r>
              <a:rPr lang="en-US" b="1" dirty="0" smtClean="0"/>
              <a:t>Geography: Where is the scholar from and where are they currently located? </a:t>
            </a:r>
            <a:r>
              <a:rPr lang="en-US" dirty="0" smtClean="0"/>
              <a:t>Candidates from countries or regions in which the host institution already has ongoing projects or specializations may find increased opportunities to contribute. On the other hand, candidates from regions not already represented at the host institution may increase internationalization and diversity of academic and cultural offerings.  Another</a:t>
            </a:r>
            <a:r>
              <a:rPr lang="en-US" baseline="0" dirty="0" smtClean="0"/>
              <a:t> consideration is that a scholar already displaced in your country may be able to begin a position more quickly, given that there wouldn’t necessarily be an in-country visa process. </a:t>
            </a:r>
            <a:endParaRPr lang="en-US" dirty="0" smtClean="0"/>
          </a:p>
          <a:p>
            <a:pPr marL="342900" indent="-342900">
              <a:buAutoNum type="arabicParenR"/>
            </a:pPr>
            <a:endParaRPr lang="en-US" dirty="0" smtClean="0"/>
          </a:p>
          <a:p>
            <a:pPr marL="342900" indent="-342900">
              <a:buAutoNum type="arabicParenR"/>
            </a:pPr>
            <a:r>
              <a:rPr lang="en-US" b="1" dirty="0" smtClean="0"/>
              <a:t>Discipline/Field: </a:t>
            </a:r>
            <a:r>
              <a:rPr lang="en-US" dirty="0" smtClean="0"/>
              <a:t>candidates working in disciplines or fields in which the institution already has ongoing projects or specializations may more easily find opportunities to contribute, while candidates working in other areas or with new specialties may provide an opportunity to broaden and enrich research and teaching programs. Discipline</a:t>
            </a:r>
            <a:r>
              <a:rPr lang="en-US" baseline="0" dirty="0" smtClean="0"/>
              <a:t> is of course closely tied to funding considerations. </a:t>
            </a:r>
            <a:endParaRPr lang="en-US" dirty="0" smtClean="0"/>
          </a:p>
          <a:p>
            <a:pPr marL="342900" indent="-342900">
              <a:buAutoNum type="arabicParenR"/>
            </a:pPr>
            <a:endParaRPr lang="en-US" dirty="0" smtClean="0"/>
          </a:p>
          <a:p>
            <a:pPr marL="342900" indent="-342900">
              <a:buAutoNum type="arabicParenR"/>
            </a:pPr>
            <a:r>
              <a:rPr lang="en-US" b="1" dirty="0" smtClean="0"/>
              <a:t>Language skills: </a:t>
            </a:r>
            <a:r>
              <a:rPr lang="en-US" dirty="0" smtClean="0"/>
              <a:t>Institutions may elect to privilege candidates with particular language skills that match current offerings or may seek scholars to help fill institutional language gaps. Institutions able to provide language training may privilege candidates who would benefit from such a service, enhancing scholars’ experience during visits and increasing their chances of finding future opportunities. </a:t>
            </a:r>
          </a:p>
          <a:p>
            <a:pPr marL="342900" indent="-342900">
              <a:buAutoNum type="arabicParenR"/>
            </a:pPr>
            <a:endParaRPr lang="en-US" dirty="0" smtClean="0"/>
          </a:p>
          <a:p>
            <a:pPr marL="342900" indent="-342900">
              <a:buAutoNum type="arabicParenR"/>
            </a:pPr>
            <a:r>
              <a:rPr lang="en-US" b="1" dirty="0" smtClean="0"/>
              <a:t>Credentials</a:t>
            </a:r>
            <a:r>
              <a:rPr lang="en-US" dirty="0" smtClean="0"/>
              <a:t>: Is your university open to scholars who have</a:t>
            </a:r>
            <a:r>
              <a:rPr lang="en-US" baseline="0" dirty="0" smtClean="0"/>
              <a:t> a Master’s degree as their highest degree, or are candidates with a PhD most preferred. </a:t>
            </a:r>
            <a:br>
              <a:rPr lang="en-US" baseline="0" dirty="0" smtClean="0"/>
            </a:br>
            <a:endParaRPr lang="en-US" baseline="0" dirty="0" smtClean="0"/>
          </a:p>
          <a:p>
            <a:pPr marL="342900" indent="-342900">
              <a:buAutoNum type="arabicParenR"/>
            </a:pPr>
            <a:r>
              <a:rPr lang="en-US" b="1" baseline="0" dirty="0" smtClean="0"/>
              <a:t>Teaching, research or both</a:t>
            </a:r>
            <a:r>
              <a:rPr lang="en-US" baseline="0" dirty="0" smtClean="0"/>
              <a:t>: Tied to language, credentials, and of course scholar desires/experience and the university’s needs. This might change over time; for ex, a scholar could teach after being at a university first for a few months to settle into the new environment/language. </a:t>
            </a:r>
            <a:br>
              <a:rPr lang="en-US" baseline="0" dirty="0" smtClean="0"/>
            </a:br>
            <a:r>
              <a:rPr lang="en-US" baseline="0" dirty="0" smtClean="0"/>
              <a:t> </a:t>
            </a:r>
          </a:p>
          <a:p>
            <a:pPr marL="342900" indent="-342900">
              <a:buAutoNum type="arabicParenR"/>
            </a:pPr>
            <a:r>
              <a:rPr lang="en-US" b="1" baseline="0" dirty="0" smtClean="0"/>
              <a:t>Timeline</a:t>
            </a:r>
            <a:r>
              <a:rPr lang="en-US" baseline="0" dirty="0" smtClean="0"/>
              <a:t>. How long does the university need in order to gather together needed resources, obtain needed departmental and other approvals, and how does this fit within the academic year and or/budget timeline for your university?  For the scholar, when are they looking to travel and how long will the visa take? Does the scholar need permission (govt or university) to travel? If so, how long does this take? </a:t>
            </a:r>
            <a:endParaRPr lang="en-US"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5</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6</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7</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sng" kern="1200" dirty="0" smtClean="0">
                <a:solidFill>
                  <a:schemeClr val="tx1"/>
                </a:solidFill>
                <a:effectLst/>
                <a:latin typeface="+mn-lt"/>
                <a:ea typeface="+mn-ea"/>
                <a:cs typeface="+mn-cs"/>
              </a:rPr>
              <a:t>Unit 2: Funding scholar visits</a:t>
            </a:r>
            <a:endParaRPr lang="en-US" b="0" dirty="0" smtClean="0">
              <a:effectLst/>
            </a:endParaRPr>
          </a:p>
          <a:p>
            <a:r>
              <a:rPr lang="en-US" sz="1200" b="0" i="0" u="none" strike="noStrike" kern="1200" dirty="0" smtClean="0">
                <a:solidFill>
                  <a:schemeClr val="tx1"/>
                </a:solidFill>
                <a:effectLst/>
                <a:latin typeface="+mn-lt"/>
                <a:ea typeface="+mn-ea"/>
                <a:cs typeface="+mn-cs"/>
              </a:rPr>
              <a:t>Once a host has identified a scholar that will be a mutual good fit for a short-term academic appointment, the work of planning the successful visit begins. One of the first steps is securing funding for a visit, as even with in-kind support, financial support is almost always needed in order to make a visit possible. This unit will expose participants to various funding models and encourage creativity in identifying possible internal and external funding sources. Participants will also be encouraged to consider which costs beyond salary may be involved in a scholar visit, and the benefit of additional funds for professional development (including language courses, conference attendance) on a scholar’s visit and long-term career success. Surveying available resources is the first step in making concrete plans for a successful scholar visit. </a:t>
            </a:r>
            <a:br>
              <a:rPr lang="en-US" sz="1200" b="0" i="0" u="none" strike="noStrike" kern="1200" dirty="0" smtClean="0">
                <a:solidFill>
                  <a:schemeClr val="tx1"/>
                </a:solidFill>
                <a:effectLst/>
                <a:latin typeface="+mn-lt"/>
                <a:ea typeface="+mn-ea"/>
                <a:cs typeface="+mn-cs"/>
              </a:rPr>
            </a:br>
            <a:endParaRPr lang="en-US" sz="1200" b="0" i="0" u="none" strike="noStrike"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800" b="0" dirty="0" smtClean="0"/>
              <a:t>Image</a:t>
            </a:r>
            <a:r>
              <a:rPr lang="en-US" sz="800" baseline="0" dirty="0" smtClean="0"/>
              <a:t>: </a:t>
            </a:r>
          </a:p>
          <a:p>
            <a:r>
              <a:rPr lang="en-US" sz="800" b="0" kern="1200" dirty="0" smtClean="0">
                <a:solidFill>
                  <a:schemeClr val="tx1"/>
                </a:solidFill>
                <a:latin typeface="+mn-lt"/>
                <a:ea typeface="+mn-ea"/>
                <a:cs typeface="+mn-cs"/>
              </a:rPr>
              <a:t>License: Creative Commons 3 - </a:t>
            </a:r>
            <a:r>
              <a:rPr lang="en-US" sz="800" b="0" u="sng" kern="1200" dirty="0" smtClean="0">
                <a:solidFill>
                  <a:schemeClr val="tx1"/>
                </a:solidFill>
                <a:latin typeface="+mn-lt"/>
                <a:ea typeface="+mn-ea"/>
                <a:cs typeface="+mn-cs"/>
                <a:hlinkClick r:id="rId3"/>
              </a:rPr>
              <a:t>CC BY-SA 3.0</a:t>
            </a:r>
          </a:p>
          <a:p>
            <a:r>
              <a:rPr lang="en-US" sz="800" b="0" kern="1200" dirty="0" smtClean="0">
                <a:solidFill>
                  <a:schemeClr val="tx1"/>
                </a:solidFill>
                <a:latin typeface="+mn-lt"/>
                <a:ea typeface="+mn-ea"/>
                <a:cs typeface="+mn-cs"/>
              </a:rPr>
              <a:t>Attribution: Alpha Stock Images - http://alphastockimages.com/</a:t>
            </a:r>
          </a:p>
          <a:p>
            <a:r>
              <a:rPr lang="en-US" sz="800" b="0" kern="1200" dirty="0" smtClean="0">
                <a:solidFill>
                  <a:schemeClr val="tx1"/>
                </a:solidFill>
                <a:latin typeface="+mn-lt"/>
                <a:ea typeface="+mn-ea"/>
                <a:cs typeface="+mn-cs"/>
              </a:rPr>
              <a:t>Original Author: Nick Youngson - http://www.nyphotographic.com/</a:t>
            </a:r>
          </a:p>
          <a:p>
            <a:r>
              <a:rPr lang="en-US" sz="800" b="0" kern="1200" dirty="0" smtClean="0">
                <a:solidFill>
                  <a:schemeClr val="tx1"/>
                </a:solidFill>
                <a:latin typeface="+mn-lt"/>
                <a:ea typeface="+mn-ea"/>
                <a:cs typeface="+mn-cs"/>
              </a:rPr>
              <a:t>Original Image: http://www.thebluediamondgallery.com/wooden-tile/f/funding.html</a:t>
            </a:r>
            <a:endParaRPr lang="en-US" sz="800" b="0" dirty="0" smtClean="0"/>
          </a:p>
        </p:txBody>
      </p:sp>
      <p:sp>
        <p:nvSpPr>
          <p:cNvPr id="4" name="Slide Number Placeholder 3"/>
          <p:cNvSpPr>
            <a:spLocks noGrp="1"/>
          </p:cNvSpPr>
          <p:nvPr>
            <p:ph type="sldNum" sz="quarter" idx="10"/>
          </p:nvPr>
        </p:nvSpPr>
        <p:spPr/>
        <p:txBody>
          <a:bodyPr/>
          <a:lstStyle/>
          <a:p>
            <a:fld id="{CF735D67-468A-4835-9B33-E5E3D9D5313D}" type="slidenum">
              <a:rPr lang="en-US" smtClean="0"/>
              <a:t>8</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Many universities have the desire to host scholars but come up against challenges</a:t>
            </a:r>
            <a:r>
              <a:rPr lang="en-US" baseline="0" dirty="0" smtClean="0"/>
              <a:t> in securing funding. We’ve found over the years that flexibility and creativity are key. </a:t>
            </a:r>
          </a:p>
          <a:p>
            <a:endParaRPr lang="en-US" dirty="0" smtClean="0"/>
          </a:p>
          <a:p>
            <a:r>
              <a:rPr lang="en-US" b="1" dirty="0" smtClean="0"/>
              <a:t>Fundraising within</a:t>
            </a:r>
            <a:r>
              <a:rPr lang="en-US" b="1" baseline="0" dirty="0" smtClean="0"/>
              <a:t> the university</a:t>
            </a:r>
            <a:r>
              <a:rPr lang="en-US" baseline="0" dirty="0" smtClean="0"/>
              <a:t>: </a:t>
            </a:r>
            <a:r>
              <a:rPr lang="en-US" dirty="0" smtClean="0"/>
              <a:t>Look across schools and/or departments/faculties, centres/institutes and central administration may all be able to offer some support with each</a:t>
            </a:r>
            <a:r>
              <a:rPr lang="en-US" baseline="0" dirty="0" smtClean="0"/>
              <a:t> contributing a small pocket of funding that adds up to a placement</a:t>
            </a:r>
            <a:r>
              <a:rPr lang="en-US" dirty="0" smtClean="0"/>
              <a:t>.</a:t>
            </a:r>
          </a:p>
          <a:p>
            <a:r>
              <a:rPr lang="en-US" b="1" dirty="0" smtClean="0"/>
              <a:t>In-Kind Support: </a:t>
            </a:r>
            <a:r>
              <a:rPr lang="en-US" dirty="0" smtClean="0"/>
              <a:t>Housing</a:t>
            </a:r>
            <a:r>
              <a:rPr lang="en-US" baseline="0" dirty="0" smtClean="0"/>
              <a:t>, meal plans, tuition waivers (for children/spouse); if provided, can be considered as part of compensation package. </a:t>
            </a:r>
            <a:endParaRPr lang="en-US" dirty="0" smtClean="0"/>
          </a:p>
          <a:p>
            <a:r>
              <a:rPr lang="en-US" dirty="0" smtClean="0"/>
              <a:t>computers, research or laboratory supplies, academic travel support, language or other training fees, etc. </a:t>
            </a:r>
          </a:p>
          <a:p>
            <a:pPr marL="0" indent="0">
              <a:buFontTx/>
              <a:buNone/>
            </a:pPr>
            <a:r>
              <a:rPr lang="en-US" b="1" dirty="0" smtClean="0"/>
              <a:t>Third party</a:t>
            </a:r>
            <a:r>
              <a:rPr lang="en-US" dirty="0" smtClean="0"/>
              <a:t>:</a:t>
            </a:r>
            <a:r>
              <a:rPr lang="en-US" baseline="0" dirty="0" smtClean="0"/>
              <a:t> D</a:t>
            </a:r>
            <a:r>
              <a:rPr lang="en-US" sz="1200" b="0" i="0" kern="1200" dirty="0" smtClean="0">
                <a:solidFill>
                  <a:schemeClr val="tx1"/>
                </a:solidFill>
                <a:effectLst/>
                <a:latin typeface="+mn-lt"/>
                <a:ea typeface="+mn-ea"/>
                <a:cs typeface="+mn-cs"/>
              </a:rPr>
              <a:t>epending on the scholar of interest, we might have suggestions for outside funds that may apply. For example, a scholar who is also a human rights defender may qualify for funds that we are aware of and would be happy to help either refer or help guide the application process. Other</a:t>
            </a:r>
            <a:r>
              <a:rPr lang="en-US" sz="1200" b="0" i="0" kern="1200" baseline="0" dirty="0" smtClean="0">
                <a:solidFill>
                  <a:schemeClr val="tx1"/>
                </a:solidFill>
                <a:effectLst/>
                <a:latin typeface="+mn-lt"/>
                <a:ea typeface="+mn-ea"/>
                <a:cs typeface="+mn-cs"/>
              </a:rPr>
              <a:t> options: </a:t>
            </a:r>
            <a:r>
              <a:rPr lang="en-US" dirty="0" smtClean="0"/>
              <a:t>Academic associations and other groups;</a:t>
            </a:r>
            <a:r>
              <a:rPr lang="en-US" baseline="0" dirty="0" smtClean="0"/>
              <a:t> </a:t>
            </a:r>
            <a:r>
              <a:rPr lang="en-US" dirty="0" smtClean="0"/>
              <a:t>IIE SRF fellowships;</a:t>
            </a:r>
            <a:r>
              <a:rPr lang="en-US" baseline="0" dirty="0" smtClean="0"/>
              <a:t> </a:t>
            </a:r>
            <a:r>
              <a:rPr lang="en-US" dirty="0" smtClean="0"/>
              <a:t>Local foundations or fellowships (a</a:t>
            </a:r>
            <a:r>
              <a:rPr lang="en-US" baseline="0" dirty="0" smtClean="0"/>
              <a:t> Swiss university recently applied and obtained funding from a local foundation to help host a scholar). </a:t>
            </a:r>
          </a:p>
          <a:p>
            <a:pPr marL="0" indent="0">
              <a:buFontTx/>
              <a:buNone/>
            </a:pPr>
            <a:r>
              <a:rPr lang="en-US" b="1" dirty="0" smtClean="0"/>
              <a:t>Jointly</a:t>
            </a:r>
            <a:r>
              <a:rPr lang="en-US" b="1" baseline="0" dirty="0" smtClean="0"/>
              <a:t> host</a:t>
            </a:r>
            <a:r>
              <a:rPr lang="en-US" baseline="0" dirty="0" smtClean="0"/>
              <a:t>: </a:t>
            </a:r>
            <a:r>
              <a:rPr lang="en-US" sz="1200" b="0" i="0" kern="1200" dirty="0" smtClean="0">
                <a:solidFill>
                  <a:schemeClr val="tx1"/>
                </a:solidFill>
                <a:effectLst/>
                <a:latin typeface="+mn-lt"/>
                <a:ea typeface="+mn-ea"/>
                <a:cs typeface="+mn-cs"/>
              </a:rPr>
              <a:t>This of course works best when the universities are geographically close so that a scholar can travel easily between the two. The arrangement is really up to the universities involved as to what works best, but one would serve as the primary host for administrative purposes (i.e., be the host listed for any needed visas) and the other providing a supplementary post to the scholar, such as course(s) or research undertaken at the second university.</a:t>
            </a:r>
            <a:endParaRPr lang="en-US" dirty="0" smtClean="0"/>
          </a:p>
          <a:p>
            <a:endParaRPr lang="en-US" dirty="0" smtClean="0"/>
          </a:p>
          <a:p>
            <a:endParaRPr lang="en-US" baseline="0" dirty="0" smtClean="0"/>
          </a:p>
          <a:p>
            <a:pPr rtl="0"/>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9</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After participants have worked on this for 5-10 minutes, hand out the funding scenario case development to the groups. </a:t>
            </a:r>
          </a:p>
          <a:p>
            <a:pPr rtl="0"/>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10</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11</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sng" kern="1200" dirty="0" smtClean="0">
                <a:solidFill>
                  <a:schemeClr val="tx1"/>
                </a:solidFill>
                <a:effectLst/>
                <a:latin typeface="+mn-lt"/>
                <a:ea typeface="+mn-ea"/>
                <a:cs typeface="+mn-cs"/>
              </a:rPr>
              <a:t>Unit 3: Arrival</a:t>
            </a:r>
            <a:r>
              <a:rPr lang="en-US" sz="1200" b="0" i="0" u="none" strike="noStrike" kern="1200" dirty="0" smtClean="0">
                <a:solidFill>
                  <a:schemeClr val="tx1"/>
                </a:solidFill>
                <a:effectLst/>
                <a:latin typeface="+mn-lt"/>
                <a:ea typeface="+mn-ea"/>
                <a:cs typeface="+mn-cs"/>
              </a:rPr>
              <a:t/>
            </a:r>
            <a:br>
              <a:rPr lang="en-US" sz="1200" b="0" i="0" u="none" strike="noStrike" kern="1200" dirty="0" smtClean="0">
                <a:solidFill>
                  <a:schemeClr val="tx1"/>
                </a:solidFill>
                <a:effectLst/>
                <a:latin typeface="+mn-lt"/>
                <a:ea typeface="+mn-ea"/>
                <a:cs typeface="+mn-cs"/>
              </a:rPr>
            </a:br>
            <a:r>
              <a:rPr lang="en-US" sz="1200" b="0" i="0" u="none" strike="noStrike" kern="1200" dirty="0" smtClean="0">
                <a:solidFill>
                  <a:schemeClr val="tx1"/>
                </a:solidFill>
                <a:effectLst/>
                <a:latin typeface="+mn-lt"/>
                <a:ea typeface="+mn-ea"/>
                <a:cs typeface="+mn-cs"/>
              </a:rPr>
              <a:t>Once funding has been secured for a visit, and a scholar selected, the practical aspects of inviting a scholar to campus begin. This unit aims to share best practices around preparing for scholar arrival and to prompt discussion regarding other considerations that should be taken into account for arrival planning for at-risk and refugee scholars. </a:t>
            </a:r>
          </a:p>
          <a:p>
            <a:endParaRPr lang="en-US" sz="1200" b="0" i="0" u="none" strike="noStrike" kern="1200" dirty="0" smtClean="0">
              <a:solidFill>
                <a:schemeClr val="tx1"/>
              </a:solidFill>
              <a:effectLst/>
              <a:latin typeface="+mn-lt"/>
              <a:ea typeface="+mn-ea"/>
              <a:cs typeface="+mn-cs"/>
            </a:endParaRPr>
          </a:p>
          <a:p>
            <a:r>
              <a:rPr lang="en-US" sz="1200" kern="1200" dirty="0" smtClean="0">
                <a:solidFill>
                  <a:schemeClr val="tx1"/>
                </a:solidFill>
                <a:latin typeface="+mn-lt"/>
                <a:ea typeface="+mn-ea"/>
                <a:cs typeface="+mn-cs"/>
              </a:rPr>
              <a:t>Adrian van Leen</a:t>
            </a:r>
          </a:p>
          <a:p>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Image</a:t>
            </a:r>
            <a:r>
              <a:rPr lang="en-US" baseline="0" dirty="0" smtClean="0"/>
              <a:t>: </a:t>
            </a:r>
          </a:p>
          <a:p>
            <a:r>
              <a:rPr lang="en-US" sz="1200" b="0" kern="1200" dirty="0" smtClean="0">
                <a:solidFill>
                  <a:schemeClr val="tx1"/>
                </a:solidFill>
                <a:latin typeface="+mn-lt"/>
                <a:ea typeface="+mn-ea"/>
                <a:cs typeface="+mn-cs"/>
              </a:rPr>
              <a:t>License: </a:t>
            </a:r>
            <a:r>
              <a:rPr lang="en-US" sz="1200" kern="1200" dirty="0" smtClean="0">
                <a:solidFill>
                  <a:schemeClr val="tx1"/>
                </a:solidFill>
                <a:latin typeface="+mn-lt"/>
                <a:ea typeface="+mn-ea"/>
                <a:cs typeface="+mn-cs"/>
              </a:rPr>
              <a:t>This image is free to use in any personal, educational, or commercial project, and has been licensed under the following terms: </a:t>
            </a:r>
            <a:r>
              <a:rPr lang="en-US" sz="1200" kern="1200" dirty="0" smtClean="0">
                <a:solidFill>
                  <a:schemeClr val="tx1"/>
                </a:solidFill>
                <a:latin typeface="+mn-lt"/>
                <a:ea typeface="+mn-ea"/>
                <a:cs typeface="+mn-cs"/>
                <a:hlinkClick r:id="rId3"/>
              </a:rPr>
              <a:t>PublicDomain.</a:t>
            </a:r>
            <a:endParaRPr lang="en-US" sz="1200" b="0" kern="1200" dirty="0" smtClean="0">
              <a:solidFill>
                <a:schemeClr val="tx1"/>
              </a:solidFill>
              <a:latin typeface="+mn-lt"/>
              <a:ea typeface="+mn-ea"/>
              <a:cs typeface="+mn-cs"/>
            </a:endParaRPr>
          </a:p>
          <a:p>
            <a:r>
              <a:rPr lang="en-US" sz="1200" b="0" kern="1200" dirty="0" smtClean="0">
                <a:solidFill>
                  <a:schemeClr val="tx1"/>
                </a:solidFill>
                <a:latin typeface="+mn-lt"/>
                <a:ea typeface="+mn-ea"/>
                <a:cs typeface="+mn-cs"/>
              </a:rPr>
              <a:t>Original Author: </a:t>
            </a:r>
            <a:r>
              <a:rPr lang="en-US" sz="1200" kern="1200" dirty="0" smtClean="0">
                <a:solidFill>
                  <a:schemeClr val="tx1"/>
                </a:solidFill>
                <a:latin typeface="+mn-lt"/>
                <a:ea typeface="+mn-ea"/>
                <a:cs typeface="+mn-cs"/>
              </a:rPr>
              <a:t>Adrian van Leen</a:t>
            </a:r>
          </a:p>
          <a:p>
            <a:r>
              <a:rPr lang="en-US" sz="1200" b="0" kern="1200" dirty="0" smtClean="0">
                <a:solidFill>
                  <a:schemeClr val="tx1"/>
                </a:solidFill>
                <a:latin typeface="+mn-lt"/>
                <a:ea typeface="+mn-ea"/>
                <a:cs typeface="+mn-cs"/>
              </a:rPr>
              <a:t>Original Image: https://openphoto.net/gallery/image/view/19739</a:t>
            </a:r>
            <a:endParaRPr lang="en-US" b="0" dirty="0" smtClean="0"/>
          </a:p>
          <a:p>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12</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Immigration</a:t>
            </a:r>
            <a:r>
              <a:rPr lang="en-US" dirty="0" smtClean="0"/>
              <a:t>:</a:t>
            </a:r>
            <a:r>
              <a:rPr lang="en-US" baseline="0" dirty="0" smtClean="0"/>
              <a:t> What will it take to get scholar to your country and able to legally work within it? </a:t>
            </a:r>
          </a:p>
          <a:p>
            <a:r>
              <a:rPr lang="en-US" i="1" baseline="0" dirty="0" smtClean="0"/>
              <a:t>If a</a:t>
            </a:r>
            <a:r>
              <a:rPr lang="en-US" i="1" dirty="0" smtClean="0"/>
              <a:t>lready in country</a:t>
            </a:r>
            <a:r>
              <a:rPr lang="en-US" dirty="0" smtClean="0"/>
              <a:t>:</a:t>
            </a:r>
            <a:r>
              <a:rPr lang="en-US" baseline="0" dirty="0" smtClean="0"/>
              <a:t> </a:t>
            </a:r>
            <a:r>
              <a:rPr lang="en-US" dirty="0" smtClean="0"/>
              <a:t>What is their current legal status, when does it expire and are they able to work on this status</a:t>
            </a:r>
            <a:r>
              <a:rPr lang="en-US" baseline="0" dirty="0" smtClean="0"/>
              <a:t> (for ex., do they have tourist visa or refugee status? If the latter, how far long in process are they and do they have work authorization?)</a:t>
            </a:r>
            <a:endParaRPr lang="en-US" dirty="0" smtClean="0"/>
          </a:p>
          <a:p>
            <a:r>
              <a:rPr lang="en-US" i="1" dirty="0" smtClean="0"/>
              <a:t>If in</a:t>
            </a:r>
            <a:r>
              <a:rPr lang="en-US" i="1" baseline="0" dirty="0" smtClean="0"/>
              <a:t> home/other country</a:t>
            </a:r>
            <a:r>
              <a:rPr lang="en-US" dirty="0" smtClean="0"/>
              <a:t>: Do they have a valid passport? Where are they traveling from? What</a:t>
            </a:r>
            <a:r>
              <a:rPr lang="en-US" baseline="0" dirty="0" smtClean="0"/>
              <a:t> type of visa and how long will it take? </a:t>
            </a:r>
            <a:r>
              <a:rPr lang="en-US" dirty="0" smtClean="0"/>
              <a:t>Does the host country have an official presence/embassy/consulate nearby? Does the scholar or</a:t>
            </a:r>
            <a:r>
              <a:rPr lang="en-US" baseline="0" dirty="0" smtClean="0"/>
              <a:t> university have resources to pay for applicable fees? Is there a timeline they are working with on their side (for ex., a visa that expires in 3 weeks?) </a:t>
            </a:r>
            <a:r>
              <a:rPr lang="en-US" dirty="0" smtClean="0"/>
              <a:t>	</a:t>
            </a:r>
          </a:p>
          <a:p>
            <a:r>
              <a:rPr lang="en-US" i="1" dirty="0" smtClean="0"/>
              <a:t>Traveling alone or with family</a:t>
            </a:r>
            <a:r>
              <a:rPr lang="en-US" dirty="0" smtClean="0"/>
              <a:t>? The</a:t>
            </a:r>
            <a:r>
              <a:rPr lang="en-US" baseline="0" dirty="0" smtClean="0"/>
              <a:t> age of dependents something we consider, some countries consider those under 18, others 19 or 21, which can affect if the family can travel together or not. </a:t>
            </a:r>
          </a:p>
          <a:p>
            <a:endParaRPr lang="en-US" baseline="0" dirty="0" smtClean="0"/>
          </a:p>
          <a:p>
            <a:r>
              <a:rPr lang="en-US" b="1" baseline="0" dirty="0" smtClean="0"/>
              <a:t>Family considerations</a:t>
            </a:r>
            <a:r>
              <a:rPr lang="en-US" baseline="0" dirty="0" smtClean="0"/>
              <a:t>: If travelling with children, scholars may have already started thinking about schooling options, but regardless, advice around schooling options for children will be welcome. What language(s) do the children speak already and how old are they? That will help inform what type of schooling options (international vs. regular schooling) may be most appropriate. </a:t>
            </a:r>
          </a:p>
          <a:p>
            <a:endParaRPr lang="en-US" dirty="0" smtClean="0"/>
          </a:p>
          <a:p>
            <a:r>
              <a:rPr lang="en-US" b="1" dirty="0" smtClean="0"/>
              <a:t>Housing</a:t>
            </a:r>
            <a:r>
              <a:rPr lang="en-US" dirty="0" smtClean="0"/>
              <a:t>: Family considerations,</a:t>
            </a:r>
            <a:r>
              <a:rPr lang="en-US" baseline="0" dirty="0" smtClean="0"/>
              <a:t> along with any physical ability considerations. Close to campus and bus line/other public transport? Most scholars not in a position to buy vehicle/drive. Some scholars obtain own housing with university advice, but at least temporary arrangements are welcome as they arrive. </a:t>
            </a:r>
            <a:endParaRPr lang="en-US" dirty="0" smtClean="0"/>
          </a:p>
          <a:p>
            <a:endParaRPr lang="en-US" baseline="0" dirty="0" smtClean="0"/>
          </a:p>
          <a:p>
            <a:r>
              <a:rPr lang="en-US" b="1" baseline="0" dirty="0" smtClean="0"/>
              <a:t>Travel</a:t>
            </a:r>
            <a:r>
              <a:rPr lang="en-US" baseline="0" dirty="0" smtClean="0"/>
              <a:t>: Who is paying for the travel? Is someone able to meet the scholar upon arrival and bring them to housing? When we know a scholar is travelling from in-country we ask them to keep us updated on their flight and arrival; in sensitive cases we ask for emergency contact (if for some reason they are stopped at the border.) </a:t>
            </a:r>
          </a:p>
          <a:p>
            <a:endParaRPr lang="en-US" baseline="0" dirty="0" smtClean="0"/>
          </a:p>
          <a:p>
            <a:r>
              <a:rPr lang="en-US" b="1" baseline="0" dirty="0" smtClean="0"/>
              <a:t>Orientation</a:t>
            </a:r>
            <a:r>
              <a:rPr lang="en-US" baseline="0" dirty="0" smtClean="0"/>
              <a:t>: Encourage thinking of orientation as a process not just a single meeting/event.  Administrative aspects of orientation essential (payroll, employment forms, university email/ID card), but also academic orientation to norms of university/department/culture. A small welcome event may help a scholar meet their main contacts and set them on the path for networking. If the university already holds welcome or orientation events for international scholars/spouses (for example, like NYU) make sure scholar aware of these.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Mentoring</a:t>
            </a:r>
            <a:r>
              <a:rPr lang="en-US" baseline="0" dirty="0" smtClean="0"/>
              <a:t>: We recommend designating two contacts for the scholar right away: one administrative contact who can be there for any logistical needs/questions. An academic mentor will be essential in acclimating the scholar to their new department and the academic community, introduce them to colleagues, and be the one they go to for academic guidance. Semi-regular meetings will help uncover any potential issues before they become larger. </a:t>
            </a:r>
          </a:p>
          <a:p>
            <a:endParaRPr lang="en-US" baseline="0" dirty="0" smtClean="0"/>
          </a:p>
          <a:p>
            <a:r>
              <a:rPr lang="en-US" b="1" baseline="0" dirty="0" smtClean="0"/>
              <a:t>Health</a:t>
            </a:r>
            <a:r>
              <a:rPr lang="en-US" baseline="0" dirty="0" smtClean="0"/>
              <a:t>: Important to keep in mind that, in particular for scholars who may be coming from in-country, they may have particular health needs they haven’t been able to have addressed, so important that they know how their health insurance works, where to go for health needs, and an understanding of any costs they may be responsible for.  Beyond the physical, the challenges that scholars face and the hard transitions they have been through, along with acclimating to a new place, may make coping a challenge. Scholars may benefit from counselling services, so best practice is to make sure they know where they can go for support. If university resources aren’t available/able to address a scholars particular needs, what other resources may exist for them in the community? </a:t>
            </a:r>
          </a:p>
          <a:p>
            <a:endParaRPr lang="en-US" baseline="0" dirty="0" smtClean="0"/>
          </a:p>
          <a:p>
            <a:r>
              <a:rPr lang="en-US" b="1" baseline="0" dirty="0" smtClean="0"/>
              <a:t>Security</a:t>
            </a:r>
            <a:r>
              <a:rPr lang="en-US" baseline="0" dirty="0" smtClean="0"/>
              <a:t>: Scholars coming from situations where they have been targeted may have lingering security concerns in their new location. (For others, simply being outside their country may be enough to remove them from risk.) For example, a scholar may not want to be listed with their name/photo on the university website. Some may not want to be labelled an at-risk scholar publicly. Some scholars are open to being public, others not, so important to ask in the early days on campus so you can together plan accordingly. Do they know who to contact in case of any emergency ? (For example, public safety equivalent of your university?)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13</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14</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15</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sng" kern="1200" dirty="0" smtClean="0">
                <a:solidFill>
                  <a:schemeClr val="tx1"/>
                </a:solidFill>
                <a:effectLst/>
                <a:latin typeface="+mn-lt"/>
                <a:ea typeface="+mn-ea"/>
                <a:cs typeface="+mn-cs"/>
              </a:rPr>
              <a:t>Unit 4: Integration and Transition </a:t>
            </a:r>
            <a:r>
              <a:rPr lang="en-US" sz="1200" b="0" i="0" u="none" strike="noStrike" kern="1200" dirty="0" smtClean="0">
                <a:solidFill>
                  <a:schemeClr val="tx1"/>
                </a:solidFill>
                <a:effectLst/>
                <a:latin typeface="+mn-lt"/>
                <a:ea typeface="+mn-ea"/>
                <a:cs typeface="+mn-cs"/>
              </a:rPr>
              <a:t/>
            </a:r>
            <a:br>
              <a:rPr lang="en-US" sz="1200" b="0" i="0" u="none" strike="noStrike" kern="1200" dirty="0" smtClean="0">
                <a:solidFill>
                  <a:schemeClr val="tx1"/>
                </a:solidFill>
                <a:effectLst/>
                <a:latin typeface="+mn-lt"/>
                <a:ea typeface="+mn-ea"/>
                <a:cs typeface="+mn-cs"/>
              </a:rPr>
            </a:br>
            <a:r>
              <a:rPr lang="en-US" sz="1200" b="0" i="0" u="none" strike="noStrike" kern="1200" dirty="0" smtClean="0">
                <a:solidFill>
                  <a:schemeClr val="tx1"/>
                </a:solidFill>
                <a:effectLst/>
                <a:latin typeface="+mn-lt"/>
                <a:ea typeface="+mn-ea"/>
                <a:cs typeface="+mn-cs"/>
              </a:rPr>
              <a:t>This unit aims to prompt the sharing and discussion of best practices around integration and career support to assist visiting scholars’ professional development so they may be better able to  identify additional professional opportunities following their short-term visit. Given that positions offered to visiting scholars are temporary in nature, by the end of a visit many scholars may still face an uncertain future and be unclear on their options. This unit provides advice on helping a scholar plan for the end of the visit to ease the post-visit transition and identifying options available to them ahead of a visit’s end. </a:t>
            </a:r>
          </a:p>
          <a:p>
            <a:pPr rtl="0"/>
            <a:endParaRPr lang="en-US" sz="1200" b="0" i="0" u="none" strike="noStrike" kern="1200" dirty="0" smtClean="0">
              <a:solidFill>
                <a:schemeClr val="tx1"/>
              </a:solidFill>
              <a:effectLst/>
              <a:latin typeface="+mn-lt"/>
              <a:ea typeface="+mn-ea"/>
              <a:cs typeface="+mn-cs"/>
            </a:endParaRPr>
          </a:p>
          <a:p>
            <a:pPr rtl="0"/>
            <a:r>
              <a:rPr lang="en-US" sz="1200" b="0" i="0" u="none" strike="noStrike" kern="1200" dirty="0" smtClean="0">
                <a:solidFill>
                  <a:schemeClr val="tx1"/>
                </a:solidFill>
                <a:effectLst/>
                <a:latin typeface="+mn-lt"/>
                <a:ea typeface="+mn-ea"/>
                <a:cs typeface="+mn-cs"/>
              </a:rPr>
              <a:t>Image: </a:t>
            </a:r>
          </a:p>
          <a:p>
            <a:r>
              <a:rPr lang="en-US" sz="1200" b="0" kern="1200" dirty="0" smtClean="0">
                <a:solidFill>
                  <a:schemeClr val="tx1"/>
                </a:solidFill>
                <a:latin typeface="+mn-lt"/>
                <a:ea typeface="+mn-ea"/>
                <a:cs typeface="+mn-cs"/>
              </a:rPr>
              <a:t>License: Free for reuse/no</a:t>
            </a:r>
            <a:r>
              <a:rPr lang="en-US" sz="1200" b="0" kern="1200" baseline="0" dirty="0" smtClean="0">
                <a:solidFill>
                  <a:schemeClr val="tx1"/>
                </a:solidFill>
                <a:latin typeface="+mn-lt"/>
                <a:ea typeface="+mn-ea"/>
                <a:cs typeface="+mn-cs"/>
              </a:rPr>
              <a:t> attribution required </a:t>
            </a:r>
            <a:endParaRPr lang="en-US" sz="1200" b="0" u="sng" kern="1200" dirty="0" smtClean="0">
              <a:solidFill>
                <a:schemeClr val="tx1"/>
              </a:solidFill>
              <a:latin typeface="+mn-lt"/>
              <a:ea typeface="+mn-ea"/>
              <a:cs typeface="+mn-cs"/>
              <a:hlinkClick r:id="rId3"/>
            </a:endParaRPr>
          </a:p>
          <a:p>
            <a:r>
              <a:rPr lang="en-US" sz="1200" b="0" kern="1200" dirty="0" smtClean="0">
                <a:solidFill>
                  <a:schemeClr val="tx1"/>
                </a:solidFill>
                <a:latin typeface="+mn-lt"/>
                <a:ea typeface="+mn-ea"/>
                <a:cs typeface="+mn-cs"/>
              </a:rPr>
              <a:t>Original Image: https://pixabay.com/illustrations/interview-job-icon-job-interview-1018332/</a:t>
            </a:r>
          </a:p>
          <a:p>
            <a:endParaRPr lang="en-US" sz="1200" b="0" i="0" u="none" strike="noStrike" kern="1200" dirty="0" smtClean="0">
              <a:solidFill>
                <a:schemeClr val="tx1"/>
              </a:solidFill>
              <a:effectLst/>
              <a:latin typeface="+mn-lt"/>
              <a:ea typeface="+mn-ea"/>
              <a:cs typeface="+mn-cs"/>
            </a:endParaRPr>
          </a:p>
          <a:p>
            <a:pPr rtl="0"/>
            <a:endParaRPr lang="en-US" b="0" dirty="0" smtClean="0">
              <a:effectLst/>
            </a:endParaRPr>
          </a:p>
          <a:p>
            <a:pPr rtl="0"/>
            <a:r>
              <a:rPr lang="en-US" sz="1200" b="0" i="0" u="none" strike="noStrike" kern="1200" dirty="0" smtClean="0">
                <a:solidFill>
                  <a:schemeClr val="tx1"/>
                </a:solidFill>
                <a:effectLst/>
                <a:latin typeface="+mn-lt"/>
                <a:ea typeface="+mn-ea"/>
                <a:cs typeface="+mn-cs"/>
              </a:rPr>
              <a:t/>
            </a:r>
            <a:br>
              <a:rPr lang="en-US" sz="1200" b="0" i="0" u="none" strike="noStrike" kern="1200" dirty="0" smtClean="0">
                <a:solidFill>
                  <a:schemeClr val="tx1"/>
                </a:solidFill>
                <a:effectLst/>
                <a:latin typeface="+mn-lt"/>
                <a:ea typeface="+mn-ea"/>
                <a:cs typeface="+mn-cs"/>
              </a:rPr>
            </a:b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16</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Research support: </a:t>
            </a:r>
            <a:r>
              <a:rPr lang="en-US" baseline="0" dirty="0" smtClean="0"/>
              <a:t>Many scholars may have experienced a disruption to their academic research either due to the risk that they faced, displacement, dismissal/unemployment, and are eager to resume their research now that they are in a safe location. There may be different norms/research methodologies that are the norm for this new country/university than what they have used in their previous work. Academic mentors play a role in helping inform them of these norms and directing them to research but consider making available to them training courses that are available to others at the university (even if they are for PhD/graduate students) that might help orient them to these norms. </a:t>
            </a:r>
          </a:p>
          <a:p>
            <a:endParaRPr lang="en-US" baseline="0" dirty="0" smtClean="0"/>
          </a:p>
          <a:p>
            <a:r>
              <a:rPr lang="en-US" b="1" baseline="0" dirty="0" smtClean="0"/>
              <a:t>Existing projects</a:t>
            </a:r>
            <a:r>
              <a:rPr lang="en-US" baseline="0" dirty="0" smtClean="0"/>
              <a:t>: For example, is there a project that relates to their country of origin where they could contribute? Inclusion into ongoing research helps integrate scholars into the university in an academic sense and helps them to both contribute and benefit from working closely with colleagues. </a:t>
            </a:r>
          </a:p>
          <a:p>
            <a:endParaRPr lang="en-US" baseline="0" dirty="0" smtClean="0"/>
          </a:p>
          <a:p>
            <a:r>
              <a:rPr lang="en-US" b="1" baseline="0" dirty="0" smtClean="0"/>
              <a:t>Independent research</a:t>
            </a:r>
            <a:r>
              <a:rPr lang="en-US" baseline="0" dirty="0" smtClean="0"/>
              <a:t>: Many scholars have numerous proposals for projects they would like to do some of these may overlap with the research aims of their or another department, which allows for further integration potential. Financial support to independent research not always possible, but welcome where it is, and an academic mentor that can help connect scholar with key colleagues related to their research is enormously beneficial to the success of their work. </a:t>
            </a:r>
          </a:p>
          <a:p>
            <a:endParaRPr lang="en-US" baseline="0" dirty="0" smtClean="0"/>
          </a:p>
          <a:p>
            <a:r>
              <a:rPr lang="en-US" b="1" baseline="0" dirty="0" smtClean="0"/>
              <a:t>Publishing opportunities: </a:t>
            </a:r>
            <a:r>
              <a:rPr lang="en-US" b="0" baseline="0" dirty="0" smtClean="0"/>
              <a:t>Threatened/refugee scholars may have not been able to publish in recent years due to their situations, and yet we know how important publishing is to an academic’s career</a:t>
            </a:r>
            <a:r>
              <a:rPr lang="en-US" b="1" baseline="0" dirty="0" smtClean="0"/>
              <a:t>. </a:t>
            </a:r>
            <a:r>
              <a:rPr lang="en-US" b="0" baseline="0" dirty="0" smtClean="0"/>
              <a:t>How does publishing normally work at your university press? Are there any open calls that this scholar could benefit from? Also in this era of online “predatory journals” important to share guidance about journals that are seen as reputable, and which are seen as questionable within the specialty and/or what to look for in a reputable journal. </a:t>
            </a:r>
          </a:p>
          <a:p>
            <a:endParaRPr lang="en-US" b="1" baseline="0" dirty="0" smtClean="0"/>
          </a:p>
          <a:p>
            <a:r>
              <a:rPr lang="en-US" b="1" baseline="0" dirty="0" smtClean="0"/>
              <a:t>Targeted initiatives: </a:t>
            </a:r>
            <a:r>
              <a:rPr lang="en-US" b="0" baseline="0" dirty="0" smtClean="0"/>
              <a:t>There are opportunities like New Research Voices and the Journal for Interrupted Study that provide research and publishing opportunities for threatened and refugee academics. </a:t>
            </a:r>
          </a:p>
          <a:p>
            <a:endParaRPr lang="en-US" b="0" baseline="0" dirty="0" smtClean="0"/>
          </a:p>
          <a:p>
            <a:endParaRPr lang="en-US" b="0"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17</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Positions are generally temporary, so scholars are already seeking their next position. How can universities assist? </a:t>
            </a:r>
          </a:p>
          <a:p>
            <a:endParaRPr lang="en-US" baseline="0" dirty="0" smtClean="0"/>
          </a:p>
          <a:p>
            <a:r>
              <a:rPr lang="en-US" b="1" baseline="0" dirty="0" smtClean="0"/>
              <a:t>Career center:  </a:t>
            </a:r>
            <a:r>
              <a:rPr lang="en-US" baseline="0" dirty="0" smtClean="0"/>
              <a:t>They are such an incredible resource in terms of practical advice, training, some even offer consultations, and generally underutilized by visiting scholars. Even if some of their offerings are targeted to students, much valuable advice can translate over to threatened/refugee scholars. </a:t>
            </a:r>
          </a:p>
          <a:p>
            <a:endParaRPr lang="en-US" baseline="0" dirty="0" smtClean="0"/>
          </a:p>
          <a:p>
            <a:r>
              <a:rPr lang="en-US" b="1" baseline="0" dirty="0" smtClean="0"/>
              <a:t>Job search materials and advice </a:t>
            </a:r>
            <a:r>
              <a:rPr lang="en-US" baseline="0" dirty="0" smtClean="0"/>
              <a:t>: A career center for example may offer sessions where 1-1 visits may be arranged to go over a CV. After this type of review, a second pass by someone from within the same specialty may uncover valuable feedback on how the CV is seen by someone from the same field. A career center can also provide guidance on norms for what should be in a cover letter in the country, as this can vary. </a:t>
            </a:r>
          </a:p>
          <a:p>
            <a:endParaRPr lang="en-US" baseline="0" dirty="0" smtClean="0"/>
          </a:p>
          <a:p>
            <a:r>
              <a:rPr lang="en-US" b="1" baseline="0" dirty="0" smtClean="0"/>
              <a:t>Professional development classes</a:t>
            </a:r>
            <a:r>
              <a:rPr lang="en-US" b="0" baseline="0" dirty="0" smtClean="0"/>
              <a:t>: Academic English classes help polish skills that scholars will use in speaking (to present at conferences and in job interviews) and in writing (for publishing and research grant proposals.)</a:t>
            </a:r>
          </a:p>
          <a:p>
            <a:r>
              <a:rPr lang="en-US" b="1" baseline="0" dirty="0" smtClean="0"/>
              <a:t>Interviewing skills</a:t>
            </a:r>
            <a:r>
              <a:rPr lang="en-US" baseline="0" dirty="0" smtClean="0"/>
              <a:t>: Interviewing best practices vary by country and many scholars would benefit from attending these so they learn the norms of the market they are applying to</a:t>
            </a:r>
            <a:r>
              <a:rPr lang="en-US" b="1" baseline="0" dirty="0" smtClean="0"/>
              <a:t>.  </a:t>
            </a:r>
            <a:r>
              <a:rPr lang="en-US" b="0" baseline="0" dirty="0" smtClean="0"/>
              <a:t>For example, in some countries, the interviewee asking questions isn’t seen as normal. Elsewhere,  seen as vital to showing investment and interest in the role.</a:t>
            </a:r>
            <a:r>
              <a:rPr lang="en-US" b="1" baseline="0" dirty="0" smtClean="0"/>
              <a:t> </a:t>
            </a:r>
          </a:p>
          <a:p>
            <a:r>
              <a:rPr lang="en-US" b="1" baseline="0" dirty="0" smtClean="0"/>
              <a:t>Public Speaking</a:t>
            </a:r>
            <a:r>
              <a:rPr lang="en-US" baseline="0" dirty="0" smtClean="0"/>
              <a:t>: For many people this is a skill they’d like to improve – what resources exist at your university (or community) to impact guidance on this important skill? Some scholars have taken Toastmasters to improve these skills – community level public speaking classes where you get feedback from the group every week. </a:t>
            </a:r>
          </a:p>
          <a:p>
            <a:r>
              <a:rPr lang="en-US" b="1" baseline="0" dirty="0" smtClean="0"/>
              <a:t>For scholars who want to get into teaching, teaching courses and courses on pedagogical methods importan</a:t>
            </a:r>
            <a:r>
              <a:rPr lang="en-US" baseline="0" dirty="0" smtClean="0"/>
              <a:t>t. </a:t>
            </a:r>
          </a:p>
          <a:p>
            <a:endParaRPr lang="en-US" baseline="0" dirty="0" smtClean="0"/>
          </a:p>
          <a:p>
            <a:r>
              <a:rPr lang="en-US" b="1" baseline="0" dirty="0" smtClean="0"/>
              <a:t>Networking</a:t>
            </a:r>
            <a:r>
              <a:rPr lang="en-US" baseline="0" dirty="0" smtClean="0"/>
              <a:t>: Essential to any job, but particularly in academia. A university can support  a scholars networking by: explaining how networking works where you are. Conferences give an important networking opportunity, and if work is accepted, a platform for the scholar to show their work. </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18</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Visits of refuge created by universities are generally temporary and short term in nature. At the visit’s end, the options for scholars are: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t>
            </a:r>
            <a:r>
              <a:rPr lang="en-US" b="1" baseline="0" dirty="0" smtClean="0"/>
              <a:t>Seeking opportunities in the current country: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Are there opportunities at the current university, through extension or an open advertised position? Are there opportunities elsewhere at other universities in the country?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t>
            </a:r>
            <a:r>
              <a:rPr lang="en-US" b="1" baseline="0" dirty="0" smtClean="0"/>
              <a:t>Moving on to a new position in a new country: </a:t>
            </a:r>
            <a:r>
              <a:rPr lang="en-US" b="0" baseline="0" dirty="0" smtClean="0"/>
              <a:t>We encourage geographic flexibility for this reason. Many scholars also secure posts on their own in other countries, and through this create a more diverse CV.  </a:t>
            </a:r>
          </a:p>
          <a:p>
            <a:r>
              <a:rPr lang="en-US" baseline="0" dirty="0" smtClean="0"/>
              <a:t>-</a:t>
            </a:r>
            <a:r>
              <a:rPr lang="en-US" b="1" baseline="0" dirty="0" smtClean="0"/>
              <a:t>Returning home:</a:t>
            </a:r>
            <a:r>
              <a:rPr lang="en-US" baseline="0" dirty="0" smtClean="0"/>
              <a:t> Some scholars have been able to return if the political situation or other factors impacting their risk have changed since they have been away, and may make an exploratory visit home to first see if conditions have improved. In this option, an emergency contact plan is highly recommended. </a:t>
            </a:r>
          </a:p>
          <a:p>
            <a:endParaRPr lang="en-US" baseline="0" dirty="0" smtClean="0"/>
          </a:p>
          <a:p>
            <a:r>
              <a:rPr lang="en-US" baseline="0" dirty="0" smtClean="0"/>
              <a:t>Security (is it safe to return), scholarship (where is one best suited to contribute their expertise), family considerations and legal status are all considerations that play into the above options. </a:t>
            </a:r>
          </a:p>
          <a:p>
            <a:r>
              <a:rPr lang="en-US" baseline="0" dirty="0" smtClean="0"/>
              <a:t>-We encourage scholars to start planning early – at least 6 months ahead, keeping in mind academic hiring timelines in the relevant countries. Backup plan essential in case one scenario does not work out. </a:t>
            </a:r>
          </a:p>
          <a:p>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19</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20</a:t>
            </a:fld>
            <a:endParaRPr lang="en-US" dirty="0"/>
          </a:p>
        </p:txBody>
      </p:sp>
    </p:spTree>
    <p:extLst>
      <p:ext uri="{BB962C8B-B14F-4D97-AF65-F5344CB8AC3E}">
        <p14:creationId xmlns:p14="http://schemas.microsoft.com/office/powerpoint/2010/main" val="2372031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735D67-468A-4835-9B33-E5E3D9D5313D}" type="slidenum">
              <a:rPr lang="en-US" smtClean="0"/>
              <a:t>21</a:t>
            </a:fld>
            <a:endParaRPr lang="en-US" dirty="0"/>
          </a:p>
        </p:txBody>
      </p:sp>
    </p:spTree>
    <p:extLst>
      <p:ext uri="{BB962C8B-B14F-4D97-AF65-F5344CB8AC3E}">
        <p14:creationId xmlns:p14="http://schemas.microsoft.com/office/powerpoint/2010/main" val="2372031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91EE6F2-5CF6-4A69-9222-D8FA04BB7153}" type="datetimeFigureOut">
              <a:rPr lang="en-US" smtClean="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EB5872-CD70-4832-A876-354E14054C69}" type="slidenum">
              <a:rPr lang="en-US" smtClean="0"/>
              <a:t>‹#›</a:t>
            </a:fld>
            <a:endParaRPr lang="en-US" dirty="0"/>
          </a:p>
        </p:txBody>
      </p:sp>
    </p:spTree>
    <p:extLst>
      <p:ext uri="{BB962C8B-B14F-4D97-AF65-F5344CB8AC3E}">
        <p14:creationId xmlns:p14="http://schemas.microsoft.com/office/powerpoint/2010/main" val="3677215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1EE6F2-5CF6-4A69-9222-D8FA04BB7153}" type="datetimeFigureOut">
              <a:rPr lang="en-US" smtClean="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EB5872-CD70-4832-A876-354E14054C69}" type="slidenum">
              <a:rPr lang="en-US" smtClean="0"/>
              <a:t>‹#›</a:t>
            </a:fld>
            <a:endParaRPr lang="en-US" dirty="0"/>
          </a:p>
        </p:txBody>
      </p:sp>
    </p:spTree>
    <p:extLst>
      <p:ext uri="{BB962C8B-B14F-4D97-AF65-F5344CB8AC3E}">
        <p14:creationId xmlns:p14="http://schemas.microsoft.com/office/powerpoint/2010/main" val="282547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1EE6F2-5CF6-4A69-9222-D8FA04BB7153}" type="datetimeFigureOut">
              <a:rPr lang="en-US" smtClean="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EB5872-CD70-4832-A876-354E14054C69}" type="slidenum">
              <a:rPr lang="en-US" smtClean="0"/>
              <a:t>‹#›</a:t>
            </a:fld>
            <a:endParaRPr lang="en-US" dirty="0"/>
          </a:p>
        </p:txBody>
      </p:sp>
    </p:spTree>
    <p:extLst>
      <p:ext uri="{BB962C8B-B14F-4D97-AF65-F5344CB8AC3E}">
        <p14:creationId xmlns:p14="http://schemas.microsoft.com/office/powerpoint/2010/main" val="2392052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1EE6F2-5CF6-4A69-9222-D8FA04BB7153}" type="datetimeFigureOut">
              <a:rPr lang="en-US" smtClean="0"/>
              <a:t>6/6/2019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EB5872-CD70-4832-A876-354E14054C69}" type="slidenum">
              <a:rPr lang="en-US" smtClean="0"/>
              <a:t>‹#›</a:t>
            </a:fld>
            <a:endParaRPr lang="en-US" dirty="0"/>
          </a:p>
        </p:txBody>
      </p:sp>
    </p:spTree>
    <p:extLst>
      <p:ext uri="{BB962C8B-B14F-4D97-AF65-F5344CB8AC3E}">
        <p14:creationId xmlns:p14="http://schemas.microsoft.com/office/powerpoint/2010/main" val="4120492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91EE6F2-5CF6-4A69-9222-D8FA04BB7153}" type="datetimeFigureOut">
              <a:rPr lang="en-US" smtClean="0"/>
              <a:t>6/6/2019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CEB5872-CD70-4832-A876-354E14054C69}" type="slidenum">
              <a:rPr lang="en-US" smtClean="0"/>
              <a:t>‹#›</a:t>
            </a:fld>
            <a:endParaRPr lang="en-US" dirty="0"/>
          </a:p>
        </p:txBody>
      </p:sp>
    </p:spTree>
    <p:extLst>
      <p:ext uri="{BB962C8B-B14F-4D97-AF65-F5344CB8AC3E}">
        <p14:creationId xmlns:p14="http://schemas.microsoft.com/office/powerpoint/2010/main" val="321550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1EE6F2-5CF6-4A69-9222-D8FA04BB7153}" type="datetimeFigureOut">
              <a:rPr lang="en-US" smtClean="0"/>
              <a:t>6/6/2019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CEB5872-CD70-4832-A876-354E14054C69}" type="slidenum">
              <a:rPr lang="en-US" smtClean="0"/>
              <a:t>‹#›</a:t>
            </a:fld>
            <a:endParaRPr lang="en-US" dirty="0"/>
          </a:p>
        </p:txBody>
      </p:sp>
    </p:spTree>
    <p:extLst>
      <p:ext uri="{BB962C8B-B14F-4D97-AF65-F5344CB8AC3E}">
        <p14:creationId xmlns:p14="http://schemas.microsoft.com/office/powerpoint/2010/main" val="3455692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1EE6F2-5CF6-4A69-9222-D8FA04BB7153}" type="datetimeFigureOut">
              <a:rPr lang="en-US" smtClean="0"/>
              <a:t>6/6/2019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CEB5872-CD70-4832-A876-354E14054C69}" type="slidenum">
              <a:rPr lang="en-US" smtClean="0"/>
              <a:t>‹#›</a:t>
            </a:fld>
            <a:endParaRPr lang="en-US" dirty="0"/>
          </a:p>
        </p:txBody>
      </p:sp>
    </p:spTree>
    <p:extLst>
      <p:ext uri="{BB962C8B-B14F-4D97-AF65-F5344CB8AC3E}">
        <p14:creationId xmlns:p14="http://schemas.microsoft.com/office/powerpoint/2010/main" val="2990662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1EE6F2-5CF6-4A69-9222-D8FA04BB7153}" type="datetimeFigureOut">
              <a:rPr lang="en-US" smtClean="0"/>
              <a:t>6/6/2019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EB5872-CD70-4832-A876-354E14054C69}" type="slidenum">
              <a:rPr lang="en-US" smtClean="0"/>
              <a:t>‹#›</a:t>
            </a:fld>
            <a:endParaRPr lang="en-US" dirty="0"/>
          </a:p>
        </p:txBody>
      </p:sp>
    </p:spTree>
    <p:extLst>
      <p:ext uri="{BB962C8B-B14F-4D97-AF65-F5344CB8AC3E}">
        <p14:creationId xmlns:p14="http://schemas.microsoft.com/office/powerpoint/2010/main" val="2019075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1EE6F2-5CF6-4A69-9222-D8FA04BB7153}" type="datetimeFigureOut">
              <a:rPr lang="en-US" smtClean="0"/>
              <a:t>6/6/2019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EB5872-CD70-4832-A876-354E14054C69}" type="slidenum">
              <a:rPr lang="en-US" smtClean="0"/>
              <a:t>‹#›</a:t>
            </a:fld>
            <a:endParaRPr lang="en-US" dirty="0"/>
          </a:p>
        </p:txBody>
      </p:sp>
    </p:spTree>
    <p:extLst>
      <p:ext uri="{BB962C8B-B14F-4D97-AF65-F5344CB8AC3E}">
        <p14:creationId xmlns:p14="http://schemas.microsoft.com/office/powerpoint/2010/main" val="341105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1EE6F2-5CF6-4A69-9222-D8FA04BB7153}" type="datetimeFigureOut">
              <a:rPr lang="en-US" smtClean="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EB5872-CD70-4832-A876-354E14054C69}" type="slidenum">
              <a:rPr lang="en-US" smtClean="0"/>
              <a:t>‹#›</a:t>
            </a:fld>
            <a:endParaRPr lang="en-US" dirty="0"/>
          </a:p>
        </p:txBody>
      </p:sp>
    </p:spTree>
    <p:extLst>
      <p:ext uri="{BB962C8B-B14F-4D97-AF65-F5344CB8AC3E}">
        <p14:creationId xmlns:p14="http://schemas.microsoft.com/office/powerpoint/2010/main" val="158208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1EE6F2-5CF6-4A69-9222-D8FA04BB7153}" type="datetimeFigureOut">
              <a:rPr lang="en-US" smtClean="0"/>
              <a:t>6/6/2019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CEB5872-CD70-4832-A876-354E14054C69}" type="slidenum">
              <a:rPr lang="en-US" smtClean="0"/>
              <a:t>‹#›</a:t>
            </a:fld>
            <a:endParaRPr lang="en-US" dirty="0"/>
          </a:p>
        </p:txBody>
      </p:sp>
    </p:spTree>
    <p:extLst>
      <p:ext uri="{BB962C8B-B14F-4D97-AF65-F5344CB8AC3E}">
        <p14:creationId xmlns:p14="http://schemas.microsoft.com/office/powerpoint/2010/main" val="7880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1EE6F2-5CF6-4A69-9222-D8FA04BB7153}" type="datetimeFigureOut">
              <a:rPr lang="en-US" smtClean="0"/>
              <a:t>6/6/2019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EB5872-CD70-4832-A876-354E14054C69}" type="slidenum">
              <a:rPr lang="en-US" smtClean="0"/>
              <a:t>‹#›</a:t>
            </a:fld>
            <a:endParaRPr lang="en-US" dirty="0"/>
          </a:p>
        </p:txBody>
      </p:sp>
    </p:spTree>
    <p:extLst>
      <p:ext uri="{BB962C8B-B14F-4D97-AF65-F5344CB8AC3E}">
        <p14:creationId xmlns:p14="http://schemas.microsoft.com/office/powerpoint/2010/main" val="3219356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2.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2.png"/><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6.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7.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hemeOverride" Target="../theme/themeOverride8.xml"/><Relationship Id="rId6" Type="http://schemas.openxmlformats.org/officeDocument/2006/relationships/image" Target="../media/image3.png"/><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9.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1.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 Id="rId6" Type="http://schemas.openxmlformats.org/officeDocument/2006/relationships/image" Target="../media/image4.png"/><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hemeOverride" Target="../theme/themeOverride13.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4.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hemeOverride" Target="../theme/themeOverride16.xml"/><Relationship Id="rId6" Type="http://schemas.openxmlformats.org/officeDocument/2006/relationships/image" Target="../media/image5.png"/><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17.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hemeOverride" Target="../theme/themeOverride18.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hemeOverride" Target="../theme/themeOverride19.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20.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 Id="rId5" Type="http://schemas.openxmlformats.org/officeDocument/2006/relationships/image" Target="https://www.uio.no/english/about/global/globally-engaged/academic-refuge/academic-refuge-270.jpg" TargetMode="Externa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5029200" y="5388045"/>
            <a:ext cx="4267200" cy="338554"/>
          </a:xfrm>
          <a:prstGeom prst="rect">
            <a:avLst/>
          </a:prstGeom>
          <a:noFill/>
        </p:spPr>
        <p:txBody>
          <a:bodyPr wrap="square" rtlCol="0">
            <a:spAutoFit/>
          </a:bodyPr>
          <a:lstStyle/>
          <a:p>
            <a:r>
              <a:rPr lang="en-US" sz="1600" dirty="0">
                <a:latin typeface="Kalinga" pitchFamily="2" charset="0"/>
                <a:cs typeface="Kalinga" pitchFamily="2" charset="0"/>
              </a:rPr>
              <a:t>Academic </a:t>
            </a:r>
            <a:r>
              <a:rPr lang="en-US" sz="1600" dirty="0" smtClean="0">
                <a:latin typeface="Kalinga" pitchFamily="2" charset="0"/>
                <a:cs typeface="Kalinga" pitchFamily="2" charset="0"/>
              </a:rPr>
              <a:t>Refuge Curriculum </a:t>
            </a:r>
            <a:endParaRPr lang="en-US" sz="1600" dirty="0">
              <a:latin typeface="Kalinga" pitchFamily="2" charset="0"/>
              <a:cs typeface="Kalinga" pitchFamily="2" charset="0"/>
            </a:endParaRPr>
          </a:p>
        </p:txBody>
      </p:sp>
      <p:sp>
        <p:nvSpPr>
          <p:cNvPr id="3" name="Rectangle 2"/>
          <p:cNvSpPr/>
          <p:nvPr/>
        </p:nvSpPr>
        <p:spPr>
          <a:xfrm>
            <a:off x="5029200" y="350728"/>
            <a:ext cx="3810000" cy="1508105"/>
          </a:xfrm>
          <a:prstGeom prst="rect">
            <a:avLst/>
          </a:prstGeom>
        </p:spPr>
        <p:txBody>
          <a:bodyPr wrap="square">
            <a:spAutoFit/>
          </a:bodyPr>
          <a:lstStyle/>
          <a:p>
            <a:r>
              <a:rPr lang="en-US" sz="2800" dirty="0" smtClean="0"/>
              <a:t>Academic Refuge </a:t>
            </a:r>
          </a:p>
          <a:p>
            <a:endParaRPr lang="en-US" sz="2800" dirty="0"/>
          </a:p>
          <a:p>
            <a:r>
              <a:rPr lang="en-US" dirty="0" smtClean="0"/>
              <a:t>Welcoming </a:t>
            </a:r>
            <a:r>
              <a:rPr lang="en-US" dirty="0"/>
              <a:t>Refugees and </a:t>
            </a:r>
            <a:r>
              <a:rPr lang="en-US" dirty="0" smtClean="0"/>
              <a:t>Threatened Scholars to </a:t>
            </a:r>
            <a:r>
              <a:rPr lang="en-US" dirty="0"/>
              <a:t>Campus</a:t>
            </a:r>
            <a:endParaRPr lang="en-US" dirty="0">
              <a:latin typeface="Kalinga" pitchFamily="2" charset="0"/>
              <a:ea typeface="Lato" panose="020F0502020204030203" pitchFamily="34" charset="0"/>
              <a:cs typeface="Kalinga" pitchFamily="2" charset="0"/>
            </a:endParaRPr>
          </a:p>
        </p:txBody>
      </p:sp>
      <p:pic>
        <p:nvPicPr>
          <p:cNvPr id="6" name="Picture 5"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381000" y="448230"/>
            <a:ext cx="3048000" cy="2218770"/>
          </a:xfrm>
          <a:prstGeom prst="rect">
            <a:avLst/>
          </a:prstGeom>
          <a:effectLst>
            <a:glow rad="101600">
              <a:schemeClr val="accent1">
                <a:lumMod val="20000"/>
                <a:lumOff val="80000"/>
                <a:alpha val="75000"/>
              </a:schemeClr>
            </a:glow>
            <a:softEdge rad="330200"/>
          </a:effectLst>
        </p:spPr>
      </p:pic>
    </p:spTree>
    <p:extLst>
      <p:ext uri="{BB962C8B-B14F-4D97-AF65-F5344CB8AC3E}">
        <p14:creationId xmlns:p14="http://schemas.microsoft.com/office/powerpoint/2010/main" val="3834084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533400" y="843280"/>
            <a:ext cx="71628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Introduction</a:t>
            </a:r>
            <a:endParaRPr lang="en-US" sz="2800" b="1" cap="small" dirty="0" smtClean="0">
              <a:solidFill>
                <a:schemeClr val="tx2">
                  <a:lumMod val="60000"/>
                  <a:lumOff val="40000"/>
                </a:schemeClr>
              </a:solidFill>
              <a:latin typeface="Kalinga" pitchFamily="2" charset="0"/>
              <a:cs typeface="Kalinga" pitchFamily="2" charset="0"/>
            </a:endParaRP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5" name="Rectangle 4"/>
          <p:cNvSpPr/>
          <p:nvPr/>
        </p:nvSpPr>
        <p:spPr>
          <a:xfrm>
            <a:off x="609600" y="1905000"/>
            <a:ext cx="4572000" cy="1754327"/>
          </a:xfrm>
          <a:prstGeom prst="rect">
            <a:avLst/>
          </a:prstGeom>
        </p:spPr>
        <p:txBody>
          <a:bodyPr>
            <a:spAutoFit/>
          </a:bodyPr>
          <a:lstStyle/>
          <a:p>
            <a:endParaRPr lang="en-US" dirty="0"/>
          </a:p>
          <a:p>
            <a:r>
              <a:rPr lang="en-US" b="1" dirty="0">
                <a:latin typeface="Kalinga" panose="020B0502040204020203" pitchFamily="34" charset="0"/>
                <a:cs typeface="Kalinga" panose="020B0502040204020203" pitchFamily="34" charset="0"/>
              </a:rPr>
              <a:t>Unit 1: Welcome</a:t>
            </a:r>
          </a:p>
          <a:p>
            <a:r>
              <a:rPr lang="en-US" b="1" dirty="0">
                <a:latin typeface="Kalinga" panose="020B0502040204020203" pitchFamily="34" charset="0"/>
                <a:cs typeface="Kalinga" panose="020B0502040204020203" pitchFamily="34" charset="0"/>
              </a:rPr>
              <a:t>Unit 2: Funding</a:t>
            </a:r>
          </a:p>
          <a:p>
            <a:r>
              <a:rPr lang="en-US" b="1" dirty="0">
                <a:latin typeface="Kalinga" panose="020B0502040204020203" pitchFamily="34" charset="0"/>
                <a:cs typeface="Kalinga" panose="020B0502040204020203" pitchFamily="34" charset="0"/>
              </a:rPr>
              <a:t>Unit 3: Arrival</a:t>
            </a:r>
          </a:p>
          <a:p>
            <a:r>
              <a:rPr lang="en-US" b="1" dirty="0">
                <a:latin typeface="Kalinga" panose="020B0502040204020203" pitchFamily="34" charset="0"/>
                <a:cs typeface="Kalinga" panose="020B0502040204020203" pitchFamily="34" charset="0"/>
              </a:rPr>
              <a:t>Unit 4</a:t>
            </a:r>
            <a:r>
              <a:rPr lang="en-US" b="1" dirty="0" smtClean="0">
                <a:latin typeface="Kalinga" panose="020B0502040204020203" pitchFamily="34" charset="0"/>
                <a:cs typeface="Kalinga" panose="020B0502040204020203" pitchFamily="34" charset="0"/>
              </a:rPr>
              <a:t>: Integration and Transition</a:t>
            </a:r>
            <a:endParaRPr lang="en-US" b="1" dirty="0">
              <a:latin typeface="Kalinga" panose="020B0502040204020203" pitchFamily="34" charset="0"/>
              <a:cs typeface="Kalinga" panose="020B0502040204020203" pitchFamily="34" charset="0"/>
            </a:endParaRPr>
          </a:p>
          <a:p>
            <a:r>
              <a:rPr lang="en-US" b="1" dirty="0">
                <a:latin typeface="Kalinga" panose="020B0502040204020203" pitchFamily="34" charset="0"/>
                <a:cs typeface="Kalinga" panose="020B0502040204020203" pitchFamily="34" charset="0"/>
              </a:rPr>
              <a:t>Wrap-up</a:t>
            </a:r>
          </a:p>
        </p:txBody>
      </p:sp>
    </p:spTree>
    <p:extLst>
      <p:ext uri="{BB962C8B-B14F-4D97-AF65-F5344CB8AC3E}">
        <p14:creationId xmlns:p14="http://schemas.microsoft.com/office/powerpoint/2010/main" val="211657597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533400" y="843280"/>
            <a:ext cx="71628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Unit 1: </a:t>
            </a:r>
            <a:r>
              <a:rPr lang="en-US" sz="2800" b="1" cap="small" dirty="0">
                <a:solidFill>
                  <a:schemeClr val="tx2">
                    <a:lumMod val="60000"/>
                    <a:lumOff val="40000"/>
                  </a:schemeClr>
                </a:solidFill>
                <a:latin typeface="Kalinga" pitchFamily="2" charset="0"/>
                <a:cs typeface="Kalinga" pitchFamily="2" charset="0"/>
              </a:rPr>
              <a:t>W</a:t>
            </a:r>
            <a:r>
              <a:rPr lang="en-US" sz="2800" b="1" cap="small" dirty="0" smtClean="0">
                <a:solidFill>
                  <a:schemeClr val="tx2">
                    <a:lumMod val="60000"/>
                    <a:lumOff val="40000"/>
                  </a:schemeClr>
                </a:solidFill>
                <a:latin typeface="Kalinga" pitchFamily="2" charset="0"/>
                <a:cs typeface="Kalinga" pitchFamily="2" charset="0"/>
              </a:rPr>
              <a:t>elcome to Campus</a:t>
            </a: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pic>
        <p:nvPicPr>
          <p:cNvPr id="5" name="Picture 4"/>
          <p:cNvPicPr>
            <a:picLocks noChangeAspect="1"/>
          </p:cNvPicPr>
          <p:nvPr/>
        </p:nvPicPr>
        <p:blipFill>
          <a:blip r:embed="rId6"/>
          <a:stretch>
            <a:fillRect/>
          </a:stretch>
        </p:blipFill>
        <p:spPr>
          <a:xfrm>
            <a:off x="533400" y="2362200"/>
            <a:ext cx="5208778" cy="3681413"/>
          </a:xfrm>
          <a:prstGeom prst="rect">
            <a:avLst/>
          </a:prstGeom>
          <a:effectLst>
            <a:glow rad="101600">
              <a:schemeClr val="accent1">
                <a:lumMod val="20000"/>
                <a:lumOff val="80000"/>
                <a:alpha val="75000"/>
              </a:schemeClr>
            </a:glow>
            <a:softEdge rad="330200"/>
          </a:effectLst>
        </p:spPr>
      </p:pic>
    </p:spTree>
    <p:extLst>
      <p:ext uri="{BB962C8B-B14F-4D97-AF65-F5344CB8AC3E}">
        <p14:creationId xmlns:p14="http://schemas.microsoft.com/office/powerpoint/2010/main" val="118232880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533400" y="843280"/>
            <a:ext cx="71628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Discussion: </a:t>
            </a:r>
            <a:r>
              <a:rPr lang="en-US" sz="2800" b="1" cap="small" dirty="0" smtClean="0">
                <a:solidFill>
                  <a:schemeClr val="tx2">
                    <a:lumMod val="60000"/>
                    <a:lumOff val="40000"/>
                  </a:schemeClr>
                </a:solidFill>
                <a:latin typeface="Kalinga" pitchFamily="2" charset="0"/>
                <a:cs typeface="Kalinga" pitchFamily="2" charset="0"/>
              </a:rPr>
              <a:t>Why Help?</a:t>
            </a: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7" name="TextBox 6"/>
          <p:cNvSpPr txBox="1"/>
          <p:nvPr/>
        </p:nvSpPr>
        <p:spPr>
          <a:xfrm>
            <a:off x="838200" y="2514600"/>
            <a:ext cx="6019800" cy="3693319"/>
          </a:xfrm>
          <a:prstGeom prst="rect">
            <a:avLst/>
          </a:prstGeom>
          <a:noFill/>
        </p:spPr>
        <p:txBody>
          <a:bodyPr wrap="square" rtlCol="0">
            <a:spAutoFit/>
          </a:bodyPr>
          <a:lstStyle/>
          <a:p>
            <a:r>
              <a:rPr lang="en-US" dirty="0" smtClean="0">
                <a:latin typeface="Kalinga" panose="020B0502040204020203" pitchFamily="34" charset="0"/>
                <a:cs typeface="Kalinga" panose="020B0502040204020203" pitchFamily="34" charset="0"/>
              </a:rPr>
              <a:t>What motivates you to get involved with initiatives assisting threatened and refugee scholars? </a:t>
            </a:r>
          </a:p>
          <a:p>
            <a:endParaRPr lang="en-US" dirty="0">
              <a:latin typeface="Kalinga" panose="020B0502040204020203" pitchFamily="34" charset="0"/>
              <a:cs typeface="Kalinga" panose="020B0502040204020203" pitchFamily="34" charset="0"/>
            </a:endParaRPr>
          </a:p>
          <a:p>
            <a:r>
              <a:rPr lang="en-US" dirty="0">
                <a:latin typeface="Kalinga" panose="020B0502040204020203" pitchFamily="34" charset="0"/>
                <a:cs typeface="Kalinga" panose="020B0502040204020203" pitchFamily="34" charset="0"/>
              </a:rPr>
              <a:t>Understanding these motivations can help identify opportunities/considerations for selecting a scholars that best fits within the university. </a:t>
            </a:r>
            <a:endParaRPr lang="en-US" dirty="0" smtClean="0">
              <a:latin typeface="Kalinga" panose="020B0502040204020203" pitchFamily="34" charset="0"/>
              <a:cs typeface="Kalinga" panose="020B0502040204020203" pitchFamily="34" charset="0"/>
            </a:endParaRPr>
          </a:p>
          <a:p>
            <a:endParaRPr lang="en-US" dirty="0">
              <a:latin typeface="Kalinga" panose="020B0502040204020203" pitchFamily="34" charset="0"/>
              <a:cs typeface="Kalinga" panose="020B0502040204020203" pitchFamily="34" charset="0"/>
            </a:endParaRPr>
          </a:p>
          <a:p>
            <a:r>
              <a:rPr lang="en-US" dirty="0">
                <a:latin typeface="Kalinga" panose="020B0502040204020203" pitchFamily="34" charset="0"/>
                <a:cs typeface="Kalinga" panose="020B0502040204020203" pitchFamily="34" charset="0"/>
              </a:rPr>
              <a:t>Having clear goals helps to anchor decision making in a long-term </a:t>
            </a:r>
            <a:r>
              <a:rPr lang="en-US" dirty="0" smtClean="0">
                <a:latin typeface="Kalinga" panose="020B0502040204020203" pitchFamily="34" charset="0"/>
                <a:cs typeface="Kalinga" panose="020B0502040204020203" pitchFamily="34" charset="0"/>
              </a:rPr>
              <a:t>vision. </a:t>
            </a:r>
            <a:endParaRPr lang="en-US" dirty="0">
              <a:latin typeface="Kalinga" panose="020B0502040204020203" pitchFamily="34" charset="0"/>
              <a:cs typeface="Kalinga" panose="020B0502040204020203" pitchFamily="34" charset="0"/>
            </a:endParaRPr>
          </a:p>
          <a:p>
            <a:endParaRPr lang="en-US" dirty="0">
              <a:latin typeface="Kalinga" panose="020B0502040204020203" pitchFamily="34" charset="0"/>
              <a:cs typeface="Kalinga" panose="020B0502040204020203" pitchFamily="34" charset="0"/>
            </a:endParaRPr>
          </a:p>
          <a:p>
            <a:endParaRPr lang="en-US" dirty="0" smtClean="0">
              <a:latin typeface="Kalinga" panose="020B0502040204020203" pitchFamily="34" charset="0"/>
              <a:cs typeface="Kalinga" panose="020B0502040204020203" pitchFamily="34" charset="0"/>
            </a:endParaRPr>
          </a:p>
          <a:p>
            <a:endParaRPr lang="en-US" dirty="0" smtClean="0">
              <a:latin typeface="Kalinga" panose="020B0502040204020203" pitchFamily="34" charset="0"/>
              <a:cs typeface="Kalinga" panose="020B0502040204020203" pitchFamily="34" charset="0"/>
            </a:endParaRPr>
          </a:p>
          <a:p>
            <a:endParaRPr lang="en-US" dirty="0"/>
          </a:p>
        </p:txBody>
      </p:sp>
    </p:spTree>
    <p:extLst>
      <p:ext uri="{BB962C8B-B14F-4D97-AF65-F5344CB8AC3E}">
        <p14:creationId xmlns:p14="http://schemas.microsoft.com/office/powerpoint/2010/main" val="54857742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533400" y="843280"/>
            <a:ext cx="71628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Consider: </a:t>
            </a:r>
            <a:r>
              <a:rPr lang="en-US" sz="2800" b="1" cap="small" dirty="0">
                <a:solidFill>
                  <a:schemeClr val="tx2">
                    <a:lumMod val="60000"/>
                    <a:lumOff val="40000"/>
                  </a:schemeClr>
                </a:solidFill>
                <a:latin typeface="Kalinga" pitchFamily="2" charset="0"/>
                <a:cs typeface="Kalinga" pitchFamily="2" charset="0"/>
              </a:rPr>
              <a:t>What makes a good fit? </a:t>
            </a: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5" name="TextBox 4"/>
          <p:cNvSpPr txBox="1"/>
          <p:nvPr/>
        </p:nvSpPr>
        <p:spPr>
          <a:xfrm>
            <a:off x="838200" y="2209800"/>
            <a:ext cx="3962400" cy="3416320"/>
          </a:xfrm>
          <a:prstGeom prst="rect">
            <a:avLst/>
          </a:prstGeom>
          <a:noFill/>
        </p:spPr>
        <p:txBody>
          <a:bodyPr wrap="square" rtlCol="0">
            <a:spAutoFit/>
          </a:bodyPr>
          <a:lstStyle/>
          <a:p>
            <a:r>
              <a:rPr lang="en-US" b="1" dirty="0" smtClean="0">
                <a:latin typeface="Kalinga" panose="020B0502040204020203" pitchFamily="34" charset="0"/>
                <a:cs typeface="Kalinga" panose="020B0502040204020203" pitchFamily="34" charset="0"/>
              </a:rPr>
              <a:t>Geography</a:t>
            </a:r>
          </a:p>
          <a:p>
            <a:endParaRPr lang="en-US" dirty="0" smtClean="0">
              <a:latin typeface="Kalinga" panose="020B0502040204020203" pitchFamily="34" charset="0"/>
              <a:cs typeface="Kalinga" panose="020B0502040204020203" pitchFamily="34" charset="0"/>
            </a:endParaRPr>
          </a:p>
          <a:p>
            <a:r>
              <a:rPr lang="en-US" b="1" dirty="0" smtClean="0">
                <a:latin typeface="Kalinga" panose="020B0502040204020203" pitchFamily="34" charset="0"/>
                <a:cs typeface="Kalinga" panose="020B0502040204020203" pitchFamily="34" charset="0"/>
              </a:rPr>
              <a:t>Discipline/Field </a:t>
            </a:r>
          </a:p>
          <a:p>
            <a:endParaRPr lang="en-US" dirty="0" smtClean="0">
              <a:latin typeface="Kalinga" panose="020B0502040204020203" pitchFamily="34" charset="0"/>
              <a:cs typeface="Kalinga" panose="020B0502040204020203" pitchFamily="34" charset="0"/>
            </a:endParaRPr>
          </a:p>
          <a:p>
            <a:r>
              <a:rPr lang="en-US" b="1" dirty="0" smtClean="0">
                <a:latin typeface="Kalinga" panose="020B0502040204020203" pitchFamily="34" charset="0"/>
                <a:cs typeface="Kalinga" panose="020B0502040204020203" pitchFamily="34" charset="0"/>
              </a:rPr>
              <a:t>Language Skills </a:t>
            </a:r>
          </a:p>
          <a:p>
            <a:endParaRPr lang="en-US" b="1" dirty="0" smtClean="0">
              <a:latin typeface="Kalinga" panose="020B0502040204020203" pitchFamily="34" charset="0"/>
              <a:cs typeface="Kalinga" panose="020B0502040204020203" pitchFamily="34" charset="0"/>
            </a:endParaRPr>
          </a:p>
          <a:p>
            <a:r>
              <a:rPr lang="en-US" b="1" dirty="0" smtClean="0">
                <a:latin typeface="Kalinga" panose="020B0502040204020203" pitchFamily="34" charset="0"/>
                <a:cs typeface="Kalinga" panose="020B0502040204020203" pitchFamily="34" charset="0"/>
              </a:rPr>
              <a:t>Credentials</a:t>
            </a:r>
          </a:p>
          <a:p>
            <a:endParaRPr lang="en-US" dirty="0" smtClean="0">
              <a:latin typeface="Kalinga" panose="020B0502040204020203" pitchFamily="34" charset="0"/>
              <a:cs typeface="Kalinga" panose="020B0502040204020203" pitchFamily="34" charset="0"/>
            </a:endParaRPr>
          </a:p>
          <a:p>
            <a:r>
              <a:rPr lang="en-US" b="1" dirty="0" smtClean="0">
                <a:latin typeface="Kalinga" panose="020B0502040204020203" pitchFamily="34" charset="0"/>
                <a:cs typeface="Kalinga" panose="020B0502040204020203" pitchFamily="34" charset="0"/>
              </a:rPr>
              <a:t>Teaching, research, or both? </a:t>
            </a:r>
          </a:p>
          <a:p>
            <a:endParaRPr lang="en-US" dirty="0" smtClean="0">
              <a:latin typeface="Kalinga" panose="020B0502040204020203" pitchFamily="34" charset="0"/>
              <a:cs typeface="Kalinga" panose="020B0502040204020203" pitchFamily="34" charset="0"/>
            </a:endParaRPr>
          </a:p>
          <a:p>
            <a:r>
              <a:rPr lang="en-US" b="1" dirty="0" smtClean="0">
                <a:latin typeface="Kalinga" panose="020B0502040204020203" pitchFamily="34" charset="0"/>
                <a:cs typeface="Kalinga" panose="020B0502040204020203" pitchFamily="34" charset="0"/>
              </a:rPr>
              <a:t>Timeline</a:t>
            </a:r>
          </a:p>
          <a:p>
            <a:endParaRPr lang="en-US" dirty="0"/>
          </a:p>
        </p:txBody>
      </p:sp>
    </p:spTree>
    <p:extLst>
      <p:ext uri="{BB962C8B-B14F-4D97-AF65-F5344CB8AC3E}">
        <p14:creationId xmlns:p14="http://schemas.microsoft.com/office/powerpoint/2010/main" val="42133989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533400" y="843280"/>
            <a:ext cx="71628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Exercise: </a:t>
            </a:r>
            <a:r>
              <a:rPr lang="en-US" sz="2800" b="1" cap="small" dirty="0" smtClean="0">
                <a:solidFill>
                  <a:schemeClr val="tx2">
                    <a:lumMod val="60000"/>
                    <a:lumOff val="40000"/>
                  </a:schemeClr>
                </a:solidFill>
                <a:latin typeface="Kalinga" pitchFamily="2" charset="0"/>
                <a:cs typeface="Kalinga" pitchFamily="2" charset="0"/>
              </a:rPr>
              <a:t>Scholar Case Study</a:t>
            </a:r>
            <a:endParaRPr lang="en-US" sz="2800" b="1" cap="small" dirty="0">
              <a:solidFill>
                <a:schemeClr val="tx2">
                  <a:lumMod val="60000"/>
                  <a:lumOff val="40000"/>
                </a:schemeClr>
              </a:solidFill>
              <a:latin typeface="Kalinga" pitchFamily="2" charset="0"/>
              <a:cs typeface="Kalinga" pitchFamily="2" charset="0"/>
            </a:endParaRP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5" name="TextBox 4"/>
          <p:cNvSpPr txBox="1"/>
          <p:nvPr/>
        </p:nvSpPr>
        <p:spPr>
          <a:xfrm>
            <a:off x="838200" y="2209800"/>
            <a:ext cx="6781800" cy="2862322"/>
          </a:xfrm>
          <a:prstGeom prst="rect">
            <a:avLst/>
          </a:prstGeom>
          <a:noFill/>
        </p:spPr>
        <p:txBody>
          <a:bodyPr wrap="square" rtlCol="0">
            <a:spAutoFit/>
          </a:bodyPr>
          <a:lstStyle/>
          <a:p>
            <a:pPr algn="just"/>
            <a:r>
              <a:rPr lang="en-US" dirty="0" smtClean="0">
                <a:latin typeface="Kalinga" panose="020B0502040204020203" pitchFamily="34" charset="0"/>
                <a:cs typeface="Kalinga" panose="020B0502040204020203" pitchFamily="34" charset="0"/>
              </a:rPr>
              <a:t>With the assigned scholar case study, review the scholar’s situation and CV, considering where this scholar may fit within a given university. What considerations do you need to keep in mind in determining where a scholar will fit? What parts of their academic background are flexible and allow them to work in different departments? </a:t>
            </a:r>
          </a:p>
          <a:p>
            <a:endParaRPr lang="en-US" dirty="0" smtClean="0">
              <a:latin typeface="Kalinga" panose="020B0502040204020203" pitchFamily="34" charset="0"/>
              <a:cs typeface="Kalinga" panose="020B0502040204020203" pitchFamily="34" charset="0"/>
            </a:endParaRPr>
          </a:p>
          <a:p>
            <a:r>
              <a:rPr lang="en-US" dirty="0" smtClean="0">
                <a:latin typeface="Kalinga" panose="020B0502040204020203" pitchFamily="34" charset="0"/>
                <a:cs typeface="Kalinga" panose="020B0502040204020203" pitchFamily="34" charset="0"/>
              </a:rPr>
              <a:t>Select a university from within your small group as the designated host for this scholar. </a:t>
            </a:r>
          </a:p>
          <a:p>
            <a:endParaRPr lang="en-US" dirty="0"/>
          </a:p>
        </p:txBody>
      </p:sp>
    </p:spTree>
    <p:extLst>
      <p:ext uri="{BB962C8B-B14F-4D97-AF65-F5344CB8AC3E}">
        <p14:creationId xmlns:p14="http://schemas.microsoft.com/office/powerpoint/2010/main" val="28004425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533400" y="843280"/>
            <a:ext cx="71628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Discussion</a:t>
            </a:r>
            <a:r>
              <a:rPr lang="en-US" sz="2800" b="1" cap="small" dirty="0" smtClean="0">
                <a:solidFill>
                  <a:schemeClr val="tx2">
                    <a:lumMod val="60000"/>
                    <a:lumOff val="40000"/>
                  </a:schemeClr>
                </a:solidFill>
                <a:latin typeface="Kalinga" pitchFamily="2" charset="0"/>
                <a:cs typeface="Kalinga" pitchFamily="2" charset="0"/>
              </a:rPr>
              <a:t> </a:t>
            </a:r>
            <a:endParaRPr lang="en-US" sz="2800" b="1" cap="small" dirty="0">
              <a:solidFill>
                <a:schemeClr val="tx2">
                  <a:lumMod val="60000"/>
                  <a:lumOff val="40000"/>
                </a:schemeClr>
              </a:solidFill>
              <a:latin typeface="Kalinga" pitchFamily="2" charset="0"/>
              <a:cs typeface="Kalinga" pitchFamily="2" charset="0"/>
            </a:endParaRP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5" name="TextBox 4"/>
          <p:cNvSpPr txBox="1"/>
          <p:nvPr/>
        </p:nvSpPr>
        <p:spPr>
          <a:xfrm>
            <a:off x="838200" y="2209800"/>
            <a:ext cx="6096000" cy="2031325"/>
          </a:xfrm>
          <a:prstGeom prst="rect">
            <a:avLst/>
          </a:prstGeom>
          <a:noFill/>
        </p:spPr>
        <p:txBody>
          <a:bodyPr wrap="square" rtlCol="0">
            <a:spAutoFit/>
          </a:bodyPr>
          <a:lstStyle/>
          <a:p>
            <a:pPr marL="285750" indent="-285750">
              <a:buFont typeface="Wingdings" charset="2"/>
              <a:buChar char="²"/>
            </a:pPr>
            <a:r>
              <a:rPr lang="en-US" dirty="0" smtClean="0">
                <a:latin typeface="Kalinga" panose="020B0502040204020203" pitchFamily="34" charset="0"/>
                <a:cs typeface="Kalinga" panose="020B0502040204020203" pitchFamily="34" charset="0"/>
              </a:rPr>
              <a:t>What did you find challenging in answering these questions and planning this part of the scholar visit? </a:t>
            </a:r>
          </a:p>
          <a:p>
            <a:pPr marL="285750" indent="-285750">
              <a:buFont typeface="Wingdings" charset="2"/>
              <a:buChar char="²"/>
            </a:pPr>
            <a:endParaRPr lang="en-US" dirty="0" smtClean="0">
              <a:latin typeface="Kalinga" panose="020B0502040204020203" pitchFamily="34" charset="0"/>
              <a:cs typeface="Kalinga" panose="020B0502040204020203" pitchFamily="34" charset="0"/>
            </a:endParaRPr>
          </a:p>
          <a:p>
            <a:pPr marL="285750" indent="-285750">
              <a:buFont typeface="Wingdings" charset="2"/>
              <a:buChar char="²"/>
            </a:pPr>
            <a:endParaRPr lang="en-US" dirty="0" smtClean="0">
              <a:latin typeface="Kalinga" panose="020B0502040204020203" pitchFamily="34" charset="0"/>
              <a:cs typeface="Kalinga" panose="020B0502040204020203" pitchFamily="34" charset="0"/>
            </a:endParaRPr>
          </a:p>
          <a:p>
            <a:pPr marL="285750" indent="-285750">
              <a:buFont typeface="Wingdings" charset="2"/>
              <a:buChar char="²"/>
            </a:pPr>
            <a:r>
              <a:rPr lang="en-US" dirty="0" smtClean="0">
                <a:latin typeface="Kalinga" panose="020B0502040204020203" pitchFamily="34" charset="0"/>
                <a:cs typeface="Kalinga" panose="020B0502040204020203" pitchFamily="34" charset="0"/>
              </a:rPr>
              <a:t>For prior hosts, what have you seen as important in ensuring a good match for the universities? </a:t>
            </a:r>
          </a:p>
          <a:p>
            <a:endParaRPr lang="en-US" dirty="0"/>
          </a:p>
        </p:txBody>
      </p:sp>
    </p:spTree>
    <p:extLst>
      <p:ext uri="{BB962C8B-B14F-4D97-AF65-F5344CB8AC3E}">
        <p14:creationId xmlns:p14="http://schemas.microsoft.com/office/powerpoint/2010/main" val="11899341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533400" y="457200"/>
            <a:ext cx="7162800" cy="13849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Unit 2: </a:t>
            </a:r>
            <a:r>
              <a:rPr lang="en-US" sz="2800" b="1" cap="small" dirty="0" smtClean="0">
                <a:solidFill>
                  <a:schemeClr val="tx2">
                    <a:lumMod val="60000"/>
                    <a:lumOff val="40000"/>
                  </a:schemeClr>
                </a:solidFill>
                <a:latin typeface="Kalinga" pitchFamily="2" charset="0"/>
                <a:cs typeface="Kalinga" pitchFamily="2" charset="0"/>
              </a:rPr>
              <a:t>Funding</a:t>
            </a: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pic>
        <p:nvPicPr>
          <p:cNvPr id="3" name="Picture 2"/>
          <p:cNvPicPr>
            <a:picLocks noChangeAspect="1"/>
          </p:cNvPicPr>
          <p:nvPr/>
        </p:nvPicPr>
        <p:blipFill>
          <a:blip r:embed="rId6"/>
          <a:stretch>
            <a:fillRect/>
          </a:stretch>
        </p:blipFill>
        <p:spPr>
          <a:xfrm>
            <a:off x="685800" y="2438400"/>
            <a:ext cx="5029200" cy="3352800"/>
          </a:xfrm>
          <a:prstGeom prst="rect">
            <a:avLst/>
          </a:prstGeom>
          <a:effectLst>
            <a:glow rad="101600">
              <a:schemeClr val="accent1">
                <a:lumMod val="20000"/>
                <a:lumOff val="80000"/>
                <a:alpha val="75000"/>
              </a:schemeClr>
            </a:glow>
            <a:softEdge rad="330200"/>
          </a:effectLst>
        </p:spPr>
      </p:pic>
    </p:spTree>
    <p:extLst>
      <p:ext uri="{BB962C8B-B14F-4D97-AF65-F5344CB8AC3E}">
        <p14:creationId xmlns:p14="http://schemas.microsoft.com/office/powerpoint/2010/main" val="7080830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533400" y="843280"/>
            <a:ext cx="71628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Funding</a:t>
            </a: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5" name="TextBox 4"/>
          <p:cNvSpPr txBox="1"/>
          <p:nvPr/>
        </p:nvSpPr>
        <p:spPr>
          <a:xfrm>
            <a:off x="838200" y="2057400"/>
            <a:ext cx="6400800" cy="3416320"/>
          </a:xfrm>
          <a:prstGeom prst="rect">
            <a:avLst/>
          </a:prstGeom>
          <a:noFill/>
        </p:spPr>
        <p:txBody>
          <a:bodyPr wrap="square" rtlCol="0">
            <a:spAutoFit/>
          </a:bodyPr>
          <a:lstStyle/>
          <a:p>
            <a:r>
              <a:rPr lang="en-US" dirty="0" smtClean="0">
                <a:latin typeface="Kalinga" panose="020B0502040204020203" pitchFamily="34" charset="0"/>
                <a:cs typeface="Kalinga" panose="020B0502040204020203" pitchFamily="34" charset="0"/>
              </a:rPr>
              <a:t>May be easier when a candidate is already identified </a:t>
            </a:r>
          </a:p>
          <a:p>
            <a:endParaRPr lang="en-US" dirty="0" smtClean="0">
              <a:latin typeface="Kalinga" panose="020B0502040204020203" pitchFamily="34" charset="0"/>
              <a:cs typeface="Kalinga" panose="020B0502040204020203" pitchFamily="34" charset="0"/>
            </a:endParaRPr>
          </a:p>
          <a:p>
            <a:r>
              <a:rPr lang="en-US" dirty="0" smtClean="0">
                <a:latin typeface="Kalinga" panose="020B0502040204020203" pitchFamily="34" charset="0"/>
                <a:cs typeface="Kalinga" panose="020B0502040204020203" pitchFamily="34" charset="0"/>
              </a:rPr>
              <a:t>Creativity is </a:t>
            </a:r>
            <a:r>
              <a:rPr lang="en-US" b="1" dirty="0" smtClean="0">
                <a:latin typeface="Kalinga" panose="020B0502040204020203" pitchFamily="34" charset="0"/>
                <a:cs typeface="Kalinga" panose="020B0502040204020203" pitchFamily="34" charset="0"/>
              </a:rPr>
              <a:t>key </a:t>
            </a:r>
          </a:p>
          <a:p>
            <a:endParaRPr lang="en-US" dirty="0" smtClean="0">
              <a:latin typeface="Kalinga" panose="020B0502040204020203" pitchFamily="34" charset="0"/>
              <a:cs typeface="Kalinga" panose="020B0502040204020203" pitchFamily="34" charset="0"/>
            </a:endParaRPr>
          </a:p>
          <a:p>
            <a:r>
              <a:rPr lang="en-US" dirty="0" smtClean="0">
                <a:latin typeface="Kalinga" panose="020B0502040204020203" pitchFamily="34" charset="0"/>
                <a:cs typeface="Kalinga" panose="020B0502040204020203" pitchFamily="34" charset="0"/>
              </a:rPr>
              <a:t>Consider </a:t>
            </a:r>
          </a:p>
          <a:p>
            <a:pPr marL="285750" indent="-285750">
              <a:buFont typeface="Wingdings" panose="05000000000000000000" pitchFamily="2" charset="2"/>
              <a:buChar char="§"/>
            </a:pPr>
            <a:r>
              <a:rPr lang="en-US" dirty="0" smtClean="0">
                <a:latin typeface="Kalinga" panose="020B0502040204020203" pitchFamily="34" charset="0"/>
                <a:cs typeface="Kalinga" panose="020B0502040204020203" pitchFamily="34" charset="0"/>
              </a:rPr>
              <a:t>Fundraising within the university </a:t>
            </a:r>
          </a:p>
          <a:p>
            <a:pPr marL="285750" indent="-285750">
              <a:buFont typeface="Wingdings" panose="05000000000000000000" pitchFamily="2" charset="2"/>
              <a:buChar char="§"/>
            </a:pPr>
            <a:r>
              <a:rPr lang="en-US" dirty="0" smtClean="0">
                <a:latin typeface="Kalinga" panose="020B0502040204020203" pitchFamily="34" charset="0"/>
                <a:cs typeface="Kalinga" panose="020B0502040204020203" pitchFamily="34" charset="0"/>
              </a:rPr>
              <a:t>In-kind support</a:t>
            </a:r>
          </a:p>
          <a:p>
            <a:pPr marL="285750" indent="-285750">
              <a:buFont typeface="Wingdings" panose="05000000000000000000" pitchFamily="2" charset="2"/>
              <a:buChar char="§"/>
            </a:pPr>
            <a:r>
              <a:rPr lang="en-US" dirty="0" smtClean="0">
                <a:latin typeface="Kalinga" panose="020B0502040204020203" pitchFamily="34" charset="0"/>
                <a:cs typeface="Kalinga" panose="020B0502040204020203" pitchFamily="34" charset="0"/>
              </a:rPr>
              <a:t>Third party sources of funding </a:t>
            </a:r>
          </a:p>
          <a:p>
            <a:pPr marL="285750" indent="-285750">
              <a:buFont typeface="Wingdings" panose="05000000000000000000" pitchFamily="2" charset="2"/>
              <a:buChar char="§"/>
            </a:pPr>
            <a:r>
              <a:rPr lang="en-US" dirty="0" smtClean="0">
                <a:latin typeface="Kalinga" panose="020B0502040204020203" pitchFamily="34" charset="0"/>
                <a:cs typeface="Kalinga" panose="020B0502040204020203" pitchFamily="34" charset="0"/>
              </a:rPr>
              <a:t>Jointly hosting with another university </a:t>
            </a:r>
          </a:p>
          <a:p>
            <a:pPr marL="285750" indent="-285750">
              <a:buFont typeface="Wingdings" panose="05000000000000000000" pitchFamily="2" charset="2"/>
              <a:buChar char="§"/>
            </a:pPr>
            <a:endParaRPr lang="en-US" dirty="0" smtClean="0">
              <a:latin typeface="Kalinga" panose="020B0502040204020203" pitchFamily="34" charset="0"/>
              <a:cs typeface="Kalinga" panose="020B0502040204020203" pitchFamily="34" charset="0"/>
            </a:endParaRPr>
          </a:p>
          <a:p>
            <a:r>
              <a:rPr lang="en-US" dirty="0" smtClean="0">
                <a:latin typeface="Kalinga" panose="020B0502040204020203" pitchFamily="34" charset="0"/>
                <a:cs typeface="Kalinga" panose="020B0502040204020203" pitchFamily="34" charset="0"/>
              </a:rPr>
              <a:t>If limited funding available, a part-time or short-term contract may still help</a:t>
            </a:r>
            <a:endParaRPr lang="en-US" dirty="0">
              <a:latin typeface="Kalinga" panose="020B0502040204020203" pitchFamily="34" charset="0"/>
              <a:cs typeface="Kalinga" panose="020B0502040204020203" pitchFamily="34" charset="0"/>
            </a:endParaRPr>
          </a:p>
        </p:txBody>
      </p:sp>
    </p:spTree>
    <p:extLst>
      <p:ext uri="{BB962C8B-B14F-4D97-AF65-F5344CB8AC3E}">
        <p14:creationId xmlns:p14="http://schemas.microsoft.com/office/powerpoint/2010/main" val="187851667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533400" y="843280"/>
            <a:ext cx="71628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Exercise: </a:t>
            </a:r>
            <a:r>
              <a:rPr lang="en-US" sz="2800" b="1" cap="small" dirty="0">
                <a:solidFill>
                  <a:schemeClr val="tx2">
                    <a:lumMod val="60000"/>
                    <a:lumOff val="40000"/>
                  </a:schemeClr>
                </a:solidFill>
                <a:latin typeface="Kalinga" pitchFamily="2" charset="0"/>
                <a:cs typeface="Kalinga" pitchFamily="2" charset="0"/>
              </a:rPr>
              <a:t>Funding</a:t>
            </a: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5" name="TextBox 4"/>
          <p:cNvSpPr txBox="1"/>
          <p:nvPr/>
        </p:nvSpPr>
        <p:spPr>
          <a:xfrm>
            <a:off x="838200" y="2057400"/>
            <a:ext cx="6400800" cy="2308324"/>
          </a:xfrm>
          <a:prstGeom prst="rect">
            <a:avLst/>
          </a:prstGeom>
          <a:noFill/>
        </p:spPr>
        <p:txBody>
          <a:bodyPr wrap="square" rtlCol="0">
            <a:spAutoFit/>
          </a:bodyPr>
          <a:lstStyle/>
          <a:p>
            <a:pPr algn="just"/>
            <a:r>
              <a:rPr lang="en-US" dirty="0" smtClean="0">
                <a:latin typeface="Kalinga" panose="020B0502040204020203" pitchFamily="34" charset="0"/>
                <a:cs typeface="Kalinga" panose="020B0502040204020203" pitchFamily="34" charset="0"/>
              </a:rPr>
              <a:t>In your small groups, work within your Hosting Worksheet and budget and consider: </a:t>
            </a:r>
          </a:p>
          <a:p>
            <a:pPr algn="just"/>
            <a:endParaRPr lang="en-US" dirty="0" smtClean="0">
              <a:latin typeface="Kalinga" panose="020B0502040204020203" pitchFamily="34" charset="0"/>
              <a:cs typeface="Kalinga" panose="020B0502040204020203" pitchFamily="34" charset="0"/>
            </a:endParaRPr>
          </a:p>
          <a:p>
            <a:pPr marL="742950" lvl="1" indent="-285750" algn="just">
              <a:buFont typeface="Wingdings" charset="2"/>
              <a:buChar char="²"/>
            </a:pPr>
            <a:r>
              <a:rPr lang="en-US" dirty="0" smtClean="0">
                <a:latin typeface="Kalinga" panose="020B0502040204020203" pitchFamily="34" charset="0"/>
                <a:cs typeface="Kalinga" panose="020B0502040204020203" pitchFamily="34" charset="0"/>
              </a:rPr>
              <a:t>What is missing from the sample budget? </a:t>
            </a:r>
          </a:p>
          <a:p>
            <a:pPr marL="742950" lvl="1" indent="-285750" algn="just">
              <a:buFont typeface="Wingdings" charset="2"/>
              <a:buChar char="²"/>
            </a:pPr>
            <a:endParaRPr lang="en-US" dirty="0" smtClean="0">
              <a:latin typeface="Kalinga" panose="020B0502040204020203" pitchFamily="34" charset="0"/>
              <a:cs typeface="Kalinga" panose="020B0502040204020203" pitchFamily="34" charset="0"/>
            </a:endParaRPr>
          </a:p>
          <a:p>
            <a:pPr marL="742950" lvl="1" indent="-285750" algn="just">
              <a:buFont typeface="Wingdings" charset="2"/>
              <a:buChar char="²"/>
            </a:pPr>
            <a:endParaRPr lang="en-US" dirty="0" smtClean="0">
              <a:latin typeface="Kalinga" panose="020B0502040204020203" pitchFamily="34" charset="0"/>
              <a:cs typeface="Kalinga" panose="020B0502040204020203" pitchFamily="34" charset="0"/>
            </a:endParaRPr>
          </a:p>
          <a:p>
            <a:pPr marL="742950" lvl="1" indent="-285750" algn="just">
              <a:buFont typeface="Wingdings" charset="2"/>
              <a:buChar char="²"/>
            </a:pPr>
            <a:r>
              <a:rPr lang="en-US" dirty="0" smtClean="0">
                <a:latin typeface="Kalinga" panose="020B0502040204020203" pitchFamily="34" charset="0"/>
                <a:cs typeface="Kalinga" panose="020B0502040204020203" pitchFamily="34" charset="0"/>
              </a:rPr>
              <a:t>What are the possible sources of funding at your universities for these costs? </a:t>
            </a:r>
          </a:p>
        </p:txBody>
      </p:sp>
    </p:spTree>
    <p:extLst>
      <p:ext uri="{BB962C8B-B14F-4D97-AF65-F5344CB8AC3E}">
        <p14:creationId xmlns:p14="http://schemas.microsoft.com/office/powerpoint/2010/main" val="111486120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533400" y="843280"/>
            <a:ext cx="71628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Discussion</a:t>
            </a:r>
            <a:endParaRPr lang="en-US" sz="2800" b="1" cap="small" dirty="0">
              <a:solidFill>
                <a:schemeClr val="tx2">
                  <a:lumMod val="60000"/>
                  <a:lumOff val="40000"/>
                </a:schemeClr>
              </a:solidFill>
              <a:latin typeface="Kalinga" pitchFamily="2" charset="0"/>
              <a:cs typeface="Kalinga" pitchFamily="2" charset="0"/>
            </a:endParaRP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5" name="TextBox 4"/>
          <p:cNvSpPr txBox="1"/>
          <p:nvPr/>
        </p:nvSpPr>
        <p:spPr>
          <a:xfrm>
            <a:off x="838200" y="2057400"/>
            <a:ext cx="6400800" cy="2308324"/>
          </a:xfrm>
          <a:prstGeom prst="rect">
            <a:avLst/>
          </a:prstGeom>
          <a:noFill/>
        </p:spPr>
        <p:txBody>
          <a:bodyPr wrap="square" rtlCol="0">
            <a:spAutoFit/>
          </a:bodyPr>
          <a:lstStyle/>
          <a:p>
            <a:pPr marL="285750" indent="-285750">
              <a:buFont typeface="Wingdings" charset="2"/>
              <a:buChar char="²"/>
            </a:pPr>
            <a:r>
              <a:rPr lang="en-US" dirty="0" smtClean="0">
                <a:latin typeface="Kalinga" panose="020B0502040204020203" pitchFamily="34" charset="0"/>
                <a:cs typeface="Kalinga" panose="020B0502040204020203" pitchFamily="34" charset="0"/>
              </a:rPr>
              <a:t>How did you adapt to your funding scenario? </a:t>
            </a:r>
          </a:p>
          <a:p>
            <a:pPr marL="285750" indent="-285750">
              <a:buFont typeface="Wingdings" charset="2"/>
              <a:buChar char="²"/>
            </a:pPr>
            <a:endParaRPr lang="en-US" dirty="0" smtClean="0">
              <a:latin typeface="Kalinga" panose="020B0502040204020203" pitchFamily="34" charset="0"/>
              <a:cs typeface="Kalinga" panose="020B0502040204020203" pitchFamily="34" charset="0"/>
            </a:endParaRPr>
          </a:p>
          <a:p>
            <a:pPr marL="285750" indent="-285750">
              <a:buFont typeface="Wingdings" charset="2"/>
              <a:buChar char="²"/>
            </a:pPr>
            <a:endParaRPr lang="en-US" dirty="0" smtClean="0">
              <a:latin typeface="Kalinga" panose="020B0502040204020203" pitchFamily="34" charset="0"/>
              <a:cs typeface="Kalinga" panose="020B0502040204020203" pitchFamily="34" charset="0"/>
            </a:endParaRPr>
          </a:p>
          <a:p>
            <a:pPr marL="285750" indent="-285750">
              <a:buFont typeface="Wingdings" charset="2"/>
              <a:buChar char="²"/>
            </a:pPr>
            <a:r>
              <a:rPr lang="en-US" dirty="0" smtClean="0">
                <a:latin typeface="Kalinga" panose="020B0502040204020203" pitchFamily="34" charset="0"/>
                <a:cs typeface="Kalinga" panose="020B0502040204020203" pitchFamily="34" charset="0"/>
              </a:rPr>
              <a:t>How have universities in the room creatively funded scholar visits? What would you recommend to your peers? </a:t>
            </a:r>
          </a:p>
          <a:p>
            <a:pPr marL="285750" indent="-285750">
              <a:buFont typeface="Wingdings" charset="2"/>
              <a:buChar char="²"/>
            </a:pPr>
            <a:endParaRPr lang="en-US" dirty="0" smtClean="0">
              <a:latin typeface="Kalinga" panose="020B0502040204020203" pitchFamily="34" charset="0"/>
              <a:cs typeface="Kalinga" panose="020B0502040204020203" pitchFamily="34" charset="0"/>
            </a:endParaRPr>
          </a:p>
          <a:p>
            <a:pPr marL="285750" lvl="0" indent="-285750">
              <a:buFont typeface="Wingdings" charset="2"/>
              <a:buChar char="²"/>
            </a:pPr>
            <a:r>
              <a:rPr lang="en-US" dirty="0" smtClean="0">
                <a:latin typeface="Kalinga" panose="020B0502040204020203" pitchFamily="34" charset="0"/>
                <a:cs typeface="Kalinga" panose="020B0502040204020203" pitchFamily="34" charset="0"/>
              </a:rPr>
              <a:t>Are there any funding sources scholars can apply for independently to make these opportunities possible?</a:t>
            </a:r>
            <a:endParaRPr lang="en-US" dirty="0">
              <a:latin typeface="Kalinga" panose="020B0502040204020203" pitchFamily="34" charset="0"/>
              <a:cs typeface="Kalinga" panose="020B0502040204020203" pitchFamily="34" charset="0"/>
            </a:endParaRPr>
          </a:p>
        </p:txBody>
      </p:sp>
    </p:spTree>
    <p:extLst>
      <p:ext uri="{BB962C8B-B14F-4D97-AF65-F5344CB8AC3E}">
        <p14:creationId xmlns:p14="http://schemas.microsoft.com/office/powerpoint/2010/main" val="216526491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533400" y="843280"/>
            <a:ext cx="71628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Unit 3: </a:t>
            </a:r>
            <a:r>
              <a:rPr lang="en-US" sz="2800" b="1" cap="small" dirty="0" smtClean="0">
                <a:solidFill>
                  <a:schemeClr val="tx2">
                    <a:lumMod val="60000"/>
                    <a:lumOff val="40000"/>
                  </a:schemeClr>
                </a:solidFill>
                <a:latin typeface="Kalinga" pitchFamily="2" charset="0"/>
                <a:cs typeface="Kalinga" pitchFamily="2" charset="0"/>
              </a:rPr>
              <a:t>Arrival</a:t>
            </a: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pic>
        <p:nvPicPr>
          <p:cNvPr id="3" name="Picture 2"/>
          <p:cNvPicPr>
            <a:picLocks noChangeAspect="1"/>
          </p:cNvPicPr>
          <p:nvPr/>
        </p:nvPicPr>
        <p:blipFill>
          <a:blip r:embed="rId6"/>
          <a:stretch>
            <a:fillRect/>
          </a:stretch>
        </p:blipFill>
        <p:spPr>
          <a:xfrm>
            <a:off x="609600" y="2514600"/>
            <a:ext cx="5105400" cy="3653989"/>
          </a:xfrm>
          <a:prstGeom prst="rect">
            <a:avLst/>
          </a:prstGeom>
          <a:effectLst>
            <a:glow rad="101600">
              <a:schemeClr val="accent1">
                <a:lumMod val="20000"/>
                <a:lumOff val="80000"/>
                <a:alpha val="75000"/>
              </a:schemeClr>
            </a:glow>
            <a:softEdge rad="330200"/>
          </a:effectLst>
        </p:spPr>
      </p:pic>
    </p:spTree>
    <p:extLst>
      <p:ext uri="{BB962C8B-B14F-4D97-AF65-F5344CB8AC3E}">
        <p14:creationId xmlns:p14="http://schemas.microsoft.com/office/powerpoint/2010/main" val="249600675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457200" y="843279"/>
            <a:ext cx="71628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Best Practices: </a:t>
            </a:r>
            <a:r>
              <a:rPr lang="en-US" sz="2800" b="1" cap="small" dirty="0">
                <a:solidFill>
                  <a:schemeClr val="tx2">
                    <a:lumMod val="60000"/>
                    <a:lumOff val="40000"/>
                  </a:schemeClr>
                </a:solidFill>
                <a:latin typeface="Kalinga" pitchFamily="2" charset="0"/>
                <a:cs typeface="Kalinga" pitchFamily="2" charset="0"/>
              </a:rPr>
              <a:t>Pre-Arrival and Arrival</a:t>
            </a: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3" name="TextBox 2"/>
          <p:cNvSpPr txBox="1"/>
          <p:nvPr/>
        </p:nvSpPr>
        <p:spPr>
          <a:xfrm>
            <a:off x="685800" y="1981200"/>
            <a:ext cx="6781800" cy="4524315"/>
          </a:xfrm>
          <a:prstGeom prst="rect">
            <a:avLst/>
          </a:prstGeom>
          <a:noFill/>
        </p:spPr>
        <p:txBody>
          <a:bodyPr wrap="square" rtlCol="0">
            <a:spAutoFit/>
          </a:bodyPr>
          <a:lstStyle/>
          <a:p>
            <a:pPr marL="285750" indent="-285750">
              <a:buFont typeface="Wingdings" panose="05000000000000000000" pitchFamily="2" charset="2"/>
              <a:buChar char="q"/>
            </a:pPr>
            <a:r>
              <a:rPr lang="en-US" dirty="0" smtClean="0">
                <a:latin typeface="Kalinga" panose="020B0502040204020203" pitchFamily="34" charset="0"/>
                <a:cs typeface="Kalinga" panose="020B0502040204020203" pitchFamily="34" charset="0"/>
              </a:rPr>
              <a:t>Immigration and work authorization</a:t>
            </a:r>
          </a:p>
          <a:p>
            <a:pPr marL="285750" indent="-285750">
              <a:buFont typeface="Wingdings" panose="05000000000000000000" pitchFamily="2" charset="2"/>
              <a:buChar char="q"/>
            </a:pPr>
            <a:endParaRPr lang="en-US" dirty="0" smtClean="0">
              <a:latin typeface="Kalinga" panose="020B0502040204020203" pitchFamily="34" charset="0"/>
              <a:cs typeface="Kalinga" panose="020B0502040204020203" pitchFamily="34" charset="0"/>
            </a:endParaRPr>
          </a:p>
          <a:p>
            <a:pPr marL="285750" indent="-285750">
              <a:buFont typeface="Wingdings" panose="05000000000000000000" pitchFamily="2" charset="2"/>
              <a:buChar char="q"/>
            </a:pPr>
            <a:r>
              <a:rPr lang="en-US" dirty="0" smtClean="0">
                <a:latin typeface="Kalinga" panose="020B0502040204020203" pitchFamily="34" charset="0"/>
                <a:cs typeface="Kalinga" panose="020B0502040204020203" pitchFamily="34" charset="0"/>
              </a:rPr>
              <a:t>Family considerations </a:t>
            </a:r>
          </a:p>
          <a:p>
            <a:pPr marL="285750" indent="-285750">
              <a:buFont typeface="Wingdings" panose="05000000000000000000" pitchFamily="2" charset="2"/>
              <a:buChar char="q"/>
            </a:pPr>
            <a:endParaRPr lang="en-US" dirty="0" smtClean="0">
              <a:latin typeface="Kalinga" panose="020B0502040204020203" pitchFamily="34" charset="0"/>
              <a:cs typeface="Kalinga" panose="020B0502040204020203" pitchFamily="34" charset="0"/>
            </a:endParaRPr>
          </a:p>
          <a:p>
            <a:pPr marL="285750" indent="-285750">
              <a:buFont typeface="Wingdings" panose="05000000000000000000" pitchFamily="2" charset="2"/>
              <a:buChar char="q"/>
            </a:pPr>
            <a:r>
              <a:rPr lang="en-US" dirty="0" smtClean="0">
                <a:latin typeface="Kalinga" panose="020B0502040204020203" pitchFamily="34" charset="0"/>
                <a:cs typeface="Kalinga" panose="020B0502040204020203" pitchFamily="34" charset="0"/>
              </a:rPr>
              <a:t>Housing </a:t>
            </a:r>
          </a:p>
          <a:p>
            <a:pPr marL="285750" indent="-285750">
              <a:buFont typeface="Wingdings" panose="05000000000000000000" pitchFamily="2" charset="2"/>
              <a:buChar char="q"/>
            </a:pPr>
            <a:endParaRPr lang="en-US" dirty="0" smtClean="0">
              <a:latin typeface="Kalinga" panose="020B0502040204020203" pitchFamily="34" charset="0"/>
              <a:cs typeface="Kalinga" panose="020B0502040204020203" pitchFamily="34" charset="0"/>
            </a:endParaRPr>
          </a:p>
          <a:p>
            <a:pPr marL="285750" indent="-285750">
              <a:buFont typeface="Wingdings" panose="05000000000000000000" pitchFamily="2" charset="2"/>
              <a:buChar char="q"/>
            </a:pPr>
            <a:r>
              <a:rPr lang="en-US" dirty="0" smtClean="0">
                <a:latin typeface="Kalinga" panose="020B0502040204020203" pitchFamily="34" charset="0"/>
                <a:cs typeface="Kalinga" panose="020B0502040204020203" pitchFamily="34" charset="0"/>
              </a:rPr>
              <a:t>Travel</a:t>
            </a:r>
          </a:p>
          <a:p>
            <a:pPr marL="285750" indent="-285750">
              <a:buFont typeface="Wingdings" panose="05000000000000000000" pitchFamily="2" charset="2"/>
              <a:buChar char="q"/>
            </a:pPr>
            <a:endParaRPr lang="en-US" dirty="0" smtClean="0">
              <a:latin typeface="Kalinga" panose="020B0502040204020203" pitchFamily="34" charset="0"/>
              <a:cs typeface="Kalinga" panose="020B0502040204020203" pitchFamily="34" charset="0"/>
            </a:endParaRPr>
          </a:p>
          <a:p>
            <a:pPr marL="285750" indent="-285750">
              <a:buFont typeface="Wingdings" panose="05000000000000000000" pitchFamily="2" charset="2"/>
              <a:buChar char="q"/>
            </a:pPr>
            <a:r>
              <a:rPr lang="en-US" dirty="0" smtClean="0">
                <a:latin typeface="Kalinga" panose="020B0502040204020203" pitchFamily="34" charset="0"/>
                <a:cs typeface="Kalinga" panose="020B0502040204020203" pitchFamily="34" charset="0"/>
              </a:rPr>
              <a:t>Orientation</a:t>
            </a:r>
          </a:p>
          <a:p>
            <a:pPr marL="285750" indent="-285750">
              <a:buFont typeface="Wingdings" panose="05000000000000000000" pitchFamily="2" charset="2"/>
              <a:buChar char="q"/>
            </a:pPr>
            <a:endParaRPr lang="en-US" dirty="0" smtClean="0">
              <a:latin typeface="Kalinga" panose="020B0502040204020203" pitchFamily="34" charset="0"/>
              <a:cs typeface="Kalinga" panose="020B0502040204020203" pitchFamily="34" charset="0"/>
            </a:endParaRPr>
          </a:p>
          <a:p>
            <a:pPr marL="285750" indent="-285750">
              <a:buFont typeface="Wingdings" panose="05000000000000000000" pitchFamily="2" charset="2"/>
              <a:buChar char="q"/>
            </a:pPr>
            <a:r>
              <a:rPr lang="en-US" dirty="0" smtClean="0">
                <a:latin typeface="Kalinga" panose="020B0502040204020203" pitchFamily="34" charset="0"/>
                <a:cs typeface="Kalinga" panose="020B0502040204020203" pitchFamily="34" charset="0"/>
              </a:rPr>
              <a:t>Mentoring</a:t>
            </a:r>
          </a:p>
          <a:p>
            <a:pPr marL="285750" indent="-285750">
              <a:buFont typeface="Wingdings" panose="05000000000000000000" pitchFamily="2" charset="2"/>
              <a:buChar char="q"/>
            </a:pPr>
            <a:endParaRPr lang="en-US" dirty="0" smtClean="0">
              <a:latin typeface="Kalinga" panose="020B0502040204020203" pitchFamily="34" charset="0"/>
              <a:cs typeface="Kalinga" panose="020B0502040204020203" pitchFamily="34" charset="0"/>
            </a:endParaRPr>
          </a:p>
          <a:p>
            <a:pPr marL="285750" indent="-285750">
              <a:buFont typeface="Wingdings" panose="05000000000000000000" pitchFamily="2" charset="2"/>
              <a:buChar char="q"/>
            </a:pPr>
            <a:r>
              <a:rPr lang="en-US" dirty="0" smtClean="0">
                <a:latin typeface="Kalinga" panose="020B0502040204020203" pitchFamily="34" charset="0"/>
                <a:cs typeface="Kalinga" panose="020B0502040204020203" pitchFamily="34" charset="0"/>
              </a:rPr>
              <a:t>Health </a:t>
            </a:r>
          </a:p>
          <a:p>
            <a:pPr marL="285750" indent="-285750">
              <a:buFont typeface="Wingdings" panose="05000000000000000000" pitchFamily="2" charset="2"/>
              <a:buChar char="q"/>
            </a:pPr>
            <a:endParaRPr lang="en-US" dirty="0" smtClean="0">
              <a:latin typeface="Kalinga" panose="020B0502040204020203" pitchFamily="34" charset="0"/>
              <a:cs typeface="Kalinga" panose="020B0502040204020203" pitchFamily="34" charset="0"/>
            </a:endParaRPr>
          </a:p>
          <a:p>
            <a:pPr marL="285750" indent="-285750">
              <a:buFont typeface="Wingdings" panose="05000000000000000000" pitchFamily="2" charset="2"/>
              <a:buChar char="q"/>
            </a:pPr>
            <a:r>
              <a:rPr lang="en-US" dirty="0" smtClean="0">
                <a:latin typeface="Kalinga" panose="020B0502040204020203" pitchFamily="34" charset="0"/>
                <a:cs typeface="Kalinga" panose="020B0502040204020203" pitchFamily="34" charset="0"/>
              </a:rPr>
              <a:t>Security</a:t>
            </a:r>
          </a:p>
          <a:p>
            <a:endParaRPr lang="en-US" dirty="0"/>
          </a:p>
        </p:txBody>
      </p:sp>
    </p:spTree>
    <p:extLst>
      <p:ext uri="{BB962C8B-B14F-4D97-AF65-F5344CB8AC3E}">
        <p14:creationId xmlns:p14="http://schemas.microsoft.com/office/powerpoint/2010/main" val="326560669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457200" y="843279"/>
            <a:ext cx="71628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Discussion: </a:t>
            </a:r>
            <a:r>
              <a:rPr lang="en-US" sz="2800" b="1" cap="small" dirty="0" smtClean="0">
                <a:solidFill>
                  <a:schemeClr val="tx2">
                    <a:lumMod val="60000"/>
                    <a:lumOff val="40000"/>
                  </a:schemeClr>
                </a:solidFill>
                <a:latin typeface="Kalinga" pitchFamily="2" charset="0"/>
                <a:cs typeface="Kalinga" pitchFamily="2" charset="0"/>
              </a:rPr>
              <a:t>Remaining Questions</a:t>
            </a:r>
            <a:endParaRPr lang="en-US" sz="2800" b="1" cap="small" dirty="0">
              <a:solidFill>
                <a:schemeClr val="tx2">
                  <a:lumMod val="60000"/>
                  <a:lumOff val="40000"/>
                </a:schemeClr>
              </a:solidFill>
              <a:latin typeface="Kalinga" pitchFamily="2" charset="0"/>
              <a:cs typeface="Kalinga" pitchFamily="2" charset="0"/>
            </a:endParaRP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3" name="TextBox 2"/>
          <p:cNvSpPr txBox="1"/>
          <p:nvPr/>
        </p:nvSpPr>
        <p:spPr>
          <a:xfrm>
            <a:off x="685800" y="1981200"/>
            <a:ext cx="6781800" cy="2308324"/>
          </a:xfrm>
          <a:prstGeom prst="rect">
            <a:avLst/>
          </a:prstGeom>
          <a:noFill/>
        </p:spPr>
        <p:txBody>
          <a:bodyPr wrap="square" rtlCol="0">
            <a:spAutoFit/>
          </a:bodyPr>
          <a:lstStyle/>
          <a:p>
            <a:pPr marL="285750" indent="-285750">
              <a:buFont typeface="Wingdings" charset="2"/>
              <a:buChar char="²"/>
            </a:pPr>
            <a:r>
              <a:rPr lang="en-US" dirty="0" smtClean="0">
                <a:latin typeface="Kalinga" panose="020B0502040204020203" pitchFamily="34" charset="0"/>
                <a:cs typeface="Kalinga" panose="020B0502040204020203" pitchFamily="34" charset="0"/>
              </a:rPr>
              <a:t>What haven’t we discussed, what other pre-arrival steps exist? </a:t>
            </a:r>
          </a:p>
          <a:p>
            <a:pPr marL="285750" indent="-285750">
              <a:buFont typeface="Wingdings" charset="2"/>
              <a:buChar char="²"/>
            </a:pPr>
            <a:endParaRPr lang="en-US" dirty="0" smtClean="0">
              <a:latin typeface="Kalinga" panose="020B0502040204020203" pitchFamily="34" charset="0"/>
              <a:cs typeface="Kalinga" panose="020B0502040204020203" pitchFamily="34" charset="0"/>
            </a:endParaRPr>
          </a:p>
          <a:p>
            <a:pPr marL="285750" indent="-285750">
              <a:buFont typeface="Wingdings" charset="2"/>
              <a:buChar char="²"/>
            </a:pPr>
            <a:r>
              <a:rPr lang="en-US" dirty="0" smtClean="0">
                <a:latin typeface="Kalinga" panose="020B0502040204020203" pitchFamily="34" charset="0"/>
                <a:cs typeface="Kalinga" panose="020B0502040204020203" pitchFamily="34" charset="0"/>
              </a:rPr>
              <a:t>What other special considerations have you needed to incorporate in planning a scholar visit that haven’t been mentioned here? </a:t>
            </a:r>
          </a:p>
          <a:p>
            <a:endParaRPr lang="en-US" dirty="0" smtClean="0">
              <a:latin typeface="Kalinga" panose="020B0502040204020203" pitchFamily="34" charset="0"/>
              <a:cs typeface="Kalinga" panose="020B0502040204020203" pitchFamily="34" charset="0"/>
            </a:endParaRPr>
          </a:p>
          <a:p>
            <a:endParaRPr lang="en-US" dirty="0"/>
          </a:p>
        </p:txBody>
      </p:sp>
    </p:spTree>
    <p:extLst>
      <p:ext uri="{BB962C8B-B14F-4D97-AF65-F5344CB8AC3E}">
        <p14:creationId xmlns:p14="http://schemas.microsoft.com/office/powerpoint/2010/main" val="279561521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457200" y="843279"/>
            <a:ext cx="71628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Discussion: </a:t>
            </a:r>
            <a:r>
              <a:rPr lang="en-US" sz="2800" b="1" cap="small" dirty="0" smtClean="0">
                <a:solidFill>
                  <a:schemeClr val="tx2">
                    <a:lumMod val="60000"/>
                    <a:lumOff val="40000"/>
                  </a:schemeClr>
                </a:solidFill>
                <a:latin typeface="Kalinga" pitchFamily="2" charset="0"/>
                <a:cs typeface="Kalinga" pitchFamily="2" charset="0"/>
              </a:rPr>
              <a:t>Remaining Questions</a:t>
            </a:r>
            <a:endParaRPr lang="en-US" sz="2800" b="1" cap="small" dirty="0">
              <a:solidFill>
                <a:schemeClr val="tx2">
                  <a:lumMod val="60000"/>
                  <a:lumOff val="40000"/>
                </a:schemeClr>
              </a:solidFill>
              <a:latin typeface="Kalinga" pitchFamily="2" charset="0"/>
              <a:cs typeface="Kalinga" pitchFamily="2" charset="0"/>
            </a:endParaRP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3" name="TextBox 2"/>
          <p:cNvSpPr txBox="1"/>
          <p:nvPr/>
        </p:nvSpPr>
        <p:spPr>
          <a:xfrm>
            <a:off x="685800" y="1981200"/>
            <a:ext cx="6781800" cy="2308324"/>
          </a:xfrm>
          <a:prstGeom prst="rect">
            <a:avLst/>
          </a:prstGeom>
          <a:noFill/>
        </p:spPr>
        <p:txBody>
          <a:bodyPr wrap="square" rtlCol="0">
            <a:spAutoFit/>
          </a:bodyPr>
          <a:lstStyle/>
          <a:p>
            <a:r>
              <a:rPr lang="en-US" dirty="0" smtClean="0">
                <a:latin typeface="Kalinga" panose="020B0502040204020203" pitchFamily="34" charset="0"/>
                <a:cs typeface="Kalinga" panose="020B0502040204020203" pitchFamily="34" charset="0"/>
              </a:rPr>
              <a:t>What haven’t we discussed, what other pre-arrival steps exist? </a:t>
            </a:r>
          </a:p>
          <a:p>
            <a:endParaRPr lang="en-US" dirty="0" smtClean="0">
              <a:latin typeface="Kalinga" panose="020B0502040204020203" pitchFamily="34" charset="0"/>
              <a:cs typeface="Kalinga" panose="020B0502040204020203" pitchFamily="34" charset="0"/>
            </a:endParaRPr>
          </a:p>
          <a:p>
            <a:r>
              <a:rPr lang="en-US" dirty="0" smtClean="0">
                <a:latin typeface="Kalinga" panose="020B0502040204020203" pitchFamily="34" charset="0"/>
                <a:cs typeface="Kalinga" panose="020B0502040204020203" pitchFamily="34" charset="0"/>
              </a:rPr>
              <a:t>What other special considerations have you needed to incorporate in planning a scholar visit that haven’t been mentioned here? </a:t>
            </a:r>
          </a:p>
          <a:p>
            <a:endParaRPr lang="en-US" dirty="0" smtClean="0">
              <a:latin typeface="Kalinga" panose="020B0502040204020203" pitchFamily="34" charset="0"/>
              <a:cs typeface="Kalinga" panose="020B0502040204020203" pitchFamily="34" charset="0"/>
            </a:endParaRPr>
          </a:p>
          <a:p>
            <a:endParaRPr lang="en-US" dirty="0"/>
          </a:p>
        </p:txBody>
      </p:sp>
    </p:spTree>
    <p:extLst>
      <p:ext uri="{BB962C8B-B14F-4D97-AF65-F5344CB8AC3E}">
        <p14:creationId xmlns:p14="http://schemas.microsoft.com/office/powerpoint/2010/main" val="352197421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381000" y="32074"/>
            <a:ext cx="7924800" cy="181588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endParaRPr lang="en-US" sz="2800" b="1" cap="small" dirty="0" smtClean="0">
              <a:latin typeface="Kalinga" pitchFamily="2" charset="0"/>
              <a:cs typeface="Kalinga" pitchFamily="2" charset="0"/>
            </a:endParaRPr>
          </a:p>
          <a:p>
            <a:endParaRPr lang="en-US" sz="2800" b="1" cap="small" dirty="0">
              <a:latin typeface="Kalinga" pitchFamily="2" charset="0"/>
              <a:cs typeface="Kalinga" pitchFamily="2" charset="0"/>
            </a:endParaRPr>
          </a:p>
          <a:p>
            <a:r>
              <a:rPr lang="en-US" sz="2800" b="1" cap="small" dirty="0" smtClean="0">
                <a:latin typeface="Kalinga" pitchFamily="2" charset="0"/>
                <a:cs typeface="Kalinga" pitchFamily="2" charset="0"/>
              </a:rPr>
              <a:t>Unit 4: </a:t>
            </a:r>
            <a:r>
              <a:rPr lang="en-US" sz="2800" b="1" cap="small" dirty="0" smtClean="0">
                <a:solidFill>
                  <a:schemeClr val="tx2">
                    <a:lumMod val="60000"/>
                    <a:lumOff val="40000"/>
                  </a:schemeClr>
                </a:solidFill>
                <a:latin typeface="Kalinga" pitchFamily="2" charset="0"/>
                <a:cs typeface="Kalinga" pitchFamily="2" charset="0"/>
              </a:rPr>
              <a:t>Integration &amp; Transition</a:t>
            </a: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pic>
        <p:nvPicPr>
          <p:cNvPr id="3" name="Picture 2"/>
          <p:cNvPicPr>
            <a:picLocks noChangeAspect="1"/>
          </p:cNvPicPr>
          <p:nvPr/>
        </p:nvPicPr>
        <p:blipFill>
          <a:blip r:embed="rId6"/>
          <a:stretch>
            <a:fillRect/>
          </a:stretch>
        </p:blipFill>
        <p:spPr>
          <a:xfrm>
            <a:off x="304800" y="2895600"/>
            <a:ext cx="5410200" cy="3392647"/>
          </a:xfrm>
          <a:prstGeom prst="rect">
            <a:avLst/>
          </a:prstGeom>
          <a:effectLst>
            <a:glow rad="101600">
              <a:schemeClr val="accent1">
                <a:lumMod val="20000"/>
                <a:lumOff val="80000"/>
                <a:alpha val="75000"/>
              </a:schemeClr>
            </a:glow>
            <a:softEdge rad="330200"/>
          </a:effectLst>
        </p:spPr>
      </p:pic>
    </p:spTree>
    <p:extLst>
      <p:ext uri="{BB962C8B-B14F-4D97-AF65-F5344CB8AC3E}">
        <p14:creationId xmlns:p14="http://schemas.microsoft.com/office/powerpoint/2010/main" val="223114661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457200" y="843279"/>
            <a:ext cx="76962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Integration: </a:t>
            </a:r>
            <a:r>
              <a:rPr lang="en-US" sz="2800" b="1" cap="small" dirty="0" smtClean="0">
                <a:solidFill>
                  <a:schemeClr val="tx2">
                    <a:lumMod val="60000"/>
                    <a:lumOff val="40000"/>
                  </a:schemeClr>
                </a:solidFill>
                <a:latin typeface="Kalinga" pitchFamily="2" charset="0"/>
                <a:cs typeface="Kalinga" pitchFamily="2" charset="0"/>
              </a:rPr>
              <a:t>Reconnecting with Research</a:t>
            </a:r>
            <a:endParaRPr lang="en-US" sz="2800" b="1" cap="small" dirty="0">
              <a:solidFill>
                <a:schemeClr val="tx2">
                  <a:lumMod val="60000"/>
                  <a:lumOff val="40000"/>
                </a:schemeClr>
              </a:solidFill>
              <a:latin typeface="Kalinga" pitchFamily="2" charset="0"/>
              <a:cs typeface="Kalinga" pitchFamily="2" charset="0"/>
            </a:endParaRP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3" name="TextBox 2"/>
          <p:cNvSpPr txBox="1"/>
          <p:nvPr/>
        </p:nvSpPr>
        <p:spPr>
          <a:xfrm>
            <a:off x="685800" y="1981200"/>
            <a:ext cx="6781800" cy="2031325"/>
          </a:xfrm>
          <a:prstGeom prst="rect">
            <a:avLst/>
          </a:prstGeom>
          <a:noFill/>
        </p:spPr>
        <p:txBody>
          <a:bodyPr wrap="square" rtlCol="0">
            <a:spAutoFit/>
          </a:bodyPr>
          <a:lstStyle/>
          <a:p>
            <a:pPr marL="285750" indent="-285750">
              <a:buFont typeface="Arial"/>
              <a:buChar char="•"/>
            </a:pPr>
            <a:r>
              <a:rPr lang="en-US" dirty="0" smtClean="0">
                <a:latin typeface="Kalinga" panose="020B0502040204020203" pitchFamily="34" charset="0"/>
                <a:cs typeface="Kalinga" panose="020B0502040204020203" pitchFamily="34" charset="0"/>
              </a:rPr>
              <a:t>Research methodology/systems support </a:t>
            </a:r>
          </a:p>
          <a:p>
            <a:pPr marL="285750" indent="-285750">
              <a:buFont typeface="Arial"/>
              <a:buChar char="•"/>
            </a:pPr>
            <a:endParaRPr lang="en-US" dirty="0" smtClean="0">
              <a:latin typeface="Kalinga" panose="020B0502040204020203" pitchFamily="34" charset="0"/>
              <a:cs typeface="Kalinga" panose="020B0502040204020203" pitchFamily="34" charset="0"/>
            </a:endParaRPr>
          </a:p>
          <a:p>
            <a:pPr marL="285750" indent="-285750">
              <a:buFont typeface="Arial"/>
              <a:buChar char="•"/>
            </a:pPr>
            <a:r>
              <a:rPr lang="en-US" dirty="0" smtClean="0">
                <a:latin typeface="Kalinga" panose="020B0502040204020203" pitchFamily="34" charset="0"/>
                <a:cs typeface="Kalinga" panose="020B0502040204020203" pitchFamily="34" charset="0"/>
              </a:rPr>
              <a:t>What existing projects can scholars contribute to? </a:t>
            </a:r>
          </a:p>
          <a:p>
            <a:pPr marL="285750" indent="-285750">
              <a:buFont typeface="Arial"/>
              <a:buChar char="•"/>
            </a:pPr>
            <a:endParaRPr lang="en-US" dirty="0" smtClean="0">
              <a:latin typeface="Kalinga" panose="020B0502040204020203" pitchFamily="34" charset="0"/>
              <a:cs typeface="Kalinga" panose="020B0502040204020203" pitchFamily="34" charset="0"/>
            </a:endParaRPr>
          </a:p>
          <a:p>
            <a:pPr marL="285750" indent="-285750">
              <a:buFont typeface="Arial"/>
              <a:buChar char="•"/>
            </a:pPr>
            <a:r>
              <a:rPr lang="en-US" dirty="0" smtClean="0">
                <a:latin typeface="Kalinga" panose="020B0502040204020203" pitchFamily="34" charset="0"/>
                <a:cs typeface="Kalinga" panose="020B0502040204020203" pitchFamily="34" charset="0"/>
              </a:rPr>
              <a:t>What support exists for their independent research? </a:t>
            </a:r>
          </a:p>
          <a:p>
            <a:pPr marL="285750" indent="-285750">
              <a:buFont typeface="Arial"/>
              <a:buChar char="•"/>
            </a:pPr>
            <a:endParaRPr lang="en-US" dirty="0" smtClean="0">
              <a:latin typeface="Kalinga" panose="020B0502040204020203" pitchFamily="34" charset="0"/>
              <a:cs typeface="Kalinga" panose="020B0502040204020203" pitchFamily="34" charset="0"/>
            </a:endParaRPr>
          </a:p>
          <a:p>
            <a:pPr marL="285750" indent="-285750">
              <a:buFont typeface="Arial"/>
              <a:buChar char="•"/>
            </a:pPr>
            <a:r>
              <a:rPr lang="en-US" dirty="0" smtClean="0">
                <a:latin typeface="Kalinga" panose="020B0502040204020203" pitchFamily="34" charset="0"/>
                <a:cs typeface="Kalinga" panose="020B0502040204020203" pitchFamily="34" charset="0"/>
              </a:rPr>
              <a:t>Publishing opportunities and advice</a:t>
            </a:r>
          </a:p>
        </p:txBody>
      </p:sp>
    </p:spTree>
    <p:extLst>
      <p:ext uri="{BB962C8B-B14F-4D97-AF65-F5344CB8AC3E}">
        <p14:creationId xmlns:p14="http://schemas.microsoft.com/office/powerpoint/2010/main" val="422245181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457200" y="843279"/>
            <a:ext cx="76962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Integration: </a:t>
            </a:r>
            <a:r>
              <a:rPr lang="en-US" sz="2800" b="1" cap="small" dirty="0" smtClean="0">
                <a:solidFill>
                  <a:schemeClr val="tx2">
                    <a:lumMod val="60000"/>
                    <a:lumOff val="40000"/>
                  </a:schemeClr>
                </a:solidFill>
                <a:latin typeface="Kalinga" pitchFamily="2" charset="0"/>
                <a:cs typeface="Kalinga" pitchFamily="2" charset="0"/>
              </a:rPr>
              <a:t>Career Skills</a:t>
            </a:r>
            <a:endParaRPr lang="en-US" sz="2800" b="1" cap="small" dirty="0">
              <a:solidFill>
                <a:schemeClr val="tx2">
                  <a:lumMod val="60000"/>
                  <a:lumOff val="40000"/>
                </a:schemeClr>
              </a:solidFill>
              <a:latin typeface="Kalinga" pitchFamily="2" charset="0"/>
              <a:cs typeface="Kalinga" pitchFamily="2" charset="0"/>
            </a:endParaRP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3" name="TextBox 2"/>
          <p:cNvSpPr txBox="1"/>
          <p:nvPr/>
        </p:nvSpPr>
        <p:spPr>
          <a:xfrm>
            <a:off x="685800" y="1981200"/>
            <a:ext cx="6781800" cy="2862322"/>
          </a:xfrm>
          <a:prstGeom prst="rect">
            <a:avLst/>
          </a:prstGeom>
          <a:noFill/>
        </p:spPr>
        <p:txBody>
          <a:bodyPr wrap="square" rtlCol="0">
            <a:spAutoFit/>
          </a:bodyPr>
          <a:lstStyle/>
          <a:p>
            <a:r>
              <a:rPr lang="en-US" dirty="0" smtClean="0">
                <a:latin typeface="Kalinga" panose="020B0502040204020203" pitchFamily="34" charset="0"/>
                <a:cs typeface="Kalinga" panose="020B0502040204020203" pitchFamily="34" charset="0"/>
              </a:rPr>
              <a:t>University Career Center </a:t>
            </a:r>
          </a:p>
          <a:p>
            <a:endParaRPr lang="en-US" dirty="0" smtClean="0">
              <a:latin typeface="Kalinga" panose="020B0502040204020203" pitchFamily="34" charset="0"/>
              <a:cs typeface="Kalinga" panose="020B0502040204020203" pitchFamily="34" charset="0"/>
            </a:endParaRPr>
          </a:p>
          <a:p>
            <a:r>
              <a:rPr lang="en-US" dirty="0" smtClean="0">
                <a:latin typeface="Kalinga" panose="020B0502040204020203" pitchFamily="34" charset="0"/>
                <a:cs typeface="Kalinga" panose="020B0502040204020203" pitchFamily="34" charset="0"/>
              </a:rPr>
              <a:t>Job Search Materials and Advice </a:t>
            </a:r>
          </a:p>
          <a:p>
            <a:endParaRPr lang="en-US" dirty="0" smtClean="0">
              <a:latin typeface="Kalinga" panose="020B0502040204020203" pitchFamily="34" charset="0"/>
              <a:cs typeface="Kalinga" panose="020B0502040204020203" pitchFamily="34" charset="0"/>
            </a:endParaRPr>
          </a:p>
          <a:p>
            <a:r>
              <a:rPr lang="en-US" dirty="0" smtClean="0">
                <a:latin typeface="Kalinga" panose="020B0502040204020203" pitchFamily="34" charset="0"/>
                <a:cs typeface="Kalinga" panose="020B0502040204020203" pitchFamily="34" charset="0"/>
              </a:rPr>
              <a:t>Professional Development Courses </a:t>
            </a:r>
          </a:p>
          <a:p>
            <a:endParaRPr lang="en-US" dirty="0" smtClean="0">
              <a:latin typeface="Kalinga" panose="020B0502040204020203" pitchFamily="34" charset="0"/>
              <a:cs typeface="Kalinga" panose="020B0502040204020203" pitchFamily="34" charset="0"/>
            </a:endParaRPr>
          </a:p>
          <a:p>
            <a:r>
              <a:rPr lang="en-US" dirty="0" smtClean="0">
                <a:latin typeface="Kalinga" panose="020B0502040204020203" pitchFamily="34" charset="0"/>
                <a:cs typeface="Kalinga" panose="020B0502040204020203" pitchFamily="34" charset="0"/>
              </a:rPr>
              <a:t>Networking </a:t>
            </a:r>
          </a:p>
          <a:p>
            <a:pPr marL="285750" indent="-285750">
              <a:buFont typeface="Arial" panose="020B0604020202020204" pitchFamily="34" charset="0"/>
              <a:buChar char="•"/>
            </a:pPr>
            <a:r>
              <a:rPr lang="en-US" dirty="0" smtClean="0">
                <a:latin typeface="Kalinga" panose="020B0502040204020203" pitchFamily="34" charset="0"/>
                <a:cs typeface="Kalinga" panose="020B0502040204020203" pitchFamily="34" charset="0"/>
              </a:rPr>
              <a:t>Advice</a:t>
            </a:r>
          </a:p>
          <a:p>
            <a:pPr marL="285750" indent="-285750">
              <a:buFont typeface="Arial" panose="020B0604020202020204" pitchFamily="34" charset="0"/>
              <a:buChar char="•"/>
            </a:pPr>
            <a:r>
              <a:rPr lang="en-US" dirty="0" smtClean="0">
                <a:latin typeface="Kalinga" panose="020B0502040204020203" pitchFamily="34" charset="0"/>
                <a:cs typeface="Kalinga" panose="020B0502040204020203" pitchFamily="34" charset="0"/>
              </a:rPr>
              <a:t>Conferences </a:t>
            </a:r>
          </a:p>
          <a:p>
            <a:pPr marL="285750" indent="-285750">
              <a:buFont typeface="Arial" panose="020B0604020202020204" pitchFamily="34" charset="0"/>
              <a:buChar char="•"/>
            </a:pPr>
            <a:r>
              <a:rPr lang="en-US" dirty="0" smtClean="0">
                <a:latin typeface="Kalinga" panose="020B0502040204020203" pitchFamily="34" charset="0"/>
                <a:cs typeface="Kalinga" panose="020B0502040204020203" pitchFamily="34" charset="0"/>
              </a:rPr>
              <a:t>Speaking opportunities </a:t>
            </a:r>
          </a:p>
        </p:txBody>
      </p:sp>
    </p:spTree>
    <p:extLst>
      <p:ext uri="{BB962C8B-B14F-4D97-AF65-F5344CB8AC3E}">
        <p14:creationId xmlns:p14="http://schemas.microsoft.com/office/powerpoint/2010/main" val="49443892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457200" y="843279"/>
            <a:ext cx="76962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Transition: </a:t>
            </a:r>
            <a:r>
              <a:rPr lang="en-US" sz="2800" b="1" cap="small" dirty="0" smtClean="0">
                <a:solidFill>
                  <a:schemeClr val="tx2">
                    <a:lumMod val="60000"/>
                    <a:lumOff val="40000"/>
                  </a:schemeClr>
                </a:solidFill>
                <a:latin typeface="Kalinga" pitchFamily="2" charset="0"/>
                <a:cs typeface="Kalinga" pitchFamily="2" charset="0"/>
              </a:rPr>
              <a:t>What Comes Next?</a:t>
            </a:r>
            <a:endParaRPr lang="en-US" sz="2800" b="1" cap="small" dirty="0">
              <a:solidFill>
                <a:schemeClr val="tx2">
                  <a:lumMod val="60000"/>
                  <a:lumOff val="40000"/>
                </a:schemeClr>
              </a:solidFill>
              <a:latin typeface="Kalinga" pitchFamily="2" charset="0"/>
              <a:cs typeface="Kalinga" pitchFamily="2" charset="0"/>
            </a:endParaRP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3" name="TextBox 2"/>
          <p:cNvSpPr txBox="1"/>
          <p:nvPr/>
        </p:nvSpPr>
        <p:spPr>
          <a:xfrm>
            <a:off x="685800" y="1981200"/>
            <a:ext cx="6781800" cy="2585323"/>
          </a:xfrm>
          <a:prstGeom prst="rect">
            <a:avLst/>
          </a:prstGeom>
          <a:noFill/>
        </p:spPr>
        <p:txBody>
          <a:bodyPr wrap="square" rtlCol="0">
            <a:spAutoFit/>
          </a:bodyPr>
          <a:lstStyle/>
          <a:p>
            <a:pPr marL="285750" indent="-285750">
              <a:buFont typeface="Wingdings" charset="2"/>
              <a:buChar char="§"/>
            </a:pPr>
            <a:r>
              <a:rPr lang="en-US" dirty="0" smtClean="0">
                <a:latin typeface="Kalinga" panose="020B0502040204020203" pitchFamily="34" charset="0"/>
                <a:cs typeface="Kalinga" panose="020B0502040204020203" pitchFamily="34" charset="0"/>
              </a:rPr>
              <a:t>Seeking opportunities in the current country </a:t>
            </a:r>
          </a:p>
          <a:p>
            <a:pPr marL="285750" indent="-285750">
              <a:buFont typeface="Wingdings" charset="2"/>
              <a:buChar char="§"/>
            </a:pPr>
            <a:endParaRPr lang="en-US" dirty="0" smtClean="0">
              <a:latin typeface="Kalinga" panose="020B0502040204020203" pitchFamily="34" charset="0"/>
              <a:cs typeface="Kalinga" panose="020B0502040204020203" pitchFamily="34" charset="0"/>
            </a:endParaRPr>
          </a:p>
          <a:p>
            <a:pPr marL="285750" indent="-285750">
              <a:buFont typeface="Wingdings" charset="2"/>
              <a:buChar char="§"/>
            </a:pPr>
            <a:r>
              <a:rPr lang="en-US" dirty="0" smtClean="0">
                <a:latin typeface="Kalinga" panose="020B0502040204020203" pitchFamily="34" charset="0"/>
                <a:cs typeface="Kalinga" panose="020B0502040204020203" pitchFamily="34" charset="0"/>
              </a:rPr>
              <a:t>Moving to a new position in a new country </a:t>
            </a:r>
          </a:p>
          <a:p>
            <a:pPr marL="285750" indent="-285750">
              <a:buFont typeface="Wingdings" charset="2"/>
              <a:buChar char="§"/>
            </a:pPr>
            <a:endParaRPr lang="en-US" dirty="0" smtClean="0">
              <a:latin typeface="Kalinga" panose="020B0502040204020203" pitchFamily="34" charset="0"/>
              <a:cs typeface="Kalinga" panose="020B0502040204020203" pitchFamily="34" charset="0"/>
            </a:endParaRPr>
          </a:p>
          <a:p>
            <a:pPr marL="285750" indent="-285750">
              <a:buFont typeface="Wingdings" charset="2"/>
              <a:buChar char="§"/>
            </a:pPr>
            <a:r>
              <a:rPr lang="en-US" dirty="0" smtClean="0">
                <a:latin typeface="Kalinga" panose="020B0502040204020203" pitchFamily="34" charset="0"/>
                <a:cs typeface="Kalinga" panose="020B0502040204020203" pitchFamily="34" charset="0"/>
              </a:rPr>
              <a:t>Returning home</a:t>
            </a:r>
          </a:p>
          <a:p>
            <a:pPr marL="285750" indent="-285750">
              <a:buFont typeface="Wingdings" panose="05000000000000000000" pitchFamily="2" charset="2"/>
              <a:buChar char="v"/>
            </a:pPr>
            <a:endParaRPr lang="en-US" dirty="0" smtClean="0">
              <a:latin typeface="Kalinga" panose="020B0502040204020203" pitchFamily="34" charset="0"/>
              <a:cs typeface="Kalinga" panose="020B0502040204020203" pitchFamily="34" charset="0"/>
            </a:endParaRPr>
          </a:p>
          <a:p>
            <a:pPr marL="285750" indent="-285750">
              <a:buFont typeface="Wingdings" panose="05000000000000000000" pitchFamily="2" charset="2"/>
              <a:buChar char="v"/>
            </a:pPr>
            <a:endParaRPr lang="en-US" dirty="0" smtClean="0">
              <a:latin typeface="Kalinga" panose="020B0502040204020203" pitchFamily="34" charset="0"/>
              <a:cs typeface="Kalinga" panose="020B0502040204020203" pitchFamily="34" charset="0"/>
            </a:endParaRPr>
          </a:p>
          <a:p>
            <a:r>
              <a:rPr lang="en-US" dirty="0" smtClean="0">
                <a:latin typeface="Kalinga" panose="020B0502040204020203" pitchFamily="34" charset="0"/>
                <a:cs typeface="Kalinga" panose="020B0502040204020203" pitchFamily="34" charset="0"/>
              </a:rPr>
              <a:t>For all options, planning well in advance and having a backup plan is key</a:t>
            </a:r>
            <a:endParaRPr lang="en-US" dirty="0">
              <a:latin typeface="Kalinga" panose="020B0502040204020203" pitchFamily="34" charset="0"/>
              <a:cs typeface="Kalinga" panose="020B0502040204020203" pitchFamily="34" charset="0"/>
            </a:endParaRPr>
          </a:p>
        </p:txBody>
      </p:sp>
    </p:spTree>
    <p:extLst>
      <p:ext uri="{BB962C8B-B14F-4D97-AF65-F5344CB8AC3E}">
        <p14:creationId xmlns:p14="http://schemas.microsoft.com/office/powerpoint/2010/main" val="31889473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457200" y="843279"/>
            <a:ext cx="76962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Discussion </a:t>
            </a:r>
            <a:endParaRPr lang="en-US" sz="2800" b="1" cap="small" dirty="0">
              <a:solidFill>
                <a:schemeClr val="tx2">
                  <a:lumMod val="60000"/>
                  <a:lumOff val="40000"/>
                </a:schemeClr>
              </a:solidFill>
              <a:latin typeface="Kalinga" pitchFamily="2" charset="0"/>
              <a:cs typeface="Kalinga" pitchFamily="2" charset="0"/>
            </a:endParaRP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3" name="TextBox 2"/>
          <p:cNvSpPr txBox="1"/>
          <p:nvPr/>
        </p:nvSpPr>
        <p:spPr>
          <a:xfrm>
            <a:off x="685800" y="1981200"/>
            <a:ext cx="6781800" cy="2308324"/>
          </a:xfrm>
          <a:prstGeom prst="rect">
            <a:avLst/>
          </a:prstGeom>
          <a:noFill/>
        </p:spPr>
        <p:txBody>
          <a:bodyPr wrap="square" rtlCol="0">
            <a:spAutoFit/>
          </a:bodyPr>
          <a:lstStyle/>
          <a:p>
            <a:pPr marL="285750" lvl="0" indent="-285750">
              <a:buFont typeface="Wingdings" charset="2"/>
              <a:buChar char="²"/>
            </a:pPr>
            <a:r>
              <a:rPr lang="en-US" dirty="0">
                <a:latin typeface="Kalinga" panose="020B0502040204020203" pitchFamily="34" charset="0"/>
                <a:cs typeface="Kalinga" panose="020B0502040204020203" pitchFamily="34" charset="0"/>
              </a:rPr>
              <a:t>What are some of the common barriers to integration at the university? How can hosts help? </a:t>
            </a:r>
          </a:p>
          <a:p>
            <a:pPr marL="285750" lvl="0" indent="-285750">
              <a:buFont typeface="Wingdings" charset="2"/>
              <a:buChar char="²"/>
            </a:pPr>
            <a:endParaRPr lang="en-US" dirty="0">
              <a:latin typeface="Kalinga" panose="020B0502040204020203" pitchFamily="34" charset="0"/>
              <a:cs typeface="Kalinga" panose="020B0502040204020203" pitchFamily="34" charset="0"/>
            </a:endParaRPr>
          </a:p>
          <a:p>
            <a:pPr marL="285750" indent="-285750">
              <a:buFont typeface="Wingdings" charset="2"/>
              <a:buChar char="²"/>
            </a:pPr>
            <a:r>
              <a:rPr lang="en-US" dirty="0">
                <a:latin typeface="Kalinga" panose="020B0502040204020203" pitchFamily="34" charset="0"/>
                <a:cs typeface="Kalinga" panose="020B0502040204020203" pitchFamily="34" charset="0"/>
              </a:rPr>
              <a:t>What are you already doing to help support the career prospects of threatened/refugee scholars on campus? </a:t>
            </a:r>
          </a:p>
          <a:p>
            <a:pPr marL="285750" indent="-285750">
              <a:buFont typeface="Wingdings" charset="2"/>
              <a:buChar char="²"/>
            </a:pPr>
            <a:endParaRPr lang="en-US" dirty="0">
              <a:latin typeface="Kalinga" panose="020B0502040204020203" pitchFamily="34" charset="0"/>
              <a:cs typeface="Kalinga" panose="020B0502040204020203" pitchFamily="34" charset="0"/>
            </a:endParaRPr>
          </a:p>
          <a:p>
            <a:pPr marL="285750" lvl="0" indent="-285750">
              <a:buFont typeface="Wingdings" charset="2"/>
              <a:buChar char="²"/>
            </a:pPr>
            <a:r>
              <a:rPr lang="en-US" dirty="0">
                <a:latin typeface="Kalinga" panose="020B0502040204020203" pitchFamily="34" charset="0"/>
                <a:cs typeface="Kalinga" panose="020B0502040204020203" pitchFamily="34" charset="0"/>
              </a:rPr>
              <a:t>What options might exist for scholars outside academia in their current host country?</a:t>
            </a:r>
          </a:p>
        </p:txBody>
      </p:sp>
    </p:spTree>
    <p:extLst>
      <p:ext uri="{BB962C8B-B14F-4D97-AF65-F5344CB8AC3E}">
        <p14:creationId xmlns:p14="http://schemas.microsoft.com/office/powerpoint/2010/main" val="346012986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alpha val="60000"/>
          </a:schemeClr>
        </a:solidFill>
        <a:effectLst/>
      </p:bgPr>
    </p:bg>
    <p:spTree>
      <p:nvGrpSpPr>
        <p:cNvPr id="1" name=""/>
        <p:cNvGrpSpPr/>
        <p:nvPr/>
      </p:nvGrpSpPr>
      <p:grpSpPr>
        <a:xfrm>
          <a:off x="0" y="0"/>
          <a:ext cx="0" cy="0"/>
          <a:chOff x="0" y="0"/>
          <a:chExt cx="0" cy="0"/>
        </a:xfrm>
      </p:grpSpPr>
      <p:sp>
        <p:nvSpPr>
          <p:cNvPr id="2" name="TextBox 5"/>
          <p:cNvSpPr txBox="1"/>
          <p:nvPr/>
        </p:nvSpPr>
        <p:spPr>
          <a:xfrm>
            <a:off x="457200" y="843279"/>
            <a:ext cx="7696200"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b="1" cap="small" dirty="0" smtClean="0">
              <a:latin typeface="Kalinga" pitchFamily="2" charset="0"/>
              <a:cs typeface="Kalinga" pitchFamily="2" charset="0"/>
            </a:endParaRPr>
          </a:p>
          <a:p>
            <a:r>
              <a:rPr lang="en-US" sz="2800" b="1" cap="small" dirty="0" smtClean="0">
                <a:latin typeface="Kalinga" pitchFamily="2" charset="0"/>
                <a:cs typeface="Kalinga" pitchFamily="2" charset="0"/>
              </a:rPr>
              <a:t>Workshop Wrap up: </a:t>
            </a:r>
            <a:r>
              <a:rPr lang="en-US" sz="2800" b="1" cap="small" dirty="0" smtClean="0">
                <a:solidFill>
                  <a:schemeClr val="tx2">
                    <a:lumMod val="60000"/>
                    <a:lumOff val="40000"/>
                  </a:schemeClr>
                </a:solidFill>
                <a:latin typeface="Kalinga" pitchFamily="2" charset="0"/>
                <a:cs typeface="Kalinga" pitchFamily="2" charset="0"/>
              </a:rPr>
              <a:t>Key Takeaways</a:t>
            </a:r>
            <a:endParaRPr lang="en-US" sz="2800" b="1" cap="small" dirty="0">
              <a:solidFill>
                <a:schemeClr val="tx2">
                  <a:lumMod val="60000"/>
                  <a:lumOff val="40000"/>
                </a:schemeClr>
              </a:solidFill>
              <a:latin typeface="Kalinga" pitchFamily="2" charset="0"/>
              <a:cs typeface="Kalinga" pitchFamily="2" charset="0"/>
            </a:endParaRPr>
          </a:p>
        </p:txBody>
      </p:sp>
      <p:pic>
        <p:nvPicPr>
          <p:cNvPr id="4" name="Picture 3" descr="https://www.uio.no/english/about/global/globally-engaged/academic-refuge/academic-refuge-270.jpg"/>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7620000" y="157783"/>
            <a:ext cx="1345045" cy="1061417"/>
          </a:xfrm>
          <a:prstGeom prst="rect">
            <a:avLst/>
          </a:prstGeom>
          <a:effectLst>
            <a:glow rad="101600">
              <a:schemeClr val="accent1">
                <a:lumMod val="20000"/>
                <a:lumOff val="80000"/>
                <a:alpha val="75000"/>
              </a:schemeClr>
            </a:glow>
            <a:softEdge rad="330200"/>
          </a:effectLst>
        </p:spPr>
      </p:pic>
      <p:sp>
        <p:nvSpPr>
          <p:cNvPr id="6" name="TextBox 5"/>
          <p:cNvSpPr txBox="1"/>
          <p:nvPr/>
        </p:nvSpPr>
        <p:spPr>
          <a:xfrm>
            <a:off x="5181600" y="72803"/>
            <a:ext cx="2438400" cy="646331"/>
          </a:xfrm>
          <a:prstGeom prst="rect">
            <a:avLst/>
          </a:prstGeom>
          <a:noFill/>
        </p:spPr>
        <p:txBody>
          <a:bodyPr wrap="square" rtlCol="0">
            <a:spAutoFit/>
          </a:bodyPr>
          <a:lstStyle/>
          <a:p>
            <a:r>
              <a:rPr lang="en-US" b="1" dirty="0"/>
              <a:t>Academic Refuge </a:t>
            </a:r>
            <a:endParaRPr lang="en-US" dirty="0"/>
          </a:p>
          <a:p>
            <a:r>
              <a:rPr lang="en-US" dirty="0"/>
              <a:t>How to Host Curriculum</a:t>
            </a:r>
          </a:p>
        </p:txBody>
      </p:sp>
      <p:sp>
        <p:nvSpPr>
          <p:cNvPr id="3" name="TextBox 2"/>
          <p:cNvSpPr txBox="1"/>
          <p:nvPr/>
        </p:nvSpPr>
        <p:spPr>
          <a:xfrm>
            <a:off x="685800" y="1981200"/>
            <a:ext cx="7848600" cy="4247317"/>
          </a:xfrm>
          <a:prstGeom prst="rect">
            <a:avLst/>
          </a:prstGeom>
          <a:noFill/>
        </p:spPr>
        <p:txBody>
          <a:bodyPr wrap="square" rtlCol="0">
            <a:spAutoFit/>
          </a:bodyPr>
          <a:lstStyle/>
          <a:p>
            <a:pPr marL="285750" lvl="0" indent="-285750">
              <a:buFont typeface="Wingdings" charset="2"/>
              <a:buChar char="Ø"/>
            </a:pPr>
            <a:r>
              <a:rPr lang="en-US" dirty="0">
                <a:latin typeface="Kalinga" panose="020B0502040204020203" pitchFamily="34" charset="0"/>
                <a:cs typeface="Kalinga" panose="020B0502040204020203" pitchFamily="34" charset="0"/>
              </a:rPr>
              <a:t>A good academic fit between the host institution and scholar hosted is paramount to a successful and productive visit for both parties. </a:t>
            </a:r>
          </a:p>
          <a:p>
            <a:pPr marL="285750" indent="-285750">
              <a:buFont typeface="Wingdings" charset="2"/>
              <a:buChar char="Ø"/>
            </a:pPr>
            <a:endParaRPr lang="en-US" dirty="0">
              <a:latin typeface="Kalinga" panose="020B0502040204020203" pitchFamily="34" charset="0"/>
              <a:cs typeface="Kalinga" panose="020B0502040204020203" pitchFamily="34" charset="0"/>
            </a:endParaRPr>
          </a:p>
          <a:p>
            <a:pPr marL="285750" lvl="0" indent="-285750">
              <a:buFont typeface="Wingdings" charset="2"/>
              <a:buChar char="Ø"/>
            </a:pPr>
            <a:r>
              <a:rPr lang="en-US" dirty="0">
                <a:latin typeface="Kalinga" panose="020B0502040204020203" pitchFamily="34" charset="0"/>
                <a:cs typeface="Kalinga" panose="020B0502040204020203" pitchFamily="34" charset="0"/>
              </a:rPr>
              <a:t>Many universities utilize numerous funding sources in making visits possible. Creativity is key.</a:t>
            </a:r>
          </a:p>
          <a:p>
            <a:pPr marL="285750" indent="-285750">
              <a:buFont typeface="Wingdings" charset="2"/>
              <a:buChar char="Ø"/>
            </a:pPr>
            <a:endParaRPr lang="en-US" dirty="0">
              <a:latin typeface="Kalinga" panose="020B0502040204020203" pitchFamily="34" charset="0"/>
              <a:cs typeface="Kalinga" panose="020B0502040204020203" pitchFamily="34" charset="0"/>
            </a:endParaRPr>
          </a:p>
          <a:p>
            <a:pPr marL="285750" lvl="0" indent="-285750">
              <a:buFont typeface="Wingdings" charset="2"/>
              <a:buChar char="Ø"/>
            </a:pPr>
            <a:r>
              <a:rPr lang="en-US" dirty="0">
                <a:latin typeface="Kalinga" panose="020B0502040204020203" pitchFamily="34" charset="0"/>
                <a:cs typeface="Kalinga" panose="020B0502040204020203" pitchFamily="34" charset="0"/>
              </a:rPr>
              <a:t>Planning for the entire duration of the visit – pre-arrival to post-visit transition – is essential. Also vital are regular communications and check-ins with the scholar. </a:t>
            </a:r>
          </a:p>
          <a:p>
            <a:pPr marL="285750" indent="-285750">
              <a:buFont typeface="Wingdings" charset="2"/>
              <a:buChar char="Ø"/>
            </a:pPr>
            <a:endParaRPr lang="en-US" dirty="0">
              <a:latin typeface="Kalinga" panose="020B0502040204020203" pitchFamily="34" charset="0"/>
              <a:cs typeface="Kalinga" panose="020B0502040204020203" pitchFamily="34" charset="0"/>
            </a:endParaRPr>
          </a:p>
          <a:p>
            <a:pPr marL="285750" lvl="0" indent="-285750">
              <a:buFont typeface="Wingdings" charset="2"/>
              <a:buChar char="Ø"/>
            </a:pPr>
            <a:r>
              <a:rPr lang="en-US" dirty="0">
                <a:latin typeface="Kalinga" panose="020B0502040204020203" pitchFamily="34" charset="0"/>
                <a:cs typeface="Kalinga" panose="020B0502040204020203" pitchFamily="34" charset="0"/>
              </a:rPr>
              <a:t>Scholars who have been well-integrated, received professional development support and have taken advantage of networking/speaking opportunities find transition smoother and have more opportunities available to them than those that do not. </a:t>
            </a:r>
          </a:p>
          <a:p>
            <a:r>
              <a:rPr lang="en-US" dirty="0">
                <a:latin typeface="Kalinga" panose="020B0502040204020203" pitchFamily="34" charset="0"/>
                <a:cs typeface="Kalinga" panose="020B0502040204020203" pitchFamily="34" charset="0"/>
              </a:rPr>
              <a:t> </a:t>
            </a:r>
          </a:p>
        </p:txBody>
      </p:sp>
    </p:spTree>
    <p:extLst>
      <p:ext uri="{BB962C8B-B14F-4D97-AF65-F5344CB8AC3E}">
        <p14:creationId xmlns:p14="http://schemas.microsoft.com/office/powerpoint/2010/main" val="27091416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252</TotalTime>
  <Words>2843</Words>
  <Application>Microsoft Office PowerPoint</Application>
  <PresentationFormat>On-screen Show (4:3)</PresentationFormat>
  <Paragraphs>326</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Rose Anderson</dc:creator>
  <cp:lastModifiedBy>Marit Egner</cp:lastModifiedBy>
  <cp:revision>16</cp:revision>
  <dcterms:created xsi:type="dcterms:W3CDTF">2018-10-05T17:15:01Z</dcterms:created>
  <dcterms:modified xsi:type="dcterms:W3CDTF">2019-06-06T14:26:42Z</dcterms:modified>
</cp:coreProperties>
</file>