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60" r:id="rId3"/>
    <p:sldId id="261" r:id="rId4"/>
    <p:sldId id="262" r:id="rId5"/>
    <p:sldId id="263" r:id="rId6"/>
    <p:sldId id="264" r:id="rId7"/>
    <p:sldId id="257" r:id="rId8"/>
    <p:sldId id="258" r:id="rId9"/>
    <p:sldId id="259" r:id="rId10"/>
    <p:sldId id="265" r:id="rId11"/>
    <p:sldId id="266" r:id="rId12"/>
    <p:sldId id="267" r:id="rId13"/>
    <p:sldId id="268" r:id="rId14"/>
    <p:sldId id="269" r:id="rId15"/>
  </p:sldIdLst>
  <p:sldSz cx="9144000" cy="6858000" type="screen4x3"/>
  <p:notesSz cx="6794500" cy="9906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983" autoAdjust="0"/>
    <p:restoredTop sz="76711" autoAdjust="0"/>
  </p:normalViewPr>
  <p:slideViewPr>
    <p:cSldViewPr>
      <p:cViewPr varScale="1">
        <p:scale>
          <a:sx n="100" d="100"/>
          <a:sy n="100" d="100"/>
        </p:scale>
        <p:origin x="235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fld id="{9FECEE0D-9B00-4185-B461-C10C7055CD73}" type="datetimeFigureOut">
              <a:rPr lang="nb-NO" smtClean="0"/>
              <a:t>01.02.2024</a:t>
            </a:fld>
            <a:endParaRPr lang="nb-NO"/>
          </a:p>
        </p:txBody>
      </p:sp>
      <p:sp>
        <p:nvSpPr>
          <p:cNvPr id="4" name="Plassholder for lysbilde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fld id="{F2DA2CD6-0828-4F18-8D27-57DFF79969AB}" type="slidenum">
              <a:rPr lang="nb-NO" smtClean="0"/>
              <a:t>‹#›</a:t>
            </a:fld>
            <a:endParaRPr lang="nb-NO"/>
          </a:p>
        </p:txBody>
      </p:sp>
    </p:spTree>
    <p:extLst>
      <p:ext uri="{BB962C8B-B14F-4D97-AF65-F5344CB8AC3E}">
        <p14:creationId xmlns:p14="http://schemas.microsoft.com/office/powerpoint/2010/main" val="312654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F2DA2CD6-0828-4F18-8D27-57DFF79969AB}" type="slidenum">
              <a:rPr lang="nb-NO" smtClean="0"/>
              <a:t>1</a:t>
            </a:fld>
            <a:endParaRPr lang="nb-NO"/>
          </a:p>
        </p:txBody>
      </p:sp>
    </p:spTree>
    <p:extLst>
      <p:ext uri="{BB962C8B-B14F-4D97-AF65-F5344CB8AC3E}">
        <p14:creationId xmlns:p14="http://schemas.microsoft.com/office/powerpoint/2010/main" val="3822189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2DA2CD6-0828-4F18-8D27-57DFF79969AB}" type="slidenum">
              <a:rPr lang="nb-NO" smtClean="0"/>
              <a:t>6</a:t>
            </a:fld>
            <a:endParaRPr lang="nb-NO"/>
          </a:p>
        </p:txBody>
      </p:sp>
    </p:spTree>
    <p:extLst>
      <p:ext uri="{BB962C8B-B14F-4D97-AF65-F5344CB8AC3E}">
        <p14:creationId xmlns:p14="http://schemas.microsoft.com/office/powerpoint/2010/main" val="748905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dirty="0">
                <a:solidFill>
                  <a:srgbClr val="572314"/>
                </a:solidFill>
                <a:effectLst>
                  <a:outerShdw blurRad="38100" dist="38100" dir="2700000" algn="tl">
                    <a:srgbClr val="C0C0C0"/>
                  </a:outerShdw>
                </a:effectLst>
                <a:latin typeface="Arial" pitchFamily="34" charset="0"/>
                <a:cs typeface="Arial" pitchFamily="34" charset="0"/>
                <a:sym typeface="Arial" pitchFamily="34" charset="0"/>
              </a:rPr>
              <a:t>UNIVERSITETET I OSLO – ORGANISASJON pr. 21.10.2018</a:t>
            </a:r>
            <a:endParaRPr lang="nb-NO" dirty="0"/>
          </a:p>
        </p:txBody>
      </p:sp>
      <p:sp>
        <p:nvSpPr>
          <p:cNvPr id="4" name="Plassholder for lysbildenummer 3"/>
          <p:cNvSpPr>
            <a:spLocks noGrp="1"/>
          </p:cNvSpPr>
          <p:nvPr>
            <p:ph type="sldNum" sz="quarter" idx="10"/>
          </p:nvPr>
        </p:nvSpPr>
        <p:spPr/>
        <p:txBody>
          <a:bodyPr/>
          <a:lstStyle/>
          <a:p>
            <a:fld id="{F2DA2CD6-0828-4F18-8D27-57DFF79969AB}" type="slidenum">
              <a:rPr lang="nb-NO" smtClean="0"/>
              <a:t>7</a:t>
            </a:fld>
            <a:endParaRPr lang="nb-NO"/>
          </a:p>
        </p:txBody>
      </p:sp>
    </p:spTree>
    <p:extLst>
      <p:ext uri="{BB962C8B-B14F-4D97-AF65-F5344CB8AC3E}">
        <p14:creationId xmlns:p14="http://schemas.microsoft.com/office/powerpoint/2010/main" val="2101176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F2DA2CD6-0828-4F18-8D27-57DFF79969AB}" type="slidenum">
              <a:rPr lang="nb-NO" smtClean="0"/>
              <a:t>8</a:t>
            </a:fld>
            <a:endParaRPr lang="nb-NO"/>
          </a:p>
        </p:txBody>
      </p:sp>
    </p:spTree>
    <p:extLst>
      <p:ext uri="{BB962C8B-B14F-4D97-AF65-F5344CB8AC3E}">
        <p14:creationId xmlns:p14="http://schemas.microsoft.com/office/powerpoint/2010/main" val="4210898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2DA2CD6-0828-4F18-8D27-57DFF79969AB}" type="slidenum">
              <a:rPr lang="nb-NO" smtClean="0"/>
              <a:t>10</a:t>
            </a:fld>
            <a:endParaRPr lang="nb-NO"/>
          </a:p>
        </p:txBody>
      </p:sp>
    </p:spTree>
    <p:extLst>
      <p:ext uri="{BB962C8B-B14F-4D97-AF65-F5344CB8AC3E}">
        <p14:creationId xmlns:p14="http://schemas.microsoft.com/office/powerpoint/2010/main" val="1738466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2DA2CD6-0828-4F18-8D27-57DFF79969AB}" type="slidenum">
              <a:rPr lang="nb-NO" smtClean="0"/>
              <a:t>11</a:t>
            </a:fld>
            <a:endParaRPr lang="nb-NO"/>
          </a:p>
        </p:txBody>
      </p:sp>
    </p:spTree>
    <p:extLst>
      <p:ext uri="{BB962C8B-B14F-4D97-AF65-F5344CB8AC3E}">
        <p14:creationId xmlns:p14="http://schemas.microsoft.com/office/powerpoint/2010/main" val="11817097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a:t>Klikk for å redigere tittelstil</a:t>
            </a:r>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sp>
        <p:nvSpPr>
          <p:cNvPr id="4" name="Plassholder for dato 3"/>
          <p:cNvSpPr>
            <a:spLocks noGrp="1"/>
          </p:cNvSpPr>
          <p:nvPr>
            <p:ph type="dt" sz="half" idx="10"/>
          </p:nvPr>
        </p:nvSpPr>
        <p:spPr/>
        <p:txBody>
          <a:bodyPr/>
          <a:lstStyle/>
          <a:p>
            <a:fld id="{48CBBD01-52AC-463B-BF70-19A344C2B209}" type="datetimeFigureOut">
              <a:rPr lang="nb-NO" smtClean="0"/>
              <a:t>01.02.2024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1671584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8CBBD01-52AC-463B-BF70-19A344C2B209}" type="datetimeFigureOut">
              <a:rPr lang="nb-NO" smtClean="0"/>
              <a:t>01.02.2024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80947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p:txBody>
          <a:bodyPr/>
          <a:lstStyle/>
          <a:p>
            <a:fld id="{48CBBD01-52AC-463B-BF70-19A344C2B209}" type="datetimeFigureOut">
              <a:rPr lang="nb-NO" smtClean="0"/>
              <a:t>01.02.2024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1832360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48CBBD01-52AC-463B-BF70-19A344C2B209}" type="datetimeFigureOut">
              <a:rPr lang="nb-NO" smtClean="0"/>
              <a:t>01.02.2024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3469077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48CBBD01-52AC-463B-BF70-19A344C2B209}" type="datetimeFigureOut">
              <a:rPr lang="nb-NO" smtClean="0"/>
              <a:t>01.02.2024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2185777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48CBBD01-52AC-463B-BF70-19A344C2B209}" type="datetimeFigureOut">
              <a:rPr lang="nb-NO" smtClean="0"/>
              <a:t>01.02.2024</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551721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8CBBD01-52AC-463B-BF70-19A344C2B209}" type="datetimeFigureOut">
              <a:rPr lang="nb-NO" smtClean="0"/>
              <a:t>01.02.2024</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385849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8CBBD01-52AC-463B-BF70-19A344C2B209}" type="datetimeFigureOut">
              <a:rPr lang="nb-NO" smtClean="0"/>
              <a:t>01.02.2024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4127147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8CBBD01-52AC-463B-BF70-19A344C2B209}" type="datetimeFigureOut">
              <a:rPr lang="nb-NO" smtClean="0"/>
              <a:t>01.02.2024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1755851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8CBBD01-52AC-463B-BF70-19A344C2B209}" type="datetimeFigureOut">
              <a:rPr lang="nb-NO" smtClean="0"/>
              <a:t>01.02.2024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3527592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8CBBD01-52AC-463B-BF70-19A344C2B209}" type="datetimeFigureOut">
              <a:rPr lang="nb-NO" smtClean="0"/>
              <a:t>01.02.2024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398ADF-DB01-4F87-B29B-93FC3835E076}" type="slidenum">
              <a:rPr lang="nb-NO" smtClean="0"/>
              <a:t>‹#›</a:t>
            </a:fld>
            <a:endParaRPr lang="nb-NO"/>
          </a:p>
        </p:txBody>
      </p:sp>
    </p:spTree>
    <p:extLst>
      <p:ext uri="{BB962C8B-B14F-4D97-AF65-F5344CB8AC3E}">
        <p14:creationId xmlns:p14="http://schemas.microsoft.com/office/powerpoint/2010/main" val="4229108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CBBD01-52AC-463B-BF70-19A344C2B209}" type="datetimeFigureOut">
              <a:rPr lang="nb-NO" smtClean="0"/>
              <a:t>01.02.2024</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398ADF-DB01-4F87-B29B-93FC3835E076}" type="slidenum">
              <a:rPr lang="nb-NO" smtClean="0"/>
              <a:t>‹#›</a:t>
            </a:fld>
            <a:endParaRPr lang="nb-NO"/>
          </a:p>
        </p:txBody>
      </p:sp>
    </p:spTree>
    <p:extLst>
      <p:ext uri="{BB962C8B-B14F-4D97-AF65-F5344CB8AC3E}">
        <p14:creationId xmlns:p14="http://schemas.microsoft.com/office/powerpoint/2010/main" val="5588046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uio.no/english/about/vacancies/ismo/before-arrival/visa-permit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uio.no/english/about/vacancies/ismo/before-arrival/accommodation/"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uio.no/english/about/vacancies/ismo/before-arrival/kids/index.html" TargetMode="External"/><Relationship Id="rId2" Type="http://schemas.openxmlformats.org/officeDocument/2006/relationships/hyperlink" Target="https://www.uio.no/english/about/vacancies/ismo/before-arrival/partner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view.officeapps.live.com/op/view.aspx?src=https%3A%2F%2Fwww.uio.no%2Fom%2Fstrategi%2Fgeneral-presentation-of-uio.pptx&amp;wdOrigin=BROWSELINK"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uio.no/english/about/organisation/organisation-chart/" TargetMode="External"/><Relationship Id="rId4" Type="http://schemas.openxmlformats.org/officeDocument/2006/relationships/hyperlink" Target="https://www.uio.no/english/about/strategy/"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hf.uio.no/english/people/admin/fac/management/frodhel/index.html" TargetMode="External"/><Relationship Id="rId7" Type="http://schemas.openxmlformats.org/officeDocument/2006/relationships/hyperlink" Target="https://www.hf.uio.no/english/about/organization/faculty-board/members/"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hyperlink" Target="https://www.hf.uio.no/english/people/admin/fac/management/mbakken/index.html" TargetMode="External"/><Relationship Id="rId5" Type="http://schemas.openxmlformats.org/officeDocument/2006/relationships/hyperlink" Target="https://www.hf.uio.no/english/people/admin/fac/management/gunnen/index.html" TargetMode="External"/><Relationship Id="rId4" Type="http://schemas.openxmlformats.org/officeDocument/2006/relationships/hyperlink" Target="https://www.hf.uio.no/english/people/admin/fac/management/mathilds/index.html"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for-ansatte.uio.no/employee/index.html?lang=en"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uio.no/english/for-employees/support/profile/web/personal-start-page.html" TargetMode="External"/></Relationships>
</file>

<file path=ppt/slides/_rels/slide12.xml.rels><?xml version="1.0" encoding="UTF-8" standalone="yes"?>
<Relationships xmlns="http://schemas.openxmlformats.org/package/2006/relationships"><Relationship Id="rId2" Type="http://schemas.openxmlformats.org/officeDocument/2006/relationships/hyperlink" Target="https://www.uio.no/english/for-employees/support/profile/web/edit-profile-page.htm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dfo.no/english/self-service-portal/external-work"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uio.no/english/for-employees/support/self-service-portal/get-started-with-the-new-self-service-portal.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683568" y="548680"/>
            <a:ext cx="7772400" cy="362471"/>
          </a:xfrm>
        </p:spPr>
        <p:txBody>
          <a:bodyPr>
            <a:normAutofit fontScale="90000"/>
          </a:bodyPr>
          <a:lstStyle/>
          <a:p>
            <a:br>
              <a:rPr lang="nb-NO" dirty="0"/>
            </a:br>
            <a:br>
              <a:rPr lang="nb-NO" dirty="0"/>
            </a:br>
            <a:endParaRPr lang="nb-NO" dirty="0"/>
          </a:p>
        </p:txBody>
      </p:sp>
      <p:sp>
        <p:nvSpPr>
          <p:cNvPr id="3" name="Undertittel 2"/>
          <p:cNvSpPr>
            <a:spLocks noGrp="1"/>
          </p:cNvSpPr>
          <p:nvPr>
            <p:ph type="subTitle" idx="1"/>
          </p:nvPr>
        </p:nvSpPr>
        <p:spPr>
          <a:xfrm>
            <a:off x="1371600" y="1700808"/>
            <a:ext cx="6400800" cy="3937992"/>
          </a:xfrm>
        </p:spPr>
        <p:txBody>
          <a:bodyPr/>
          <a:lstStyle/>
          <a:p>
            <a:endParaRPr lang="nb-NO" dirty="0"/>
          </a:p>
          <a:p>
            <a:r>
              <a:rPr lang="nb-NO" sz="3600" b="1" dirty="0" err="1">
                <a:solidFill>
                  <a:schemeClr val="tx1"/>
                </a:solidFill>
              </a:rPr>
              <a:t>Welcome</a:t>
            </a:r>
            <a:r>
              <a:rPr lang="nb-NO" sz="3600" b="1" dirty="0">
                <a:solidFill>
                  <a:schemeClr val="tx1"/>
                </a:solidFill>
              </a:rPr>
              <a:t> to </a:t>
            </a:r>
            <a:r>
              <a:rPr lang="nb-NO" sz="3600" b="1" dirty="0" err="1">
                <a:solidFill>
                  <a:schemeClr val="tx1"/>
                </a:solidFill>
              </a:rPr>
              <a:t>the</a:t>
            </a:r>
            <a:r>
              <a:rPr lang="nb-NO" sz="3600" b="1" dirty="0">
                <a:solidFill>
                  <a:schemeClr val="tx1"/>
                </a:solidFill>
              </a:rPr>
              <a:t> </a:t>
            </a:r>
            <a:r>
              <a:rPr lang="nb-NO" sz="3600" b="1" dirty="0" err="1">
                <a:solidFill>
                  <a:schemeClr val="tx1"/>
                </a:solidFill>
              </a:rPr>
              <a:t>Faculty</a:t>
            </a:r>
            <a:r>
              <a:rPr lang="nb-NO" sz="3600" b="1" dirty="0">
                <a:solidFill>
                  <a:schemeClr val="tx1"/>
                </a:solidFill>
              </a:rPr>
              <a:t> </a:t>
            </a:r>
            <a:r>
              <a:rPr lang="nb-NO" sz="3600" b="1" dirty="0" err="1">
                <a:solidFill>
                  <a:schemeClr val="tx1"/>
                </a:solidFill>
              </a:rPr>
              <a:t>of</a:t>
            </a:r>
            <a:r>
              <a:rPr lang="nb-NO" sz="3600" b="1" dirty="0">
                <a:solidFill>
                  <a:schemeClr val="tx1"/>
                </a:solidFill>
              </a:rPr>
              <a:t> </a:t>
            </a:r>
            <a:r>
              <a:rPr lang="nb-NO" sz="3600" b="1" dirty="0" err="1">
                <a:solidFill>
                  <a:schemeClr val="tx1"/>
                </a:solidFill>
              </a:rPr>
              <a:t>Humanities</a:t>
            </a:r>
            <a:endParaRPr lang="nb-NO" sz="3600" b="1" dirty="0">
              <a:solidFill>
                <a:schemeClr val="tx1"/>
              </a:solidFill>
            </a:endParaRPr>
          </a:p>
        </p:txBody>
      </p:sp>
      <p:pic>
        <p:nvPicPr>
          <p:cNvPr id="4" name="Bild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0"/>
            <a:ext cx="6438900" cy="2171700"/>
          </a:xfrm>
          <a:prstGeom prst="rect">
            <a:avLst/>
          </a:prstGeom>
        </p:spPr>
      </p:pic>
    </p:spTree>
    <p:extLst>
      <p:ext uri="{BB962C8B-B14F-4D97-AF65-F5344CB8AC3E}">
        <p14:creationId xmlns:p14="http://schemas.microsoft.com/office/powerpoint/2010/main" val="3784477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Getting</a:t>
            </a:r>
            <a:r>
              <a:rPr lang="nb-NO" dirty="0"/>
              <a:t> </a:t>
            </a:r>
            <a:r>
              <a:rPr lang="nb-NO" dirty="0" err="1"/>
              <a:t>started</a:t>
            </a:r>
            <a:r>
              <a:rPr lang="nb-NO" dirty="0"/>
              <a:t>!</a:t>
            </a:r>
          </a:p>
        </p:txBody>
      </p:sp>
      <p:sp>
        <p:nvSpPr>
          <p:cNvPr id="3" name="Content Placeholder 2"/>
          <p:cNvSpPr>
            <a:spLocks noGrp="1"/>
          </p:cNvSpPr>
          <p:nvPr>
            <p:ph idx="1"/>
          </p:nvPr>
        </p:nvSpPr>
        <p:spPr/>
        <p:txBody>
          <a:bodyPr/>
          <a:lstStyle/>
          <a:p>
            <a:pPr marL="0" indent="0">
              <a:buNone/>
            </a:pPr>
            <a:r>
              <a:rPr lang="nb-NO" dirty="0" err="1"/>
              <a:t>We</a:t>
            </a:r>
            <a:r>
              <a:rPr lang="nb-NO" dirty="0"/>
              <a:t> </a:t>
            </a:r>
            <a:r>
              <a:rPr lang="nb-NO" dirty="0" err="1"/>
              <a:t>wish</a:t>
            </a:r>
            <a:r>
              <a:rPr lang="nb-NO" dirty="0"/>
              <a:t> </a:t>
            </a:r>
            <a:r>
              <a:rPr lang="nb-NO" dirty="0" err="1"/>
              <a:t>you</a:t>
            </a:r>
            <a:r>
              <a:rPr lang="nb-NO" dirty="0"/>
              <a:t> a </a:t>
            </a:r>
            <a:r>
              <a:rPr lang="nb-NO" dirty="0" err="1"/>
              <a:t>warm</a:t>
            </a:r>
            <a:r>
              <a:rPr lang="nb-NO" dirty="0"/>
              <a:t> </a:t>
            </a:r>
            <a:r>
              <a:rPr lang="nb-NO" dirty="0" err="1"/>
              <a:t>welcome</a:t>
            </a:r>
            <a:r>
              <a:rPr lang="nb-NO" dirty="0"/>
              <a:t> to </a:t>
            </a:r>
            <a:r>
              <a:rPr lang="nb-NO" dirty="0" err="1"/>
              <a:t>the</a:t>
            </a:r>
            <a:r>
              <a:rPr lang="nb-NO" dirty="0"/>
              <a:t> </a:t>
            </a:r>
            <a:r>
              <a:rPr lang="nb-NO" dirty="0" err="1"/>
              <a:t>Faculty</a:t>
            </a:r>
            <a:r>
              <a:rPr lang="nb-NO" dirty="0"/>
              <a:t> </a:t>
            </a:r>
            <a:r>
              <a:rPr lang="nb-NO" dirty="0" err="1"/>
              <a:t>of</a:t>
            </a:r>
            <a:r>
              <a:rPr lang="nb-NO" dirty="0"/>
              <a:t> </a:t>
            </a:r>
            <a:r>
              <a:rPr lang="nb-NO" dirty="0" err="1"/>
              <a:t>Humanities</a:t>
            </a:r>
            <a:r>
              <a:rPr lang="nb-NO" dirty="0"/>
              <a:t> at </a:t>
            </a:r>
            <a:r>
              <a:rPr lang="nb-NO" dirty="0" err="1"/>
              <a:t>the</a:t>
            </a:r>
            <a:r>
              <a:rPr lang="nb-NO" dirty="0"/>
              <a:t> </a:t>
            </a:r>
            <a:r>
              <a:rPr lang="nb-NO" dirty="0" err="1"/>
              <a:t>University</a:t>
            </a:r>
            <a:r>
              <a:rPr lang="nb-NO" dirty="0"/>
              <a:t> </a:t>
            </a:r>
            <a:r>
              <a:rPr lang="nb-NO" dirty="0" err="1"/>
              <a:t>of</a:t>
            </a:r>
            <a:r>
              <a:rPr lang="nb-NO" dirty="0"/>
              <a:t> Oslo.</a:t>
            </a:r>
          </a:p>
          <a:p>
            <a:pPr marL="0" indent="0">
              <a:buNone/>
            </a:pPr>
            <a:endParaRPr lang="nb-NO" dirty="0"/>
          </a:p>
          <a:p>
            <a:pPr marL="0" indent="0">
              <a:buNone/>
            </a:pPr>
            <a:r>
              <a:rPr lang="nb-NO" dirty="0"/>
              <a:t>To </a:t>
            </a:r>
            <a:r>
              <a:rPr lang="nb-NO" dirty="0" err="1"/>
              <a:t>help</a:t>
            </a:r>
            <a:r>
              <a:rPr lang="nb-NO" dirty="0"/>
              <a:t> </a:t>
            </a:r>
            <a:r>
              <a:rPr lang="nb-NO" dirty="0" err="1"/>
              <a:t>you</a:t>
            </a:r>
            <a:r>
              <a:rPr lang="nb-NO" dirty="0"/>
              <a:t> </a:t>
            </a:r>
            <a:r>
              <a:rPr lang="nb-NO" dirty="0" err="1"/>
              <a:t>get</a:t>
            </a:r>
            <a:r>
              <a:rPr lang="nb-NO" dirty="0"/>
              <a:t> </a:t>
            </a:r>
            <a:r>
              <a:rPr lang="nb-NO" dirty="0" err="1"/>
              <a:t>started</a:t>
            </a:r>
            <a:r>
              <a:rPr lang="nb-NO" dirty="0"/>
              <a:t>, </a:t>
            </a:r>
            <a:r>
              <a:rPr lang="nb-NO" dirty="0" err="1"/>
              <a:t>we</a:t>
            </a:r>
            <a:r>
              <a:rPr lang="nb-NO" dirty="0"/>
              <a:t> have </a:t>
            </a:r>
            <a:r>
              <a:rPr lang="nb-NO" dirty="0" err="1"/>
              <a:t>put</a:t>
            </a:r>
            <a:r>
              <a:rPr lang="nb-NO" dirty="0"/>
              <a:t> </a:t>
            </a:r>
            <a:r>
              <a:rPr lang="nb-NO" dirty="0" err="1"/>
              <a:t>together</a:t>
            </a:r>
            <a:r>
              <a:rPr lang="nb-NO" dirty="0"/>
              <a:t> a </a:t>
            </a:r>
            <a:r>
              <a:rPr lang="nb-NO" dirty="0" err="1"/>
              <a:t>small</a:t>
            </a:r>
            <a:r>
              <a:rPr lang="nb-NO" dirty="0"/>
              <a:t> </a:t>
            </a:r>
            <a:r>
              <a:rPr lang="nb-NO" dirty="0" err="1"/>
              <a:t>introductory</a:t>
            </a:r>
            <a:r>
              <a:rPr lang="nb-NO" dirty="0"/>
              <a:t> </a:t>
            </a:r>
            <a:r>
              <a:rPr lang="nb-NO" dirty="0" err="1"/>
              <a:t>presentation</a:t>
            </a:r>
            <a:r>
              <a:rPr lang="nb-NO" dirty="0"/>
              <a:t>, </a:t>
            </a:r>
            <a:r>
              <a:rPr lang="nb-NO" dirty="0" err="1"/>
              <a:t>that</a:t>
            </a:r>
            <a:r>
              <a:rPr lang="nb-NO" dirty="0"/>
              <a:t> </a:t>
            </a:r>
            <a:r>
              <a:rPr lang="nb-NO" dirty="0" err="1"/>
              <a:t>will</a:t>
            </a:r>
            <a:r>
              <a:rPr lang="nb-NO" dirty="0"/>
              <a:t> </a:t>
            </a:r>
            <a:r>
              <a:rPr lang="nb-NO" dirty="0" err="1"/>
              <a:t>give</a:t>
            </a:r>
            <a:r>
              <a:rPr lang="nb-NO" dirty="0"/>
              <a:t> </a:t>
            </a:r>
            <a:r>
              <a:rPr lang="nb-NO" dirty="0" err="1"/>
              <a:t>you</a:t>
            </a:r>
            <a:r>
              <a:rPr lang="nb-NO" dirty="0"/>
              <a:t> </a:t>
            </a:r>
            <a:r>
              <a:rPr lang="nb-NO" dirty="0" err="1"/>
              <a:t>the</a:t>
            </a:r>
            <a:r>
              <a:rPr lang="nb-NO" dirty="0"/>
              <a:t> </a:t>
            </a:r>
            <a:r>
              <a:rPr lang="nb-NO" dirty="0" err="1"/>
              <a:t>key</a:t>
            </a:r>
            <a:r>
              <a:rPr lang="nb-NO" dirty="0"/>
              <a:t> </a:t>
            </a:r>
            <a:r>
              <a:rPr lang="nb-NO" dirty="0" err="1"/>
              <a:t>information</a:t>
            </a:r>
            <a:r>
              <a:rPr lang="nb-NO" dirty="0"/>
              <a:t> </a:t>
            </a:r>
            <a:r>
              <a:rPr lang="nb-NO" dirty="0" err="1"/>
              <a:t>you</a:t>
            </a:r>
            <a:r>
              <a:rPr lang="nb-NO" dirty="0"/>
              <a:t> </a:t>
            </a:r>
            <a:r>
              <a:rPr lang="nb-NO" dirty="0" err="1"/>
              <a:t>need</a:t>
            </a:r>
            <a:r>
              <a:rPr lang="nb-NO" dirty="0"/>
              <a:t> </a:t>
            </a:r>
            <a:r>
              <a:rPr lang="nb-NO" dirty="0" err="1"/>
              <a:t>before</a:t>
            </a:r>
            <a:r>
              <a:rPr lang="nb-NO" dirty="0"/>
              <a:t> </a:t>
            </a:r>
            <a:r>
              <a:rPr lang="nb-NO" dirty="0" err="1"/>
              <a:t>arriving</a:t>
            </a:r>
            <a:r>
              <a:rPr lang="nb-NO" dirty="0"/>
              <a:t> in Oslo and for </a:t>
            </a:r>
            <a:r>
              <a:rPr lang="nb-NO" dirty="0" err="1"/>
              <a:t>the</a:t>
            </a:r>
            <a:r>
              <a:rPr lang="nb-NO" dirty="0"/>
              <a:t> first </a:t>
            </a:r>
            <a:r>
              <a:rPr lang="nb-NO" dirty="0" err="1"/>
              <a:t>few</a:t>
            </a:r>
            <a:r>
              <a:rPr lang="nb-NO" dirty="0"/>
              <a:t> </a:t>
            </a:r>
            <a:r>
              <a:rPr lang="nb-NO" dirty="0" err="1"/>
              <a:t>weeks</a:t>
            </a:r>
            <a:r>
              <a:rPr lang="nb-NO" dirty="0"/>
              <a:t>. </a:t>
            </a:r>
          </a:p>
          <a:p>
            <a:pPr marL="0" indent="0">
              <a:buNone/>
            </a:pPr>
            <a:endParaRPr lang="nb-NO" dirty="0"/>
          </a:p>
          <a:p>
            <a:pPr marL="0" indent="0">
              <a:buNone/>
            </a:pPr>
            <a:endParaRPr lang="nb-NO" dirty="0"/>
          </a:p>
        </p:txBody>
      </p:sp>
    </p:spTree>
    <p:extLst>
      <p:ext uri="{BB962C8B-B14F-4D97-AF65-F5344CB8AC3E}">
        <p14:creationId xmlns:p14="http://schemas.microsoft.com/office/powerpoint/2010/main" val="3765934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Visa and </a:t>
            </a:r>
            <a:r>
              <a:rPr lang="nb-NO" dirty="0" err="1"/>
              <a:t>permits</a:t>
            </a:r>
            <a:endParaRPr lang="nb-NO" dirty="0"/>
          </a:p>
        </p:txBody>
      </p:sp>
      <p:sp>
        <p:nvSpPr>
          <p:cNvPr id="3" name="Content Placeholder 2"/>
          <p:cNvSpPr>
            <a:spLocks noGrp="1"/>
          </p:cNvSpPr>
          <p:nvPr>
            <p:ph idx="1"/>
          </p:nvPr>
        </p:nvSpPr>
        <p:spPr/>
        <p:txBody>
          <a:bodyPr>
            <a:normAutofit fontScale="92500" lnSpcReduction="20000"/>
          </a:bodyPr>
          <a:lstStyle/>
          <a:p>
            <a:r>
              <a:rPr lang="en-US" dirty="0"/>
              <a:t>Possible requirements pertaining to visas and permits must be checked and followed up upon well in advance of your planned arrival in Norway. These preparations lay the ground for a smooth and efficient relocation experience. </a:t>
            </a:r>
          </a:p>
          <a:p>
            <a:r>
              <a:rPr lang="en-US" dirty="0"/>
              <a:t>Our International Staff Mobility Office (ISMO) will be able to assist you with any questions you might have in this regard.</a:t>
            </a:r>
          </a:p>
          <a:p>
            <a:r>
              <a:rPr lang="en-US" dirty="0"/>
              <a:t>ISMO also has a very helpful website with useful information on this topic: </a:t>
            </a:r>
            <a:r>
              <a:rPr lang="en-US" dirty="0">
                <a:hlinkClick r:id="rId2"/>
              </a:rPr>
              <a:t>Visa &amp; permits - University of Oslo (uio.no)</a:t>
            </a:r>
            <a:endParaRPr lang="en-US" dirty="0"/>
          </a:p>
          <a:p>
            <a:endParaRPr lang="nb-NO" dirty="0"/>
          </a:p>
        </p:txBody>
      </p:sp>
    </p:spTree>
    <p:extLst>
      <p:ext uri="{BB962C8B-B14F-4D97-AF65-F5344CB8AC3E}">
        <p14:creationId xmlns:p14="http://schemas.microsoft.com/office/powerpoint/2010/main" val="3994406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Housing</a:t>
            </a:r>
            <a:r>
              <a:rPr lang="nb-NO" dirty="0"/>
              <a:t> and </a:t>
            </a:r>
            <a:r>
              <a:rPr lang="nb-NO" dirty="0" err="1"/>
              <a:t>accommodation</a:t>
            </a:r>
            <a:endParaRPr lang="nb-NO" dirty="0"/>
          </a:p>
        </p:txBody>
      </p:sp>
      <p:sp>
        <p:nvSpPr>
          <p:cNvPr id="3" name="Content Placeholder 2"/>
          <p:cNvSpPr>
            <a:spLocks noGrp="1"/>
          </p:cNvSpPr>
          <p:nvPr>
            <p:ph idx="1"/>
          </p:nvPr>
        </p:nvSpPr>
        <p:spPr/>
        <p:txBody>
          <a:bodyPr>
            <a:normAutofit fontScale="77500" lnSpcReduction="20000"/>
          </a:bodyPr>
          <a:lstStyle/>
          <a:p>
            <a:r>
              <a:rPr lang="nb-NO" dirty="0" err="1"/>
              <a:t>Finding</a:t>
            </a:r>
            <a:r>
              <a:rPr lang="nb-NO" dirty="0"/>
              <a:t> </a:t>
            </a:r>
            <a:r>
              <a:rPr lang="nb-NO" dirty="0" err="1"/>
              <a:t>suitable</a:t>
            </a:r>
            <a:r>
              <a:rPr lang="nb-NO" dirty="0"/>
              <a:t> </a:t>
            </a:r>
            <a:r>
              <a:rPr lang="nb-NO" dirty="0" err="1"/>
              <a:t>accommodation</a:t>
            </a:r>
            <a:r>
              <a:rPr lang="nb-NO" dirty="0"/>
              <a:t> </a:t>
            </a:r>
            <a:r>
              <a:rPr lang="nb-NO" dirty="0" err="1"/>
              <a:t>should</a:t>
            </a:r>
            <a:r>
              <a:rPr lang="nb-NO" dirty="0"/>
              <a:t> be </a:t>
            </a:r>
            <a:r>
              <a:rPr lang="nb-NO" dirty="0" err="1"/>
              <a:t>your</a:t>
            </a:r>
            <a:r>
              <a:rPr lang="nb-NO" dirty="0"/>
              <a:t> </a:t>
            </a:r>
            <a:r>
              <a:rPr lang="nb-NO" dirty="0" err="1"/>
              <a:t>top</a:t>
            </a:r>
            <a:r>
              <a:rPr lang="nb-NO" dirty="0"/>
              <a:t> </a:t>
            </a:r>
            <a:r>
              <a:rPr lang="nb-NO" dirty="0" err="1"/>
              <a:t>priority</a:t>
            </a:r>
            <a:r>
              <a:rPr lang="nb-NO" dirty="0"/>
              <a:t>.</a:t>
            </a:r>
          </a:p>
          <a:p>
            <a:r>
              <a:rPr lang="nb-NO" dirty="0" err="1"/>
              <a:t>There</a:t>
            </a:r>
            <a:r>
              <a:rPr lang="nb-NO" dirty="0"/>
              <a:t> is a </a:t>
            </a:r>
            <a:r>
              <a:rPr lang="nb-NO" dirty="0" err="1"/>
              <a:t>higher</a:t>
            </a:r>
            <a:r>
              <a:rPr lang="nb-NO" dirty="0"/>
              <a:t> </a:t>
            </a:r>
            <a:r>
              <a:rPr lang="nb-NO" dirty="0" err="1"/>
              <a:t>demand</a:t>
            </a:r>
            <a:r>
              <a:rPr lang="nb-NO" dirty="0"/>
              <a:t> for </a:t>
            </a:r>
            <a:r>
              <a:rPr lang="nb-NO" dirty="0" err="1"/>
              <a:t>reseacher</a:t>
            </a:r>
            <a:r>
              <a:rPr lang="nb-NO" dirty="0"/>
              <a:t> </a:t>
            </a:r>
            <a:r>
              <a:rPr lang="nb-NO" dirty="0" err="1"/>
              <a:t>housing</a:t>
            </a:r>
            <a:r>
              <a:rPr lang="nb-NO" dirty="0"/>
              <a:t> </a:t>
            </a:r>
            <a:r>
              <a:rPr lang="nb-NO" dirty="0" err="1"/>
              <a:t>than</a:t>
            </a:r>
            <a:r>
              <a:rPr lang="nb-NO" dirty="0"/>
              <a:t> </a:t>
            </a:r>
            <a:r>
              <a:rPr lang="nb-NO" dirty="0" err="1"/>
              <a:t>the</a:t>
            </a:r>
            <a:r>
              <a:rPr lang="nb-NO" dirty="0"/>
              <a:t> </a:t>
            </a:r>
            <a:r>
              <a:rPr lang="nb-NO" dirty="0" err="1"/>
              <a:t>existing</a:t>
            </a:r>
            <a:r>
              <a:rPr lang="nb-NO" dirty="0"/>
              <a:t> </a:t>
            </a:r>
            <a:r>
              <a:rPr lang="nb-NO" dirty="0" err="1"/>
              <a:t>facilities</a:t>
            </a:r>
            <a:r>
              <a:rPr lang="nb-NO" dirty="0"/>
              <a:t> </a:t>
            </a:r>
            <a:r>
              <a:rPr lang="nb-NO" dirty="0" err="1"/>
              <a:t>can</a:t>
            </a:r>
            <a:r>
              <a:rPr lang="nb-NO" dirty="0"/>
              <a:t> cover. </a:t>
            </a:r>
            <a:r>
              <a:rPr lang="nb-NO" dirty="0" err="1"/>
              <a:t>Therefore</a:t>
            </a:r>
            <a:r>
              <a:rPr lang="nb-NO" dirty="0"/>
              <a:t>, it </a:t>
            </a:r>
            <a:r>
              <a:rPr lang="nb-NO" dirty="0" err="1"/>
              <a:t>would</a:t>
            </a:r>
            <a:r>
              <a:rPr lang="nb-NO" dirty="0"/>
              <a:t> be a </a:t>
            </a:r>
            <a:r>
              <a:rPr lang="nb-NO" dirty="0" err="1"/>
              <a:t>good</a:t>
            </a:r>
            <a:r>
              <a:rPr lang="nb-NO" dirty="0"/>
              <a:t> </a:t>
            </a:r>
            <a:r>
              <a:rPr lang="nb-NO" dirty="0" err="1"/>
              <a:t>idea</a:t>
            </a:r>
            <a:r>
              <a:rPr lang="nb-NO" dirty="0"/>
              <a:t> to </a:t>
            </a:r>
            <a:r>
              <a:rPr lang="nb-NO" dirty="0" err="1"/>
              <a:t>look</a:t>
            </a:r>
            <a:r>
              <a:rPr lang="nb-NO" dirty="0"/>
              <a:t> </a:t>
            </a:r>
            <a:r>
              <a:rPr lang="nb-NO" dirty="0" err="1"/>
              <a:t>into</a:t>
            </a:r>
            <a:r>
              <a:rPr lang="nb-NO" dirty="0"/>
              <a:t> private </a:t>
            </a:r>
            <a:r>
              <a:rPr lang="nb-NO" dirty="0" err="1"/>
              <a:t>housing</a:t>
            </a:r>
            <a:r>
              <a:rPr lang="nb-NO" dirty="0"/>
              <a:t> </a:t>
            </a:r>
            <a:r>
              <a:rPr lang="nb-NO" dirty="0" err="1"/>
              <a:t>options</a:t>
            </a:r>
            <a:r>
              <a:rPr lang="nb-NO" dirty="0"/>
              <a:t> right from </a:t>
            </a:r>
            <a:r>
              <a:rPr lang="nb-NO" dirty="0" err="1"/>
              <a:t>the</a:t>
            </a:r>
            <a:r>
              <a:rPr lang="nb-NO" dirty="0"/>
              <a:t> </a:t>
            </a:r>
            <a:r>
              <a:rPr lang="nb-NO" dirty="0" err="1"/>
              <a:t>beginning</a:t>
            </a:r>
            <a:r>
              <a:rPr lang="nb-NO" dirty="0"/>
              <a:t>.</a:t>
            </a:r>
          </a:p>
          <a:p>
            <a:r>
              <a:rPr lang="nb-NO" dirty="0"/>
              <a:t>In order to </a:t>
            </a:r>
            <a:r>
              <a:rPr lang="nb-NO" dirty="0" err="1"/>
              <a:t>obtain</a:t>
            </a:r>
            <a:r>
              <a:rPr lang="nb-NO" dirty="0"/>
              <a:t> a permanent Norwegian ID </a:t>
            </a:r>
            <a:r>
              <a:rPr lang="nb-NO" dirty="0" err="1"/>
              <a:t>number</a:t>
            </a:r>
            <a:r>
              <a:rPr lang="nb-NO" dirty="0"/>
              <a:t>, </a:t>
            </a:r>
            <a:r>
              <a:rPr lang="nb-NO" dirty="0" err="1"/>
              <a:t>you</a:t>
            </a:r>
            <a:r>
              <a:rPr lang="nb-NO" dirty="0"/>
              <a:t> </a:t>
            </a:r>
            <a:r>
              <a:rPr lang="nb-NO" dirty="0" err="1"/>
              <a:t>need</a:t>
            </a:r>
            <a:r>
              <a:rPr lang="nb-NO" dirty="0"/>
              <a:t> a </a:t>
            </a:r>
            <a:r>
              <a:rPr lang="nb-NO" dirty="0" err="1"/>
              <a:t>housing</a:t>
            </a:r>
            <a:r>
              <a:rPr lang="nb-NO" dirty="0"/>
              <a:t> </a:t>
            </a:r>
            <a:r>
              <a:rPr lang="nb-NO" dirty="0" err="1"/>
              <a:t>contract</a:t>
            </a:r>
            <a:r>
              <a:rPr lang="nb-NO" dirty="0"/>
              <a:t> </a:t>
            </a:r>
            <a:r>
              <a:rPr lang="nb-NO" dirty="0" err="1"/>
              <a:t>that</a:t>
            </a:r>
            <a:r>
              <a:rPr lang="nb-NO" dirty="0"/>
              <a:t> is valid for at </a:t>
            </a:r>
            <a:r>
              <a:rPr lang="nb-NO" dirty="0" err="1"/>
              <a:t>least</a:t>
            </a:r>
            <a:r>
              <a:rPr lang="nb-NO" dirty="0"/>
              <a:t> 6 </a:t>
            </a:r>
            <a:r>
              <a:rPr lang="nb-NO" dirty="0" err="1"/>
              <a:t>months</a:t>
            </a:r>
            <a:r>
              <a:rPr lang="nb-NO" dirty="0"/>
              <a:t>.</a:t>
            </a:r>
          </a:p>
          <a:p>
            <a:r>
              <a:rPr lang="nb-NO" dirty="0"/>
              <a:t>The International Staff </a:t>
            </a:r>
            <a:r>
              <a:rPr lang="nb-NO" dirty="0" err="1"/>
              <a:t>Mobility</a:t>
            </a:r>
            <a:r>
              <a:rPr lang="nb-NO" dirty="0"/>
              <a:t> Office has a </a:t>
            </a:r>
            <a:r>
              <a:rPr lang="nb-NO" dirty="0" err="1"/>
              <a:t>website</a:t>
            </a:r>
            <a:r>
              <a:rPr lang="nb-NO" dirty="0"/>
              <a:t> </a:t>
            </a:r>
            <a:r>
              <a:rPr lang="nb-NO" dirty="0" err="1"/>
              <a:t>that</a:t>
            </a:r>
            <a:r>
              <a:rPr lang="nb-NO" dirty="0"/>
              <a:t> </a:t>
            </a:r>
            <a:r>
              <a:rPr lang="nb-NO" dirty="0" err="1"/>
              <a:t>will</a:t>
            </a:r>
            <a:r>
              <a:rPr lang="nb-NO" dirty="0"/>
              <a:t> guide </a:t>
            </a:r>
            <a:r>
              <a:rPr lang="nb-NO" dirty="0" err="1"/>
              <a:t>you</a:t>
            </a:r>
            <a:r>
              <a:rPr lang="nb-NO" dirty="0"/>
              <a:t> </a:t>
            </a:r>
            <a:r>
              <a:rPr lang="nb-NO" dirty="0" err="1"/>
              <a:t>through</a:t>
            </a:r>
            <a:r>
              <a:rPr lang="nb-NO" dirty="0"/>
              <a:t> </a:t>
            </a:r>
            <a:r>
              <a:rPr lang="nb-NO" dirty="0" err="1"/>
              <a:t>both</a:t>
            </a:r>
            <a:r>
              <a:rPr lang="nb-NO" dirty="0"/>
              <a:t> </a:t>
            </a:r>
            <a:r>
              <a:rPr lang="nb-NO" dirty="0" err="1"/>
              <a:t>housing</a:t>
            </a:r>
            <a:r>
              <a:rPr lang="nb-NO" dirty="0"/>
              <a:t> </a:t>
            </a:r>
            <a:r>
              <a:rPr lang="nb-NO" dirty="0" err="1"/>
              <a:t>through</a:t>
            </a:r>
            <a:r>
              <a:rPr lang="nb-NO" dirty="0"/>
              <a:t> UiO and </a:t>
            </a:r>
            <a:r>
              <a:rPr lang="nb-NO" dirty="0" err="1"/>
              <a:t>housing</a:t>
            </a:r>
            <a:r>
              <a:rPr lang="nb-NO" dirty="0"/>
              <a:t> </a:t>
            </a:r>
            <a:r>
              <a:rPr lang="nb-NO" dirty="0" err="1"/>
              <a:t>on</a:t>
            </a:r>
            <a:r>
              <a:rPr lang="nb-NO" dirty="0"/>
              <a:t> </a:t>
            </a:r>
            <a:r>
              <a:rPr lang="nb-NO" dirty="0" err="1"/>
              <a:t>the</a:t>
            </a:r>
            <a:r>
              <a:rPr lang="nb-NO" dirty="0"/>
              <a:t> private </a:t>
            </a:r>
            <a:r>
              <a:rPr lang="nb-NO" dirty="0" err="1"/>
              <a:t>market</a:t>
            </a:r>
            <a:r>
              <a:rPr lang="nb-NO" dirty="0"/>
              <a:t>: </a:t>
            </a:r>
            <a:r>
              <a:rPr lang="en-US" dirty="0">
                <a:hlinkClick r:id="rId2"/>
              </a:rPr>
              <a:t>Accommodation for international researchers and staff - University of Oslo (uio.no)</a:t>
            </a:r>
            <a:endParaRPr lang="nb-NO" dirty="0"/>
          </a:p>
        </p:txBody>
      </p:sp>
    </p:spTree>
    <p:extLst>
      <p:ext uri="{BB962C8B-B14F-4D97-AF65-F5344CB8AC3E}">
        <p14:creationId xmlns:p14="http://schemas.microsoft.com/office/powerpoint/2010/main" val="1409554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Bringing</a:t>
            </a:r>
            <a:r>
              <a:rPr lang="nb-NO" dirty="0"/>
              <a:t> a partner and/or </a:t>
            </a:r>
            <a:r>
              <a:rPr lang="nb-NO" dirty="0" err="1"/>
              <a:t>children</a:t>
            </a:r>
            <a:r>
              <a:rPr lang="nb-NO" dirty="0"/>
              <a:t>?</a:t>
            </a:r>
          </a:p>
        </p:txBody>
      </p:sp>
      <p:sp>
        <p:nvSpPr>
          <p:cNvPr id="3" name="Content Placeholder 2"/>
          <p:cNvSpPr>
            <a:spLocks noGrp="1"/>
          </p:cNvSpPr>
          <p:nvPr>
            <p:ph idx="1"/>
          </p:nvPr>
        </p:nvSpPr>
        <p:spPr/>
        <p:txBody>
          <a:bodyPr/>
          <a:lstStyle/>
          <a:p>
            <a:r>
              <a:rPr lang="nb-NO" dirty="0"/>
              <a:t>This </a:t>
            </a:r>
            <a:r>
              <a:rPr lang="nb-NO" dirty="0" err="1"/>
              <a:t>website</a:t>
            </a:r>
            <a:r>
              <a:rPr lang="nb-NO" dirty="0"/>
              <a:t> has </a:t>
            </a:r>
            <a:r>
              <a:rPr lang="nb-NO" dirty="0" err="1"/>
              <a:t>useful</a:t>
            </a:r>
            <a:r>
              <a:rPr lang="nb-NO" dirty="0"/>
              <a:t> </a:t>
            </a:r>
            <a:r>
              <a:rPr lang="nb-NO" dirty="0" err="1"/>
              <a:t>information</a:t>
            </a:r>
            <a:r>
              <a:rPr lang="nb-NO" dirty="0"/>
              <a:t> </a:t>
            </a:r>
            <a:r>
              <a:rPr lang="nb-NO" dirty="0" err="1"/>
              <a:t>on</a:t>
            </a:r>
            <a:r>
              <a:rPr lang="nb-NO" dirty="0"/>
              <a:t> </a:t>
            </a:r>
            <a:r>
              <a:rPr lang="nb-NO" dirty="0" err="1"/>
              <a:t>finding</a:t>
            </a:r>
            <a:r>
              <a:rPr lang="nb-NO" dirty="0"/>
              <a:t> </a:t>
            </a:r>
            <a:r>
              <a:rPr lang="nb-NO" dirty="0" err="1"/>
              <a:t>meaningful</a:t>
            </a:r>
            <a:r>
              <a:rPr lang="nb-NO" dirty="0"/>
              <a:t> </a:t>
            </a:r>
            <a:r>
              <a:rPr lang="nb-NO" dirty="0" err="1"/>
              <a:t>occupation</a:t>
            </a:r>
            <a:r>
              <a:rPr lang="nb-NO" dirty="0"/>
              <a:t> for </a:t>
            </a:r>
            <a:r>
              <a:rPr lang="nb-NO" dirty="0" err="1"/>
              <a:t>your</a:t>
            </a:r>
            <a:r>
              <a:rPr lang="nb-NO" dirty="0"/>
              <a:t> partner in Norway: </a:t>
            </a:r>
            <a:r>
              <a:rPr lang="en-US" dirty="0">
                <a:hlinkClick r:id="rId2"/>
              </a:rPr>
              <a:t>Accompanied by partner - University of Oslo (uio.no)</a:t>
            </a:r>
            <a:endParaRPr lang="en-US" dirty="0"/>
          </a:p>
          <a:p>
            <a:r>
              <a:rPr lang="en-US" dirty="0"/>
              <a:t>This website has useful information on daycare, schools, and social benefits if you are bringing children: </a:t>
            </a:r>
            <a:r>
              <a:rPr lang="en-US" dirty="0">
                <a:hlinkClick r:id="rId3"/>
              </a:rPr>
              <a:t>Bringing kids - University of Oslo (uio.no)</a:t>
            </a:r>
            <a:endParaRPr lang="nb-NO" dirty="0"/>
          </a:p>
        </p:txBody>
      </p:sp>
    </p:spTree>
    <p:extLst>
      <p:ext uri="{BB962C8B-B14F-4D97-AF65-F5344CB8AC3E}">
        <p14:creationId xmlns:p14="http://schemas.microsoft.com/office/powerpoint/2010/main" val="2787419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err="1"/>
              <a:t>Getting</a:t>
            </a:r>
            <a:r>
              <a:rPr lang="nb-NO" dirty="0"/>
              <a:t> to </a:t>
            </a:r>
            <a:r>
              <a:rPr lang="nb-NO" dirty="0" err="1"/>
              <a:t>know</a:t>
            </a:r>
            <a:r>
              <a:rPr lang="nb-NO" dirty="0"/>
              <a:t> </a:t>
            </a:r>
            <a:r>
              <a:rPr lang="nb-NO" dirty="0" err="1"/>
              <a:t>the</a:t>
            </a:r>
            <a:r>
              <a:rPr lang="nb-NO" dirty="0"/>
              <a:t> </a:t>
            </a:r>
            <a:r>
              <a:rPr lang="nb-NO" dirty="0" err="1"/>
              <a:t>University</a:t>
            </a:r>
            <a:r>
              <a:rPr lang="nb-NO" dirty="0"/>
              <a:t> </a:t>
            </a:r>
            <a:r>
              <a:rPr lang="nb-NO" dirty="0" err="1"/>
              <a:t>of</a:t>
            </a:r>
            <a:r>
              <a:rPr lang="nb-NO" dirty="0"/>
              <a:t> Oslo</a:t>
            </a:r>
          </a:p>
        </p:txBody>
      </p:sp>
      <p:sp>
        <p:nvSpPr>
          <p:cNvPr id="5" name="Content Placeholder 4"/>
          <p:cNvSpPr>
            <a:spLocks noGrp="1"/>
          </p:cNvSpPr>
          <p:nvPr>
            <p:ph idx="1"/>
          </p:nvPr>
        </p:nvSpPr>
        <p:spPr/>
        <p:txBody>
          <a:bodyPr/>
          <a:lstStyle/>
          <a:p>
            <a:r>
              <a:rPr lang="nb-NO" dirty="0"/>
              <a:t>Presentation </a:t>
            </a:r>
            <a:r>
              <a:rPr lang="nb-NO" dirty="0" err="1"/>
              <a:t>of</a:t>
            </a:r>
            <a:r>
              <a:rPr lang="nb-NO" dirty="0"/>
              <a:t> </a:t>
            </a:r>
            <a:r>
              <a:rPr lang="nb-NO" dirty="0" err="1"/>
              <a:t>the</a:t>
            </a:r>
            <a:r>
              <a:rPr lang="nb-NO" dirty="0"/>
              <a:t> </a:t>
            </a:r>
            <a:r>
              <a:rPr lang="nb-NO" dirty="0" err="1"/>
              <a:t>University</a:t>
            </a:r>
            <a:r>
              <a:rPr lang="nb-NO" dirty="0"/>
              <a:t> </a:t>
            </a:r>
            <a:r>
              <a:rPr lang="nb-NO" dirty="0" err="1"/>
              <a:t>of</a:t>
            </a:r>
            <a:r>
              <a:rPr lang="nb-NO" dirty="0"/>
              <a:t> Oslo:</a:t>
            </a:r>
          </a:p>
          <a:p>
            <a:pPr lvl="1"/>
            <a:r>
              <a:rPr lang="nb-NO" dirty="0">
                <a:hlinkClick r:id="rId3"/>
              </a:rPr>
              <a:t>general-presentation-of-uio.pptx (live.com)</a:t>
            </a:r>
            <a:endParaRPr lang="nb-NO" dirty="0"/>
          </a:p>
          <a:p>
            <a:r>
              <a:rPr lang="nb-NO" dirty="0" err="1"/>
              <a:t>Strategy</a:t>
            </a:r>
            <a:r>
              <a:rPr lang="nb-NO" dirty="0"/>
              <a:t> and plans:</a:t>
            </a:r>
          </a:p>
          <a:p>
            <a:pPr lvl="1"/>
            <a:r>
              <a:rPr lang="en-US" dirty="0">
                <a:hlinkClick r:id="rId4"/>
              </a:rPr>
              <a:t>Strategy and plans - University of Oslo (uio.no)</a:t>
            </a:r>
            <a:endParaRPr lang="en-US" dirty="0"/>
          </a:p>
          <a:p>
            <a:r>
              <a:rPr lang="en-US" dirty="0" err="1"/>
              <a:t>Organisation</a:t>
            </a:r>
            <a:r>
              <a:rPr lang="en-US" dirty="0"/>
              <a:t> chart:</a:t>
            </a:r>
          </a:p>
          <a:p>
            <a:pPr lvl="1"/>
            <a:r>
              <a:rPr lang="en-US" dirty="0" err="1">
                <a:hlinkClick r:id="rId5"/>
              </a:rPr>
              <a:t>Organisation</a:t>
            </a:r>
            <a:r>
              <a:rPr lang="en-US" dirty="0">
                <a:hlinkClick r:id="rId5"/>
              </a:rPr>
              <a:t> chart - University of Oslo (uio.no)</a:t>
            </a:r>
            <a:endParaRPr lang="nb-NO" dirty="0"/>
          </a:p>
        </p:txBody>
      </p:sp>
    </p:spTree>
    <p:extLst>
      <p:ext uri="{BB962C8B-B14F-4D97-AF65-F5344CB8AC3E}">
        <p14:creationId xmlns:p14="http://schemas.microsoft.com/office/powerpoint/2010/main" val="2608410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922114"/>
          </a:xfrm>
        </p:spPr>
        <p:txBody>
          <a:bodyPr>
            <a:noAutofit/>
          </a:bodyPr>
          <a:lstStyle/>
          <a:p>
            <a:r>
              <a:rPr lang="nb-NO" sz="3600" dirty="0">
                <a:effectLst>
                  <a:outerShdw blurRad="38100" dist="38100" dir="2700000" algn="tl">
                    <a:srgbClr val="C0C0C0"/>
                  </a:outerShdw>
                </a:effectLst>
                <a:latin typeface="Arial" pitchFamily="34" charset="0"/>
                <a:cs typeface="Arial" pitchFamily="34" charset="0"/>
                <a:sym typeface="Arial" pitchFamily="34" charset="0"/>
              </a:rPr>
              <a:t>The </a:t>
            </a:r>
            <a:r>
              <a:rPr lang="nb-NO" sz="3600" dirty="0" err="1">
                <a:effectLst>
                  <a:outerShdw blurRad="38100" dist="38100" dir="2700000" algn="tl">
                    <a:srgbClr val="C0C0C0"/>
                  </a:outerShdw>
                </a:effectLst>
                <a:latin typeface="Arial" pitchFamily="34" charset="0"/>
                <a:cs typeface="Arial" pitchFamily="34" charset="0"/>
                <a:sym typeface="Arial" pitchFamily="34" charset="0"/>
              </a:rPr>
              <a:t>Faculty</a:t>
            </a:r>
            <a:r>
              <a:rPr lang="nb-NO" sz="3600" dirty="0">
                <a:effectLst>
                  <a:outerShdw blurRad="38100" dist="38100" dir="2700000" algn="tl">
                    <a:srgbClr val="C0C0C0"/>
                  </a:outerShdw>
                </a:effectLst>
                <a:latin typeface="Arial" pitchFamily="34" charset="0"/>
                <a:cs typeface="Arial" pitchFamily="34" charset="0"/>
                <a:sym typeface="Arial" pitchFamily="34" charset="0"/>
              </a:rPr>
              <a:t> </a:t>
            </a:r>
            <a:r>
              <a:rPr lang="nb-NO" sz="3600" dirty="0" err="1">
                <a:effectLst>
                  <a:outerShdw blurRad="38100" dist="38100" dir="2700000" algn="tl">
                    <a:srgbClr val="C0C0C0"/>
                  </a:outerShdw>
                </a:effectLst>
                <a:latin typeface="Arial" pitchFamily="34" charset="0"/>
                <a:cs typeface="Arial" pitchFamily="34" charset="0"/>
                <a:sym typeface="Arial" pitchFamily="34" charset="0"/>
              </a:rPr>
              <a:t>of</a:t>
            </a:r>
            <a:r>
              <a:rPr lang="nb-NO" sz="3600" dirty="0">
                <a:effectLst>
                  <a:outerShdw blurRad="38100" dist="38100" dir="2700000" algn="tl">
                    <a:srgbClr val="C0C0C0"/>
                  </a:outerShdw>
                </a:effectLst>
                <a:latin typeface="Arial" pitchFamily="34" charset="0"/>
                <a:cs typeface="Arial" pitchFamily="34" charset="0"/>
                <a:sym typeface="Arial" pitchFamily="34" charset="0"/>
              </a:rPr>
              <a:t> </a:t>
            </a:r>
            <a:r>
              <a:rPr lang="nb-NO" sz="3600" dirty="0" err="1">
                <a:effectLst>
                  <a:outerShdw blurRad="38100" dist="38100" dir="2700000" algn="tl">
                    <a:srgbClr val="C0C0C0"/>
                  </a:outerShdw>
                </a:effectLst>
                <a:latin typeface="Arial" pitchFamily="34" charset="0"/>
                <a:cs typeface="Arial" pitchFamily="34" charset="0"/>
                <a:sym typeface="Arial" pitchFamily="34" charset="0"/>
              </a:rPr>
              <a:t>Humanities</a:t>
            </a:r>
            <a:endParaRPr lang="nb-NO" sz="3600" dirty="0"/>
          </a:p>
        </p:txBody>
      </p:sp>
      <p:pic>
        <p:nvPicPr>
          <p:cNvPr id="6" name="Picture 5"/>
          <p:cNvPicPr/>
          <p:nvPr/>
        </p:nvPicPr>
        <p:blipFill rotWithShape="1">
          <a:blip r:embed="rId3" cstate="hqprint">
            <a:extLst>
              <a:ext uri="{28A0092B-C50C-407E-A947-70E740481C1C}">
                <a14:useLocalDpi xmlns:a14="http://schemas.microsoft.com/office/drawing/2010/main" val="0"/>
              </a:ext>
            </a:extLst>
          </a:blip>
          <a:srcRect l="16980" t="23272" r="28348" b="21697"/>
          <a:stretch/>
        </p:blipFill>
        <p:spPr>
          <a:xfrm>
            <a:off x="611560" y="980728"/>
            <a:ext cx="7560840" cy="4968552"/>
          </a:xfrm>
          <a:prstGeom prst="rect">
            <a:avLst/>
          </a:prstGeom>
        </p:spPr>
      </p:pic>
    </p:spTree>
    <p:extLst>
      <p:ext uri="{BB962C8B-B14F-4D97-AF65-F5344CB8AC3E}">
        <p14:creationId xmlns:p14="http://schemas.microsoft.com/office/powerpoint/2010/main" val="200657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effectLst>
                  <a:outerShdw blurRad="38100" dist="38100" dir="2700000" algn="tl">
                    <a:srgbClr val="C0C0C0"/>
                  </a:outerShdw>
                </a:effectLst>
                <a:latin typeface="Arial" pitchFamily="34" charset="0"/>
                <a:cs typeface="Arial" pitchFamily="34" charset="0"/>
                <a:sym typeface="Arial" pitchFamily="34" charset="0"/>
              </a:rPr>
              <a:t>The </a:t>
            </a:r>
            <a:r>
              <a:rPr lang="nb-NO" dirty="0" err="1">
                <a:effectLst>
                  <a:outerShdw blurRad="38100" dist="38100" dir="2700000" algn="tl">
                    <a:srgbClr val="C0C0C0"/>
                  </a:outerShdw>
                </a:effectLst>
                <a:latin typeface="Arial" pitchFamily="34" charset="0"/>
                <a:cs typeface="Arial" pitchFamily="34" charset="0"/>
                <a:sym typeface="Arial" pitchFamily="34" charset="0"/>
              </a:rPr>
              <a:t>Faculty</a:t>
            </a:r>
            <a:r>
              <a:rPr lang="nb-NO" dirty="0">
                <a:effectLst>
                  <a:outerShdw blurRad="38100" dist="38100" dir="2700000" algn="tl">
                    <a:srgbClr val="C0C0C0"/>
                  </a:outerShdw>
                </a:effectLst>
                <a:latin typeface="Arial" pitchFamily="34" charset="0"/>
                <a:cs typeface="Arial" pitchFamily="34" charset="0"/>
                <a:sym typeface="Arial" pitchFamily="34" charset="0"/>
              </a:rPr>
              <a:t> </a:t>
            </a:r>
            <a:r>
              <a:rPr lang="nb-NO" dirty="0" err="1">
                <a:effectLst>
                  <a:outerShdw blurRad="38100" dist="38100" dir="2700000" algn="tl">
                    <a:srgbClr val="C0C0C0"/>
                  </a:outerShdw>
                </a:effectLst>
                <a:latin typeface="Arial" pitchFamily="34" charset="0"/>
                <a:cs typeface="Arial" pitchFamily="34" charset="0"/>
                <a:sym typeface="Arial" pitchFamily="34" charset="0"/>
              </a:rPr>
              <a:t>of</a:t>
            </a:r>
            <a:r>
              <a:rPr lang="nb-NO" dirty="0">
                <a:effectLst>
                  <a:outerShdw blurRad="38100" dist="38100" dir="2700000" algn="tl">
                    <a:srgbClr val="C0C0C0"/>
                  </a:outerShdw>
                </a:effectLst>
                <a:latin typeface="Arial" pitchFamily="34" charset="0"/>
                <a:cs typeface="Arial" pitchFamily="34" charset="0"/>
                <a:sym typeface="Arial" pitchFamily="34" charset="0"/>
              </a:rPr>
              <a:t> </a:t>
            </a:r>
            <a:r>
              <a:rPr lang="nb-NO" dirty="0" err="1">
                <a:effectLst>
                  <a:outerShdw blurRad="38100" dist="38100" dir="2700000" algn="tl">
                    <a:srgbClr val="C0C0C0"/>
                  </a:outerShdw>
                </a:effectLst>
                <a:latin typeface="Arial" pitchFamily="34" charset="0"/>
                <a:cs typeface="Arial" pitchFamily="34" charset="0"/>
                <a:sym typeface="Arial" pitchFamily="34" charset="0"/>
              </a:rPr>
              <a:t>Humanities</a:t>
            </a:r>
            <a:br>
              <a:rPr lang="nb-NO" dirty="0"/>
            </a:br>
            <a:endParaRPr lang="nb-NO" dirty="0"/>
          </a:p>
        </p:txBody>
      </p:sp>
      <p:sp>
        <p:nvSpPr>
          <p:cNvPr id="3" name="Plassholder for innhold 2"/>
          <p:cNvSpPr>
            <a:spLocks noGrp="1"/>
          </p:cNvSpPr>
          <p:nvPr>
            <p:ph sz="half" idx="1"/>
          </p:nvPr>
        </p:nvSpPr>
        <p:spPr>
          <a:xfrm>
            <a:off x="457200" y="1124744"/>
            <a:ext cx="7859216" cy="5328592"/>
          </a:xfrm>
        </p:spPr>
        <p:txBody>
          <a:bodyPr>
            <a:noAutofit/>
          </a:bodyPr>
          <a:lstStyle/>
          <a:p>
            <a:pPr marL="0" indent="0">
              <a:buNone/>
            </a:pPr>
            <a:r>
              <a:rPr lang="nb-NO" sz="1500" b="1" dirty="0" err="1"/>
              <a:t>Faculty</a:t>
            </a:r>
            <a:r>
              <a:rPr lang="nb-NO" sz="1500" b="1" dirty="0"/>
              <a:t> management</a:t>
            </a:r>
          </a:p>
          <a:p>
            <a:pPr marL="0" indent="0">
              <a:buNone/>
            </a:pPr>
            <a:r>
              <a:rPr lang="nb-NO" sz="1500" dirty="0"/>
              <a:t>Dean: </a:t>
            </a:r>
            <a:r>
              <a:rPr lang="nb-NO" sz="1500" dirty="0">
                <a:hlinkClick r:id="rId3"/>
              </a:rPr>
              <a:t>Frode Helland</a:t>
            </a:r>
            <a:endParaRPr lang="nb-NO" sz="1500" dirty="0"/>
          </a:p>
          <a:p>
            <a:pPr marL="0" indent="0">
              <a:buNone/>
            </a:pPr>
            <a:r>
              <a:rPr lang="nb-NO" sz="1500" dirty="0"/>
              <a:t>Pro-Dean for Research and Research Training: </a:t>
            </a:r>
            <a:r>
              <a:rPr lang="nb-NO" sz="1500" dirty="0">
                <a:hlinkClick r:id="rId4"/>
              </a:rPr>
              <a:t>Mathilde </a:t>
            </a:r>
            <a:r>
              <a:rPr lang="nb-NO" sz="1500" dirty="0" err="1">
                <a:hlinkClick r:id="rId4"/>
              </a:rPr>
              <a:t>Skoie</a:t>
            </a:r>
            <a:r>
              <a:rPr lang="nb-NO" sz="1500" dirty="0"/>
              <a:t>			</a:t>
            </a:r>
          </a:p>
          <a:p>
            <a:pPr marL="0" indent="0">
              <a:buNone/>
            </a:pPr>
            <a:r>
              <a:rPr lang="nb-NO" sz="1500" dirty="0"/>
              <a:t>Pro-Dean for Studies: </a:t>
            </a:r>
            <a:r>
              <a:rPr lang="nb-NO" sz="1500" dirty="0">
                <a:hlinkClick r:id="rId5"/>
              </a:rPr>
              <a:t>Gunn </a:t>
            </a:r>
            <a:r>
              <a:rPr lang="nb-NO" sz="1500" dirty="0" err="1">
                <a:hlinkClick r:id="rId5"/>
              </a:rPr>
              <a:t>Enli</a:t>
            </a:r>
            <a:r>
              <a:rPr lang="nb-NO" sz="1500" dirty="0"/>
              <a:t>		</a:t>
            </a:r>
          </a:p>
          <a:p>
            <a:pPr marL="0" indent="0">
              <a:buNone/>
            </a:pPr>
            <a:endParaRPr lang="nb-NO" sz="1500" dirty="0"/>
          </a:p>
          <a:p>
            <a:pPr marL="0" indent="0">
              <a:buNone/>
            </a:pPr>
            <a:r>
              <a:rPr lang="nb-NO" sz="1500" b="1" dirty="0"/>
              <a:t>Administrative management</a:t>
            </a:r>
          </a:p>
          <a:p>
            <a:pPr marL="0" indent="0">
              <a:buNone/>
            </a:pPr>
            <a:r>
              <a:rPr lang="nb-NO" sz="1500" dirty="0" err="1"/>
              <a:t>Faculty</a:t>
            </a:r>
            <a:r>
              <a:rPr lang="nb-NO" sz="1500" dirty="0"/>
              <a:t> </a:t>
            </a:r>
            <a:r>
              <a:rPr lang="nb-NO" sz="1500" dirty="0" err="1"/>
              <a:t>Director</a:t>
            </a:r>
            <a:r>
              <a:rPr lang="nb-NO" sz="1500" dirty="0"/>
              <a:t>: </a:t>
            </a:r>
            <a:r>
              <a:rPr lang="nb-NO" sz="1500" dirty="0">
                <a:hlinkClick r:id="rId6"/>
              </a:rPr>
              <a:t>Monica Bakken</a:t>
            </a:r>
            <a:r>
              <a:rPr lang="nb-NO" sz="1500" dirty="0"/>
              <a:t>				</a:t>
            </a:r>
          </a:p>
          <a:p>
            <a:pPr marL="0" indent="0">
              <a:buNone/>
            </a:pPr>
            <a:endParaRPr lang="nb-NO" sz="1500" dirty="0"/>
          </a:p>
          <a:p>
            <a:pPr marL="0" indent="0">
              <a:buNone/>
            </a:pPr>
            <a:r>
              <a:rPr lang="nb-NO" sz="1500" b="1" dirty="0" err="1"/>
              <a:t>Faculty</a:t>
            </a:r>
            <a:r>
              <a:rPr lang="nb-NO" sz="1500" b="1" dirty="0"/>
              <a:t> Board </a:t>
            </a:r>
            <a:r>
              <a:rPr lang="nb-NO" sz="1500" b="1" dirty="0" err="1"/>
              <a:t>members</a:t>
            </a:r>
            <a:r>
              <a:rPr lang="nb-NO" sz="1500" b="1" dirty="0"/>
              <a:t>:</a:t>
            </a:r>
          </a:p>
          <a:p>
            <a:pPr marL="0" indent="0">
              <a:buNone/>
            </a:pPr>
            <a:r>
              <a:rPr lang="en-US" sz="1500" dirty="0">
                <a:hlinkClick r:id="rId7"/>
              </a:rPr>
              <a:t>Current members</a:t>
            </a:r>
            <a:endParaRPr lang="en-US" sz="1500" dirty="0"/>
          </a:p>
          <a:p>
            <a:pPr marL="0" indent="0">
              <a:buNone/>
            </a:pPr>
            <a:endParaRPr lang="nb-NO" sz="1500" b="1" dirty="0"/>
          </a:p>
        </p:txBody>
      </p:sp>
    </p:spTree>
    <p:extLst>
      <p:ext uri="{BB962C8B-B14F-4D97-AF65-F5344CB8AC3E}">
        <p14:creationId xmlns:p14="http://schemas.microsoft.com/office/powerpoint/2010/main" val="4039571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Campus and areas</a:t>
            </a:r>
          </a:p>
        </p:txBody>
      </p:sp>
      <p:sp>
        <p:nvSpPr>
          <p:cNvPr id="3" name="Content Placeholder 2"/>
          <p:cNvSpPr>
            <a:spLocks noGrp="1"/>
          </p:cNvSpPr>
          <p:nvPr>
            <p:ph idx="1"/>
          </p:nvPr>
        </p:nvSpPr>
        <p:spPr/>
        <p:txBody>
          <a:bodyPr>
            <a:normAutofit fontScale="77500" lnSpcReduction="20000"/>
          </a:bodyPr>
          <a:lstStyle/>
          <a:p>
            <a:r>
              <a:rPr lang="en-US" dirty="0"/>
              <a:t>The University of Oslo has several campuses and areas: </a:t>
            </a:r>
          </a:p>
          <a:p>
            <a:pPr lvl="1"/>
            <a:r>
              <a:rPr lang="nb-NO" dirty="0"/>
              <a:t>Campus Blindern </a:t>
            </a:r>
          </a:p>
          <a:p>
            <a:pPr lvl="1"/>
            <a:r>
              <a:rPr lang="nb-NO" dirty="0"/>
              <a:t>Campus </a:t>
            </a:r>
            <a:r>
              <a:rPr lang="nb-NO" dirty="0" err="1"/>
              <a:t>Downtown</a:t>
            </a:r>
            <a:r>
              <a:rPr lang="nb-NO" dirty="0"/>
              <a:t> </a:t>
            </a:r>
          </a:p>
          <a:p>
            <a:pPr lvl="1"/>
            <a:r>
              <a:rPr lang="nb-NO" dirty="0"/>
              <a:t>Campus Tøyen </a:t>
            </a:r>
          </a:p>
          <a:p>
            <a:pPr lvl="1"/>
            <a:r>
              <a:rPr lang="nb-NO" dirty="0"/>
              <a:t>Gaustad and Rikshospitalet </a:t>
            </a:r>
          </a:p>
          <a:p>
            <a:pPr lvl="1"/>
            <a:r>
              <a:rPr lang="nb-NO" dirty="0"/>
              <a:t>Geitmyrsveien and Ullevål </a:t>
            </a:r>
          </a:p>
          <a:p>
            <a:pPr lvl="1"/>
            <a:r>
              <a:rPr lang="en-US" dirty="0"/>
              <a:t>Other areas including the Viking Ship museum and hospitals </a:t>
            </a:r>
          </a:p>
          <a:p>
            <a:endParaRPr lang="nb-NO" dirty="0"/>
          </a:p>
          <a:p>
            <a:r>
              <a:rPr lang="en-US" dirty="0"/>
              <a:t>The Faculty of Humanities is located primarily in Campus </a:t>
            </a:r>
            <a:r>
              <a:rPr lang="en-US" dirty="0" err="1"/>
              <a:t>Blindern</a:t>
            </a:r>
            <a:r>
              <a:rPr lang="en-US" dirty="0"/>
              <a:t>. The exceptions are RITMO, located in </a:t>
            </a:r>
            <a:r>
              <a:rPr lang="en-US" dirty="0" err="1"/>
              <a:t>Gaustad</a:t>
            </a:r>
            <a:r>
              <a:rPr lang="en-US" dirty="0"/>
              <a:t> at the Department of Psychology, as well as our two centers abroad (in Paris and Rome). </a:t>
            </a:r>
            <a:endParaRPr lang="nb-NO" dirty="0"/>
          </a:p>
        </p:txBody>
      </p:sp>
    </p:spTree>
    <p:extLst>
      <p:ext uri="{BB962C8B-B14F-4D97-AF65-F5344CB8AC3E}">
        <p14:creationId xmlns:p14="http://schemas.microsoft.com/office/powerpoint/2010/main" val="2954647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577483"/>
          </a:xfrm>
        </p:spPr>
        <p:txBody>
          <a:bodyPr/>
          <a:lstStyle/>
          <a:p>
            <a:pPr marL="0" indent="0">
              <a:buNone/>
            </a:pPr>
            <a:endParaRPr lang="nb-NO" dirty="0"/>
          </a:p>
          <a:p>
            <a:pPr marL="0" indent="0">
              <a:buNone/>
            </a:pPr>
            <a:endParaRPr lang="nb-NO" dirty="0"/>
          </a:p>
          <a:p>
            <a:pPr marL="0" indent="0">
              <a:buNone/>
            </a:pPr>
            <a:endParaRPr lang="nb-NO" dirty="0"/>
          </a:p>
          <a:p>
            <a:pPr marL="0" indent="0" algn="ctr">
              <a:buNone/>
            </a:pPr>
            <a:r>
              <a:rPr lang="nb-NO" sz="4400" dirty="0" err="1"/>
              <a:t>Important</a:t>
            </a:r>
            <a:r>
              <a:rPr lang="nb-NO" sz="4400" dirty="0"/>
              <a:t> </a:t>
            </a:r>
            <a:r>
              <a:rPr lang="nb-NO" sz="4400" dirty="0" err="1"/>
              <a:t>information</a:t>
            </a:r>
            <a:r>
              <a:rPr lang="nb-NO" sz="4400" dirty="0"/>
              <a:t> </a:t>
            </a:r>
            <a:br>
              <a:rPr lang="nb-NO" sz="4400" dirty="0"/>
            </a:br>
            <a:r>
              <a:rPr lang="nb-NO" sz="4400" dirty="0" err="1"/>
              <a:t>upon</a:t>
            </a:r>
            <a:r>
              <a:rPr lang="nb-NO" sz="4400" dirty="0"/>
              <a:t> </a:t>
            </a:r>
            <a:r>
              <a:rPr lang="nb-NO" sz="4400" dirty="0" err="1"/>
              <a:t>arrival</a:t>
            </a:r>
            <a:endParaRPr lang="nb-NO" sz="4400" dirty="0"/>
          </a:p>
        </p:txBody>
      </p:sp>
    </p:spTree>
    <p:extLst>
      <p:ext uri="{BB962C8B-B14F-4D97-AF65-F5344CB8AC3E}">
        <p14:creationId xmlns:p14="http://schemas.microsoft.com/office/powerpoint/2010/main" val="225210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a:t>For </a:t>
            </a:r>
            <a:r>
              <a:rPr lang="nb-NO" dirty="0" err="1"/>
              <a:t>employees</a:t>
            </a:r>
            <a:r>
              <a:rPr lang="nb-NO" dirty="0"/>
              <a:t> </a:t>
            </a:r>
            <a:r>
              <a:rPr lang="nb-NO" dirty="0" err="1"/>
              <a:t>website</a:t>
            </a:r>
            <a:endParaRPr lang="nb-NO" dirty="0"/>
          </a:p>
        </p:txBody>
      </p:sp>
      <p:sp>
        <p:nvSpPr>
          <p:cNvPr id="3" name="Content Placeholder 2"/>
          <p:cNvSpPr>
            <a:spLocks noGrp="1"/>
          </p:cNvSpPr>
          <p:nvPr>
            <p:ph idx="1"/>
          </p:nvPr>
        </p:nvSpPr>
        <p:spPr/>
        <p:txBody>
          <a:bodyPr>
            <a:normAutofit fontScale="92500" lnSpcReduction="10000"/>
          </a:bodyPr>
          <a:lstStyle/>
          <a:p>
            <a:r>
              <a:rPr lang="nb-NO" dirty="0"/>
              <a:t>The «for </a:t>
            </a:r>
            <a:r>
              <a:rPr lang="nb-NO" dirty="0" err="1"/>
              <a:t>employees</a:t>
            </a:r>
            <a:r>
              <a:rPr lang="nb-NO" dirty="0"/>
              <a:t>» </a:t>
            </a:r>
            <a:r>
              <a:rPr lang="nb-NO" dirty="0" err="1"/>
              <a:t>website</a:t>
            </a:r>
            <a:r>
              <a:rPr lang="nb-NO" dirty="0"/>
              <a:t> has </a:t>
            </a:r>
            <a:r>
              <a:rPr lang="nb-NO" dirty="0" err="1"/>
              <a:t>important</a:t>
            </a:r>
            <a:r>
              <a:rPr lang="nb-NO" dirty="0"/>
              <a:t> and </a:t>
            </a:r>
            <a:r>
              <a:rPr lang="nb-NO" dirty="0" err="1"/>
              <a:t>useful</a:t>
            </a:r>
            <a:r>
              <a:rPr lang="nb-NO" dirty="0"/>
              <a:t> </a:t>
            </a:r>
            <a:r>
              <a:rPr lang="nb-NO" dirty="0" err="1"/>
              <a:t>information</a:t>
            </a:r>
            <a:r>
              <a:rPr lang="nb-NO" dirty="0"/>
              <a:t> for </a:t>
            </a:r>
            <a:r>
              <a:rPr lang="nb-NO" dirty="0" err="1"/>
              <a:t>employees</a:t>
            </a:r>
            <a:r>
              <a:rPr lang="nb-NO" dirty="0"/>
              <a:t> at </a:t>
            </a:r>
            <a:r>
              <a:rPr lang="nb-NO" dirty="0" err="1"/>
              <a:t>the</a:t>
            </a:r>
            <a:r>
              <a:rPr lang="nb-NO" dirty="0"/>
              <a:t> </a:t>
            </a:r>
            <a:r>
              <a:rPr lang="nb-NO" dirty="0" err="1"/>
              <a:t>University</a:t>
            </a:r>
            <a:r>
              <a:rPr lang="nb-NO" dirty="0"/>
              <a:t> </a:t>
            </a:r>
            <a:r>
              <a:rPr lang="nb-NO" dirty="0" err="1"/>
              <a:t>of</a:t>
            </a:r>
            <a:r>
              <a:rPr lang="nb-NO" dirty="0"/>
              <a:t> Oslo: </a:t>
            </a:r>
            <a:r>
              <a:rPr lang="nb-NO" dirty="0">
                <a:hlinkClick r:id="rId3"/>
              </a:rPr>
              <a:t>For </a:t>
            </a:r>
            <a:r>
              <a:rPr lang="nb-NO" dirty="0" err="1">
                <a:hlinkClick r:id="rId3"/>
              </a:rPr>
              <a:t>employees</a:t>
            </a:r>
            <a:r>
              <a:rPr lang="nb-NO" dirty="0">
                <a:hlinkClick r:id="rId3"/>
              </a:rPr>
              <a:t> (uio.no)</a:t>
            </a:r>
            <a:endParaRPr lang="nb-NO" dirty="0"/>
          </a:p>
          <a:p>
            <a:r>
              <a:rPr lang="nb-NO" dirty="0" err="1"/>
              <a:t>We</a:t>
            </a:r>
            <a:r>
              <a:rPr lang="nb-NO" dirty="0"/>
              <a:t> </a:t>
            </a:r>
            <a:r>
              <a:rPr lang="nb-NO" dirty="0" err="1"/>
              <a:t>highly</a:t>
            </a:r>
            <a:r>
              <a:rPr lang="nb-NO" dirty="0"/>
              <a:t> </a:t>
            </a:r>
            <a:r>
              <a:rPr lang="nb-NO" dirty="0" err="1"/>
              <a:t>recommend</a:t>
            </a:r>
            <a:r>
              <a:rPr lang="nb-NO" dirty="0"/>
              <a:t> </a:t>
            </a:r>
            <a:r>
              <a:rPr lang="nb-NO" dirty="0" err="1"/>
              <a:t>that</a:t>
            </a:r>
            <a:r>
              <a:rPr lang="nb-NO" dirty="0"/>
              <a:t> </a:t>
            </a:r>
            <a:r>
              <a:rPr lang="nb-NO" dirty="0" err="1"/>
              <a:t>you</a:t>
            </a:r>
            <a:r>
              <a:rPr lang="nb-NO" dirty="0"/>
              <a:t> </a:t>
            </a:r>
            <a:r>
              <a:rPr lang="nb-NO" dirty="0" err="1"/>
              <a:t>personalise</a:t>
            </a:r>
            <a:r>
              <a:rPr lang="nb-NO" dirty="0"/>
              <a:t> </a:t>
            </a:r>
            <a:r>
              <a:rPr lang="nb-NO" dirty="0" err="1"/>
              <a:t>your</a:t>
            </a:r>
            <a:r>
              <a:rPr lang="nb-NO" dirty="0"/>
              <a:t> front </a:t>
            </a:r>
            <a:r>
              <a:rPr lang="nb-NO" dirty="0" err="1"/>
              <a:t>page</a:t>
            </a:r>
            <a:r>
              <a:rPr lang="nb-NO" dirty="0"/>
              <a:t> at </a:t>
            </a:r>
            <a:r>
              <a:rPr lang="nb-NO" dirty="0" err="1"/>
              <a:t>your</a:t>
            </a:r>
            <a:r>
              <a:rPr lang="nb-NO" dirty="0"/>
              <a:t> </a:t>
            </a:r>
            <a:r>
              <a:rPr lang="nb-NO" dirty="0" err="1"/>
              <a:t>earliest</a:t>
            </a:r>
            <a:r>
              <a:rPr lang="nb-NO" dirty="0"/>
              <a:t> </a:t>
            </a:r>
            <a:r>
              <a:rPr lang="nb-NO" dirty="0" err="1"/>
              <a:t>convenience</a:t>
            </a:r>
            <a:r>
              <a:rPr lang="nb-NO" dirty="0"/>
              <a:t>. </a:t>
            </a:r>
            <a:r>
              <a:rPr lang="nb-NO" dirty="0" err="1"/>
              <a:t>You</a:t>
            </a:r>
            <a:r>
              <a:rPr lang="nb-NO" dirty="0"/>
              <a:t> </a:t>
            </a:r>
            <a:r>
              <a:rPr lang="nb-NO" dirty="0" err="1"/>
              <a:t>can</a:t>
            </a:r>
            <a:r>
              <a:rPr lang="nb-NO" dirty="0"/>
              <a:t> </a:t>
            </a:r>
            <a:r>
              <a:rPr lang="nb-NO" dirty="0" err="1"/>
              <a:t>add</a:t>
            </a:r>
            <a:r>
              <a:rPr lang="nb-NO" dirty="0"/>
              <a:t> </a:t>
            </a:r>
            <a:r>
              <a:rPr lang="nb-NO" dirty="0" err="1"/>
              <a:t>your</a:t>
            </a:r>
            <a:r>
              <a:rPr lang="nb-NO" dirty="0"/>
              <a:t> </a:t>
            </a:r>
            <a:r>
              <a:rPr lang="nb-NO" dirty="0" err="1"/>
              <a:t>own</a:t>
            </a:r>
            <a:r>
              <a:rPr lang="nb-NO" dirty="0"/>
              <a:t> </a:t>
            </a:r>
            <a:r>
              <a:rPr lang="nb-NO" dirty="0" err="1"/>
              <a:t>shortcuts</a:t>
            </a:r>
            <a:r>
              <a:rPr lang="nb-NO" dirty="0"/>
              <a:t> and </a:t>
            </a:r>
            <a:r>
              <a:rPr lang="nb-NO" dirty="0" err="1"/>
              <a:t>tools</a:t>
            </a:r>
            <a:r>
              <a:rPr lang="nb-NO" dirty="0"/>
              <a:t>, and </a:t>
            </a:r>
            <a:r>
              <a:rPr lang="nb-NO" dirty="0" err="1"/>
              <a:t>customise</a:t>
            </a:r>
            <a:r>
              <a:rPr lang="nb-NO" dirty="0"/>
              <a:t> </a:t>
            </a:r>
            <a:r>
              <a:rPr lang="nb-NO" dirty="0" err="1"/>
              <a:t>your</a:t>
            </a:r>
            <a:r>
              <a:rPr lang="nb-NO" dirty="0"/>
              <a:t> </a:t>
            </a:r>
            <a:r>
              <a:rPr lang="nb-NO" dirty="0" err="1"/>
              <a:t>news</a:t>
            </a:r>
            <a:r>
              <a:rPr lang="nb-NO" dirty="0"/>
              <a:t> </a:t>
            </a:r>
            <a:r>
              <a:rPr lang="nb-NO" dirty="0" err="1"/>
              <a:t>items</a:t>
            </a:r>
            <a:r>
              <a:rPr lang="nb-NO" dirty="0"/>
              <a:t>.</a:t>
            </a:r>
          </a:p>
          <a:p>
            <a:pPr>
              <a:spcBef>
                <a:spcPts val="0"/>
              </a:spcBef>
            </a:pPr>
            <a:r>
              <a:rPr lang="nb-NO" dirty="0">
                <a:solidFill>
                  <a:prstClr val="black"/>
                </a:solidFill>
              </a:rPr>
              <a:t>Here is a guide to </a:t>
            </a:r>
            <a:r>
              <a:rPr lang="nb-NO" dirty="0" err="1">
                <a:solidFill>
                  <a:prstClr val="black"/>
                </a:solidFill>
              </a:rPr>
              <a:t>how</a:t>
            </a:r>
            <a:r>
              <a:rPr lang="nb-NO" dirty="0">
                <a:solidFill>
                  <a:prstClr val="black"/>
                </a:solidFill>
              </a:rPr>
              <a:t> </a:t>
            </a:r>
            <a:r>
              <a:rPr lang="nb-NO" dirty="0" err="1">
                <a:solidFill>
                  <a:prstClr val="black"/>
                </a:solidFill>
              </a:rPr>
              <a:t>you</a:t>
            </a:r>
            <a:r>
              <a:rPr lang="nb-NO" dirty="0">
                <a:solidFill>
                  <a:prstClr val="black"/>
                </a:solidFill>
              </a:rPr>
              <a:t> </a:t>
            </a:r>
            <a:r>
              <a:rPr lang="nb-NO" dirty="0" err="1">
                <a:solidFill>
                  <a:prstClr val="black"/>
                </a:solidFill>
              </a:rPr>
              <a:t>edit</a:t>
            </a:r>
            <a:r>
              <a:rPr lang="nb-NO" dirty="0">
                <a:solidFill>
                  <a:prstClr val="black"/>
                </a:solidFill>
              </a:rPr>
              <a:t> </a:t>
            </a:r>
            <a:r>
              <a:rPr lang="nb-NO" dirty="0" err="1">
                <a:solidFill>
                  <a:prstClr val="black"/>
                </a:solidFill>
              </a:rPr>
              <a:t>your</a:t>
            </a:r>
            <a:r>
              <a:rPr lang="nb-NO" dirty="0">
                <a:solidFill>
                  <a:prstClr val="black"/>
                </a:solidFill>
              </a:rPr>
              <a:t> personal start </a:t>
            </a:r>
            <a:r>
              <a:rPr lang="nb-NO" dirty="0" err="1">
                <a:solidFill>
                  <a:prstClr val="black"/>
                </a:solidFill>
              </a:rPr>
              <a:t>page</a:t>
            </a:r>
            <a:r>
              <a:rPr lang="nb-NO" dirty="0">
                <a:solidFill>
                  <a:prstClr val="black"/>
                </a:solidFill>
              </a:rPr>
              <a:t>: </a:t>
            </a:r>
            <a:r>
              <a:rPr lang="en-US" dirty="0">
                <a:hlinkClick r:id="rId4"/>
              </a:rPr>
              <a:t>Personal start page - For employees - University of Oslo (uio.no)</a:t>
            </a:r>
            <a:endParaRPr lang="nb-NO" dirty="0">
              <a:solidFill>
                <a:prstClr val="black"/>
              </a:solidFill>
            </a:endParaRPr>
          </a:p>
          <a:p>
            <a:endParaRPr lang="nb-NO" dirty="0"/>
          </a:p>
        </p:txBody>
      </p:sp>
    </p:spTree>
    <p:extLst>
      <p:ext uri="{BB962C8B-B14F-4D97-AF65-F5344CB8AC3E}">
        <p14:creationId xmlns:p14="http://schemas.microsoft.com/office/powerpoint/2010/main" val="949163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Profile</a:t>
            </a:r>
            <a:r>
              <a:rPr lang="nb-NO" dirty="0"/>
              <a:t> </a:t>
            </a:r>
            <a:r>
              <a:rPr lang="nb-NO" dirty="0" err="1"/>
              <a:t>page</a:t>
            </a:r>
            <a:endParaRPr lang="nb-NO" dirty="0"/>
          </a:p>
        </p:txBody>
      </p:sp>
      <p:sp>
        <p:nvSpPr>
          <p:cNvPr id="3" name="Content Placeholder 2"/>
          <p:cNvSpPr>
            <a:spLocks noGrp="1"/>
          </p:cNvSpPr>
          <p:nvPr>
            <p:ph idx="1"/>
          </p:nvPr>
        </p:nvSpPr>
        <p:spPr/>
        <p:txBody>
          <a:bodyPr>
            <a:normAutofit fontScale="92500"/>
          </a:bodyPr>
          <a:lstStyle/>
          <a:p>
            <a:r>
              <a:rPr lang="en-US" dirty="0"/>
              <a:t>Profile pages at the University of Oslo (</a:t>
            </a:r>
            <a:r>
              <a:rPr lang="en-US" dirty="0" err="1"/>
              <a:t>UiO</a:t>
            </a:r>
            <a:r>
              <a:rPr lang="en-US" dirty="0"/>
              <a:t>) show what each employee is working on and serve as digital business cards with contact information.</a:t>
            </a:r>
          </a:p>
          <a:p>
            <a:endParaRPr lang="en-US" dirty="0"/>
          </a:p>
          <a:p>
            <a:r>
              <a:rPr lang="en-US" dirty="0"/>
              <a:t>Most employees at the </a:t>
            </a:r>
            <a:r>
              <a:rPr lang="en-US" dirty="0" err="1"/>
              <a:t>UiO</a:t>
            </a:r>
            <a:r>
              <a:rPr lang="en-US" dirty="0"/>
              <a:t> edit and update their own profile pages. Information on how to do so can be found here: </a:t>
            </a:r>
            <a:r>
              <a:rPr lang="en-US" dirty="0">
                <a:hlinkClick r:id="rId2"/>
              </a:rPr>
              <a:t>How to edit your profile page - For employees - University of Oslo (uio.no)</a:t>
            </a:r>
            <a:endParaRPr lang="nb-NO" dirty="0"/>
          </a:p>
        </p:txBody>
      </p:sp>
    </p:spTree>
    <p:extLst>
      <p:ext uri="{BB962C8B-B14F-4D97-AF65-F5344CB8AC3E}">
        <p14:creationId xmlns:p14="http://schemas.microsoft.com/office/powerpoint/2010/main" val="1082859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err="1"/>
              <a:t>Registration</a:t>
            </a:r>
            <a:r>
              <a:rPr lang="nb-NO" dirty="0"/>
              <a:t> </a:t>
            </a:r>
            <a:r>
              <a:rPr lang="nb-NO" dirty="0" err="1"/>
              <a:t>of</a:t>
            </a:r>
            <a:r>
              <a:rPr lang="nb-NO" dirty="0"/>
              <a:t> </a:t>
            </a:r>
            <a:r>
              <a:rPr lang="nb-NO" dirty="0" err="1"/>
              <a:t>sideline</a:t>
            </a:r>
            <a:r>
              <a:rPr lang="nb-NO" dirty="0"/>
              <a:t> </a:t>
            </a:r>
            <a:r>
              <a:rPr lang="nb-NO" dirty="0" err="1"/>
              <a:t>jobs</a:t>
            </a:r>
            <a:r>
              <a:rPr lang="nb-NO" dirty="0"/>
              <a:t> (</a:t>
            </a:r>
            <a:r>
              <a:rPr lang="nb-NO" dirty="0" err="1"/>
              <a:t>external</a:t>
            </a:r>
            <a:r>
              <a:rPr lang="nb-NO" dirty="0"/>
              <a:t> </a:t>
            </a:r>
            <a:r>
              <a:rPr lang="nb-NO" dirty="0" err="1"/>
              <a:t>work</a:t>
            </a:r>
            <a:r>
              <a:rPr lang="nb-NO" dirty="0"/>
              <a:t>) and </a:t>
            </a:r>
            <a:r>
              <a:rPr lang="nb-NO" dirty="0" err="1"/>
              <a:t>owner</a:t>
            </a:r>
            <a:r>
              <a:rPr lang="nb-NO" dirty="0"/>
              <a:t> </a:t>
            </a:r>
            <a:r>
              <a:rPr lang="nb-NO" dirty="0" err="1"/>
              <a:t>interests</a:t>
            </a:r>
            <a:endParaRPr lang="nb-NO" dirty="0"/>
          </a:p>
        </p:txBody>
      </p:sp>
      <p:sp>
        <p:nvSpPr>
          <p:cNvPr id="3" name="Content Placeholder 2"/>
          <p:cNvSpPr>
            <a:spLocks noGrp="1"/>
          </p:cNvSpPr>
          <p:nvPr>
            <p:ph idx="1"/>
          </p:nvPr>
        </p:nvSpPr>
        <p:spPr/>
        <p:txBody>
          <a:bodyPr>
            <a:normAutofit fontScale="85000" lnSpcReduction="10000"/>
          </a:bodyPr>
          <a:lstStyle/>
          <a:p>
            <a:r>
              <a:rPr lang="en-US" dirty="0"/>
              <a:t>A «sideline job» ("external work" in the self-service portal)is defined as work performed and assignments and offices held in addition to the employee’s ordinary university position, regardless of whether they are paid or not. Work performed through an undertaking or company that is wholly or partly owned by the employee is also considered a sideline job.</a:t>
            </a:r>
          </a:p>
          <a:p>
            <a:r>
              <a:rPr lang="en-US" dirty="0"/>
              <a:t>Employees report sideline jobs/external work and/or owner interests through the electronic registration solution in the self-service portal, see: </a:t>
            </a:r>
            <a:r>
              <a:rPr lang="en-US" dirty="0">
                <a:hlinkClick r:id="rId2"/>
              </a:rPr>
              <a:t>User guide for registering external work and owner interests (dfo.no)</a:t>
            </a:r>
            <a:endParaRPr lang="en-US" dirty="0"/>
          </a:p>
          <a:p>
            <a:pPr marL="0" indent="0">
              <a:buNone/>
            </a:pPr>
            <a:endParaRPr lang="nb-NO" dirty="0"/>
          </a:p>
        </p:txBody>
      </p:sp>
    </p:spTree>
    <p:extLst>
      <p:ext uri="{BB962C8B-B14F-4D97-AF65-F5344CB8AC3E}">
        <p14:creationId xmlns:p14="http://schemas.microsoft.com/office/powerpoint/2010/main" val="3478376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err="1"/>
              <a:t>Self</a:t>
            </a:r>
            <a:r>
              <a:rPr lang="nb-NO" dirty="0"/>
              <a:t>-service portal</a:t>
            </a:r>
          </a:p>
        </p:txBody>
      </p:sp>
      <p:sp>
        <p:nvSpPr>
          <p:cNvPr id="3" name="Content Placeholder 2"/>
          <p:cNvSpPr>
            <a:spLocks noGrp="1"/>
          </p:cNvSpPr>
          <p:nvPr>
            <p:ph idx="1"/>
          </p:nvPr>
        </p:nvSpPr>
        <p:spPr/>
        <p:txBody>
          <a:bodyPr/>
          <a:lstStyle/>
          <a:p>
            <a:r>
              <a:rPr lang="en-US" dirty="0"/>
              <a:t>The self-service portal is </a:t>
            </a:r>
            <a:r>
              <a:rPr lang="en-US" dirty="0" err="1"/>
              <a:t>UiO's</a:t>
            </a:r>
            <a:r>
              <a:rPr lang="en-US" dirty="0"/>
              <a:t> system for time and absence registration. Here you can, among other things, register absences, submit travel invoices or apply for expense reimbursements.</a:t>
            </a:r>
          </a:p>
          <a:p>
            <a:r>
              <a:rPr lang="en-US" dirty="0"/>
              <a:t>Link to user guide: </a:t>
            </a:r>
            <a:r>
              <a:rPr lang="en-US" dirty="0">
                <a:hlinkClick r:id="rId2"/>
              </a:rPr>
              <a:t>Get started with the new self-service portal! - For employees - University of Oslo (uio.no)</a:t>
            </a:r>
            <a:endParaRPr lang="nb-NO" dirty="0"/>
          </a:p>
        </p:txBody>
      </p:sp>
    </p:spTree>
    <p:extLst>
      <p:ext uri="{BB962C8B-B14F-4D97-AF65-F5344CB8AC3E}">
        <p14:creationId xmlns:p14="http://schemas.microsoft.com/office/powerpoint/2010/main" val="305870539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1874</TotalTime>
  <Words>852</Words>
  <Application>Microsoft Office PowerPoint</Application>
  <PresentationFormat>Skjermfremvisning (4:3)</PresentationFormat>
  <Paragraphs>73</Paragraphs>
  <Slides>14</Slides>
  <Notes>6</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14</vt:i4>
      </vt:variant>
    </vt:vector>
  </HeadingPairs>
  <TitlesOfParts>
    <vt:vector size="17" baseType="lpstr">
      <vt:lpstr>Arial</vt:lpstr>
      <vt:lpstr>Calibri</vt:lpstr>
      <vt:lpstr>Office-tema</vt:lpstr>
      <vt:lpstr>  </vt:lpstr>
      <vt:lpstr>Getting started!</vt:lpstr>
      <vt:lpstr>Visa and permits</vt:lpstr>
      <vt:lpstr>Housing and accommodation</vt:lpstr>
      <vt:lpstr>Bringing a partner and/or children?</vt:lpstr>
      <vt:lpstr>Getting to know the University of Oslo</vt:lpstr>
      <vt:lpstr>The Faculty of Humanities</vt:lpstr>
      <vt:lpstr>The Faculty of Humanities </vt:lpstr>
      <vt:lpstr>Campus and areas</vt:lpstr>
      <vt:lpstr>PowerPoint-presentasjon</vt:lpstr>
      <vt:lpstr>For employees website</vt:lpstr>
      <vt:lpstr>Profile page</vt:lpstr>
      <vt:lpstr>Registration of sideline jobs (external work) and owner interests</vt:lpstr>
      <vt:lpstr>Self-service portal</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Forside</dc:title>
  <dc:creator>Hege Elisabeth Løvbak</dc:creator>
  <cp:lastModifiedBy>Hilde Kristine Sletner</cp:lastModifiedBy>
  <cp:revision>45</cp:revision>
  <dcterms:created xsi:type="dcterms:W3CDTF">2018-10-16T13:16:58Z</dcterms:created>
  <dcterms:modified xsi:type="dcterms:W3CDTF">2024-02-01T12:50:48Z</dcterms:modified>
</cp:coreProperties>
</file>