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104" r:id="rId2"/>
  </p:sldMasterIdLst>
  <p:notesMasterIdLst>
    <p:notesMasterId r:id="rId32"/>
  </p:notesMasterIdLst>
  <p:handoutMasterIdLst>
    <p:handoutMasterId r:id="rId33"/>
  </p:handoutMasterIdLst>
  <p:sldIdLst>
    <p:sldId id="298" r:id="rId3"/>
    <p:sldId id="256" r:id="rId4"/>
    <p:sldId id="284" r:id="rId5"/>
    <p:sldId id="285" r:id="rId6"/>
    <p:sldId id="263" r:id="rId7"/>
    <p:sldId id="282" r:id="rId8"/>
    <p:sldId id="295" r:id="rId9"/>
    <p:sldId id="297" r:id="rId10"/>
    <p:sldId id="266" r:id="rId11"/>
    <p:sldId id="291" r:id="rId12"/>
    <p:sldId id="299" r:id="rId13"/>
    <p:sldId id="300" r:id="rId14"/>
    <p:sldId id="301" r:id="rId15"/>
    <p:sldId id="292" r:id="rId16"/>
    <p:sldId id="286" r:id="rId17"/>
    <p:sldId id="267" r:id="rId18"/>
    <p:sldId id="259" r:id="rId19"/>
    <p:sldId id="275" r:id="rId20"/>
    <p:sldId id="268" r:id="rId21"/>
    <p:sldId id="280" r:id="rId22"/>
    <p:sldId id="294" r:id="rId23"/>
    <p:sldId id="281" r:id="rId24"/>
    <p:sldId id="262" r:id="rId25"/>
    <p:sldId id="272" r:id="rId26"/>
    <p:sldId id="287" r:id="rId27"/>
    <p:sldId id="271" r:id="rId28"/>
    <p:sldId id="302" r:id="rId29"/>
    <p:sldId id="288" r:id="rId30"/>
    <p:sldId id="29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100" y="22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2A6721-29B7-433F-8868-7603864FC603}" type="datetime1">
              <a:rPr lang="nb-NO" altLang="nb-NO"/>
              <a:pPr>
                <a:defRPr/>
              </a:pPr>
              <a:t>17.08.2022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CC7869-6A9D-4742-B47D-52AB8A35E74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2CFD0C2-25A2-4BC2-ABFB-6F09C13C3DCF}" type="datetime1">
              <a:rPr lang="nb-NO" altLang="nb-NO"/>
              <a:pPr>
                <a:defRPr/>
              </a:pPr>
              <a:t>17.08.2022</a:t>
            </a:fld>
            <a:endParaRPr lang="nb-NO" alt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0DF3C89-C922-4DB2-9312-35EDADC6BE4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42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EFE7404-69F8-495B-8C08-A8EEC4D85115}" type="slidenum">
              <a:rPr lang="en-US" altLang="nb-NO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</a:pPr>
              <a:t>10</a:t>
            </a:fld>
            <a:endParaRPr lang="en-US" altLang="nb-NO" smtClean="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inngangsvei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læringsmiljøet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 scenario: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Krysse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lang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innlogging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måneder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Feide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Beskjeder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Beskjeder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TP, Kull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Canvas, Program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emnenettsider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timeplan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Undervisning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undervisningsressurser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eksamensinfo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TP,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oppgaver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Canvas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fokus-mulighet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oppgave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kalender-velger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abonner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timeplanen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fortell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Mine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snarveier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hvilke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verktøy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ønsker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tilgjengelig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Mine studier,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fleksibilitet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tillegg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enkelte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snarveier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nettsider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tjenester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sine studier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snarveiene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veldig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Mine programmer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nettsidene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påmeldt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timeplan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snarveier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2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8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25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650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2300554"/>
            <a:ext cx="7543800" cy="11430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9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293803F4-7CB0-4D8D-B9C3-B5A2C5DF7B1F}" type="datetime1">
              <a:rPr lang="nb-NO" altLang="nb-NO"/>
              <a:pPr>
                <a:defRPr/>
              </a:pPr>
              <a:t>17.08.2022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EFB1-E67A-428F-A8ED-62F552BABE5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3416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6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62D911EC-CECB-4285-A3D9-9F5413A2DADF}" type="datetime1">
              <a:rPr lang="nb-NO" altLang="nb-NO"/>
              <a:pPr>
                <a:defRPr/>
              </a:pPr>
              <a:t>17.08.2022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0CD8-6DA6-46BB-AD55-6569C29E066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9541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F8BE6B62-4501-41E0-8FA9-4B3E1AA04788}" type="datetime1">
              <a:rPr lang="nb-NO" altLang="nb-NO"/>
              <a:pPr>
                <a:defRPr/>
              </a:pPr>
              <a:t>17.08.2022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034D-CCF8-47CB-9631-1BB4430037A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9957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0648F614-022C-423F-BA4F-34CF0F02599B}" type="datetime1">
              <a:rPr lang="nb-NO" altLang="nb-NO"/>
              <a:pPr>
                <a:defRPr/>
              </a:pPr>
              <a:t>17.08.2022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F690-5559-42B1-BBDD-36ABF96BCF9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7262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36EA1F42-A9EF-49DE-9BB8-C68790F3516F}" type="datetime1">
              <a:rPr lang="nb-NO" altLang="nb-NO"/>
              <a:pPr>
                <a:defRPr/>
              </a:pPr>
              <a:t>17.08.2022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CC6D-8B55-419A-BFD9-60579E26C5C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61474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71D3AC54-EB1A-4ED5-9286-35943D586B62}" type="datetime1">
              <a:rPr lang="nb-NO" altLang="nb-NO"/>
              <a:pPr>
                <a:defRPr/>
              </a:pPr>
              <a:t>17.08.2022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6ED6-895E-4748-BF85-4641D5F82CE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66191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D872A8EA-B56A-4F76-8AEC-04FF73EBEF29}" type="datetime1">
              <a:rPr lang="nb-NO" altLang="nb-NO"/>
              <a:pPr>
                <a:defRPr/>
              </a:pPr>
              <a:t>17.08.2022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D0DE-97A7-4D2E-A0D2-F667C9B4CDC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7858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628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18766411-660F-49B3-A6E9-9605722918A4}" type="datetime1">
              <a:rPr lang="nb-NO" altLang="nb-NO"/>
              <a:pPr>
                <a:defRPr/>
              </a:pPr>
              <a:t>17.08.2022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39ED-12F3-42A5-9BA9-5621010A032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30507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59415" y="360045"/>
            <a:ext cx="3114551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9414" y="5870278"/>
            <a:ext cx="3114551" cy="182608"/>
          </a:xfrm>
        </p:spPr>
        <p:txBody>
          <a:bodyPr/>
          <a:lstStyle>
            <a:lvl1pPr marL="0" indent="0" algn="r">
              <a:buNone/>
              <a:defRPr sz="563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8300" y="6243181"/>
            <a:ext cx="1125911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33" y="360045"/>
            <a:ext cx="4116911" cy="542658"/>
          </a:xfrm>
        </p:spPr>
        <p:txBody>
          <a:bodyPr/>
          <a:lstStyle>
            <a:lvl1pPr>
              <a:defRPr sz="2625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70033" y="1082727"/>
            <a:ext cx="4116911" cy="494749"/>
          </a:xfrm>
        </p:spPr>
        <p:txBody>
          <a:bodyPr anchor="t"/>
          <a:lstStyle>
            <a:lvl1pPr marL="0" indent="0" algn="l">
              <a:buNone/>
              <a:defRPr sz="1350"/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70033" y="1757500"/>
            <a:ext cx="4116911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3646402" y="-1512609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addin_colorbox</a:t>
            </a:r>
            <a:endParaRPr lang="nb-NO" sz="150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7292805" y="-1512609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addin_title</a:t>
            </a:r>
            <a:endParaRPr lang="nb-NO" sz="150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addin_text</a:t>
            </a:r>
            <a:endParaRPr lang="nb-NO" sz="150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1878807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addin_image</a:t>
            </a:r>
            <a:endParaRPr lang="nb-NO" sz="150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3730003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75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sz="150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5581200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addin_logo</a:t>
            </a:r>
            <a:endParaRPr lang="nb-NO" sz="150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7537253" y="-867733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addin_fillplaceholders</a:t>
            </a:r>
            <a:endParaRPr lang="nb-NO" sz="150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kapforHvit</a:t>
            </a:r>
            <a:r>
              <a:rPr lang="nb-NO" sz="1500"/>
              <a:t>, </a:t>
            </a:r>
            <a:r>
              <a:rPr lang="nb-NO" sz="1500" err="1"/>
              <a:t>gronn</a:t>
            </a:r>
            <a:r>
              <a:rPr lang="nb-NO" sz="150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7292805" y="-837228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addin_background</a:t>
            </a:r>
            <a:endParaRPr lang="nb-NO" sz="1500"/>
          </a:p>
        </p:txBody>
      </p:sp>
    </p:spTree>
    <p:extLst>
      <p:ext uri="{BB962C8B-B14F-4D97-AF65-F5344CB8AC3E}">
        <p14:creationId xmlns:p14="http://schemas.microsoft.com/office/powerpoint/2010/main" val="983698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144304"/>
            <a:ext cx="6858000" cy="1655762"/>
          </a:xfrm>
        </p:spPr>
        <p:txBody>
          <a:bodyPr wrap="none" bIns="0" anchor="b"/>
          <a:lstStyle>
            <a:lvl1pPr marL="0" indent="0" algn="ctr">
              <a:buNone/>
              <a:defRPr sz="1313">
                <a:highlight>
                  <a:srgbClr val="FFFFFF"/>
                </a:highlight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151019"/>
            <a:ext cx="6858000" cy="1878763"/>
          </a:xfrm>
        </p:spPr>
        <p:txBody>
          <a:bodyPr wrap="none" anchor="t"/>
          <a:lstStyle>
            <a:lvl1pPr algn="ctr">
              <a:defRPr sz="3376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5751" y="6280142"/>
            <a:ext cx="765947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8300" y="6243181"/>
            <a:ext cx="1125911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3730003" y="-1442711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addin_colorbox</a:t>
            </a:r>
            <a:endParaRPr lang="nb-NO" sz="150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7292805" y="-1512609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addin_title</a:t>
            </a:r>
            <a:endParaRPr lang="nb-NO" sz="150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addin_text</a:t>
            </a:r>
            <a:endParaRPr lang="nb-NO" sz="150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1878807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addin_image</a:t>
            </a:r>
            <a:endParaRPr lang="nb-NO" sz="150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3730003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75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sz="150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5581200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addin_logo</a:t>
            </a:r>
            <a:endParaRPr lang="nb-NO" sz="1500"/>
          </a:p>
        </p:txBody>
      </p:sp>
    </p:spTree>
    <p:extLst>
      <p:ext uri="{BB962C8B-B14F-4D97-AF65-F5344CB8AC3E}">
        <p14:creationId xmlns:p14="http://schemas.microsoft.com/office/powerpoint/2010/main" val="1942880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9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82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479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87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15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64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80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DBB6D8-1330-4A66-AEA4-ED9F0CDEE75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357ECA-AB11-4BFD-A4C3-08F15B5DBFB7}" type="datetime1">
              <a:rPr lang="nb-NO" altLang="nb-NO"/>
              <a:pPr>
                <a:defRPr/>
              </a:pPr>
              <a:t>17.08.2022</a:t>
            </a:fld>
            <a:endParaRPr lang="nb-NO" altLang="nb-NO"/>
          </a:p>
        </p:txBody>
      </p:sp>
      <p:pic>
        <p:nvPicPr>
          <p:cNvPr id="1031" name="Picture 11" descr="HF_IMK_A_EN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6847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49313"/>
            <a:ext cx="79216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rgbClr val="808080"/>
                </a:solidFill>
                <a:latin typeface="Arial" charset="0"/>
                <a:ea typeface="ヒラギノ角ゴ Pro W3" charset="-128"/>
              </a:defRPr>
            </a:lvl1pPr>
          </a:lstStyle>
          <a:p>
            <a:pPr>
              <a:defRPr/>
            </a:pPr>
            <a:fld id="{504F3B13-5405-483A-9619-98A6834569F0}" type="datetime1">
              <a:rPr lang="nb-NO" altLang="nb-NO"/>
              <a:pPr>
                <a:defRPr/>
              </a:pPr>
              <a:t>17.08.2022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F7347392-2AB6-4A8A-8FCD-E941ABC03E7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44463"/>
            <a:ext cx="26908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16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io.instructure.com/courses/356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minestudier.uio.no/?demo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io.inspera.no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english/studies/examinations/illness-postponed/index.html" TargetMode="External"/><Relationship Id="rId2" Type="http://schemas.openxmlformats.org/officeDocument/2006/relationships/hyperlink" Target="https://www.uio.no/english/studies/examinations/compulsory-activities/hf-oblig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brukerinfo.uio.no/logon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tudieinfo@media.uio.n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io.no/english/student-life/associations/" TargetMode="External"/><Relationship Id="rId3" Type="http://schemas.openxmlformats.org/officeDocument/2006/relationships/hyperlink" Target="https://www.hf.uio.no/imk/english/student-life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presset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uio.no/english/student-life/" TargetMode="External"/><Relationship Id="rId4" Type="http://schemas.openxmlformats.org/officeDocument/2006/relationships/hyperlink" Target="https://www.hf.uio.no/english/student-life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o.no/en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info@media.uio.n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a.uio.n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.uio.no/imk/studier/programmer/#to-aarig-master" TargetMode="External"/><Relationship Id="rId2" Type="http://schemas.openxmlformats.org/officeDocument/2006/relationships/hyperlink" Target="https://www.uio.no/english/studies/programmes/screen-cultures-master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.uio.no/imk/studier/aktuelt/arrangementer/2021/informasjonsmote-om-utveksling-v22.html" TargetMode="External"/><Relationship Id="rId2" Type="http://schemas.openxmlformats.org/officeDocument/2006/relationships/hyperlink" Target="mailto:studieinfo@media.uio.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o.no/studier/emner/hf/imk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 smtClean="0"/>
              <a:t>Need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Wifi</a:t>
            </a:r>
            <a:r>
              <a:rPr lang="nb-NO" altLang="nb-NO" dirty="0" smtClean="0"/>
              <a:t>?</a:t>
            </a:r>
            <a:endParaRPr lang="nb-NO" altLang="nb-NO" dirty="0" smtClean="0"/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 err="1" smtClean="0"/>
              <a:t>Wifi</a:t>
            </a:r>
            <a:r>
              <a:rPr lang="nb-NO" altLang="nb-NO" dirty="0" smtClean="0"/>
              <a:t> </a:t>
            </a:r>
            <a:r>
              <a:rPr lang="nb-NO" altLang="nb-NO" dirty="0" smtClean="0"/>
              <a:t>at </a:t>
            </a:r>
            <a:r>
              <a:rPr lang="nb-NO" altLang="nb-NO" dirty="0" smtClean="0"/>
              <a:t>UiO </a:t>
            </a:r>
            <a:r>
              <a:rPr lang="nb-NO" altLang="nb-NO" dirty="0" smtClean="0"/>
              <a:t>is </a:t>
            </a:r>
            <a:r>
              <a:rPr lang="nb-NO" altLang="nb-NO" dirty="0" err="1" smtClean="0"/>
              <a:t>called</a:t>
            </a:r>
            <a:r>
              <a:rPr lang="nb-NO" altLang="nb-NO" dirty="0" smtClean="0"/>
              <a:t> </a:t>
            </a:r>
            <a:r>
              <a:rPr lang="nb-NO" altLang="nb-NO" dirty="0" smtClean="0"/>
              <a:t>«</a:t>
            </a:r>
            <a:r>
              <a:rPr lang="nb-NO" altLang="nb-NO" dirty="0" err="1" smtClean="0"/>
              <a:t>eduroam</a:t>
            </a:r>
            <a:r>
              <a:rPr lang="nb-NO" altLang="nb-NO" dirty="0" smtClean="0"/>
              <a:t>» - </a:t>
            </a:r>
            <a:r>
              <a:rPr lang="nb-NO" altLang="nb-NO" dirty="0" smtClean="0"/>
              <a:t>all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campus (</a:t>
            </a:r>
            <a:r>
              <a:rPr lang="nb-NO" altLang="nb-NO" dirty="0" err="1" smtClean="0"/>
              <a:t>including</a:t>
            </a:r>
            <a:r>
              <a:rPr lang="nb-NO" altLang="nb-NO" dirty="0" smtClean="0"/>
              <a:t> airports and </a:t>
            </a:r>
            <a:r>
              <a:rPr lang="nb-NO" altLang="nb-NO" dirty="0" err="1" smtClean="0"/>
              <a:t>other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educational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institutions</a:t>
            </a:r>
            <a:r>
              <a:rPr lang="nb-NO" altLang="nb-NO" dirty="0" smtClean="0"/>
              <a:t>)</a:t>
            </a:r>
            <a:endParaRPr lang="nb-NO" altLang="nb-NO" dirty="0" smtClean="0"/>
          </a:p>
          <a:p>
            <a:pPr>
              <a:buFontTx/>
              <a:buNone/>
            </a:pPr>
            <a:endParaRPr lang="nb-NO" altLang="nb-NO" dirty="0" smtClean="0"/>
          </a:p>
          <a:p>
            <a:r>
              <a:rPr lang="nb-NO" altLang="nb-NO" dirty="0" smtClean="0"/>
              <a:t>Logg inn </a:t>
            </a:r>
            <a:r>
              <a:rPr lang="nb-NO" altLang="nb-NO" dirty="0" err="1" smtClean="0"/>
              <a:t>with</a:t>
            </a:r>
            <a:r>
              <a:rPr lang="nb-NO" altLang="nb-NO" dirty="0" smtClean="0"/>
              <a:t> UiO-</a:t>
            </a:r>
            <a:r>
              <a:rPr lang="nb-NO" altLang="nb-NO" dirty="0" err="1" smtClean="0"/>
              <a:t>username</a:t>
            </a:r>
            <a:r>
              <a:rPr lang="nb-NO" altLang="nb-NO" dirty="0" smtClean="0"/>
              <a:t> (&lt;</a:t>
            </a:r>
            <a:r>
              <a:rPr lang="nb-NO" altLang="nb-NO" dirty="0" err="1" smtClean="0"/>
              <a:t>username</a:t>
            </a:r>
            <a:r>
              <a:rPr lang="nb-NO" altLang="nb-NO" dirty="0" smtClean="0"/>
              <a:t>&gt;@</a:t>
            </a:r>
            <a:r>
              <a:rPr lang="nb-NO" altLang="nb-NO" dirty="0" err="1" smtClean="0"/>
              <a:t>uio</a:t>
            </a:r>
            <a:r>
              <a:rPr lang="nb-NO" altLang="nb-NO" dirty="0" smtClean="0"/>
              <a:t>) og </a:t>
            </a:r>
            <a:r>
              <a:rPr lang="nb-NO" altLang="nb-NO" dirty="0" smtClean="0"/>
              <a:t>UiO-</a:t>
            </a:r>
            <a:r>
              <a:rPr lang="nb-NO" altLang="nb-NO" dirty="0" err="1" smtClean="0"/>
              <a:t>password</a:t>
            </a:r>
            <a:r>
              <a:rPr lang="nb-NO" altLang="nb-NO" dirty="0" smtClean="0"/>
              <a:t> </a:t>
            </a:r>
            <a:endParaRPr lang="nb-NO" altLang="nb-NO" dirty="0" smtClean="0"/>
          </a:p>
          <a:p>
            <a:endParaRPr lang="nb-NO" altLang="nb-NO" dirty="0" smtClean="0"/>
          </a:p>
          <a:p>
            <a:r>
              <a:rPr lang="nb-NO" altLang="nb-NO" dirty="0" smtClean="0"/>
              <a:t>No passord</a:t>
            </a:r>
            <a:r>
              <a:rPr lang="nb-NO" altLang="nb-NO" dirty="0" smtClean="0"/>
              <a:t>? </a:t>
            </a:r>
            <a:r>
              <a:rPr lang="nb-NO" altLang="nb-NO" dirty="0" smtClean="0"/>
              <a:t>Og to passord.uio.no and </a:t>
            </a:r>
            <a:r>
              <a:rPr lang="nb-NO" altLang="nb-NO" dirty="0" err="1" smtClean="0"/>
              <a:t>choose</a:t>
            </a:r>
            <a:r>
              <a:rPr lang="nb-NO" altLang="nb-NO" dirty="0" smtClean="0"/>
              <a:t> «</a:t>
            </a:r>
            <a:r>
              <a:rPr lang="nb-NO" altLang="nb-NO" dirty="0" err="1" smtClean="0"/>
              <a:t>new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user</a:t>
            </a:r>
            <a:r>
              <a:rPr lang="nb-NO" altLang="nb-NO" dirty="0" smtClean="0"/>
              <a:t>»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9565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906463" indent="-180975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270000" indent="-18097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1631950" indent="-180975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D09214-1E07-48B7-91C4-EB0E804BACEA}" type="datetime1">
              <a:rPr lang="nb-NO" altLang="nb-NO" sz="700" smtClean="0">
                <a:solidFill>
                  <a:srgbClr val="808080"/>
                </a:solidFill>
              </a:rPr>
              <a:pPr>
                <a:spcBef>
                  <a:spcPct val="0"/>
                </a:spcBef>
                <a:buFontTx/>
                <a:buNone/>
              </a:pPr>
              <a:t>17.08.2022</a:t>
            </a:fld>
            <a:endParaRPr lang="nb-NO" altLang="nb-NO" sz="700" smtClean="0">
              <a:solidFill>
                <a:srgbClr val="808080"/>
              </a:solidFill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906463" indent="-180975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270000" indent="-18097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1631950" indent="-180975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C62075-BC3C-46FE-BA13-74F19C66BC27}" type="slidenum">
              <a:rPr lang="en-US" altLang="nb-NO" sz="700" smtClean="0">
                <a:solidFill>
                  <a:srgbClr val="80808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nb-NO" sz="700" smtClean="0">
              <a:solidFill>
                <a:srgbClr val="808080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600" smtClean="0"/>
              <a:t>Canvas – online learning platform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65400"/>
            <a:ext cx="4673600" cy="3530600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nb-NO" dirty="0" smtClean="0"/>
              <a:t>Used for all </a:t>
            </a:r>
            <a:r>
              <a:rPr lang="nb-NO" altLang="nb-NO" dirty="0" err="1" smtClean="0"/>
              <a:t>courses</a:t>
            </a:r>
            <a:r>
              <a:rPr lang="nb-NO" altLang="nb-NO" dirty="0" smtClean="0"/>
              <a:t> at UiO</a:t>
            </a:r>
          </a:p>
          <a:p>
            <a:pPr eaLnBrk="1" hangingPunct="1">
              <a:defRPr/>
            </a:pPr>
            <a:r>
              <a:rPr lang="nb-NO" altLang="nb-NO" dirty="0" smtClean="0"/>
              <a:t>Log in </a:t>
            </a:r>
            <a:r>
              <a:rPr lang="nb-NO" altLang="nb-NO" dirty="0" err="1" smtClean="0"/>
              <a:t>with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your</a:t>
            </a:r>
            <a:r>
              <a:rPr lang="nb-NO" altLang="nb-NO" dirty="0" smtClean="0"/>
              <a:t> UiO </a:t>
            </a:r>
            <a:r>
              <a:rPr lang="nb-NO" altLang="nb-NO" dirty="0" err="1" smtClean="0"/>
              <a:t>username</a:t>
            </a:r>
            <a:r>
              <a:rPr lang="nb-NO" altLang="nb-NO" dirty="0"/>
              <a:t> </a:t>
            </a:r>
            <a:r>
              <a:rPr lang="nb-NO" altLang="nb-NO" dirty="0" smtClean="0"/>
              <a:t>and </a:t>
            </a:r>
            <a:r>
              <a:rPr lang="nb-NO" altLang="nb-NO" dirty="0" err="1" smtClean="0"/>
              <a:t>password</a:t>
            </a:r>
            <a:endParaRPr lang="nb-NO" altLang="nb-NO" dirty="0" smtClean="0"/>
          </a:p>
          <a:p>
            <a:pPr eaLnBrk="1" hangingPunct="1">
              <a:defRPr/>
            </a:pPr>
            <a:r>
              <a:rPr lang="nb-NO" altLang="nb-NO" dirty="0" smtClean="0"/>
              <a:t>All </a:t>
            </a:r>
            <a:r>
              <a:rPr lang="nb-NO" altLang="nb-NO" dirty="0" err="1" smtClean="0"/>
              <a:t>courses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you</a:t>
            </a:r>
            <a:r>
              <a:rPr lang="nb-NO" altLang="nb-NO" dirty="0" smtClean="0"/>
              <a:t> are </a:t>
            </a:r>
            <a:r>
              <a:rPr lang="nb-NO" altLang="nb-NO" dirty="0" err="1" smtClean="0"/>
              <a:t>admitted</a:t>
            </a:r>
            <a:r>
              <a:rPr lang="nb-NO" altLang="nb-NO" dirty="0" smtClean="0"/>
              <a:t> to </a:t>
            </a:r>
            <a:r>
              <a:rPr lang="nb-NO" altLang="nb-NO" dirty="0" err="1" smtClean="0"/>
              <a:t>will</a:t>
            </a:r>
            <a:r>
              <a:rPr lang="nb-NO" altLang="nb-NO" dirty="0" smtClean="0"/>
              <a:t> show up </a:t>
            </a:r>
            <a:r>
              <a:rPr lang="nb-NO" altLang="nb-NO" dirty="0" err="1" smtClean="0"/>
              <a:t>on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Dashboard</a:t>
            </a:r>
          </a:p>
          <a:p>
            <a:pPr eaLnBrk="1" hangingPunct="1">
              <a:defRPr/>
            </a:pPr>
            <a:r>
              <a:rPr lang="nb-NO" altLang="nb-NO" b="1" dirty="0" smtClean="0"/>
              <a:t>canvas.uio.no</a:t>
            </a:r>
            <a:endParaRPr lang="nb-NO" altLang="nb-NO" b="1" dirty="0"/>
          </a:p>
          <a:p>
            <a:pPr marL="0" indent="0" eaLnBrk="1" hangingPunct="1">
              <a:buFontTx/>
              <a:buNone/>
              <a:defRPr/>
            </a:pPr>
            <a:endParaRPr lang="nb-NO" altLang="nb-NO" dirty="0" smtClean="0"/>
          </a:p>
          <a:p>
            <a:pPr eaLnBrk="1" hangingPunct="1">
              <a:defRPr/>
            </a:pPr>
            <a:endParaRPr lang="nb-NO" altLang="nb-NO" dirty="0" smtClean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2651125"/>
            <a:ext cx="3919538" cy="2894013"/>
          </a:xfrm>
          <a:prstGeom prst="rect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2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 b="484"/>
          <a:stretch>
            <a:fillRect/>
          </a:stretch>
        </p:blipFill>
        <p:spPr>
          <a:xfrm>
            <a:off x="5074075" y="780957"/>
            <a:ext cx="4069926" cy="521979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894125" y="7317359"/>
            <a:ext cx="3114551" cy="13695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Det humanistiske fakultet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2997" y="1540538"/>
            <a:ext cx="4585677" cy="862761"/>
          </a:xfrm>
        </p:spPr>
        <p:txBody>
          <a:bodyPr/>
          <a:lstStyle/>
          <a:p>
            <a:r>
              <a:rPr lang="nb-NO" sz="3300"/>
              <a:t>Jobbklar </a:t>
            </a:r>
            <a:br>
              <a:rPr lang="nb-NO" sz="3300"/>
            </a:br>
            <a:r>
              <a:rPr lang="nb-NO" sz="3300"/>
              <a:t>- </a:t>
            </a:r>
            <a:r>
              <a:rPr lang="nb-NO" sz="2400" err="1"/>
              <a:t>your</a:t>
            </a:r>
            <a:r>
              <a:rPr lang="nb-NO" sz="2400"/>
              <a:t> </a:t>
            </a:r>
            <a:r>
              <a:rPr lang="nb-NO" sz="2400" err="1"/>
              <a:t>pathway</a:t>
            </a:r>
            <a:r>
              <a:rPr lang="nb-NO" sz="2400"/>
              <a:t> to </a:t>
            </a:r>
            <a:r>
              <a:rPr lang="nb-NO" sz="2400" err="1"/>
              <a:t>working</a:t>
            </a:r>
            <a:r>
              <a:rPr lang="nb-NO" sz="2400"/>
              <a:t> </a:t>
            </a:r>
            <a:r>
              <a:rPr lang="nb-NO" sz="2400" err="1"/>
              <a:t>life</a:t>
            </a:r>
            <a:endParaRPr lang="en-US" sz="24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0"/>
          </p:nvPr>
        </p:nvSpPr>
        <p:spPr>
          <a:xfrm>
            <a:off x="623406" y="3429000"/>
            <a:ext cx="4555060" cy="3099587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15741" indent="-215741"/>
            <a:r>
              <a:rPr lang="nb-NO" sz="1200"/>
              <a:t>Go to </a:t>
            </a:r>
            <a:r>
              <a:rPr lang="nb-NO" sz="1200" b="1"/>
              <a:t>My studies </a:t>
            </a:r>
            <a:r>
              <a:rPr lang="nb-NO" sz="1200"/>
              <a:t>[app or desktop]</a:t>
            </a:r>
            <a:endParaRPr lang="en-US" sz="1200">
              <a:cs typeface="Arial"/>
            </a:endParaRPr>
          </a:p>
          <a:p>
            <a:pPr marL="215741" indent="-215741"/>
            <a:r>
              <a:rPr lang="nb-NO" sz="1200" err="1"/>
              <a:t>Choose</a:t>
            </a:r>
            <a:r>
              <a:rPr lang="nb-NO" sz="1200"/>
              <a:t> the </a:t>
            </a:r>
            <a:r>
              <a:rPr lang="nb-NO" sz="1200" err="1"/>
              <a:t>shortcut</a:t>
            </a:r>
            <a:r>
              <a:rPr lang="nb-NO" sz="1200"/>
              <a:t> to </a:t>
            </a:r>
            <a:r>
              <a:rPr lang="nb-NO" sz="1200" b="1"/>
              <a:t>Canvas</a:t>
            </a:r>
            <a:r>
              <a:rPr lang="nb-NO" sz="1200"/>
              <a:t> </a:t>
            </a:r>
            <a:r>
              <a:rPr lang="en-GB" sz="1200"/>
              <a:t>and log on</a:t>
            </a:r>
            <a:endParaRPr lang="en-US" sz="1200">
              <a:cs typeface="Arial"/>
            </a:endParaRPr>
          </a:p>
          <a:p>
            <a:pPr marL="215741" indent="-215741"/>
            <a:r>
              <a:rPr lang="nb-NO" sz="1200" err="1"/>
              <a:t>Find</a:t>
            </a:r>
            <a:r>
              <a:rPr lang="nb-NO" sz="1200"/>
              <a:t> Jobbklar </a:t>
            </a:r>
            <a:r>
              <a:rPr lang="nb-NO" sz="1200" err="1"/>
              <a:t>on</a:t>
            </a:r>
            <a:r>
              <a:rPr lang="nb-NO" sz="1200"/>
              <a:t> </a:t>
            </a:r>
            <a:r>
              <a:rPr lang="nb-NO" sz="1200" err="1"/>
              <a:t>your</a:t>
            </a:r>
            <a:r>
              <a:rPr lang="nb-NO" sz="1200"/>
              <a:t> </a:t>
            </a:r>
            <a:r>
              <a:rPr lang="nb-NO" sz="1200" err="1"/>
              <a:t>dashboard</a:t>
            </a:r>
            <a:endParaRPr lang="nb-NO" sz="1200" err="1">
              <a:cs typeface="Arial"/>
            </a:endParaRPr>
          </a:p>
          <a:p>
            <a:pPr marL="215741" indent="-215741"/>
            <a:endParaRPr lang="nb-NO">
              <a:cs typeface="Arial"/>
            </a:endParaRPr>
          </a:p>
          <a:p>
            <a:pPr marL="215741" indent="-215741" algn="ctr"/>
            <a:endParaRPr lang="nb-NO">
              <a:cs typeface="Arial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270033" y="2645969"/>
            <a:ext cx="4653032" cy="7448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>
                <a:solidFill>
                  <a:srgbClr val="000000"/>
                </a:solidFill>
              </a:rPr>
              <a:t>Welcome to your first year of study! From the start, </a:t>
            </a:r>
            <a:r>
              <a:rPr lang="en-GB" sz="1350" i="1">
                <a:solidFill>
                  <a:srgbClr val="000000"/>
                </a:solidFill>
              </a:rPr>
              <a:t>Jobbklar</a:t>
            </a:r>
            <a:r>
              <a:rPr lang="en-GB" sz="1350">
                <a:solidFill>
                  <a:srgbClr val="000000"/>
                </a:solidFill>
              </a:rPr>
              <a:t> can help you navigate student life and build a pathway to working life.</a:t>
            </a:r>
            <a:endParaRPr lang="en-US" sz="135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33B2E79B-8B0F-4A14-8FE7-5F5DB3BA9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61" y="4253761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90D1F8-3A1B-4238-845A-176C49C709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9BE5FA0-A940-48C4-8F39-09FAEB77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697" y="5296214"/>
            <a:ext cx="6858000" cy="1409072"/>
          </a:xfrm>
        </p:spPr>
        <p:txBody>
          <a:bodyPr/>
          <a:lstStyle/>
          <a:p>
            <a:r>
              <a:rPr lang="nb-NO" dirty="0">
                <a:hlinkClick r:id="rId4"/>
              </a:rPr>
              <a:t>Demo av Mine studier</a:t>
            </a:r>
            <a:r>
              <a:rPr lang="nb-NO" dirty="0"/>
              <a:t/>
            </a:r>
            <a:br>
              <a:rPr lang="nb-NO" dirty="0"/>
            </a:b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7C1EF7-A040-405B-A2A5-9C5CA36C9A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952931" cy="3284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50030"/>
            <a:ext cx="4392488" cy="3819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4780" y="537321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err="1" smtClean="0">
                <a:solidFill>
                  <a:srgbClr val="FF0000"/>
                </a:solidFill>
              </a:rPr>
              <a:t>Download</a:t>
            </a:r>
            <a:r>
              <a:rPr lang="nb-NO" sz="4000" dirty="0" smtClean="0">
                <a:solidFill>
                  <a:srgbClr val="FF0000"/>
                </a:solidFill>
              </a:rPr>
              <a:t> </a:t>
            </a:r>
            <a:r>
              <a:rPr lang="nb-NO" sz="4000" dirty="0" err="1" smtClean="0">
                <a:solidFill>
                  <a:srgbClr val="FF0000"/>
                </a:solidFill>
              </a:rPr>
              <a:t>the</a:t>
            </a:r>
            <a:r>
              <a:rPr lang="nb-NO" sz="4000" dirty="0" smtClean="0">
                <a:solidFill>
                  <a:srgbClr val="FF0000"/>
                </a:solidFill>
              </a:rPr>
              <a:t> </a:t>
            </a:r>
            <a:r>
              <a:rPr lang="nb-NO" sz="4000" dirty="0" err="1" smtClean="0">
                <a:solidFill>
                  <a:srgbClr val="FF0000"/>
                </a:solidFill>
              </a:rPr>
              <a:t>apps</a:t>
            </a:r>
            <a:r>
              <a:rPr lang="nb-NO" sz="4000" dirty="0" smtClean="0">
                <a:solidFill>
                  <a:srgbClr val="FF0000"/>
                </a:solidFill>
              </a:rPr>
              <a:t>!</a:t>
            </a:r>
            <a:endParaRPr lang="nb-NO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600" smtClean="0"/>
              <a:t>Inspera – digital exams</a:t>
            </a:r>
          </a:p>
        </p:txBody>
      </p:sp>
      <p:sp>
        <p:nvSpPr>
          <p:cNvPr id="3686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Most exams at UiO are digital – </a:t>
            </a:r>
            <a:r>
              <a:rPr lang="nb-NO" altLang="nb-NO" b="1" smtClean="0"/>
              <a:t>all</a:t>
            </a:r>
            <a:r>
              <a:rPr lang="nb-NO" altLang="nb-NO" smtClean="0"/>
              <a:t> exams at IMK are</a:t>
            </a:r>
          </a:p>
          <a:p>
            <a:pPr eaLnBrk="1" hangingPunct="1"/>
            <a:r>
              <a:rPr lang="nb-NO" altLang="nb-NO" smtClean="0"/>
              <a:t>Log in with UiO username and password</a:t>
            </a:r>
          </a:p>
          <a:p>
            <a:pPr eaLnBrk="1" hangingPunct="1"/>
            <a:r>
              <a:rPr lang="nb-NO" altLang="nb-NO" smtClean="0"/>
              <a:t>Two types of exams</a:t>
            </a:r>
          </a:p>
          <a:p>
            <a:pPr lvl="1" eaLnBrk="1" hangingPunct="1"/>
            <a:r>
              <a:rPr lang="nb-NO" altLang="nb-NO" smtClean="0"/>
              <a:t>School exams: conducted on UiO computers on campus or in Silurveien</a:t>
            </a:r>
          </a:p>
          <a:p>
            <a:pPr lvl="1" eaLnBrk="1" hangingPunct="1"/>
            <a:r>
              <a:rPr lang="nb-NO" altLang="nb-NO" smtClean="0"/>
              <a:t>File submissions: three-day take-home exams or term papers, use your own computer and submit the file through Inspera online</a:t>
            </a:r>
          </a:p>
          <a:p>
            <a:pPr eaLnBrk="1" hangingPunct="1"/>
            <a:r>
              <a:rPr lang="nb-NO" altLang="nb-NO" smtClean="0"/>
              <a:t>Recommended preparations</a:t>
            </a:r>
          </a:p>
          <a:p>
            <a:pPr lvl="1" eaLnBrk="1" hangingPunct="1"/>
            <a:r>
              <a:rPr lang="nb-NO" altLang="nb-NO" smtClean="0"/>
              <a:t>Log in and take test exams: </a:t>
            </a:r>
            <a:r>
              <a:rPr lang="nb-NO" altLang="nb-NO" smtClean="0">
                <a:hlinkClick r:id="rId2"/>
              </a:rPr>
              <a:t>https://uio.inspera.no</a:t>
            </a:r>
            <a:r>
              <a:rPr lang="nb-NO" altLang="nb-NO" smtClean="0"/>
              <a:t> </a:t>
            </a:r>
          </a:p>
          <a:p>
            <a:pPr lvl="1" eaLnBrk="1" hangingPunct="1"/>
            <a:r>
              <a:rPr lang="nb-NO" altLang="nb-NO" smtClean="0"/>
              <a:t>Go to information meetings later in the semester</a:t>
            </a:r>
          </a:p>
        </p:txBody>
      </p:sp>
      <p:sp>
        <p:nvSpPr>
          <p:cNvPr id="36868" name="Plassholder for dato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788A990-5E29-4148-BDFF-7D75F3D189E2}" type="datetime1">
              <a:rPr lang="nb-NO" altLang="nb-NO" sz="700" smtClean="0">
                <a:solidFill>
                  <a:srgbClr val="808080"/>
                </a:solidFill>
              </a:rPr>
              <a:pPr/>
              <a:t>17.08.2022</a:t>
            </a:fld>
            <a:endParaRPr lang="nb-NO" altLang="nb-NO" sz="700" smtClean="0">
              <a:solidFill>
                <a:srgbClr val="808080"/>
              </a:solidFill>
            </a:endParaRPr>
          </a:p>
        </p:txBody>
      </p:sp>
      <p:sp>
        <p:nvSpPr>
          <p:cNvPr id="36869" name="Plassholder for lysbildenumm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60218340-3A8A-448A-8BAE-447241412FF1}" type="slidenum">
              <a:rPr lang="en-US" altLang="nb-NO" sz="700" smtClean="0">
                <a:solidFill>
                  <a:srgbClr val="808080"/>
                </a:solidFill>
              </a:rPr>
              <a:pPr/>
              <a:t>14</a:t>
            </a:fld>
            <a:endParaRPr lang="en-US" altLang="nb-NO" sz="70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 smtClean="0"/>
          </a:p>
        </p:txBody>
      </p:sp>
      <p:sp>
        <p:nvSpPr>
          <p:cNvPr id="3891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nb-NO" altLang="nb-NO" sz="4400" smtClean="0"/>
              <a:t>2: Practical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Semester registration and student fee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900113" y="2441575"/>
            <a:ext cx="7696200" cy="3795713"/>
          </a:xfrm>
        </p:spPr>
        <p:txBody>
          <a:bodyPr/>
          <a:lstStyle/>
          <a:p>
            <a:r>
              <a:rPr lang="nb-NO" altLang="nb-NO" dirty="0" smtClean="0"/>
              <a:t>NB! </a:t>
            </a:r>
            <a:r>
              <a:rPr lang="nb-NO" altLang="nb-NO" dirty="0" err="1" smtClean="0"/>
              <a:t>Every</a:t>
            </a:r>
            <a:r>
              <a:rPr lang="nb-NO" altLang="nb-NO" dirty="0" smtClean="0"/>
              <a:t> semester!</a:t>
            </a:r>
          </a:p>
          <a:p>
            <a:endParaRPr lang="nb-NO" altLang="nb-NO" dirty="0" smtClean="0"/>
          </a:p>
          <a:p>
            <a:r>
              <a:rPr lang="nb-NO" altLang="nb-NO" dirty="0" smtClean="0"/>
              <a:t>Final deadline: September 1 (Spring </a:t>
            </a:r>
            <a:r>
              <a:rPr lang="nb-NO" altLang="nb-NO" dirty="0" smtClean="0"/>
              <a:t>2023: </a:t>
            </a:r>
            <a:r>
              <a:rPr lang="nb-NO" altLang="nb-NO" dirty="0" err="1" smtClean="0"/>
              <a:t>February</a:t>
            </a:r>
            <a:r>
              <a:rPr lang="nb-NO" altLang="nb-NO" dirty="0" smtClean="0"/>
              <a:t> 1)</a:t>
            </a:r>
          </a:p>
          <a:p>
            <a:r>
              <a:rPr lang="nb-NO" altLang="nb-NO" dirty="0" smtClean="0">
                <a:solidFill>
                  <a:srgbClr val="FF0000"/>
                </a:solidFill>
              </a:rPr>
              <a:t>studentweb.uio.no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6025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250825" y="2205038"/>
            <a:ext cx="28082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b-NO" altLang="nb-NO" sz="2000" dirty="0" err="1"/>
              <a:t>You</a:t>
            </a:r>
            <a:r>
              <a:rPr lang="nb-NO" altLang="nb-NO" sz="2000" dirty="0"/>
              <a:t> must </a:t>
            </a:r>
            <a:r>
              <a:rPr lang="nb-NO" altLang="nb-NO" sz="2000" dirty="0" err="1"/>
              <a:t>always</a:t>
            </a:r>
            <a:r>
              <a:rPr lang="nb-NO" altLang="nb-NO" sz="2000" dirty="0"/>
              <a:t> </a:t>
            </a:r>
            <a:r>
              <a:rPr lang="nb-NO" altLang="nb-NO" sz="2000" dirty="0" err="1"/>
              <a:t>sign</a:t>
            </a:r>
            <a:r>
              <a:rPr lang="nb-NO" altLang="nb-NO" sz="2000" dirty="0"/>
              <a:t> up for </a:t>
            </a:r>
            <a:r>
              <a:rPr lang="nb-NO" altLang="nb-NO" sz="2000" dirty="0" err="1" smtClean="0"/>
              <a:t>courses</a:t>
            </a:r>
            <a:r>
              <a:rPr lang="nb-NO" altLang="nb-NO" sz="2000" dirty="0" smtClean="0"/>
              <a:t> </a:t>
            </a:r>
            <a:r>
              <a:rPr lang="nb-NO" altLang="nb-NO" sz="2000" dirty="0"/>
              <a:t>– it is not </a:t>
            </a:r>
            <a:r>
              <a:rPr lang="nb-NO" altLang="nb-NO" sz="2000" dirty="0" err="1"/>
              <a:t>enough</a:t>
            </a:r>
            <a:r>
              <a:rPr lang="nb-NO" altLang="nb-NO" sz="2000" dirty="0"/>
              <a:t> to just have </a:t>
            </a:r>
            <a:r>
              <a:rPr lang="nb-NO" altLang="nb-NO" sz="2000" dirty="0" err="1"/>
              <a:t>the</a:t>
            </a:r>
            <a:r>
              <a:rPr lang="nb-NO" altLang="nb-NO" sz="2000" dirty="0"/>
              <a:t> </a:t>
            </a:r>
            <a:r>
              <a:rPr lang="nb-NO" altLang="nb-NO" sz="2000" dirty="0" err="1"/>
              <a:t>course</a:t>
            </a:r>
            <a:r>
              <a:rPr lang="nb-NO" altLang="nb-NO" sz="2000" dirty="0"/>
              <a:t> </a:t>
            </a:r>
            <a:r>
              <a:rPr lang="nb-NO" altLang="nb-NO" sz="2000" dirty="0" err="1"/>
              <a:t>on</a:t>
            </a:r>
            <a:r>
              <a:rPr lang="nb-NO" altLang="nb-NO" sz="2000" dirty="0"/>
              <a:t> </a:t>
            </a:r>
            <a:r>
              <a:rPr lang="nb-NO" altLang="nb-NO" sz="2000" dirty="0" err="1"/>
              <a:t>your</a:t>
            </a:r>
            <a:r>
              <a:rPr lang="nb-NO" altLang="nb-NO" sz="2000" dirty="0"/>
              <a:t> </a:t>
            </a:r>
            <a:r>
              <a:rPr lang="nb-NO" altLang="nb-NO" sz="2000" dirty="0" err="1"/>
              <a:t>education</a:t>
            </a:r>
            <a:r>
              <a:rPr lang="nb-NO" altLang="nb-NO" sz="2000" dirty="0"/>
              <a:t> plan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nb-NO" altLang="nb-NO" sz="2000" dirty="0"/>
          </a:p>
        </p:txBody>
      </p:sp>
      <p:pic>
        <p:nvPicPr>
          <p:cNvPr id="41987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011238"/>
            <a:ext cx="56181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Study right and admission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616450"/>
          </a:xfrm>
        </p:spPr>
        <p:txBody>
          <a:bodyPr/>
          <a:lstStyle/>
          <a:p>
            <a:r>
              <a:rPr lang="nb-NO" altLang="nb-NO" dirty="0" smtClean="0"/>
              <a:t>2 </a:t>
            </a:r>
            <a:r>
              <a:rPr lang="nb-NO" altLang="nb-NO" dirty="0" err="1" smtClean="0"/>
              <a:t>years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admission</a:t>
            </a:r>
            <a:r>
              <a:rPr lang="nb-NO" altLang="nb-NO" dirty="0" smtClean="0"/>
              <a:t> (</a:t>
            </a:r>
            <a:r>
              <a:rPr lang="nb-NO" altLang="nb-NO" dirty="0" err="1" smtClean="0"/>
              <a:t>autumn</a:t>
            </a:r>
            <a:r>
              <a:rPr lang="nb-NO" altLang="nb-NO" dirty="0" smtClean="0"/>
              <a:t> </a:t>
            </a:r>
            <a:r>
              <a:rPr lang="nb-NO" altLang="nb-NO" dirty="0" smtClean="0"/>
              <a:t>2022 </a:t>
            </a:r>
            <a:r>
              <a:rPr lang="nb-NO" altLang="nb-NO" dirty="0" smtClean="0"/>
              <a:t>– spring </a:t>
            </a:r>
            <a:r>
              <a:rPr lang="nb-NO" altLang="nb-NO" dirty="0" smtClean="0"/>
              <a:t>2024)</a:t>
            </a:r>
            <a:endParaRPr lang="nb-NO" altLang="nb-NO" dirty="0" smtClean="0"/>
          </a:p>
          <a:p>
            <a:pPr>
              <a:buFontTx/>
              <a:buNone/>
            </a:pPr>
            <a:endParaRPr lang="nb-NO" altLang="nb-NO" dirty="0" smtClean="0"/>
          </a:p>
          <a:p>
            <a:pPr>
              <a:buFontTx/>
              <a:buNone/>
            </a:pPr>
            <a:r>
              <a:rPr lang="nb-NO" altLang="nb-NO" dirty="0" err="1" smtClean="0"/>
              <a:t>Exceptions</a:t>
            </a:r>
            <a:r>
              <a:rPr lang="nb-NO" altLang="nb-NO" dirty="0" smtClean="0"/>
              <a:t>:</a:t>
            </a:r>
          </a:p>
          <a:p>
            <a:r>
              <a:rPr lang="nb-NO" altLang="nb-NO" dirty="0" smtClean="0"/>
              <a:t>Part-time studies </a:t>
            </a:r>
          </a:p>
          <a:p>
            <a:r>
              <a:rPr lang="nb-NO" altLang="nb-NO" dirty="0" err="1" smtClean="0"/>
              <a:t>Leave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absence</a:t>
            </a:r>
          </a:p>
          <a:p>
            <a:r>
              <a:rPr lang="nb-NO" altLang="nb-NO" dirty="0" smtClean="0">
                <a:solidFill>
                  <a:srgbClr val="FF0000"/>
                </a:solidFill>
              </a:rPr>
              <a:t>DEADLINE 1 September / 1 </a:t>
            </a:r>
            <a:r>
              <a:rPr lang="nb-NO" altLang="nb-NO" dirty="0" err="1" smtClean="0">
                <a:solidFill>
                  <a:srgbClr val="FF0000"/>
                </a:solidFill>
              </a:rPr>
              <a:t>February</a:t>
            </a:r>
            <a:endParaRPr lang="nb-NO" altLang="nb-NO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nb-NO" altLang="nb-NO" dirty="0" smtClean="0"/>
          </a:p>
          <a:p>
            <a:pPr>
              <a:buFontTx/>
              <a:buNone/>
            </a:pPr>
            <a:endParaRPr lang="nb-NO" altLang="nb-NO" dirty="0" smtClean="0"/>
          </a:p>
          <a:p>
            <a:endParaRPr lang="nb-NO" alt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6"/>
          <p:cNvSpPr>
            <a:spLocks noGrp="1"/>
          </p:cNvSpPr>
          <p:nvPr>
            <p:ph type="subTitle" sz="quarter" idx="1"/>
          </p:nvPr>
        </p:nvSpPr>
        <p:spPr>
          <a:xfrm>
            <a:off x="971550" y="2276872"/>
            <a:ext cx="7315200" cy="3240359"/>
          </a:xfrm>
        </p:spPr>
        <p:txBody>
          <a:bodyPr/>
          <a:lstStyle/>
          <a:p>
            <a:pPr eaLnBrk="1" hangingPunct="1"/>
            <a:r>
              <a:rPr lang="nb-NO" alt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students 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Medier og kommunikasjon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Politisk kommunikasjon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Screen </a:t>
            </a:r>
            <a:r>
              <a:rPr lang="nb-NO" alt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Cultures</a:t>
            </a:r>
            <a:endParaRPr lang="nb-NO" alt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646113"/>
          </a:xfrm>
        </p:spPr>
        <p:txBody>
          <a:bodyPr/>
          <a:lstStyle/>
          <a:p>
            <a:r>
              <a:rPr lang="nb-NO" altLang="nb-NO" sz="2800" smtClean="0"/>
              <a:t>Rights and obligations as a student at UiO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90600" y="1484313"/>
            <a:ext cx="7696200" cy="4611687"/>
          </a:xfrm>
        </p:spPr>
        <p:txBody>
          <a:bodyPr/>
          <a:lstStyle/>
          <a:p>
            <a:r>
              <a:rPr lang="nb-NO" altLang="nb-NO" sz="2400" dirty="0" err="1" smtClean="0"/>
              <a:t>Check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your</a:t>
            </a:r>
            <a:r>
              <a:rPr lang="nb-NO" altLang="nb-NO" sz="2400" dirty="0" smtClean="0"/>
              <a:t> UiO email </a:t>
            </a:r>
            <a:r>
              <a:rPr lang="nb-NO" altLang="nb-NO" sz="2400" dirty="0" err="1" smtClean="0"/>
              <a:t>often</a:t>
            </a:r>
            <a:r>
              <a:rPr lang="nb-NO" altLang="nb-NO" sz="2400" dirty="0" smtClean="0"/>
              <a:t> – </a:t>
            </a:r>
            <a:r>
              <a:rPr lang="nb-NO" altLang="nb-NO" sz="2400" dirty="0" err="1" smtClean="0"/>
              <a:t>follow</a:t>
            </a:r>
            <a:r>
              <a:rPr lang="nb-NO" altLang="nb-NO" sz="2400" dirty="0" smtClean="0"/>
              <a:t> deadlines – </a:t>
            </a:r>
            <a:r>
              <a:rPr lang="nb-NO" altLang="nb-NO" sz="2400" dirty="0" err="1" smtClean="0"/>
              <a:t>stay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updated</a:t>
            </a:r>
            <a:r>
              <a:rPr lang="nb-NO" altLang="nb-NO" sz="2400" dirty="0" smtClean="0"/>
              <a:t> and </a:t>
            </a:r>
            <a:r>
              <a:rPr lang="nb-NO" altLang="nb-NO" sz="2400" dirty="0" err="1" smtClean="0"/>
              <a:t>informed</a:t>
            </a:r>
            <a:endParaRPr lang="nb-NO" altLang="nb-NO" sz="2400" dirty="0" smtClean="0"/>
          </a:p>
          <a:p>
            <a:endParaRPr lang="nb-NO" altLang="nb-NO" sz="2400" dirty="0" smtClean="0"/>
          </a:p>
          <a:p>
            <a:r>
              <a:rPr lang="nb-NO" altLang="nb-NO" sz="2400" dirty="0" smtClean="0"/>
              <a:t>If </a:t>
            </a:r>
            <a:r>
              <a:rPr lang="nb-NO" altLang="nb-NO" sz="2400" dirty="0" err="1" smtClean="0"/>
              <a:t>you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become</a:t>
            </a:r>
            <a:r>
              <a:rPr lang="nb-NO" altLang="nb-NO" sz="2400" dirty="0" smtClean="0"/>
              <a:t> ill (</a:t>
            </a:r>
            <a:r>
              <a:rPr lang="nb-NO" altLang="nb-NO" sz="2400" dirty="0" err="1" smtClean="0">
                <a:hlinkClick r:id="rId2"/>
              </a:rPr>
              <a:t>teaching</a:t>
            </a:r>
            <a:r>
              <a:rPr lang="nb-NO" altLang="nb-NO" sz="2400" dirty="0"/>
              <a:t>)</a:t>
            </a:r>
            <a:endParaRPr lang="nb-NO" altLang="nb-NO" sz="2400" dirty="0" smtClean="0"/>
          </a:p>
          <a:p>
            <a:r>
              <a:rPr lang="nb-NO" altLang="nb-NO" sz="2400" dirty="0" smtClean="0"/>
              <a:t>If </a:t>
            </a:r>
            <a:r>
              <a:rPr lang="nb-NO" altLang="nb-NO" sz="2400" dirty="0" err="1" smtClean="0"/>
              <a:t>you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become</a:t>
            </a:r>
            <a:r>
              <a:rPr lang="nb-NO" altLang="nb-NO" sz="2400" dirty="0" smtClean="0"/>
              <a:t> ill </a:t>
            </a:r>
            <a:r>
              <a:rPr lang="nb-NO" altLang="nb-NO" sz="2400" dirty="0" smtClean="0"/>
              <a:t>(</a:t>
            </a:r>
            <a:r>
              <a:rPr lang="nb-NO" altLang="nb-NO" sz="2400" dirty="0" err="1" smtClean="0">
                <a:hlinkClick r:id="rId3"/>
              </a:rPr>
              <a:t>exams</a:t>
            </a:r>
            <a:r>
              <a:rPr lang="nb-NO" altLang="nb-NO" sz="2400" dirty="0" smtClean="0"/>
              <a:t>)</a:t>
            </a:r>
            <a:endParaRPr lang="nb-NO" altLang="nb-NO" sz="2400" dirty="0" smtClean="0"/>
          </a:p>
          <a:p>
            <a:pPr lvl="1"/>
            <a:endParaRPr lang="nb-NO" altLang="nb-NO" sz="2000" dirty="0" smtClean="0"/>
          </a:p>
          <a:p>
            <a:r>
              <a:rPr lang="nb-NO" altLang="nb-NO" sz="2400" dirty="0" err="1" smtClean="0"/>
              <a:t>You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are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entitled</a:t>
            </a:r>
            <a:r>
              <a:rPr lang="nb-NO" altLang="nb-NO" sz="2400" dirty="0" smtClean="0"/>
              <a:t> to </a:t>
            </a:r>
            <a:r>
              <a:rPr lang="nb-NO" altLang="nb-NO" sz="2400" dirty="0" err="1" smtClean="0"/>
              <a:t>advice</a:t>
            </a:r>
            <a:r>
              <a:rPr lang="nb-NO" altLang="nb-NO" sz="2400" dirty="0" smtClean="0"/>
              <a:t> and </a:t>
            </a:r>
            <a:r>
              <a:rPr lang="nb-NO" altLang="nb-NO" sz="2400" dirty="0" err="1" smtClean="0"/>
              <a:t>guidance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regarding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your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study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situation</a:t>
            </a:r>
            <a:r>
              <a:rPr lang="nb-NO" altLang="nb-NO" sz="2400" dirty="0" smtClean="0"/>
              <a:t>. </a:t>
            </a:r>
            <a:r>
              <a:rPr lang="nb-NO" altLang="nb-NO" sz="2400" dirty="0" err="1" smtClean="0"/>
              <a:t>We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can</a:t>
            </a:r>
            <a:r>
              <a:rPr lang="nb-NO" altLang="nb-NO" sz="2400" dirty="0" smtClean="0"/>
              <a:t> make </a:t>
            </a:r>
            <a:r>
              <a:rPr lang="nb-NO" altLang="nb-NO" sz="2400" dirty="0" err="1" smtClean="0"/>
              <a:t>special</a:t>
            </a:r>
            <a:r>
              <a:rPr lang="nb-NO" altLang="nb-NO" sz="2400" dirty="0" smtClean="0"/>
              <a:t> arrangements </a:t>
            </a:r>
            <a:r>
              <a:rPr lang="nb-NO" altLang="nb-NO" sz="2400" dirty="0" err="1" smtClean="0"/>
              <a:t>when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necassary</a:t>
            </a:r>
            <a:r>
              <a:rPr lang="nb-NO" altLang="nb-NO" sz="2400" dirty="0" smtClean="0"/>
              <a:t> – </a:t>
            </a:r>
            <a:r>
              <a:rPr lang="nb-NO" altLang="nb-NO" sz="2400" dirty="0" err="1" smtClean="0"/>
              <a:t>please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get</a:t>
            </a:r>
            <a:r>
              <a:rPr lang="nb-NO" altLang="nb-NO" sz="2400" dirty="0" smtClean="0"/>
              <a:t> in touch </a:t>
            </a:r>
            <a:r>
              <a:rPr lang="nb-NO" altLang="nb-NO" sz="2400" dirty="0" err="1" smtClean="0"/>
              <a:t>with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us</a:t>
            </a:r>
            <a:r>
              <a:rPr lang="nb-NO" altLang="nb-NO" sz="24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Forward e-mails from your UiO e-mail</a:t>
            </a:r>
            <a:endParaRPr lang="en-US" altLang="nb-NO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mtClean="0">
                <a:hlinkClick r:id="rId2"/>
              </a:rPr>
              <a:t>https://brukerinfo.uio.no/logon.php</a:t>
            </a:r>
            <a:r>
              <a:rPr lang="en-US" altLang="nb-NO" smtClean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Special needs</a:t>
            </a:r>
          </a:p>
        </p:txBody>
      </p:sp>
      <p:pic>
        <p:nvPicPr>
          <p:cNvPr id="460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89138"/>
            <a:ext cx="5668962" cy="4114800"/>
          </a:xfrm>
        </p:spPr>
      </p:pic>
      <p:sp>
        <p:nvSpPr>
          <p:cNvPr id="5" name="TextBox 4"/>
          <p:cNvSpPr txBox="1"/>
          <p:nvPr/>
        </p:nvSpPr>
        <p:spPr>
          <a:xfrm>
            <a:off x="6153150" y="661988"/>
            <a:ext cx="299085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b-NO" dirty="0" err="1"/>
              <a:t>Contact</a:t>
            </a:r>
            <a:r>
              <a:rPr lang="nb-NO" dirty="0"/>
              <a:t> tilrettelegging@hf.uio.no</a:t>
            </a:r>
          </a:p>
          <a:p>
            <a:pPr eaLnBrk="1" hangingPunct="1">
              <a:defRPr/>
            </a:pPr>
            <a:endParaRPr lang="nb-NO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 err="1"/>
              <a:t>Reserved</a:t>
            </a:r>
            <a:r>
              <a:rPr lang="nb-NO" dirty="0"/>
              <a:t> </a:t>
            </a:r>
            <a:r>
              <a:rPr lang="nb-NO" dirty="0" err="1"/>
              <a:t>seat</a:t>
            </a:r>
            <a:r>
              <a:rPr lang="nb-NO" dirty="0"/>
              <a:t> in </a:t>
            </a:r>
            <a:r>
              <a:rPr lang="nb-NO" dirty="0" err="1"/>
              <a:t>study</a:t>
            </a:r>
            <a:r>
              <a:rPr lang="nb-NO" dirty="0"/>
              <a:t> halls (lesesal)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/>
              <a:t>Break </a:t>
            </a:r>
            <a:r>
              <a:rPr lang="nb-NO" dirty="0" err="1"/>
              <a:t>rooms</a:t>
            </a:r>
            <a:endParaRPr lang="nb-NO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/>
              <a:t>Technical aids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 err="1"/>
              <a:t>Informing</a:t>
            </a:r>
            <a:r>
              <a:rPr lang="nb-NO" dirty="0"/>
              <a:t> </a:t>
            </a:r>
            <a:r>
              <a:rPr lang="nb-NO" dirty="0" err="1"/>
              <a:t>lecturers</a:t>
            </a:r>
            <a:r>
              <a:rPr lang="nb-NO" dirty="0"/>
              <a:t> and professors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behalf</a:t>
            </a:r>
            <a:endParaRPr lang="nb-NO" dirty="0"/>
          </a:p>
          <a:p>
            <a:pPr eaLnBrk="1" hangingPunct="1">
              <a:defRPr/>
            </a:pPr>
            <a:endParaRPr lang="nb-NO" dirty="0"/>
          </a:p>
          <a:p>
            <a:pPr eaLnBrk="1" hangingPunct="1">
              <a:defRPr/>
            </a:pPr>
            <a:r>
              <a:rPr lang="nb-NO" dirty="0" err="1"/>
              <a:t>Exam</a:t>
            </a:r>
            <a:r>
              <a:rPr lang="nb-NO" dirty="0"/>
              <a:t> </a:t>
            </a:r>
            <a:r>
              <a:rPr lang="nb-NO" dirty="0" err="1"/>
              <a:t>arrangments</a:t>
            </a:r>
            <a:r>
              <a:rPr lang="nb-NO" dirty="0"/>
              <a:t>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 err="1"/>
              <a:t>Extra</a:t>
            </a:r>
            <a:r>
              <a:rPr lang="nb-NO" dirty="0"/>
              <a:t> time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/>
              <a:t>Separate </a:t>
            </a:r>
            <a:r>
              <a:rPr lang="nb-NO" dirty="0" err="1"/>
              <a:t>rooms</a:t>
            </a:r>
            <a:endParaRPr lang="nb-NO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/>
              <a:t>PC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 err="1"/>
              <a:t>processor</a:t>
            </a:r>
            <a:r>
              <a:rPr lang="nb-NO" dirty="0"/>
              <a:t>/spell </a:t>
            </a:r>
            <a:r>
              <a:rPr lang="nb-NO" dirty="0" err="1"/>
              <a:t>check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Student card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00113" y="1773238"/>
            <a:ext cx="7696200" cy="43307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nb-NO" dirty="0" smtClean="0"/>
              <a:t>1. </a:t>
            </a:r>
            <a:r>
              <a:rPr lang="en-US" altLang="nb-NO" dirty="0" err="1" smtClean="0"/>
              <a:t>StudentWeb</a:t>
            </a:r>
            <a:r>
              <a:rPr lang="en-US" altLang="nb-NO" dirty="0" smtClean="0"/>
              <a:t> + semester fee = Semester card (use the free Student ID app, or apply for a paper copy)</a:t>
            </a:r>
          </a:p>
          <a:p>
            <a:pPr eaLnBrk="1" hangingPunct="1">
              <a:buFontTx/>
              <a:buNone/>
              <a:defRPr/>
            </a:pPr>
            <a:endParaRPr lang="en-US" altLang="nb-NO" dirty="0" smtClean="0"/>
          </a:p>
          <a:p>
            <a:pPr eaLnBrk="1" hangingPunct="1">
              <a:buFontTx/>
              <a:buNone/>
              <a:defRPr/>
            </a:pPr>
            <a:r>
              <a:rPr lang="en-US" altLang="nb-NO" dirty="0" smtClean="0"/>
              <a:t>2. Bring semester card + ID to </a:t>
            </a:r>
            <a:r>
              <a:rPr lang="en-US" altLang="nb-NO" dirty="0" err="1" smtClean="0"/>
              <a:t>Knutepunktet</a:t>
            </a:r>
            <a:r>
              <a:rPr lang="en-US" altLang="nb-NO" dirty="0" smtClean="0"/>
              <a:t> = obtain student card from </a:t>
            </a:r>
            <a:r>
              <a:rPr lang="en-US" altLang="nb-NO" dirty="0" err="1" smtClean="0"/>
              <a:t>SiO</a:t>
            </a:r>
            <a:r>
              <a:rPr lang="en-US" altLang="nb-NO" dirty="0" smtClean="0"/>
              <a:t> (</a:t>
            </a:r>
            <a:r>
              <a:rPr lang="en-US" altLang="nb-NO" dirty="0" smtClean="0">
                <a:solidFill>
                  <a:srgbClr val="FF0000"/>
                </a:solidFill>
              </a:rPr>
              <a:t>sio.no</a:t>
            </a:r>
            <a:r>
              <a:rPr lang="en-US" altLang="nb-NO" dirty="0" smtClean="0"/>
              <a:t>)</a:t>
            </a:r>
          </a:p>
          <a:p>
            <a:pPr eaLnBrk="1" hangingPunct="1">
              <a:defRPr/>
            </a:pPr>
            <a:endParaRPr lang="en-US" altLang="nb-NO" dirty="0" smtClean="0"/>
          </a:p>
          <a:p>
            <a:pPr eaLnBrk="1" hangingPunct="1">
              <a:buFontTx/>
              <a:buNone/>
              <a:defRPr/>
            </a:pPr>
            <a:r>
              <a:rPr lang="en-US" altLang="nb-NO" dirty="0" smtClean="0"/>
              <a:t>3. </a:t>
            </a:r>
            <a:r>
              <a:rPr lang="en-US" altLang="nb-NO" u="sng" dirty="0" smtClean="0"/>
              <a:t>Semester card:</a:t>
            </a:r>
            <a:r>
              <a:rPr lang="en-US" altLang="nb-NO" dirty="0" smtClean="0"/>
              <a:t> valid for one semester only</a:t>
            </a:r>
          </a:p>
          <a:p>
            <a:pPr eaLnBrk="1" hangingPunct="1">
              <a:buFontTx/>
              <a:buNone/>
              <a:defRPr/>
            </a:pPr>
            <a:r>
              <a:rPr lang="en-US" altLang="nb-NO" dirty="0"/>
              <a:t>	</a:t>
            </a:r>
            <a:r>
              <a:rPr lang="en-US" altLang="nb-NO" u="sng" dirty="0" smtClean="0"/>
              <a:t>Student card:</a:t>
            </a:r>
            <a:r>
              <a:rPr lang="en-US" altLang="nb-NO" dirty="0" smtClean="0"/>
              <a:t> valid for up to 5 years</a:t>
            </a:r>
          </a:p>
          <a:p>
            <a:pPr marL="0" indent="0" eaLnBrk="1" hangingPunct="1">
              <a:buFontTx/>
              <a:buNone/>
              <a:defRPr/>
            </a:pPr>
            <a:endParaRPr lang="nb-NO" altLang="nb-NO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Information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 smtClean="0"/>
              <a:t>Read </a:t>
            </a:r>
            <a:r>
              <a:rPr lang="nb-NO" altLang="nb-NO" dirty="0" err="1" smtClean="0"/>
              <a:t>your</a:t>
            </a:r>
            <a:r>
              <a:rPr lang="nb-NO" altLang="nb-NO" dirty="0" smtClean="0"/>
              <a:t> UiO e-mail </a:t>
            </a:r>
            <a:r>
              <a:rPr lang="nb-NO" altLang="nb-NO" dirty="0" err="1" smtClean="0"/>
              <a:t>adress</a:t>
            </a:r>
            <a:endParaRPr lang="nb-NO" altLang="nb-NO" dirty="0" smtClean="0"/>
          </a:p>
          <a:p>
            <a:r>
              <a:rPr lang="nb-NO" altLang="nb-NO" dirty="0" smtClean="0"/>
              <a:t>Read </a:t>
            </a:r>
            <a:r>
              <a:rPr lang="nb-NO" altLang="nb-NO" dirty="0" err="1" smtClean="0"/>
              <a:t>our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newsletter</a:t>
            </a:r>
            <a:r>
              <a:rPr lang="nb-NO" altLang="nb-NO" dirty="0" smtClean="0"/>
              <a:t> (</a:t>
            </a:r>
            <a:r>
              <a:rPr lang="nb-NO" altLang="nb-NO" dirty="0" err="1" smtClean="0"/>
              <a:t>on</a:t>
            </a:r>
            <a:r>
              <a:rPr lang="nb-NO" altLang="nb-NO" dirty="0" smtClean="0"/>
              <a:t> Fridays)</a:t>
            </a:r>
          </a:p>
          <a:p>
            <a:r>
              <a:rPr lang="nb-NO" altLang="nb-NO" dirty="0" smtClean="0"/>
              <a:t>Web: </a:t>
            </a:r>
            <a:r>
              <a:rPr lang="nb-NO" altLang="nb-NO" dirty="0" smtClean="0">
                <a:solidFill>
                  <a:srgbClr val="FF0000"/>
                </a:solidFill>
              </a:rPr>
              <a:t>media.uio.no </a:t>
            </a:r>
            <a:r>
              <a:rPr lang="nb-NO" altLang="nb-NO" dirty="0" smtClean="0"/>
              <a:t> </a:t>
            </a:r>
          </a:p>
          <a:p>
            <a:r>
              <a:rPr lang="nb-NO" altLang="nb-NO" dirty="0" smtClean="0"/>
              <a:t>IMK </a:t>
            </a:r>
            <a:r>
              <a:rPr lang="nb-NO" altLang="nb-NO" dirty="0" err="1" smtClean="0"/>
              <a:t>on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facebook</a:t>
            </a:r>
            <a:endParaRPr lang="nb-NO" altLang="nb-NO" dirty="0" smtClean="0"/>
          </a:p>
          <a:p>
            <a:endParaRPr lang="nb-NO" altLang="nb-NO" dirty="0" smtClean="0"/>
          </a:p>
          <a:p>
            <a:r>
              <a:rPr lang="nb-NO" altLang="nb-NO" dirty="0" err="1" smtClean="0"/>
              <a:t>When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doubt</a:t>
            </a:r>
            <a:r>
              <a:rPr lang="nb-NO" altLang="nb-NO" dirty="0" smtClean="0"/>
              <a:t>, </a:t>
            </a:r>
            <a:r>
              <a:rPr lang="nb-NO" altLang="nb-NO" dirty="0" err="1" smtClean="0"/>
              <a:t>always</a:t>
            </a:r>
            <a:r>
              <a:rPr lang="nb-NO" altLang="nb-NO" dirty="0" smtClean="0"/>
              <a:t> ask: </a:t>
            </a:r>
            <a:r>
              <a:rPr lang="nb-NO" altLang="nb-NO" dirty="0" smtClean="0">
                <a:hlinkClick r:id="rId2"/>
              </a:rPr>
              <a:t>studieinfo@media.uio.no</a:t>
            </a:r>
            <a:endParaRPr lang="nb-NO" altLang="nb-NO" dirty="0" smtClean="0"/>
          </a:p>
          <a:p>
            <a:endParaRPr lang="nb-NO" altLang="nb-NO" dirty="0" smtClean="0"/>
          </a:p>
          <a:p>
            <a:pPr>
              <a:buFontTx/>
              <a:buNone/>
            </a:pPr>
            <a:endParaRPr lang="nb-NO" alt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 smtClean="0"/>
          </a:p>
        </p:txBody>
      </p:sp>
      <p:sp>
        <p:nvSpPr>
          <p:cNvPr id="4915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nb-NO" altLang="nb-NO" sz="4800" smtClean="0"/>
          </a:p>
          <a:p>
            <a:pPr marL="0" indent="0" algn="ctr">
              <a:buFontTx/>
              <a:buNone/>
            </a:pPr>
            <a:r>
              <a:rPr lang="nb-NO" altLang="nb-NO" sz="4400" smtClean="0"/>
              <a:t>3. Student life in Oslo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719138"/>
          </a:xfrm>
        </p:spPr>
        <p:txBody>
          <a:bodyPr/>
          <a:lstStyle/>
          <a:p>
            <a:r>
              <a:rPr lang="nb-NO" altLang="nb-NO" smtClean="0"/>
              <a:t>Get involved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755650" y="1484313"/>
            <a:ext cx="7786688" cy="2016125"/>
          </a:xfrm>
        </p:spPr>
        <p:txBody>
          <a:bodyPr/>
          <a:lstStyle/>
          <a:p>
            <a:r>
              <a:rPr lang="nb-NO" altLang="nb-NO" smtClean="0"/>
              <a:t>The student committee at IMK or Faculty of Humanities</a:t>
            </a:r>
          </a:p>
          <a:p>
            <a:r>
              <a:rPr lang="nb-NO" altLang="nb-NO" smtClean="0"/>
              <a:t>Student socities</a:t>
            </a:r>
          </a:p>
          <a:p>
            <a:r>
              <a:rPr lang="nb-NO" altLang="nb-NO" smtClean="0">
                <a:hlinkClick r:id="rId2"/>
              </a:rPr>
              <a:t>PRESSET.</a:t>
            </a:r>
            <a:endParaRPr lang="nb-NO" altLang="nb-NO" smtClean="0"/>
          </a:p>
          <a:p>
            <a:endParaRPr lang="nb-NO" altLang="nb-NO" smtClean="0"/>
          </a:p>
        </p:txBody>
      </p:sp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7235825" y="2205038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hlinkClick r:id="rId3"/>
              </a:rPr>
              <a:t>IMK</a:t>
            </a:r>
            <a:endParaRPr lang="nb-NO" altLang="nb-NO" sz="2000"/>
          </a:p>
        </p:txBody>
      </p:sp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7267575" y="2668588"/>
            <a:ext cx="865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hlinkClick r:id="rId4"/>
              </a:rPr>
              <a:t>HF</a:t>
            </a:r>
            <a:endParaRPr lang="nb-NO" altLang="nb-NO" sz="20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7235825" y="3063875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hlinkClick r:id="rId5"/>
              </a:rPr>
              <a:t>UiO</a:t>
            </a:r>
            <a:endParaRPr lang="nb-NO" altLang="nb-NO" sz="2000"/>
          </a:p>
        </p:txBody>
      </p:sp>
      <p:pic>
        <p:nvPicPr>
          <p:cNvPr id="5018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0926"/>
            <a:ext cx="38687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2405063"/>
            <a:ext cx="2881312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79512" y="5373216"/>
            <a:ext cx="3915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hlinkClick r:id="rId8"/>
              </a:rPr>
              <a:t>Student </a:t>
            </a:r>
            <a:r>
              <a:rPr lang="nb-NO" sz="2800" dirty="0" err="1" smtClean="0">
                <a:hlinkClick r:id="rId8"/>
              </a:rPr>
              <a:t>activities</a:t>
            </a:r>
            <a:r>
              <a:rPr lang="nb-NO" sz="2800" dirty="0" smtClean="0">
                <a:hlinkClick r:id="rId8"/>
              </a:rPr>
              <a:t> at UiO</a:t>
            </a:r>
            <a:endParaRPr lang="nb-N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Save </a:t>
            </a:r>
            <a:r>
              <a:rPr lang="nb-NO" dirty="0" err="1" smtClean="0"/>
              <a:t>the</a:t>
            </a:r>
            <a:r>
              <a:rPr lang="nb-NO" dirty="0" smtClean="0"/>
              <a:t> date: 15-16 September all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master’s</a:t>
            </a:r>
            <a:r>
              <a:rPr lang="nb-NO" dirty="0" smtClean="0"/>
              <a:t> students at IMK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invited</a:t>
            </a:r>
            <a:r>
              <a:rPr lang="nb-NO" dirty="0" smtClean="0"/>
              <a:t> to a cabin in </a:t>
            </a:r>
            <a:r>
              <a:rPr lang="nb-NO" dirty="0" err="1" smtClean="0"/>
              <a:t>the</a:t>
            </a:r>
            <a:r>
              <a:rPr lang="nb-NO" dirty="0" smtClean="0"/>
              <a:t> forrest!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46" y="2226469"/>
            <a:ext cx="5599651" cy="3525758"/>
          </a:xfrm>
        </p:spPr>
      </p:pic>
    </p:spTree>
    <p:extLst>
      <p:ext uri="{BB962C8B-B14F-4D97-AF65-F5344CB8AC3E}">
        <p14:creationId xmlns:p14="http://schemas.microsoft.com/office/powerpoint/2010/main" val="110956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0"/>
            <a:ext cx="1879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tel 1"/>
          <p:cNvSpPr>
            <a:spLocks noGrp="1"/>
          </p:cNvSpPr>
          <p:nvPr>
            <p:ph type="title"/>
          </p:nvPr>
        </p:nvSpPr>
        <p:spPr>
          <a:xfrm>
            <a:off x="855663" y="939800"/>
            <a:ext cx="6408737" cy="1071563"/>
          </a:xfrm>
        </p:spPr>
        <p:txBody>
          <a:bodyPr/>
          <a:lstStyle/>
          <a:p>
            <a:pPr algn="ctr"/>
            <a:r>
              <a:rPr lang="nb-NO" altLang="nb-NO" smtClean="0"/>
              <a:t>SiO – </a:t>
            </a:r>
            <a:br>
              <a:rPr lang="nb-NO" altLang="nb-NO" smtClean="0"/>
            </a:br>
            <a:r>
              <a:rPr lang="nb-NO" altLang="nb-NO" smtClean="0"/>
              <a:t>your best resource as a student</a:t>
            </a:r>
          </a:p>
        </p:txBody>
      </p:sp>
      <p:pic>
        <p:nvPicPr>
          <p:cNvPr id="51204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71310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b-NO" altLang="nb-NO" smtClean="0"/>
          </a:p>
          <a:p>
            <a:pPr algn="ctr" eaLnBrk="1" hangingPunct="1">
              <a:buFontTx/>
              <a:buNone/>
            </a:pPr>
            <a:r>
              <a:rPr lang="nb-NO" altLang="nb-NO" smtClean="0">
                <a:hlinkClick r:id="rId3"/>
              </a:rPr>
              <a:t>studieinfo@media.uio.no</a:t>
            </a:r>
            <a:r>
              <a:rPr lang="nb-NO" altLang="nb-NO" smtClean="0"/>
              <a:t> </a:t>
            </a:r>
          </a:p>
          <a:p>
            <a:pPr algn="ctr" eaLnBrk="1" hangingPunct="1">
              <a:buFontTx/>
              <a:buNone/>
            </a:pPr>
            <a:endParaRPr lang="nb-NO" altLang="nb-NO" smtClean="0"/>
          </a:p>
          <a:p>
            <a:pPr algn="ctr" eaLnBrk="1" hangingPunct="1">
              <a:buFontTx/>
              <a:buNone/>
            </a:pPr>
            <a:r>
              <a:rPr lang="nb-NO" altLang="nb-NO" smtClean="0">
                <a:hlinkClick r:id="rId4"/>
              </a:rPr>
              <a:t>www.media.uio.no</a:t>
            </a:r>
            <a:r>
              <a:rPr lang="nb-NO" altLang="nb-NO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Today’s meeting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programme</a:t>
            </a:r>
            <a:r>
              <a:rPr lang="nb-NO" dirty="0" smtClean="0"/>
              <a:t> and </a:t>
            </a:r>
            <a:r>
              <a:rPr lang="nb-NO" dirty="0" err="1" smtClean="0"/>
              <a:t>programme</a:t>
            </a:r>
            <a:r>
              <a:rPr lang="nb-NO" dirty="0" smtClean="0"/>
              <a:t> </a:t>
            </a:r>
            <a:r>
              <a:rPr lang="nb-NO" dirty="0" err="1" smtClean="0"/>
              <a:t>structure</a:t>
            </a:r>
            <a:r>
              <a:rPr lang="nb-NO" dirty="0" smtClean="0"/>
              <a:t>, </a:t>
            </a:r>
            <a:r>
              <a:rPr lang="nb-NO" dirty="0" err="1" smtClean="0"/>
              <a:t>courses</a:t>
            </a:r>
            <a:r>
              <a:rPr lang="nb-NO" dirty="0" smtClean="0"/>
              <a:t>, </a:t>
            </a:r>
            <a:r>
              <a:rPr lang="nb-NO" dirty="0" err="1" smtClean="0"/>
              <a:t>etc</a:t>
            </a:r>
            <a:endParaRPr lang="nb-NO" dirty="0" smtClean="0"/>
          </a:p>
          <a:p>
            <a:pPr marL="514350" indent="-514350">
              <a:buFontTx/>
              <a:buAutoNum type="arabicPeriod"/>
              <a:defRPr/>
            </a:pPr>
            <a:endParaRPr lang="nb-NO" dirty="0" smtClean="0"/>
          </a:p>
          <a:p>
            <a:pPr marL="514350" indent="-514350">
              <a:buFontTx/>
              <a:buAutoNum type="arabicPeriod"/>
              <a:defRPr/>
            </a:pPr>
            <a:r>
              <a:rPr lang="nb-NO" dirty="0" err="1" smtClean="0"/>
              <a:t>Practical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endParaRPr lang="nb-NO" dirty="0" smtClean="0"/>
          </a:p>
          <a:p>
            <a:pPr marL="514350" indent="-514350">
              <a:buFontTx/>
              <a:buAutoNum type="arabicPeriod"/>
              <a:defRPr/>
            </a:pPr>
            <a:endParaRPr lang="nb-NO" dirty="0" smtClean="0"/>
          </a:p>
          <a:p>
            <a:pPr marL="514350" indent="-514350">
              <a:buFontTx/>
              <a:buAutoNum type="arabicPeriod"/>
              <a:defRPr/>
            </a:pPr>
            <a:r>
              <a:rPr lang="nb-NO" dirty="0" smtClean="0"/>
              <a:t>Student </a:t>
            </a:r>
            <a:r>
              <a:rPr lang="nb-NO" dirty="0" err="1" smtClean="0"/>
              <a:t>life</a:t>
            </a:r>
            <a:r>
              <a:rPr lang="nb-NO" dirty="0" smtClean="0"/>
              <a:t> in Oslo</a:t>
            </a:r>
          </a:p>
          <a:p>
            <a:pPr marL="514350" indent="-514350">
              <a:buFontTx/>
              <a:buAutoNum type="arabicPeriod"/>
              <a:defRPr/>
            </a:pPr>
            <a:endParaRPr lang="nb-NO" dirty="0" smtClean="0"/>
          </a:p>
          <a:p>
            <a:pPr marL="0" indent="0">
              <a:buFontTx/>
              <a:buNone/>
              <a:defRPr/>
            </a:pP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 smtClean="0"/>
          </a:p>
        </p:txBody>
      </p:sp>
      <p:sp>
        <p:nvSpPr>
          <p:cNvPr id="27651" name="Plassholder for innhold 2"/>
          <p:cNvSpPr>
            <a:spLocks noGrp="1"/>
          </p:cNvSpPr>
          <p:nvPr>
            <p:ph idx="1"/>
          </p:nvPr>
        </p:nvSpPr>
        <p:spPr>
          <a:xfrm>
            <a:off x="963613" y="1981200"/>
            <a:ext cx="7696200" cy="4114800"/>
          </a:xfrm>
        </p:spPr>
        <p:txBody>
          <a:bodyPr/>
          <a:lstStyle/>
          <a:p>
            <a:pPr marL="514350" indent="-514350" algn="ctr">
              <a:buFontTx/>
              <a:buAutoNum type="arabicPeriod"/>
            </a:pPr>
            <a:r>
              <a:rPr lang="nb-NO" altLang="nb-NO" sz="4000" smtClean="0"/>
              <a:t>Programme: structure, courses, signing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484313"/>
            <a:ext cx="3097213" cy="2952750"/>
          </a:xfrm>
        </p:spPr>
        <p:txBody>
          <a:bodyPr/>
          <a:lstStyle/>
          <a:p>
            <a:r>
              <a:rPr lang="nb-NO" altLang="nb-NO" smtClean="0">
                <a:hlinkClick r:id="rId2"/>
              </a:rPr>
              <a:t/>
            </a:r>
            <a:br>
              <a:rPr lang="nb-NO" altLang="nb-NO" smtClean="0">
                <a:hlinkClick r:id="rId2"/>
              </a:rPr>
            </a:br>
            <a:r>
              <a:rPr lang="nb-NO" altLang="nb-NO" smtClean="0"/>
              <a:t/>
            </a:r>
            <a:br>
              <a:rPr lang="nb-NO" altLang="nb-NO" smtClean="0"/>
            </a:br>
            <a:endParaRPr lang="nb-NO" altLang="nb-NO" smtClean="0">
              <a:solidFill>
                <a:srgbClr val="FF0000"/>
              </a:solidFill>
            </a:endParaRPr>
          </a:p>
        </p:txBody>
      </p:sp>
      <p:pic>
        <p:nvPicPr>
          <p:cNvPr id="2" name="Bild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4235"/>
            <a:ext cx="8640960" cy="5811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862013"/>
          </a:xfrm>
        </p:spPr>
        <p:txBody>
          <a:bodyPr/>
          <a:lstStyle/>
          <a:p>
            <a:r>
              <a:rPr lang="nb-NO" altLang="nb-NO" smtClean="0"/>
              <a:t>Thinking about studying abroad?</a:t>
            </a:r>
          </a:p>
        </p:txBody>
      </p:sp>
      <p:sp>
        <p:nvSpPr>
          <p:cNvPr id="30723" name="TekstSylinder 3"/>
          <p:cNvSpPr txBox="1">
            <a:spLocks noChangeArrowheads="1"/>
          </p:cNvSpPr>
          <p:nvPr/>
        </p:nvSpPr>
        <p:spPr bwMode="auto">
          <a:xfrm>
            <a:off x="1042988" y="1700213"/>
            <a:ext cx="70564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b-NO" sz="2000" dirty="0"/>
              <a:t>The </a:t>
            </a:r>
            <a:r>
              <a:rPr lang="en-US" altLang="nb-NO" sz="2000" dirty="0" smtClean="0"/>
              <a:t>third</a:t>
            </a:r>
            <a:r>
              <a:rPr lang="en-US" altLang="nb-NO" sz="2000" dirty="0"/>
              <a:t> semester could alternatively be used for international student exchange, provided that students take the obligatory courses abroad </a:t>
            </a:r>
            <a:r>
              <a:rPr lang="en-US" altLang="nb-NO" sz="2000" dirty="0" smtClean="0"/>
              <a:t>(Varies from program to program)</a:t>
            </a:r>
            <a:endParaRPr lang="nb-NO" altLang="nb-NO" sz="20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669674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03350" y="1125538"/>
            <a:ext cx="457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/>
              <a:t>Alternative </a:t>
            </a:r>
            <a:r>
              <a:rPr lang="nb-NO" altLang="en-US" sz="2000" dirty="0" err="1"/>
              <a:t>study</a:t>
            </a:r>
            <a:r>
              <a:rPr lang="nb-NO" altLang="en-US" sz="2000" dirty="0"/>
              <a:t> </a:t>
            </a:r>
            <a:r>
              <a:rPr lang="nb-NO" altLang="en-US" sz="2000" dirty="0" err="1"/>
              <a:t>structure</a:t>
            </a:r>
            <a:r>
              <a:rPr lang="nb-NO" altLang="en-US" sz="2000" dirty="0"/>
              <a:t> </a:t>
            </a:r>
            <a:r>
              <a:rPr lang="nb-NO" altLang="en-US" sz="2000" dirty="0" err="1"/>
              <a:t>with</a:t>
            </a:r>
            <a:r>
              <a:rPr lang="nb-NO" altLang="en-US" sz="2000" dirty="0"/>
              <a:t> </a:t>
            </a:r>
            <a:r>
              <a:rPr lang="nb-NO" altLang="en-US" sz="2000" dirty="0" smtClean="0"/>
              <a:t>«</a:t>
            </a:r>
            <a:r>
              <a:rPr lang="nb-NO" altLang="en-US" sz="2000" dirty="0" err="1" smtClean="0"/>
              <a:t>Placement</a:t>
            </a:r>
            <a:r>
              <a:rPr lang="nb-NO" altLang="en-US" sz="2000" dirty="0" smtClean="0"/>
              <a:t>/</a:t>
            </a:r>
            <a:r>
              <a:rPr lang="nb-NO" altLang="en-US" sz="2000" dirty="0" err="1" smtClean="0"/>
              <a:t>Internship</a:t>
            </a:r>
            <a:r>
              <a:rPr lang="nb-NO" altLang="en-US" sz="2000" dirty="0" smtClean="0"/>
              <a:t>" </a:t>
            </a:r>
            <a:r>
              <a:rPr lang="nb-NO" altLang="en-US" sz="2000" dirty="0"/>
              <a:t>and 30 ECTS </a:t>
            </a:r>
            <a:r>
              <a:rPr lang="nb-NO" altLang="en-US" sz="2000" dirty="0" err="1"/>
              <a:t>Master's</a:t>
            </a:r>
            <a:r>
              <a:rPr lang="nb-NO" altLang="en-US" sz="2000" dirty="0"/>
              <a:t> </a:t>
            </a:r>
            <a:r>
              <a:rPr lang="nb-NO" altLang="en-US" sz="2000" dirty="0" err="1"/>
              <a:t>thesis</a:t>
            </a:r>
            <a:endParaRPr lang="nb-NO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en-US" sz="20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96" y="2204864"/>
            <a:ext cx="5023108" cy="42820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 smtClean="0"/>
              <a:t>Other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typs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courses</a:t>
            </a:r>
            <a:endParaRPr lang="nb-NO" altLang="nb-NO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z="2500" dirty="0" smtClean="0"/>
              <a:t>Courses at </a:t>
            </a:r>
            <a:r>
              <a:rPr lang="nb-NO" altLang="nb-NO" sz="2500" dirty="0" err="1" smtClean="0"/>
              <a:t>other</a:t>
            </a:r>
            <a:r>
              <a:rPr lang="nb-NO" altLang="nb-NO" sz="2500" dirty="0" smtClean="0"/>
              <a:t> </a:t>
            </a:r>
            <a:r>
              <a:rPr lang="nb-NO" altLang="nb-NO" sz="2500" dirty="0" err="1" smtClean="0"/>
              <a:t>departments</a:t>
            </a:r>
            <a:r>
              <a:rPr lang="nb-NO" altLang="nb-NO" sz="2500" dirty="0" smtClean="0"/>
              <a:t>: </a:t>
            </a:r>
            <a:r>
              <a:rPr lang="nb-NO" altLang="nb-NO" sz="2000" dirty="0" smtClean="0">
                <a:hlinkClick r:id="rId2"/>
              </a:rPr>
              <a:t>studieinfo@media.uio.no</a:t>
            </a:r>
            <a:r>
              <a:rPr lang="nb-NO" altLang="nb-NO" sz="2000" dirty="0" smtClean="0"/>
              <a:t> </a:t>
            </a:r>
          </a:p>
          <a:p>
            <a:pPr>
              <a:defRPr/>
            </a:pPr>
            <a:r>
              <a:rPr lang="nb-NO" altLang="nb-NO" sz="2500" dirty="0" smtClean="0"/>
              <a:t>Courses </a:t>
            </a:r>
            <a:r>
              <a:rPr lang="nb-NO" altLang="nb-NO" sz="2500" dirty="0" err="1" smtClean="0"/>
              <a:t>without</a:t>
            </a:r>
            <a:r>
              <a:rPr lang="nb-NO" altLang="nb-NO" sz="2500" dirty="0" smtClean="0"/>
              <a:t> </a:t>
            </a:r>
            <a:r>
              <a:rPr lang="nb-NO" altLang="nb-NO" sz="2500" dirty="0" err="1" smtClean="0"/>
              <a:t>teaching</a:t>
            </a:r>
            <a:endParaRPr lang="nb-NO" altLang="nb-NO" sz="2500" dirty="0" smtClean="0"/>
          </a:p>
          <a:p>
            <a:pPr lvl="1">
              <a:defRPr/>
            </a:pPr>
            <a:r>
              <a:rPr lang="nb-NO" altLang="nb-NO" sz="2100" dirty="0" smtClean="0"/>
              <a:t>Research </a:t>
            </a:r>
            <a:r>
              <a:rPr lang="nb-NO" altLang="nb-NO" sz="2100" dirty="0" err="1" smtClean="0"/>
              <a:t>assistant</a:t>
            </a:r>
            <a:r>
              <a:rPr lang="nb-NO" altLang="nb-NO" sz="2100" dirty="0" smtClean="0"/>
              <a:t>, </a:t>
            </a:r>
            <a:r>
              <a:rPr lang="nb-NO" altLang="nb-NO" sz="2100" dirty="0" err="1" smtClean="0"/>
              <a:t>self</a:t>
            </a:r>
            <a:r>
              <a:rPr lang="nb-NO" altLang="nb-NO" sz="2100" dirty="0" smtClean="0"/>
              <a:t> </a:t>
            </a:r>
            <a:r>
              <a:rPr lang="nb-NO" altLang="nb-NO" sz="2100" dirty="0" err="1" smtClean="0"/>
              <a:t>composed</a:t>
            </a:r>
            <a:r>
              <a:rPr lang="nb-NO" altLang="nb-NO" sz="2100" dirty="0" smtClean="0"/>
              <a:t> </a:t>
            </a:r>
            <a:r>
              <a:rPr lang="nb-NO" altLang="nb-NO" sz="2100" dirty="0" err="1" smtClean="0"/>
              <a:t>courses</a:t>
            </a:r>
            <a:endParaRPr lang="nb-NO" altLang="nb-NO" sz="21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b-NO" altLang="nb-NO" sz="2100" dirty="0" smtClean="0"/>
              <a:t>Courses at </a:t>
            </a:r>
            <a:r>
              <a:rPr lang="nb-NO" altLang="nb-NO" sz="2100" dirty="0" err="1" smtClean="0"/>
              <a:t>OsloMet</a:t>
            </a:r>
            <a:endParaRPr lang="nb-NO" altLang="nb-NO" sz="21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b-NO" altLang="nb-NO" dirty="0" err="1" smtClean="0"/>
              <a:t>Studying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abroad</a:t>
            </a:r>
            <a:r>
              <a:rPr lang="nb-NO" altLang="nb-NO" dirty="0" smtClean="0"/>
              <a:t> and/or </a:t>
            </a:r>
            <a:r>
              <a:rPr lang="nb-NO" altLang="nb-NO" dirty="0" err="1" smtClean="0"/>
              <a:t>Placement</a:t>
            </a:r>
            <a:r>
              <a:rPr lang="nb-NO" altLang="nb-NO" dirty="0" smtClean="0"/>
              <a:t>/</a:t>
            </a:r>
            <a:r>
              <a:rPr lang="nb-NO" altLang="nb-NO" dirty="0" err="1" smtClean="0"/>
              <a:t>Internship</a:t>
            </a:r>
            <a:endParaRPr lang="nb-NO" altLang="nb-NO" dirty="0" smtClean="0"/>
          </a:p>
          <a:p>
            <a:pPr lvl="1">
              <a:defRPr/>
            </a:pPr>
            <a:r>
              <a:rPr lang="nb-NO" altLang="nb-NO" sz="1600" dirty="0" smtClean="0"/>
              <a:t>I </a:t>
            </a:r>
            <a:r>
              <a:rPr lang="nb-NO" altLang="nb-NO" sz="1600" dirty="0" err="1" smtClean="0"/>
              <a:t>will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inform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about</a:t>
            </a:r>
            <a:r>
              <a:rPr lang="nb-NO" altLang="nb-NO" sz="1600" dirty="0" smtClean="0"/>
              <a:t> exchange</a:t>
            </a:r>
            <a:r>
              <a:rPr lang="nb-NO" altLang="nb-NO" sz="1600" dirty="0" smtClean="0"/>
              <a:t> and </a:t>
            </a:r>
            <a:r>
              <a:rPr lang="nb-NO" altLang="nb-NO" sz="1600" dirty="0" err="1" smtClean="0"/>
              <a:t>Placement</a:t>
            </a:r>
            <a:r>
              <a:rPr lang="nb-NO" altLang="nb-NO" sz="1600" dirty="0" smtClean="0"/>
              <a:t> </a:t>
            </a:r>
            <a:r>
              <a:rPr lang="nb-NO" altLang="nb-NO" sz="1600" dirty="0" smtClean="0"/>
              <a:t>at </a:t>
            </a:r>
            <a:r>
              <a:rPr lang="nb-NO" altLang="nb-NO" sz="1600" dirty="0" err="1" smtClean="0">
                <a:hlinkClick r:id="rId3"/>
              </a:rPr>
              <a:t>the</a:t>
            </a:r>
            <a:r>
              <a:rPr lang="nb-NO" altLang="nb-NO" sz="1600" dirty="0" smtClean="0">
                <a:hlinkClick r:id="rId3"/>
              </a:rPr>
              <a:t> </a:t>
            </a:r>
            <a:r>
              <a:rPr lang="nb-NO" altLang="nb-NO" sz="1600" dirty="0" err="1" smtClean="0">
                <a:hlinkClick r:id="rId3"/>
              </a:rPr>
              <a:t>information</a:t>
            </a:r>
            <a:r>
              <a:rPr lang="nb-NO" altLang="nb-NO" sz="1600" dirty="0" smtClean="0">
                <a:hlinkClick r:id="rId3"/>
              </a:rPr>
              <a:t> </a:t>
            </a:r>
            <a:r>
              <a:rPr lang="nb-NO" altLang="nb-NO" sz="1600" dirty="0" err="1" smtClean="0">
                <a:hlinkClick r:id="rId3"/>
              </a:rPr>
              <a:t>meeting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about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exchange</a:t>
            </a:r>
            <a:endParaRPr lang="nb-NO" altLang="nb-NO" sz="2000" dirty="0" smtClean="0"/>
          </a:p>
          <a:p>
            <a:pPr marL="0" indent="0">
              <a:buFontTx/>
              <a:buNone/>
              <a:defRPr/>
            </a:pPr>
            <a:r>
              <a:rPr lang="nb-NO" altLang="nb-NO" sz="2000" dirty="0" smtClean="0"/>
              <a:t>Courses at IMK: </a:t>
            </a:r>
            <a:r>
              <a:rPr lang="nb-NO" altLang="nb-NO" sz="2000" dirty="0" smtClean="0">
                <a:hlinkClick r:id="rId4"/>
              </a:rPr>
              <a:t>https://www.uio.no/studier/emner/hf/imk/</a:t>
            </a:r>
            <a:endParaRPr lang="nb-NO" altLang="nb-N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Master’s thesis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331913" y="2060575"/>
            <a:ext cx="7696200" cy="4114800"/>
          </a:xfrm>
        </p:spPr>
        <p:txBody>
          <a:bodyPr/>
          <a:lstStyle/>
          <a:p>
            <a:r>
              <a:rPr lang="nb-NO" altLang="nb-NO" dirty="0" smtClean="0"/>
              <a:t>MEVIT4010 </a:t>
            </a:r>
            <a:r>
              <a:rPr lang="nb-NO" altLang="nb-NO" dirty="0" smtClean="0"/>
              <a:t>– </a:t>
            </a:r>
            <a:r>
              <a:rPr lang="nb-NO" altLang="nb-NO" dirty="0" err="1" smtClean="0"/>
              <a:t>Master’s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thesis</a:t>
            </a:r>
            <a:r>
              <a:rPr lang="nb-NO" altLang="nb-NO" dirty="0" smtClean="0"/>
              <a:t> seminar</a:t>
            </a:r>
          </a:p>
          <a:p>
            <a:r>
              <a:rPr lang="nb-NO" altLang="nb-NO" dirty="0" smtClean="0"/>
              <a:t>Three </a:t>
            </a:r>
            <a:r>
              <a:rPr lang="nb-NO" altLang="nb-NO" dirty="0" smtClean="0"/>
              <a:t>semesters</a:t>
            </a:r>
          </a:p>
          <a:p>
            <a:r>
              <a:rPr lang="nb-NO" altLang="nb-NO" dirty="0" smtClean="0"/>
              <a:t>Supervisor from </a:t>
            </a:r>
            <a:r>
              <a:rPr lang="nb-NO" altLang="nb-NO" dirty="0" err="1" smtClean="0"/>
              <a:t>second</a:t>
            </a:r>
            <a:r>
              <a:rPr lang="nb-NO" altLang="nb-NO" dirty="0" smtClean="0"/>
              <a:t> semester</a:t>
            </a:r>
          </a:p>
          <a:p>
            <a:endParaRPr lang="nb-NO" altLang="nb-NO" dirty="0" smtClean="0"/>
          </a:p>
          <a:p>
            <a:r>
              <a:rPr lang="nb-NO" altLang="nb-NO" dirty="0" err="1" smtClean="0"/>
              <a:t>Submission</a:t>
            </a:r>
            <a:r>
              <a:rPr lang="nb-NO" altLang="nb-NO" dirty="0" smtClean="0"/>
              <a:t>: June </a:t>
            </a:r>
            <a:r>
              <a:rPr lang="nb-NO" altLang="nb-NO" dirty="0" smtClean="0"/>
              <a:t>2024</a:t>
            </a:r>
            <a:endParaRPr lang="nb-NO" alt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edning studentweb 2011 NORME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io_hf_norsk16_10snoskrif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veiledning studentweb 2011 NORMED</Template>
  <TotalTime>1572</TotalTime>
  <Words>873</Words>
  <Application>Microsoft Office PowerPoint</Application>
  <PresentationFormat>Skjermfremvisning (4:3)</PresentationFormat>
  <Paragraphs>151</Paragraphs>
  <Slides>29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29</vt:i4>
      </vt:variant>
    </vt:vector>
  </HeadingPairs>
  <TitlesOfParts>
    <vt:vector size="35" baseType="lpstr">
      <vt:lpstr>Arial</vt:lpstr>
      <vt:lpstr>ヒラギノ角ゴ Pro W3</vt:lpstr>
      <vt:lpstr>Calibri</vt:lpstr>
      <vt:lpstr>MS PGothic</vt:lpstr>
      <vt:lpstr>veiledning studentweb 2011 NORMED</vt:lpstr>
      <vt:lpstr>uio_hf_norsk16_10snoskrift</vt:lpstr>
      <vt:lpstr>Need Wifi?</vt:lpstr>
      <vt:lpstr>PowerPoint-presentasjon</vt:lpstr>
      <vt:lpstr>Today’s meeting</vt:lpstr>
      <vt:lpstr>PowerPoint-presentasjon</vt:lpstr>
      <vt:lpstr>  </vt:lpstr>
      <vt:lpstr>Thinking about studying abroad?</vt:lpstr>
      <vt:lpstr>PowerPoint-presentasjon</vt:lpstr>
      <vt:lpstr>Other typs of courses</vt:lpstr>
      <vt:lpstr>Master’s thesis</vt:lpstr>
      <vt:lpstr>Canvas – online learning platform</vt:lpstr>
      <vt:lpstr>Jobbklar  - your pathway to working life</vt:lpstr>
      <vt:lpstr>Demo av Mine studier </vt:lpstr>
      <vt:lpstr>PowerPoint-presentasjon</vt:lpstr>
      <vt:lpstr>Inspera – digital exams</vt:lpstr>
      <vt:lpstr>PowerPoint-presentasjon</vt:lpstr>
      <vt:lpstr>Semester registration and student fee</vt:lpstr>
      <vt:lpstr>PowerPoint-presentasjon</vt:lpstr>
      <vt:lpstr>PowerPoint-presentasjon</vt:lpstr>
      <vt:lpstr>Study right and admission</vt:lpstr>
      <vt:lpstr>Rights and obligations as a student at UiO</vt:lpstr>
      <vt:lpstr>Forward e-mails from your UiO e-mail</vt:lpstr>
      <vt:lpstr>Special needs</vt:lpstr>
      <vt:lpstr>Student card</vt:lpstr>
      <vt:lpstr>Information</vt:lpstr>
      <vt:lpstr>PowerPoint-presentasjon</vt:lpstr>
      <vt:lpstr>Get involved</vt:lpstr>
      <vt:lpstr>Save the date: 15-16 September all new master’s students at IMK are invited to a cabin in the forrest!</vt:lpstr>
      <vt:lpstr>SiO –  your best resource as a student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hannede</dc:creator>
  <cp:lastModifiedBy>Bjørnar Hjulstad</cp:lastModifiedBy>
  <cp:revision>149</cp:revision>
  <dcterms:created xsi:type="dcterms:W3CDTF">2012-08-09T08:13:01Z</dcterms:created>
  <dcterms:modified xsi:type="dcterms:W3CDTF">2022-08-17T16:52:02Z</dcterms:modified>
</cp:coreProperties>
</file>