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38"/>
  </p:notesMasterIdLst>
  <p:handoutMasterIdLst>
    <p:handoutMasterId r:id="rId39"/>
  </p:handoutMasterIdLst>
  <p:sldIdLst>
    <p:sldId id="256" r:id="rId5"/>
    <p:sldId id="274" r:id="rId6"/>
    <p:sldId id="260" r:id="rId7"/>
    <p:sldId id="261" r:id="rId8"/>
    <p:sldId id="278" r:id="rId9"/>
    <p:sldId id="499" r:id="rId10"/>
    <p:sldId id="279" r:id="rId11"/>
    <p:sldId id="517" r:id="rId12"/>
    <p:sldId id="427" r:id="rId13"/>
    <p:sldId id="511" r:id="rId14"/>
    <p:sldId id="518" r:id="rId15"/>
    <p:sldId id="506" r:id="rId16"/>
    <p:sldId id="498" r:id="rId17"/>
    <p:sldId id="496" r:id="rId18"/>
    <p:sldId id="519" r:id="rId19"/>
    <p:sldId id="520" r:id="rId20"/>
    <p:sldId id="508" r:id="rId21"/>
    <p:sldId id="491" r:id="rId22"/>
    <p:sldId id="425" r:id="rId23"/>
    <p:sldId id="283" r:id="rId24"/>
    <p:sldId id="535" r:id="rId25"/>
    <p:sldId id="524" r:id="rId26"/>
    <p:sldId id="289" r:id="rId27"/>
    <p:sldId id="529" r:id="rId28"/>
    <p:sldId id="288" r:id="rId29"/>
    <p:sldId id="502" r:id="rId30"/>
    <p:sldId id="493" r:id="rId31"/>
    <p:sldId id="512" r:id="rId32"/>
    <p:sldId id="513" r:id="rId33"/>
    <p:sldId id="509" r:id="rId34"/>
    <p:sldId id="510" r:id="rId35"/>
    <p:sldId id="516" r:id="rId36"/>
    <p:sldId id="286" r:id="rId37"/>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A3762D-9CDF-C2C2-C935-59C9172786ED}" name="Kristin Fossum Stene" initials="KS" userId="S::kristinf@uio.no::ab297731-a30b-45b6-a2d0-57354ddad0d4" providerId="AD"/>
  <p188:author id="{8E333044-721E-E285-20F9-57777388FC3E}" name="Magnus Otto Goa Rønningen" initials="MR" userId="S::magnusro@uio.no::d10b0b89-4b75-478d-ace5-86c708a0cd47" providerId="AD"/>
  <p188:author id="{CE69AC99-E861-889E-69D7-61105E3D4A25}" name="Lars Øen" initials="LØ" userId="S::larsoe@uio.no::e6f2aa88-e593-4403-9ca8-6fb3540191ff" providerId="AD"/>
  <p188:author id="{38BB3C9B-B31F-B5C2-44ED-A33A3B36110E}" name="Emilie Portås Anderssen" initials="EA" userId="S::emilipa@uio.no::3e900f53-8df6-43b0-ba02-edcafef2a39e" providerId="AD"/>
  <p188:author id="{59A06EA8-6036-9A2B-0C77-EEBA0EAE9B7E}" name="Bente Bakken" initials="BB" userId="S::benteba@uio.no::0085ce1c-d179-4291-a3d4-2b4f9d9b36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5BEE"/>
    <a:srgbClr val="FFFFFF"/>
    <a:srgbClr val="010000"/>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DB1BD4-B145-4BC2-AC18-7B294E37E814}" v="1" dt="2026-07-09T11:05:08.4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01" autoAdjust="0"/>
    <p:restoredTop sz="79060" autoAdjust="0"/>
  </p:normalViewPr>
  <p:slideViewPr>
    <p:cSldViewPr snapToGrid="0">
      <p:cViewPr varScale="1">
        <p:scale>
          <a:sx n="50" d="100"/>
          <a:sy n="50" d="100"/>
        </p:scale>
        <p:origin x="1100" y="32"/>
      </p:cViewPr>
      <p:guideLst/>
    </p:cSldViewPr>
  </p:slideViewPr>
  <p:outlineViewPr>
    <p:cViewPr>
      <p:scale>
        <a:sx n="50" d="100"/>
        <a:sy n="50" d="100"/>
      </p:scale>
      <p:origin x="0" y="-3640"/>
    </p:cViewPr>
  </p:outlineViewPr>
  <p:notesTextViewPr>
    <p:cViewPr>
      <p:scale>
        <a:sx n="1" d="1"/>
        <a:sy n="1" d="1"/>
      </p:scale>
      <p:origin x="0" y="0"/>
    </p:cViewPr>
  </p:notesTextViewPr>
  <p:sorterViewPr>
    <p:cViewPr>
      <p:scale>
        <a:sx n="100" d="100"/>
        <a:sy n="100" d="100"/>
      </p:scale>
      <p:origin x="0" y="-108"/>
    </p:cViewPr>
  </p:sorterViewPr>
  <p:notesViewPr>
    <p:cSldViewPr snapToGrid="0">
      <p:cViewPr varScale="1">
        <p:scale>
          <a:sx n="48" d="100"/>
          <a:sy n="48" d="100"/>
        </p:scale>
        <p:origin x="2752" y="3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7/9/2026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uio.no/english/about/facts/nobel-priz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the-guild.e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uio.no/inted/english"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www.mn.uio.no/ccse/english" TargetMode="External"/><Relationship Id="rId5" Type="http://schemas.openxmlformats.org/officeDocument/2006/relationships/hyperlink" Target="https://www.med.uio.no/she/english" TargetMode="External"/><Relationship Id="rId4" Type="http://schemas.openxmlformats.org/officeDocument/2006/relationships/hyperlink" Target="https://www.jus.uio.no/cell/english"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the-guild.eu/"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GB" b="0" noProof="0" dirty="0"/>
              <a:t>Norway’s oldest institution for research and higher education – since 1811</a:t>
            </a:r>
          </a:p>
          <a:p>
            <a:endParaRPr lang="en-GB" noProof="0" dirty="0"/>
          </a:p>
        </p:txBody>
      </p:sp>
      <p:sp>
        <p:nvSpPr>
          <p:cNvPr id="4" name="Slide Number Placeholder 3"/>
          <p:cNvSpPr>
            <a:spLocks noGrp="1"/>
          </p:cNvSpPr>
          <p:nvPr>
            <p:ph type="sldNum" sz="quarter" idx="5"/>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423861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indent="0">
              <a:lnSpc>
                <a:spcPct val="107000"/>
              </a:lnSpc>
              <a:spcAft>
                <a:spcPts val="800"/>
              </a:spcAft>
              <a:buFont typeface="Arial" panose="020B0604020202020204" pitchFamily="34" charset="0"/>
              <a:buNone/>
            </a:pPr>
            <a:r>
              <a:rPr lang="en-GB" sz="1200" b="1" dirty="0">
                <a:effectLst/>
                <a:latin typeface="Calibri" panose="020F0502020204030204" pitchFamily="34" charset="0"/>
                <a:ea typeface="Calibri" panose="020F0502020204030204" pitchFamily="34" charset="0"/>
                <a:cs typeface="Times New Roman" panose="02020603050405020304" pitchFamily="18" charset="0"/>
              </a:rPr>
              <a:t>World’s 83rd best research university: </a:t>
            </a:r>
            <a:r>
              <a:rPr lang="en-GB" sz="1200" dirty="0">
                <a:effectLst/>
                <a:latin typeface="Calibri" panose="020F0502020204030204" pitchFamily="34" charset="0"/>
                <a:ea typeface="Calibri" panose="020F0502020204030204" pitchFamily="34" charset="0"/>
                <a:cs typeface="Times New Roman" panose="02020603050405020304" pitchFamily="18" charset="0"/>
              </a:rPr>
              <a:t>Shanghai Ranking </a:t>
            </a:r>
          </a:p>
          <a:p>
            <a:pPr marL="0" indent="0">
              <a:lnSpc>
                <a:spcPct val="107000"/>
              </a:lnSpc>
              <a:spcAft>
                <a:spcPts val="800"/>
              </a:spcAft>
              <a:buFont typeface="Arial" panose="020B0604020202020204" pitchFamily="34" charset="0"/>
              <a:buNone/>
            </a:pPr>
            <a:r>
              <a:rPr lang="en-GB" sz="1200" dirty="0">
                <a:effectLst/>
                <a:latin typeface="Calibri" panose="020F0502020204030204" pitchFamily="34" charset="0"/>
                <a:ea typeface="Calibri" panose="020F0502020204030204" pitchFamily="34" charset="0"/>
                <a:cs typeface="Times New Roman" panose="02020603050405020304" pitchFamily="18" charset="0"/>
              </a:rPr>
              <a:t>UiO has four disciplines in the top 50 in the rankings: public administration/political science (19), sociology (36), law (44) and educational sciences (50).</a:t>
            </a:r>
          </a:p>
          <a:p>
            <a:pPr marL="0" indent="0">
              <a:lnSpc>
                <a:spcPct val="107000"/>
              </a:lnSpc>
              <a:spcAft>
                <a:spcPts val="800"/>
              </a:spcAft>
              <a:buFont typeface="Arial" panose="020B0604020202020204" pitchFamily="34" charset="0"/>
              <a:buNone/>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Aft>
                <a:spcPts val="800"/>
              </a:spcAft>
              <a:buFont typeface="Arial" panose="020B0604020202020204" pitchFamily="34" charset="0"/>
              <a:buNone/>
            </a:pPr>
            <a:r>
              <a:rPr lang="en-GB" sz="1200" b="1" dirty="0">
                <a:effectLst/>
                <a:latin typeface="Calibri" panose="020F0502020204030204" pitchFamily="34" charset="0"/>
                <a:ea typeface="Calibri" panose="020F0502020204030204" pitchFamily="34" charset="0"/>
                <a:cs typeface="Times New Roman" panose="02020603050405020304" pitchFamily="18" charset="0"/>
              </a:rPr>
              <a:t>Nobel Prize Laureates: </a:t>
            </a:r>
            <a:r>
              <a:rPr lang="en-GB"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https://www.uio.no/english/about/facts/nobel-prize/</a:t>
            </a:r>
            <a:endParaRPr lang="nb-NO" sz="1200" dirty="0">
              <a:latin typeface="Arial" panose="020B0604020202020204" pitchFamily="34" charset="0"/>
              <a:cs typeface="Arial" panose="020B0604020202020204" pitchFamily="34" charset="0"/>
            </a:endParaRPr>
          </a:p>
          <a:p>
            <a:endParaRPr lang="nb-NO" sz="1200" dirty="0">
              <a:latin typeface="Arial" panose="020B0604020202020204" pitchFamily="34" charset="0"/>
              <a:cs typeface="Arial" panose="020B0604020202020204" pitchFamily="34" charset="0"/>
            </a:endParaRPr>
          </a:p>
          <a:p>
            <a:endParaRPr lang="nb-NO" dirty="0"/>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2072466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en-GB" sz="1200" b="1" noProof="0" dirty="0">
                <a:latin typeface="Arial" panose="020B0604020202020204" pitchFamily="34" charset="0"/>
                <a:cs typeface="Arial" panose="020B0604020202020204" pitchFamily="34" charset="0"/>
              </a:rPr>
              <a:t>Campus Blindern: </a:t>
            </a:r>
            <a:r>
              <a:rPr lang="en-GB" sz="1200" b="0" noProof="0" dirty="0">
                <a:latin typeface="Arial" panose="020B0604020202020204" pitchFamily="34" charset="0"/>
                <a:cs typeface="Arial" panose="020B0604020202020204" pitchFamily="34" charset="0"/>
              </a:rPr>
              <a:t>Blindern and Gaustad.</a:t>
            </a:r>
          </a:p>
          <a:p>
            <a:endParaRPr lang="en-GB" sz="1200" b="1" noProof="0" dirty="0">
              <a:latin typeface="Arial" panose="020B0604020202020204" pitchFamily="34" charset="0"/>
              <a:cs typeface="Arial" panose="020B0604020202020204" pitchFamily="34" charset="0"/>
            </a:endParaRPr>
          </a:p>
          <a:p>
            <a:r>
              <a:rPr lang="en-GB" sz="1200" b="1" noProof="0" dirty="0">
                <a:latin typeface="Arial" panose="020B0604020202020204" pitchFamily="34" charset="0"/>
                <a:cs typeface="Arial" panose="020B0604020202020204" pitchFamily="34" charset="0"/>
              </a:rPr>
              <a:t>Decentralised medical programmes: </a:t>
            </a:r>
            <a:r>
              <a:rPr lang="en-GB" sz="1200" b="0" noProof="0" dirty="0">
                <a:latin typeface="Arial" panose="020B0604020202020204" pitchFamily="34" charset="0"/>
                <a:cs typeface="Arial" panose="020B0604020202020204" pitchFamily="34" charset="0"/>
              </a:rPr>
              <a:t>M</a:t>
            </a:r>
            <a:r>
              <a:rPr lang="en-GB" sz="1200" noProof="0" dirty="0">
                <a:latin typeface="Arial" panose="020B0604020202020204" pitchFamily="34" charset="0"/>
                <a:cs typeface="Arial" panose="020B0604020202020204" pitchFamily="34" charset="0"/>
              </a:rPr>
              <a:t>edical students at UiO can complete part of their education at Sørlandet Hospital or Innlandet Hospital. </a:t>
            </a:r>
            <a:endParaRPr lang="nb-NO" sz="1200" b="0" i="0" kern="1200" noProof="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2811244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en-GB" sz="1200" b="1" noProof="0" dirty="0">
                <a:latin typeface="Arial" panose="020B0604020202020204" pitchFamily="34" charset="0"/>
                <a:cs typeface="Arial" panose="020B0604020202020204" pitchFamily="34" charset="0"/>
              </a:rPr>
              <a:t>Strategy 2030</a:t>
            </a:r>
            <a:r>
              <a:rPr lang="en-GB" sz="1200" b="0" noProof="0" dirty="0">
                <a:latin typeface="Arial" panose="020B0604020202020204" pitchFamily="34" charset="0"/>
                <a:cs typeface="Arial" panose="020B0604020202020204" pitchFamily="34" charset="0"/>
              </a:rPr>
              <a:t>: https://www.uio.no/english/about/strategy/strategy-2030/index.html </a:t>
            </a:r>
          </a:p>
        </p:txBody>
      </p:sp>
      <p:sp>
        <p:nvSpPr>
          <p:cNvPr id="4" name="Plassholder for lysbildenumm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472236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a:lnSpc>
                <a:spcPct val="107000"/>
              </a:lnSpc>
              <a:spcAft>
                <a:spcPts val="800"/>
              </a:spcAft>
            </a:pPr>
            <a:r>
              <a:rPr lang="en-GB" sz="1200" b="1" noProof="0" dirty="0">
                <a:effectLst/>
                <a:latin typeface="Calibri" panose="020F0502020204030204" pitchFamily="34" charset="0"/>
                <a:ea typeface="Calibri" panose="020F0502020204030204" pitchFamily="34" charset="0"/>
                <a:cs typeface="Times New Roman" panose="02020603050405020304" pitchFamily="18" charset="0"/>
              </a:rPr>
              <a:t>Comprehensive Climate and Environmental Strategy</a:t>
            </a:r>
            <a:r>
              <a:rPr lang="en-GB" sz="1200" noProof="0" dirty="0">
                <a:effectLst/>
                <a:latin typeface="Calibri" panose="020F0502020204030204" pitchFamily="34" charset="0"/>
                <a:ea typeface="Calibri" panose="020F0502020204030204" pitchFamily="34" charset="0"/>
                <a:cs typeface="Times New Roman" panose="02020603050405020304" pitchFamily="18" charset="0"/>
              </a:rPr>
              <a:t>: https://www.uio.no/english/about/strategy/climate-and-environment/index.html</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2292488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GB" sz="1200" b="1" i="0" kern="1200" noProof="0" dirty="0">
                <a:solidFill>
                  <a:schemeClr val="tx1"/>
                </a:solidFill>
                <a:effectLst/>
                <a:latin typeface="+mn-lt"/>
                <a:ea typeface="+mn-ea"/>
                <a:cs typeface="+mn-cs"/>
              </a:rPr>
              <a:t>Source: </a:t>
            </a:r>
            <a:r>
              <a:rPr lang="en-GB" sz="1200" b="0" i="0" kern="1200" noProof="0" dirty="0">
                <a:solidFill>
                  <a:schemeClr val="tx1"/>
                </a:solidFill>
                <a:effectLst/>
                <a:latin typeface="+mn-lt"/>
                <a:ea typeface="+mn-ea"/>
                <a:cs typeface="+mn-cs"/>
              </a:rPr>
              <a:t>UiO's policy for diversity, equality and inclusion</a:t>
            </a:r>
            <a:r>
              <a:rPr lang="nb-NO" sz="1200" b="0" i="0" kern="1200" noProof="0" dirty="0">
                <a:solidFill>
                  <a:schemeClr val="tx1"/>
                </a:solidFill>
                <a:effectLst/>
                <a:latin typeface="+mn-lt"/>
                <a:ea typeface="+mn-ea"/>
                <a:cs typeface="+mn-cs"/>
              </a:rPr>
              <a:t>,</a:t>
            </a:r>
            <a:r>
              <a:rPr lang="nb-NO" b="0" noProof="0" dirty="0"/>
              <a:t> </a:t>
            </a:r>
            <a:r>
              <a:rPr lang="en-US" b="0" dirty="0"/>
              <a:t>https://www.uio.no/english/about/strategy/gender-equality/index.html </a:t>
            </a:r>
            <a:endParaRPr lang="nb-NO" dirty="0"/>
          </a:p>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2230201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sz="1200" b="1" i="0" u="none" strike="noStrike" kern="1200" dirty="0">
                <a:solidFill>
                  <a:schemeClr val="tx1"/>
                </a:solidFill>
                <a:effectLst/>
                <a:latin typeface="+mn-lt"/>
                <a:ea typeface="+mn-ea"/>
                <a:cs typeface="+mn-cs"/>
              </a:rPr>
              <a:t>540 million NOK:</a:t>
            </a:r>
            <a:r>
              <a:rPr lang="en-GB" sz="1200" b="1" i="0" u="none" strike="noStrike" kern="1200" noProof="0" dirty="0">
                <a:solidFill>
                  <a:schemeClr val="tx1"/>
                </a:solidFill>
                <a:effectLst/>
                <a:latin typeface="+mn-lt"/>
                <a:ea typeface="+mn-ea"/>
                <a:cs typeface="+mn-cs"/>
              </a:rPr>
              <a:t> </a:t>
            </a:r>
            <a:r>
              <a:rPr lang="en-GB" sz="1200" b="0" i="0" u="none" strike="noStrike" kern="1200" noProof="0" dirty="0">
                <a:solidFill>
                  <a:schemeClr val="tx1"/>
                </a:solidFill>
                <a:effectLst/>
                <a:latin typeface="+mn-lt"/>
                <a:ea typeface="+mn-ea"/>
                <a:cs typeface="+mn-cs"/>
              </a:rPr>
              <a:t>income from gifts, sales, rent. </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200" b="0" i="0" u="none" strike="noStrike"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EA72985F-36CD-4D87-8C89-674A558E8057}" type="slidenum">
              <a:rPr lang="en-US" smtClean="0"/>
              <a:t>7</a:t>
            </a:fld>
            <a:endParaRPr lang="en-US"/>
          </a:p>
        </p:txBody>
      </p:sp>
    </p:spTree>
    <p:extLst>
      <p:ext uri="{BB962C8B-B14F-4D97-AF65-F5344CB8AC3E}">
        <p14:creationId xmlns:p14="http://schemas.microsoft.com/office/powerpoint/2010/main" val="1899421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7ECAD-1D59-F921-7831-B1A4DA6A3EE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9ED7F10-193A-B350-2E72-1D9F3661DD63}"/>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45770006-7996-CDBA-5927-AB794756CF83}"/>
              </a:ext>
            </a:extLst>
          </p:cNvPr>
          <p:cNvSpPr>
            <a:spLocks noGrp="1"/>
          </p:cNvSpPr>
          <p:nvPr>
            <p:ph type="body" idx="1"/>
          </p:nvPr>
        </p:nvSpPr>
        <p:spPr/>
        <p:txBody>
          <a:bodyPr/>
          <a:lstStyle/>
          <a:p>
            <a:endParaRPr lang="nb-NO" b="0" i="0" dirty="0"/>
          </a:p>
        </p:txBody>
      </p:sp>
      <p:sp>
        <p:nvSpPr>
          <p:cNvPr id="4" name="Plassholder for lysbildenummer 3">
            <a:extLst>
              <a:ext uri="{FF2B5EF4-FFF2-40B4-BE49-F238E27FC236}">
                <a16:creationId xmlns:a16="http://schemas.microsoft.com/office/drawing/2014/main" id="{7D7AD097-82E2-E4A5-4D7F-364CF81B445A}"/>
              </a:ext>
            </a:extLst>
          </p:cNvPr>
          <p:cNvSpPr>
            <a:spLocks noGrp="1"/>
          </p:cNvSpPr>
          <p:nvPr>
            <p:ph type="sldNum" sz="quarter" idx="5"/>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1655323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en-GB" b="1" noProof="0" dirty="0">
                <a:latin typeface="Arial" panose="020B0604020202020204" pitchFamily="34" charset="0"/>
                <a:cs typeface="Arial" panose="020B0604020202020204" pitchFamily="34" charset="0"/>
              </a:rPr>
              <a:t>Centre for Global Sustainability</a:t>
            </a:r>
            <a:r>
              <a:rPr lang="en-GB" noProof="0" dirty="0">
                <a:latin typeface="Arial" panose="020B0604020202020204" pitchFamily="34" charset="0"/>
                <a:cs typeface="Arial" panose="020B0604020202020204" pitchFamily="34" charset="0"/>
              </a:rPr>
              <a:t>: https://www.globe.uio.no/english/about/</a:t>
            </a:r>
            <a:endParaRPr lang="en-US" b="0" i="0" u="none" strike="noStrike" dirty="0">
              <a:solidFill>
                <a:srgbClr val="1A0DAB"/>
              </a:solidFill>
              <a:effectLst/>
              <a:latin typeface="arial" panose="020B0604020202020204" pitchFamily="34" charset="0"/>
              <a:hlinkClick r:id="rId3"/>
            </a:endParaRPr>
          </a:p>
        </p:txBody>
      </p:sp>
      <p:sp>
        <p:nvSpPr>
          <p:cNvPr id="4" name="Plassholder for lysbildenummer 3"/>
          <p:cNvSpPr>
            <a:spLocks noGrp="1"/>
          </p:cNvSpPr>
          <p:nvPr>
            <p:ph type="sldNum" sz="quarter" idx="5"/>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356734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1EF47-8873-6010-D8B8-879BE7A9D50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C30B8B7-64C1-56AA-80A8-A35378B79AB7}"/>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D7C342FF-0756-0D95-16B2-8B4F236C11FD}"/>
              </a:ext>
            </a:extLst>
          </p:cNvPr>
          <p:cNvSpPr>
            <a:spLocks noGrp="1"/>
          </p:cNvSpPr>
          <p:nvPr>
            <p:ph type="body" idx="1"/>
          </p:nvPr>
        </p:nvSpPr>
        <p:spPr/>
        <p:txBody>
          <a:bodyPr/>
          <a:lstStyle/>
          <a:p>
            <a:r>
              <a:rPr lang="en-GB" b="1" i="0" noProof="0" dirty="0"/>
              <a:t>The University Library</a:t>
            </a:r>
            <a:r>
              <a:rPr lang="en-GB" b="0" i="0" noProof="0" dirty="0"/>
              <a:t>: https://www.ub.uio.no/english/</a:t>
            </a:r>
          </a:p>
        </p:txBody>
      </p:sp>
      <p:sp>
        <p:nvSpPr>
          <p:cNvPr id="4" name="Plassholder for lysbildenummer 3">
            <a:extLst>
              <a:ext uri="{FF2B5EF4-FFF2-40B4-BE49-F238E27FC236}">
                <a16:creationId xmlns:a16="http://schemas.microsoft.com/office/drawing/2014/main" id="{1F6350D1-2E22-6C79-7AD4-7E3B21262F4A}"/>
              </a:ext>
            </a:extLst>
          </p:cNvPr>
          <p:cNvSpPr>
            <a:spLocks noGrp="1"/>
          </p:cNvSpPr>
          <p:nvPr>
            <p:ph type="sldNum" sz="quarter" idx="5"/>
          </p:nvPr>
        </p:nvSpPr>
        <p:spPr/>
        <p:txBody>
          <a:bodyPr/>
          <a:lstStyle/>
          <a:p>
            <a:fld id="{EA72985F-36CD-4D87-8C89-674A558E8057}" type="slidenum">
              <a:rPr lang="en-US" smtClean="0"/>
              <a:t>10</a:t>
            </a:fld>
            <a:endParaRPr lang="en-US"/>
          </a:p>
        </p:txBody>
      </p:sp>
    </p:spTree>
    <p:extLst>
      <p:ext uri="{BB962C8B-B14F-4D97-AF65-F5344CB8AC3E}">
        <p14:creationId xmlns:p14="http://schemas.microsoft.com/office/powerpoint/2010/main" val="1382928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GB" sz="1200" b="0" noProof="0" dirty="0">
                <a:effectLst/>
                <a:latin typeface="Arial" panose="020B0604020202020204" pitchFamily="34" charset="0"/>
                <a:ea typeface="Calibri" panose="020F0502020204030204" pitchFamily="34" charset="0"/>
                <a:cs typeface="Arial" panose="020B0604020202020204" pitchFamily="34" charset="0"/>
              </a:rPr>
              <a:t>UiO is the project owner of 16 Excellent Centres:</a:t>
            </a:r>
          </a:p>
          <a:p>
            <a:pPr marL="171450" indent="-171450">
              <a:buFont typeface="Wingdings" panose="05000000000000000000" pitchFamily="2" charset="2"/>
              <a:buChar char="§"/>
            </a:pPr>
            <a:r>
              <a:rPr lang="en-GB" noProof="0" dirty="0"/>
              <a:t>10 Centres of Excellence (SFF) </a:t>
            </a:r>
          </a:p>
          <a:p>
            <a:pPr marL="171450" indent="-171450">
              <a:buFont typeface="Wingdings" panose="05000000000000000000" pitchFamily="2" charset="2"/>
              <a:buChar char="§"/>
            </a:pPr>
            <a:r>
              <a:rPr lang="en-GB" noProof="0" dirty="0"/>
              <a:t>4 Centres for Excellence in Education (SFU)</a:t>
            </a:r>
          </a:p>
          <a:p>
            <a:pPr marL="171450" indent="-171450">
              <a:buFont typeface="Wingdings" panose="05000000000000000000" pitchFamily="2" charset="2"/>
              <a:buChar char="§"/>
            </a:pPr>
            <a:r>
              <a:rPr lang="en-GB" noProof="0" dirty="0"/>
              <a:t>1 Centre for Research-based Innovation (SFI)</a:t>
            </a:r>
          </a:p>
          <a:p>
            <a:pPr marL="171450" indent="-171450">
              <a:buFont typeface="Wingdings" panose="05000000000000000000" pitchFamily="2" charset="2"/>
              <a:buChar char="§"/>
            </a:pPr>
            <a:r>
              <a:rPr lang="en-GB" noProof="0" dirty="0"/>
              <a:t>1 research centre for environment-friendly energy (FME)</a:t>
            </a:r>
          </a:p>
          <a:p>
            <a:pPr marL="0" indent="0">
              <a:buFont typeface="Wingdings" panose="05000000000000000000" pitchFamily="2" charset="2"/>
              <a:buNone/>
            </a:pPr>
            <a:endParaRPr lang="en-GB" noProof="0" dirty="0"/>
          </a:p>
          <a:p>
            <a:pPr marL="0" marR="0" lvl="0" indent="0" algn="l" defTabSz="914263" rtl="0" eaLnBrk="1" fontAlgn="auto" latinLnBrk="0" hangingPunct="1">
              <a:lnSpc>
                <a:spcPct val="100000"/>
              </a:lnSpc>
              <a:spcBef>
                <a:spcPts val="0"/>
              </a:spcBef>
              <a:spcAft>
                <a:spcPts val="0"/>
              </a:spcAft>
              <a:buClrTx/>
              <a:buSzTx/>
              <a:buFontTx/>
              <a:buNone/>
              <a:tabLst/>
              <a:defRPr/>
            </a:pPr>
            <a:r>
              <a:rPr lang="en-GB" sz="1200" b="0" noProof="0" dirty="0">
                <a:effectLst/>
                <a:latin typeface="Arial" panose="020B0604020202020204" pitchFamily="34" charset="0"/>
                <a:ea typeface="Calibri" panose="020F0502020204030204" pitchFamily="34" charset="0"/>
                <a:cs typeface="Arial" panose="020B0604020202020204" pitchFamily="34" charset="0"/>
              </a:rPr>
              <a:t>In addition, UiO is a partner in 14 other Excellent Centres.</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r>
              <a:rPr lang="nb-NO" sz="1200" b="1" i="0" kern="1200" dirty="0">
                <a:solidFill>
                  <a:schemeClr val="tx1"/>
                </a:solidFill>
                <a:effectLst/>
                <a:latin typeface="+mn-lt"/>
                <a:ea typeface="+mn-ea"/>
                <a:cs typeface="+mn-cs"/>
              </a:rPr>
              <a:t>E</a:t>
            </a:r>
            <a:r>
              <a:rPr lang="en-GB" sz="1200" b="1" i="0" kern="1200" noProof="0" dirty="0">
                <a:solidFill>
                  <a:schemeClr val="tx1"/>
                </a:solidFill>
                <a:effectLst/>
                <a:latin typeface="+mn-lt"/>
                <a:ea typeface="+mn-ea"/>
                <a:cs typeface="+mn-cs"/>
              </a:rPr>
              <a:t>RC-projects</a:t>
            </a:r>
            <a:r>
              <a:rPr lang="nb-NO" sz="1200" b="1" i="0" kern="1200" dirty="0">
                <a:solidFill>
                  <a:schemeClr val="tx1"/>
                </a:solidFill>
                <a:effectLst/>
                <a:latin typeface="+mn-lt"/>
                <a:ea typeface="+mn-ea"/>
                <a:cs typeface="+mn-cs"/>
              </a:rPr>
              <a:t>: </a:t>
            </a:r>
            <a:r>
              <a:rPr lang="nb-NO" sz="1200" b="0" i="0" kern="1200" dirty="0">
                <a:solidFill>
                  <a:schemeClr val="tx1"/>
                </a:solidFill>
                <a:effectLst/>
                <a:latin typeface="+mn-lt"/>
                <a:ea typeface="+mn-ea"/>
                <a:cs typeface="+mn-cs"/>
              </a:rPr>
              <a:t>https://www.uio.no/english/research/research-excellence/eu/erc-grants/index.html </a:t>
            </a:r>
          </a:p>
          <a:p>
            <a:endParaRPr lang="nb-NO" sz="1200" b="0" i="0" kern="1200" dirty="0">
              <a:solidFill>
                <a:schemeClr val="tx1"/>
              </a:solidFill>
              <a:effectLst/>
              <a:latin typeface="+mn-lt"/>
              <a:ea typeface="+mn-ea"/>
              <a:cs typeface="+mn-cs"/>
            </a:endParaRPr>
          </a:p>
          <a:p>
            <a:r>
              <a:rPr lang="nb-NO" sz="1200" b="1" dirty="0"/>
              <a:t>Marie Sklodowska-Curie</a:t>
            </a:r>
            <a:r>
              <a:rPr lang="nb-NO" sz="1200" dirty="0"/>
              <a:t>: </a:t>
            </a:r>
            <a:r>
              <a:rPr lang="en-GB" sz="1200" b="0" i="0" kern="1200" noProof="0" dirty="0">
                <a:solidFill>
                  <a:schemeClr val="tx1"/>
                </a:solidFill>
                <a:effectLst/>
                <a:latin typeface="+mn-lt"/>
                <a:ea typeface="+mn-ea"/>
                <a:cs typeface="+mn-cs"/>
              </a:rPr>
              <a:t>The Marie Skłodowska-Curie Actions (MSCA) Doctoral Networks train and empower future researchers through international and cross-sectoral collaboration. https://www.uio.no/english/research/research-excellence/eu/msca-doctoral-networks.html </a:t>
            </a:r>
            <a:endParaRPr lang="nb-NO" sz="1200" b="0" i="0" kern="1200" dirty="0">
              <a:solidFill>
                <a:schemeClr val="tx1"/>
              </a:solidFill>
              <a:effectLst/>
              <a:latin typeface="+mn-lt"/>
              <a:ea typeface="+mn-ea"/>
              <a:cs typeface="+mn-cs"/>
            </a:endParaRPr>
          </a:p>
          <a:p>
            <a:endParaRPr lang="nb-NO" sz="1200" b="0" i="0" kern="1200" dirty="0">
              <a:solidFill>
                <a:schemeClr val="tx1"/>
              </a:solidFill>
              <a:effectLst/>
              <a:latin typeface="+mn-lt"/>
              <a:ea typeface="+mn-ea"/>
              <a:cs typeface="+mn-cs"/>
            </a:endParaRPr>
          </a:p>
          <a:p>
            <a:r>
              <a:rPr lang="nb-NO" sz="1200" b="1" i="0" kern="1200" dirty="0">
                <a:solidFill>
                  <a:schemeClr val="tx1"/>
                </a:solidFill>
                <a:effectLst/>
                <a:latin typeface="+mn-lt"/>
                <a:ea typeface="+mn-ea"/>
                <a:cs typeface="+mn-cs"/>
              </a:rPr>
              <a:t>FRIPRO: </a:t>
            </a:r>
            <a:r>
              <a:rPr lang="en-GB" sz="1200" b="0" i="0" kern="1200" noProof="0" dirty="0">
                <a:solidFill>
                  <a:schemeClr val="tx1"/>
                </a:solidFill>
                <a:effectLst/>
                <a:latin typeface="+mn-lt"/>
                <a:ea typeface="+mn-ea"/>
                <a:cs typeface="+mn-cs"/>
              </a:rPr>
              <a:t>FRIPRO is an open, national competitive arena within all disciplines and topics, for researchers at research organisations.</a:t>
            </a:r>
            <a:r>
              <a:rPr lang="en-GB" sz="1200" b="1" i="0" kern="1200" noProof="0" dirty="0">
                <a:solidFill>
                  <a:schemeClr val="tx1"/>
                </a:solidFill>
                <a:effectLst/>
                <a:latin typeface="+mn-lt"/>
                <a:ea typeface="+mn-ea"/>
                <a:cs typeface="+mn-cs"/>
              </a:rPr>
              <a:t> </a:t>
            </a:r>
            <a:r>
              <a:rPr lang="en-GB" sz="1200" b="0" i="0" kern="1200" noProof="0" dirty="0">
                <a:solidFill>
                  <a:schemeClr val="tx1"/>
                </a:solidFill>
                <a:effectLst/>
                <a:latin typeface="+mn-lt"/>
                <a:ea typeface="+mn-ea"/>
                <a:cs typeface="+mn-cs"/>
              </a:rPr>
              <a:t>Through this grant, The Research Council of Norway (NFR) fund basic, excellent research, where the project ideas come from the researchers themselves.</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200" noProof="0" dirty="0">
              <a:effectLst/>
              <a:latin typeface="+mn-lt"/>
              <a:ea typeface="Calibri"/>
              <a:cs typeface="Calibri"/>
            </a:endParaRPr>
          </a:p>
        </p:txBody>
      </p:sp>
      <p:sp>
        <p:nvSpPr>
          <p:cNvPr id="4" name="Plassholder for lysbildenummer 3"/>
          <p:cNvSpPr>
            <a:spLocks noGrp="1"/>
          </p:cNvSpPr>
          <p:nvPr>
            <p:ph type="sldNum" sz="quarter" idx="5"/>
          </p:nvPr>
        </p:nvSpPr>
        <p:spPr/>
        <p:txBody>
          <a:bodyPr/>
          <a:lstStyle/>
          <a:p>
            <a:fld id="{EA72985F-36CD-4D87-8C89-674A558E8057}" type="slidenum">
              <a:rPr lang="en-US" smtClean="0"/>
              <a:t>11</a:t>
            </a:fld>
            <a:endParaRPr lang="en-US"/>
          </a:p>
        </p:txBody>
      </p:sp>
    </p:spTree>
    <p:extLst>
      <p:ext uri="{BB962C8B-B14F-4D97-AF65-F5344CB8AC3E}">
        <p14:creationId xmlns:p14="http://schemas.microsoft.com/office/powerpoint/2010/main" val="3761913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96422-A44F-0415-5F5E-12D4707FB28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A02B897-BB9D-717F-66EE-B28B28417505}"/>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75E53511-9DD6-D5AC-9E0A-E29573143DB9}"/>
              </a:ext>
            </a:extLst>
          </p:cNvPr>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sz="1200" noProof="0" dirty="0">
                <a:effectLst/>
                <a:latin typeface="+mn-lt"/>
                <a:ea typeface="Calibri"/>
                <a:cs typeface="Calibri"/>
              </a:rPr>
              <a:t> </a:t>
            </a:r>
          </a:p>
        </p:txBody>
      </p:sp>
      <p:sp>
        <p:nvSpPr>
          <p:cNvPr id="4" name="Plassholder for lysbildenummer 3">
            <a:extLst>
              <a:ext uri="{FF2B5EF4-FFF2-40B4-BE49-F238E27FC236}">
                <a16:creationId xmlns:a16="http://schemas.microsoft.com/office/drawing/2014/main" id="{F2A57E12-1ED2-602B-A4A3-BADBF78BA84C}"/>
              </a:ext>
            </a:extLst>
          </p:cNvPr>
          <p:cNvSpPr>
            <a:spLocks noGrp="1"/>
          </p:cNvSpPr>
          <p:nvPr>
            <p:ph type="sldNum" sz="quarter" idx="5"/>
          </p:nvPr>
        </p:nvSpPr>
        <p:spPr/>
        <p:txBody>
          <a:bodyPr/>
          <a:lstStyle/>
          <a:p>
            <a:fld id="{EA72985F-36CD-4D87-8C89-674A558E8057}" type="slidenum">
              <a:rPr lang="en-US" smtClean="0"/>
              <a:t>12</a:t>
            </a:fld>
            <a:endParaRPr lang="en-US"/>
          </a:p>
        </p:txBody>
      </p:sp>
    </p:spTree>
    <p:extLst>
      <p:ext uri="{BB962C8B-B14F-4D97-AF65-F5344CB8AC3E}">
        <p14:creationId xmlns:p14="http://schemas.microsoft.com/office/powerpoint/2010/main" val="1753366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47EF0-2572-A265-1B3A-9751951C449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1EAF657-7C4D-117F-71FD-FC2835B18D25}"/>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C0FA5F03-064A-F2DB-74D0-A5D31CBC5665}"/>
              </a:ext>
            </a:extLst>
          </p:cNvPr>
          <p:cNvSpPr>
            <a:spLocks noGrp="1"/>
          </p:cNvSpPr>
          <p:nvPr>
            <p:ph type="body" idx="1"/>
          </p:nvPr>
        </p:nvSpPr>
        <p:spPr/>
        <p:txBody>
          <a:bodyPr/>
          <a:lstStyle/>
          <a:p>
            <a:r>
              <a:rPr lang="en-GB" sz="1200" b="1" kern="1200" noProof="0" dirty="0">
                <a:solidFill>
                  <a:schemeClr val="tx1"/>
                </a:solidFill>
                <a:effectLst/>
                <a:latin typeface="+mn-lt"/>
                <a:ea typeface="+mn-ea"/>
                <a:cs typeface="+mn-cs"/>
              </a:rPr>
              <a:t>Top five countries that co-published with UiO in 2025:</a:t>
            </a:r>
          </a:p>
          <a:p>
            <a:endParaRPr lang="en-GB" sz="1200" b="1" kern="1200" noProof="0" dirty="0">
              <a:solidFill>
                <a:schemeClr val="tx1"/>
              </a:solidFill>
              <a:effectLst/>
              <a:latin typeface="+mn-lt"/>
              <a:ea typeface="+mn-ea"/>
              <a:cs typeface="+mn-cs"/>
            </a:endParaRPr>
          </a:p>
          <a:p>
            <a:pPr lvl="0"/>
            <a:r>
              <a:rPr lang="en-GB" sz="1200" kern="1200" noProof="0" dirty="0">
                <a:solidFill>
                  <a:schemeClr val="tx1"/>
                </a:solidFill>
                <a:effectLst/>
                <a:latin typeface="+mn-lt"/>
                <a:ea typeface="+mn-ea"/>
                <a:cs typeface="+mn-cs"/>
              </a:rPr>
              <a:t>US – 1,330 publications</a:t>
            </a:r>
          </a:p>
          <a:p>
            <a:pPr lvl="0"/>
            <a:r>
              <a:rPr lang="en-GB" sz="1200" kern="1200" noProof="0" dirty="0">
                <a:solidFill>
                  <a:schemeClr val="tx1"/>
                </a:solidFill>
                <a:effectLst/>
                <a:latin typeface="+mn-lt"/>
                <a:ea typeface="+mn-ea"/>
                <a:cs typeface="+mn-cs"/>
              </a:rPr>
              <a:t>UK – 1,177 publications</a:t>
            </a:r>
          </a:p>
          <a:p>
            <a:pPr lvl="0"/>
            <a:r>
              <a:rPr lang="en-GB" sz="1200" kern="1200" noProof="0" dirty="0">
                <a:solidFill>
                  <a:schemeClr val="tx1"/>
                </a:solidFill>
                <a:effectLst/>
                <a:latin typeface="+mn-lt"/>
                <a:ea typeface="+mn-ea"/>
                <a:cs typeface="+mn-cs"/>
              </a:rPr>
              <a:t>Germany – 1,000 publications</a:t>
            </a:r>
          </a:p>
          <a:p>
            <a:pPr lvl="0"/>
            <a:r>
              <a:rPr lang="en-GB" sz="1200" kern="1200" noProof="0" dirty="0">
                <a:solidFill>
                  <a:schemeClr val="tx1"/>
                </a:solidFill>
                <a:effectLst/>
                <a:latin typeface="+mn-lt"/>
                <a:ea typeface="+mn-ea"/>
                <a:cs typeface="+mn-cs"/>
              </a:rPr>
              <a:t>Sweden – 870 publications</a:t>
            </a:r>
          </a:p>
          <a:p>
            <a:pPr lvl="0"/>
            <a:r>
              <a:rPr lang="en-GB" sz="1200" kern="1200" noProof="0" dirty="0">
                <a:solidFill>
                  <a:schemeClr val="tx1"/>
                </a:solidFill>
                <a:effectLst/>
                <a:latin typeface="+mn-lt"/>
                <a:ea typeface="+mn-ea"/>
                <a:cs typeface="+mn-cs"/>
              </a:rPr>
              <a:t>Italy – 678 publications </a:t>
            </a:r>
          </a:p>
          <a:p>
            <a:r>
              <a:rPr lang="nb-NO" sz="1200" kern="1200" dirty="0">
                <a:solidFill>
                  <a:schemeClr val="tx1"/>
                </a:solidFill>
                <a:effectLst/>
                <a:latin typeface="+mn-lt"/>
                <a:ea typeface="+mn-ea"/>
                <a:cs typeface="+mn-cs"/>
              </a:rPr>
              <a:t> </a:t>
            </a:r>
          </a:p>
        </p:txBody>
      </p:sp>
      <p:sp>
        <p:nvSpPr>
          <p:cNvPr id="4" name="Plassholder for lysbildenummer 3">
            <a:extLst>
              <a:ext uri="{FF2B5EF4-FFF2-40B4-BE49-F238E27FC236}">
                <a16:creationId xmlns:a16="http://schemas.microsoft.com/office/drawing/2014/main" id="{84F65298-7365-D198-AB09-70A66F4362D6}"/>
              </a:ext>
            </a:extLst>
          </p:cNvPr>
          <p:cNvSpPr>
            <a:spLocks noGrp="1"/>
          </p:cNvSpPr>
          <p:nvPr>
            <p:ph type="sldNum" sz="quarter" idx="5"/>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3114647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14</a:t>
            </a:fld>
            <a:endParaRPr lang="en-US"/>
          </a:p>
        </p:txBody>
      </p:sp>
    </p:spTree>
    <p:extLst>
      <p:ext uri="{BB962C8B-B14F-4D97-AF65-F5344CB8AC3E}">
        <p14:creationId xmlns:p14="http://schemas.microsoft.com/office/powerpoint/2010/main" val="4280631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en-GB" sz="1200" b="1" i="0" kern="1200" noProof="0" dirty="0">
                <a:solidFill>
                  <a:schemeClr val="tx1"/>
                </a:solidFill>
                <a:effectLst/>
                <a:latin typeface="+mn-lt"/>
                <a:ea typeface="+mn-ea"/>
                <a:cs typeface="+mn-cs"/>
              </a:rPr>
              <a:t>Emerging technologies:</a:t>
            </a:r>
            <a:r>
              <a:rPr lang="en-GB" sz="1200" b="0" i="0" kern="1200" noProof="0" dirty="0">
                <a:solidFill>
                  <a:schemeClr val="tx1"/>
                </a:solidFill>
                <a:effectLst/>
                <a:latin typeface="+mn-lt"/>
                <a:ea typeface="+mn-ea"/>
                <a:cs typeface="+mn-cs"/>
              </a:rPr>
              <a:t> future-oriented technologies with uncertain trajectories, but with the transformative power to create progress and real improvements for both life and society. These technologies grow out of groundbreaking basic research, in an interaction where research and technology development are strongly interconnected.</a:t>
            </a:r>
          </a:p>
          <a:p>
            <a:endParaRPr lang="nb-NO" dirty="0">
              <a:ea typeface="Calibri"/>
              <a:cs typeface="Calibri"/>
            </a:endParaRPr>
          </a:p>
          <a:p>
            <a:pPr>
              <a:defRPr/>
            </a:pPr>
            <a:r>
              <a:rPr lang="en-GB" b="1" noProof="0" dirty="0">
                <a:ea typeface="Calibri"/>
                <a:cs typeface="Calibri"/>
              </a:rPr>
              <a:t>MishMash: </a:t>
            </a:r>
            <a:r>
              <a:rPr lang="en-GB" noProof="0" dirty="0">
                <a:ea typeface="Calibri"/>
                <a:cs typeface="Calibri"/>
              </a:rPr>
              <a:t>https://mishmash.no/ </a:t>
            </a:r>
          </a:p>
          <a:p>
            <a:pPr>
              <a:defRPr/>
            </a:pPr>
            <a:endParaRPr lang="en-GB" noProof="0" dirty="0">
              <a:ea typeface="Calibri"/>
              <a:cs typeface="Calibri"/>
            </a:endParaRPr>
          </a:p>
          <a:p>
            <a:pPr>
              <a:defRPr/>
            </a:pPr>
            <a:r>
              <a:rPr lang="en-GB" b="1" noProof="0" dirty="0">
                <a:ea typeface="Calibri"/>
                <a:cs typeface="Calibri"/>
              </a:rPr>
              <a:t>TRUST: </a:t>
            </a:r>
            <a:r>
              <a:rPr lang="en-GB" noProof="0" dirty="0">
                <a:ea typeface="Calibri" panose="020F0502020204030204"/>
                <a:cs typeface="Calibri" panose="020F0502020204030204"/>
              </a:rPr>
              <a:t>https://www.trust-aicentre.no/english/ </a:t>
            </a:r>
          </a:p>
          <a:p>
            <a:pPr>
              <a:defRPr/>
            </a:pPr>
            <a:endParaRPr lang="nb-NO" dirty="0">
              <a:ea typeface="Calibri" panose="020F0502020204030204"/>
              <a:cs typeface="Calibri" panose="020F0502020204030204"/>
            </a:endParaRPr>
          </a:p>
        </p:txBody>
      </p:sp>
      <p:sp>
        <p:nvSpPr>
          <p:cNvPr id="4" name="Plassholder for lysbildenummer 3"/>
          <p:cNvSpPr>
            <a:spLocks noGrp="1"/>
          </p:cNvSpPr>
          <p:nvPr>
            <p:ph type="sldNum" sz="quarter" idx="5"/>
          </p:nvPr>
        </p:nvSpPr>
        <p:spPr/>
        <p:txBody>
          <a:bodyPr/>
          <a:lstStyle/>
          <a:p>
            <a:fld id="{EA72985F-36CD-4D87-8C89-674A558E8057}" type="slidenum">
              <a:rPr lang="en-US" smtClean="0"/>
              <a:t>15</a:t>
            </a:fld>
            <a:endParaRPr lang="en-US"/>
          </a:p>
        </p:txBody>
      </p:sp>
    </p:spTree>
    <p:extLst>
      <p:ext uri="{BB962C8B-B14F-4D97-AF65-F5344CB8AC3E}">
        <p14:creationId xmlns:p14="http://schemas.microsoft.com/office/powerpoint/2010/main" val="2292488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b-NO"/>
          </a:p>
        </p:txBody>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3019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A639E-2393-2E43-F5AB-910123D94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D2D6D-1792-FD7F-FFFC-DE4F5F6C5068}"/>
              </a:ext>
            </a:extLst>
          </p:cNvPr>
          <p:cNvSpPr>
            <a:spLocks noGrp="1" noRot="1" noChangeAspect="1"/>
          </p:cNvSpPr>
          <p:nvPr>
            <p:ph type="sldImg"/>
          </p:nvPr>
        </p:nvSpPr>
        <p:spPr/>
        <p:txBody>
          <a:bodyPr/>
          <a:lstStyle/>
          <a:p>
            <a:endParaRPr lang="nb-NO"/>
          </a:p>
        </p:txBody>
      </p:sp>
      <p:sp>
        <p:nvSpPr>
          <p:cNvPr id="3" name="Notes Placeholder 2">
            <a:extLst>
              <a:ext uri="{FF2B5EF4-FFF2-40B4-BE49-F238E27FC236}">
                <a16:creationId xmlns:a16="http://schemas.microsoft.com/office/drawing/2014/main" id="{8AB3FC85-5E24-05FC-DF06-3D3C54AC9255}"/>
              </a:ext>
            </a:extLst>
          </p:cNvPr>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sz="1200" b="1" dirty="0">
                <a:latin typeface="Arial" panose="020B0604020202020204" pitchFamily="34" charset="0"/>
                <a:cs typeface="Arial" panose="020B0604020202020204" pitchFamily="34" charset="0"/>
              </a:rPr>
              <a:t>Oslo Science City</a:t>
            </a:r>
            <a:r>
              <a:rPr lang="nb-NO" sz="1200" dirty="0">
                <a:latin typeface="Arial" panose="020B0604020202020204" pitchFamily="34" charset="0"/>
                <a:cs typeface="Arial" panose="020B0604020202020204" pitchFamily="34" charset="0"/>
              </a:rPr>
              <a:t>: https://www.oslosciencecity.no/en</a:t>
            </a:r>
          </a:p>
          <a:p>
            <a:endParaRPr lang="nb-NO" dirty="0"/>
          </a:p>
        </p:txBody>
      </p:sp>
      <p:sp>
        <p:nvSpPr>
          <p:cNvPr id="4" name="Slide Number Placeholder 3">
            <a:extLst>
              <a:ext uri="{FF2B5EF4-FFF2-40B4-BE49-F238E27FC236}">
                <a16:creationId xmlns:a16="http://schemas.microsoft.com/office/drawing/2014/main" id="{7A8FD699-1C7A-FD3A-5A25-C34FFB0369E0}"/>
              </a:ext>
            </a:extLst>
          </p:cNvPr>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7500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r>
              <a:rPr lang="en-GB" noProof="0" dirty="0"/>
              <a:t>Basic research is long-term research that aims to lead to new insights, without necessarily providing immediate benefit to the economy, knowledge or use. Many of the products and services we take for granted today could not have been imagined just a few years ago.</a:t>
            </a:r>
          </a:p>
          <a:p>
            <a:r>
              <a:rPr lang="en-GB" noProof="0" dirty="0"/>
              <a:t>Innovation often originates from basic research. Whether it concerns pharmaceuticals, vaccines, computer technology, teaching methods, language models or new policies, laws and legislations.​</a:t>
            </a:r>
          </a:p>
        </p:txBody>
      </p:sp>
      <p:sp>
        <p:nvSpPr>
          <p:cNvPr id="4" name="Plassholder for lysbildenumm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9766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en-GB" sz="1200" noProof="0" dirty="0">
                <a:latin typeface="Arial" panose="020B0604020202020204" pitchFamily="34" charset="0"/>
                <a:cs typeface="Arial" panose="020B0604020202020204" pitchFamily="34" charset="0"/>
              </a:rPr>
              <a:t>Innovation at UiO – knowledge in use: https://www.uio.no/english/about/innovation/index.html</a:t>
            </a:r>
          </a:p>
          <a:p>
            <a:pPr marL="0" indent="0">
              <a:buFont typeface="Arial" panose="020B0604020202020204" pitchFamily="34" charset="0"/>
              <a:buNone/>
            </a:pPr>
            <a:endParaRPr lang="en-GB" sz="1200" noProof="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GB" sz="1200" noProof="0" dirty="0">
                <a:latin typeface="Arial" panose="020B0604020202020204" pitchFamily="34" charset="0"/>
                <a:cs typeface="Arial" panose="020B0604020202020204" pitchFamily="34" charset="0"/>
              </a:rPr>
              <a:t>Inven2 – Technology Transfer Office – UiO together with Oslo University Hospital </a:t>
            </a:r>
          </a:p>
          <a:p>
            <a:pPr marL="0" indent="0">
              <a:buFont typeface="Arial" panose="020B0604020202020204" pitchFamily="34" charset="0"/>
              <a:buNone/>
            </a:pPr>
            <a:r>
              <a:rPr lang="en-GB" sz="1200" noProof="0" dirty="0">
                <a:latin typeface="Arial" panose="020B0604020202020204" pitchFamily="34" charset="0"/>
                <a:cs typeface="Arial" panose="020B0604020202020204" pitchFamily="34" charset="0"/>
              </a:rPr>
              <a:t>Announcement of programmes, lab spaces, hosting student innovation activities etc. – we facilitate the development of good ideas and solutions for the future from our students.</a:t>
            </a:r>
          </a:p>
          <a:p>
            <a:pPr marL="0" indent="0">
              <a:buFont typeface="Arial" panose="020B0604020202020204" pitchFamily="34" charset="0"/>
              <a:buNone/>
            </a:pPr>
            <a:endParaRPr lang="en-GB" sz="1200" noProof="0" dirty="0">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5638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125095" indent="-125095" fontAlgn="ctr">
              <a:lnSpc>
                <a:spcPct val="90000"/>
              </a:lnSpc>
            </a:pPr>
            <a:r>
              <a:rPr lang="en-GB" sz="2000" b="1" noProof="0" dirty="0"/>
              <a:t>Students most pleased with academic content: </a:t>
            </a:r>
            <a:r>
              <a:rPr lang="en-GB" sz="2000" b="0" noProof="0" dirty="0"/>
              <a:t>Studiebarometeret 2025, https://studiebarometeret.no/en</a:t>
            </a:r>
          </a:p>
          <a:p>
            <a:pPr marL="125095" indent="-125095" fontAlgn="ctr">
              <a:lnSpc>
                <a:spcPct val="90000"/>
              </a:lnSpc>
            </a:pPr>
            <a:endParaRPr lang="nb-NO" sz="2000" dirty="0"/>
          </a:p>
          <a:p>
            <a:pPr marL="125095" indent="-125095" fontAlgn="ctr">
              <a:lnSpc>
                <a:spcPct val="90000"/>
              </a:lnSpc>
            </a:pPr>
            <a:r>
              <a:rPr lang="nb-NO" sz="2000" dirty="0"/>
              <a:t>UiO </a:t>
            </a:r>
            <a:r>
              <a:rPr lang="en-GB" sz="2000" noProof="0" dirty="0"/>
              <a:t>receives students from the entire country</a:t>
            </a:r>
            <a:r>
              <a:rPr lang="nb-NO" sz="2000" dirty="0"/>
              <a:t>, </a:t>
            </a:r>
            <a:r>
              <a:rPr lang="en-GB" sz="2000" noProof="0" dirty="0"/>
              <a:t>but mostly from the eastern parts of Norway</a:t>
            </a:r>
            <a:r>
              <a:rPr lang="nb-NO" sz="2000" dirty="0"/>
              <a:t>.</a:t>
            </a:r>
          </a:p>
          <a:p>
            <a:pPr marL="569595" lvl="1" indent="-171450">
              <a:lnSpc>
                <a:spcPct val="90000"/>
              </a:lnSpc>
              <a:buFont typeface="Wingdings" panose="05000000000000000000" pitchFamily="2" charset="2"/>
              <a:buChar char="§"/>
            </a:pPr>
            <a:r>
              <a:rPr lang="en-GB" noProof="0" dirty="0">
                <a:cs typeface="Arial"/>
              </a:rPr>
              <a:t>2/3 women</a:t>
            </a:r>
          </a:p>
          <a:p>
            <a:pPr marL="569595" lvl="1" indent="-171450">
              <a:lnSpc>
                <a:spcPct val="90000"/>
              </a:lnSpc>
              <a:buFont typeface="Wingdings" panose="05000000000000000000" pitchFamily="2" charset="2"/>
              <a:buChar char="§"/>
            </a:pPr>
            <a:r>
              <a:rPr lang="en-GB" noProof="0" dirty="0">
                <a:cs typeface="Arial"/>
              </a:rPr>
              <a:t>28 percent of students have an immigrant background</a:t>
            </a:r>
          </a:p>
          <a:p>
            <a:pPr marL="569595" lvl="1" indent="-171450">
              <a:lnSpc>
                <a:spcPct val="90000"/>
              </a:lnSpc>
              <a:buFont typeface="Wingdings" panose="05000000000000000000" pitchFamily="2" charset="2"/>
              <a:buChar char="§"/>
            </a:pPr>
            <a:r>
              <a:rPr lang="en-GB" noProof="0" dirty="0">
                <a:cs typeface="Arial"/>
              </a:rPr>
              <a:t>50 percent of students have a background from outside of Norway. Most from Europe, followed by Asia. </a:t>
            </a:r>
          </a:p>
          <a:p>
            <a:pPr marL="398145" marR="0" lvl="1" indent="0" algn="l" defTabSz="914263" rtl="0" eaLnBrk="1" fontAlgn="auto" latinLnBrk="0" hangingPunct="1">
              <a:lnSpc>
                <a:spcPct val="90000"/>
              </a:lnSpc>
              <a:spcBef>
                <a:spcPts val="0"/>
              </a:spcBef>
              <a:spcAft>
                <a:spcPts val="0"/>
              </a:spcAft>
              <a:buClrTx/>
              <a:buSzTx/>
              <a:buFont typeface="Arial" panose="05000000000000000000" pitchFamily="2" charset="2"/>
              <a:buNone/>
              <a:tabLst/>
              <a:defRPr/>
            </a:pPr>
            <a:endParaRPr lang="en-GB" noProof="0" dirty="0">
              <a:cs typeface="Arial"/>
            </a:endParaRPr>
          </a:p>
          <a:p>
            <a:pPr marL="398145" marR="0" lvl="1" indent="0" algn="l" defTabSz="914263" rtl="0" eaLnBrk="1" fontAlgn="auto" latinLnBrk="0" hangingPunct="1">
              <a:lnSpc>
                <a:spcPct val="90000"/>
              </a:lnSpc>
              <a:spcBef>
                <a:spcPts val="0"/>
              </a:spcBef>
              <a:spcAft>
                <a:spcPts val="0"/>
              </a:spcAft>
              <a:buClrTx/>
              <a:buSzTx/>
              <a:buFont typeface="Arial" panose="05000000000000000000" pitchFamily="2" charset="2"/>
              <a:buNone/>
              <a:tabLst/>
              <a:defRPr/>
            </a:pPr>
            <a:r>
              <a:rPr lang="nb-NO" dirty="0">
                <a:cs typeface="Arial"/>
              </a:rPr>
              <a:t>Source: </a:t>
            </a:r>
            <a:r>
              <a:rPr lang="en-GB" noProof="0" dirty="0">
                <a:cs typeface="Arial"/>
              </a:rPr>
              <a:t>Report on equality, inclusion and diversity </a:t>
            </a:r>
            <a:r>
              <a:rPr lang="nb-NO" dirty="0">
                <a:cs typeface="Arial"/>
              </a:rPr>
              <a:t>at UiO, https://www.uio.no/om/strategi/likestilling/rapporter/lim-rapport-2025.pdf (Norwegian </a:t>
            </a:r>
            <a:r>
              <a:rPr lang="en-GB" noProof="0" dirty="0">
                <a:cs typeface="Arial"/>
              </a:rPr>
              <a:t>only) </a:t>
            </a:r>
          </a:p>
          <a:p>
            <a:pPr marL="0" indent="0">
              <a:buFont typeface="Arial" panose="020B0604020202020204" pitchFamily="34" charset="0"/>
              <a:buNone/>
            </a:pPr>
            <a:endParaRPr lang="nb-NO" sz="1200" i="1"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nb-NO" sz="1200" b="1" i="0" dirty="0">
                <a:latin typeface="Arial" panose="020B0604020202020204" pitchFamily="34" charset="0"/>
                <a:cs typeface="Arial" panose="020B0604020202020204" pitchFamily="34" charset="0"/>
              </a:rPr>
              <a:t>Exchange (DBH, 2025):</a:t>
            </a:r>
          </a:p>
          <a:p>
            <a:pPr marL="628582" lvl="1" indent="-171450">
              <a:buFont typeface="Arial" panose="020B0604020202020204" pitchFamily="34" charset="0"/>
              <a:buChar char="•"/>
            </a:pPr>
            <a:r>
              <a:rPr lang="en-GB" sz="1200" i="0" noProof="0" dirty="0">
                <a:latin typeface="Arial" panose="020B0604020202020204" pitchFamily="34" charset="0"/>
                <a:cs typeface="Arial" panose="020B0604020202020204" pitchFamily="34" charset="0"/>
              </a:rPr>
              <a:t>Outgoing students: 945</a:t>
            </a:r>
          </a:p>
          <a:p>
            <a:pPr marL="628582" lvl="1" indent="-171450">
              <a:buFont typeface="Arial" panose="020B0604020202020204" pitchFamily="34" charset="0"/>
              <a:buChar char="•"/>
            </a:pPr>
            <a:r>
              <a:rPr lang="en-GB" sz="1200" i="0" noProof="0" dirty="0">
                <a:latin typeface="Arial" panose="020B0604020202020204" pitchFamily="34" charset="0"/>
                <a:cs typeface="Arial" panose="020B0604020202020204" pitchFamily="34" charset="0"/>
              </a:rPr>
              <a:t>Incoming students: </a:t>
            </a:r>
            <a:r>
              <a:rPr lang="nb-NO" sz="1200" i="0" dirty="0">
                <a:latin typeface="Arial" panose="020B0604020202020204" pitchFamily="34" charset="0"/>
                <a:cs typeface="Arial" panose="020B0604020202020204" pitchFamily="34" charset="0"/>
              </a:rPr>
              <a:t>1,519</a:t>
            </a:r>
          </a:p>
          <a:p>
            <a:pPr marL="628582" lvl="1" indent="-171450">
              <a:buFont typeface="Arial" panose="020B0604020202020204" pitchFamily="34" charset="0"/>
              <a:buChar char="•"/>
            </a:pPr>
            <a:r>
              <a:rPr lang="nb-NO" sz="1200" i="0" dirty="0">
                <a:latin typeface="Arial" panose="020B0604020202020204" pitchFamily="34" charset="0"/>
                <a:cs typeface="Arial" panose="020B0604020202020204" pitchFamily="34" charset="0"/>
              </a:rPr>
              <a:t>International students: 3,647</a:t>
            </a:r>
            <a:endParaRPr lang="nb-NO" sz="1200" i="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nb-NO" sz="1200" i="1"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nb-NO" sz="1200" i="1" dirty="0">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fld id="{EA72985F-36CD-4D87-8C89-674A558E8057}" type="slidenum">
              <a:rPr lang="en-US" smtClean="0"/>
              <a:t>20</a:t>
            </a:fld>
            <a:endParaRPr lang="en-US"/>
          </a:p>
        </p:txBody>
      </p:sp>
    </p:spTree>
    <p:extLst>
      <p:ext uri="{BB962C8B-B14F-4D97-AF65-F5344CB8AC3E}">
        <p14:creationId xmlns:p14="http://schemas.microsoft.com/office/powerpoint/2010/main" val="2744364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47EF0-2572-A265-1B3A-9751951C449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1EAF657-7C4D-117F-71FD-FC2835B18D25}"/>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C0FA5F03-064A-F2DB-74D0-A5D31CBC5665}"/>
              </a:ext>
            </a:extLst>
          </p:cNvPr>
          <p:cNvSpPr>
            <a:spLocks noGrp="1"/>
          </p:cNvSpPr>
          <p:nvPr>
            <p:ph type="body" idx="1"/>
          </p:nvPr>
        </p:nvSpPr>
        <p:spPr/>
        <p:txBody>
          <a:bodyPr/>
          <a:lstStyle/>
          <a:p>
            <a:endParaRPr lang="nb-NO" sz="1200" kern="1200" dirty="0">
              <a:solidFill>
                <a:schemeClr val="tx1"/>
              </a:solidFill>
              <a:effectLst/>
              <a:latin typeface="+mn-lt"/>
              <a:ea typeface="+mn-ea"/>
              <a:cs typeface="+mn-cs"/>
            </a:endParaRPr>
          </a:p>
        </p:txBody>
      </p:sp>
      <p:sp>
        <p:nvSpPr>
          <p:cNvPr id="4" name="Plassholder for lysbildenummer 3">
            <a:extLst>
              <a:ext uri="{FF2B5EF4-FFF2-40B4-BE49-F238E27FC236}">
                <a16:creationId xmlns:a16="http://schemas.microsoft.com/office/drawing/2014/main" id="{84F65298-7365-D198-AB09-70A66F4362D6}"/>
              </a:ext>
            </a:extLst>
          </p:cNvPr>
          <p:cNvSpPr>
            <a:spLocks noGrp="1"/>
          </p:cNvSpPr>
          <p:nvPr>
            <p:ph type="sldNum" sz="quarter" idx="5"/>
          </p:nvPr>
        </p:nvSpPr>
        <p:spPr/>
        <p:txBody>
          <a:bodyPr/>
          <a:lstStyle/>
          <a:p>
            <a:fld id="{EA72985F-36CD-4D87-8C89-674A558E8057}" type="slidenum">
              <a:rPr lang="en-US" smtClean="0"/>
              <a:t>21</a:t>
            </a:fld>
            <a:endParaRPr lang="en-US"/>
          </a:p>
        </p:txBody>
      </p:sp>
    </p:spTree>
    <p:extLst>
      <p:ext uri="{BB962C8B-B14F-4D97-AF65-F5344CB8AC3E}">
        <p14:creationId xmlns:p14="http://schemas.microsoft.com/office/powerpoint/2010/main" val="31146476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05DF6-E001-2A5A-2C0F-7A3AF861FAC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D652B53-C855-73E0-56D5-6CE69AFD9543}"/>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6917A347-50B9-570A-F2DD-D19F08DE610E}"/>
              </a:ext>
            </a:extLst>
          </p:cNvPr>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GB" sz="1200" b="1" i="0" kern="1200" noProof="0" dirty="0">
                <a:solidFill>
                  <a:schemeClr val="tx1"/>
                </a:solidFill>
                <a:effectLst/>
                <a:latin typeface="+mn-lt"/>
                <a:ea typeface="+mn-ea"/>
                <a:cs typeface="+mn-cs"/>
              </a:rPr>
              <a:t>The Educational Quality Award 2025 </a:t>
            </a:r>
            <a:r>
              <a:rPr lang="en-GB" sz="1200" b="0" i="0" kern="1200" noProof="0" dirty="0">
                <a:solidFill>
                  <a:schemeClr val="tx1"/>
                </a:solidFill>
                <a:effectLst/>
                <a:latin typeface="+mn-lt"/>
                <a:ea typeface="+mn-ea"/>
                <a:cs typeface="+mn-cs"/>
              </a:rPr>
              <a:t>went to (from left): </a:t>
            </a:r>
            <a:r>
              <a:rPr lang="nb-NO" dirty="0"/>
              <a:t>Omid Mirmotahari, Mali Aalbu and Yngvar Berg.</a:t>
            </a:r>
          </a:p>
          <a:p>
            <a:endParaRPr lang="en-GB" sz="1200" b="0" i="0" kern="1200" noProof="0" dirty="0">
              <a:solidFill>
                <a:schemeClr val="tx1"/>
              </a:solidFill>
              <a:effectLst/>
              <a:latin typeface="+mn-lt"/>
              <a:ea typeface="+mn-ea"/>
              <a:cs typeface="+mn-cs"/>
            </a:endParaRPr>
          </a:p>
          <a:p>
            <a:r>
              <a:rPr lang="en-GB" sz="1200" b="0" i="0" kern="1200" noProof="0" dirty="0">
                <a:solidFill>
                  <a:schemeClr val="tx1"/>
                </a:solidFill>
                <a:effectLst/>
                <a:latin typeface="+mn-lt"/>
                <a:ea typeface="+mn-ea"/>
                <a:cs typeface="+mn-cs"/>
              </a:rPr>
              <a:t>Active Centres for Excellence in Education at UiO:</a:t>
            </a:r>
          </a:p>
          <a:p>
            <a:pPr marL="171450" indent="-171450">
              <a:buFont typeface="Wingdings" panose="05000000000000000000" pitchFamily="2" charset="2"/>
              <a:buChar char="§"/>
            </a:pPr>
            <a:r>
              <a:rPr lang="en-GB" sz="1200" b="0" i="0" kern="1200" noProof="0" dirty="0">
                <a:solidFill>
                  <a:schemeClr val="tx1"/>
                </a:solidFill>
                <a:effectLst/>
                <a:latin typeface="+mn-lt"/>
                <a:ea typeface="+mn-ea"/>
                <a:cs typeface="+mn-cs"/>
              </a:rPr>
              <a:t>IN-TED – </a:t>
            </a:r>
            <a:r>
              <a:rPr lang="en-GB" sz="1200" b="0" i="0" kern="1200" noProof="0" dirty="0">
                <a:solidFill>
                  <a:schemeClr val="tx1"/>
                </a:solidFill>
                <a:effectLst/>
                <a:latin typeface="+mn-lt"/>
                <a:ea typeface="+mn-ea"/>
                <a:cs typeface="+mn-cs"/>
                <a:hlinkClick r:id="rId3"/>
              </a:rPr>
              <a:t>Center for Interdisciplinary Education</a:t>
            </a:r>
            <a:endParaRPr lang="en-GB" sz="1200" b="0" i="0" kern="1200" noProof="0" dirty="0">
              <a:solidFill>
                <a:schemeClr val="tx1"/>
              </a:solidFill>
              <a:effectLst/>
              <a:latin typeface="+mn-lt"/>
              <a:ea typeface="+mn-ea"/>
              <a:cs typeface="+mn-cs"/>
            </a:endParaRPr>
          </a:p>
          <a:p>
            <a:pPr marL="171450" indent="-171450">
              <a:buFont typeface="Wingdings" panose="05000000000000000000" pitchFamily="2" charset="2"/>
              <a:buChar char="§"/>
            </a:pPr>
            <a:r>
              <a:rPr lang="en-GB" sz="1200" b="0" i="0" kern="1200" noProof="0" dirty="0">
                <a:solidFill>
                  <a:schemeClr val="tx1"/>
                </a:solidFill>
                <a:effectLst/>
                <a:latin typeface="+mn-lt"/>
                <a:ea typeface="+mn-ea"/>
                <a:cs typeface="+mn-cs"/>
              </a:rPr>
              <a:t>CELL - </a:t>
            </a:r>
            <a:r>
              <a:rPr lang="en-GB" sz="1200" b="0" i="0" kern="1200" noProof="0" dirty="0">
                <a:solidFill>
                  <a:schemeClr val="tx1"/>
                </a:solidFill>
                <a:effectLst/>
                <a:latin typeface="+mn-lt"/>
                <a:ea typeface="+mn-ea"/>
                <a:cs typeface="+mn-cs"/>
                <a:hlinkClick r:id="rId4"/>
              </a:rPr>
              <a:t>Centre on Experiential Legal Learning</a:t>
            </a:r>
            <a:endParaRPr lang="en-GB" sz="1200" b="0" i="0" kern="1200" noProof="0" dirty="0">
              <a:solidFill>
                <a:schemeClr val="tx1"/>
              </a:solidFill>
              <a:effectLst/>
              <a:latin typeface="+mn-lt"/>
              <a:ea typeface="+mn-ea"/>
              <a:cs typeface="+mn-cs"/>
            </a:endParaRPr>
          </a:p>
          <a:p>
            <a:pPr marL="171450" indent="-171450">
              <a:buFont typeface="Wingdings" panose="05000000000000000000" pitchFamily="2" charset="2"/>
              <a:buChar char="§"/>
            </a:pPr>
            <a:r>
              <a:rPr lang="en-GB" sz="1200" b="0" i="0" kern="1200" noProof="0" dirty="0">
                <a:solidFill>
                  <a:schemeClr val="tx1"/>
                </a:solidFill>
                <a:effectLst/>
                <a:latin typeface="+mn-lt"/>
                <a:ea typeface="+mn-ea"/>
                <a:cs typeface="+mn-cs"/>
              </a:rPr>
              <a:t>SHE – </a:t>
            </a:r>
            <a:r>
              <a:rPr lang="en-GB" sz="1200" b="0" i="0" kern="1200" noProof="0" dirty="0">
                <a:solidFill>
                  <a:schemeClr val="tx1"/>
                </a:solidFill>
                <a:effectLst/>
                <a:latin typeface="+mn-lt"/>
                <a:ea typeface="+mn-ea"/>
                <a:cs typeface="+mn-cs"/>
                <a:hlinkClick r:id="rId5"/>
              </a:rPr>
              <a:t>Centre for Sustainable Healthcare Education</a:t>
            </a:r>
            <a:endParaRPr lang="en-GB" sz="1200" b="0" i="0" kern="1200" noProof="0" dirty="0">
              <a:solidFill>
                <a:schemeClr val="tx1"/>
              </a:solidFill>
              <a:effectLst/>
              <a:latin typeface="+mn-lt"/>
              <a:ea typeface="+mn-ea"/>
              <a:cs typeface="+mn-cs"/>
            </a:endParaRPr>
          </a:p>
          <a:p>
            <a:pPr marL="171450" indent="-171450">
              <a:buFont typeface="Wingdings" panose="05000000000000000000" pitchFamily="2" charset="2"/>
              <a:buChar char="§"/>
            </a:pPr>
            <a:r>
              <a:rPr lang="en-GB" sz="1200" b="0" i="0" kern="1200" noProof="0" dirty="0">
                <a:solidFill>
                  <a:schemeClr val="tx1"/>
                </a:solidFill>
                <a:effectLst/>
                <a:latin typeface="+mn-lt"/>
                <a:ea typeface="+mn-ea"/>
                <a:cs typeface="+mn-cs"/>
              </a:rPr>
              <a:t>CCSE – </a:t>
            </a:r>
            <a:r>
              <a:rPr lang="en-GB" sz="1200" b="0" i="0" kern="1200" noProof="0" dirty="0">
                <a:solidFill>
                  <a:schemeClr val="tx1"/>
                </a:solidFill>
                <a:effectLst/>
                <a:latin typeface="+mn-lt"/>
                <a:ea typeface="+mn-ea"/>
                <a:cs typeface="+mn-cs"/>
                <a:hlinkClick r:id="rId6"/>
              </a:rPr>
              <a:t>Center for Computing in Science Education</a:t>
            </a:r>
            <a:endParaRPr lang="en-GB" sz="1200" b="0" i="0" kern="1200" noProof="0" dirty="0">
              <a:solidFill>
                <a:schemeClr val="tx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n-lt"/>
                <a:ea typeface="+mn-ea"/>
                <a:cs typeface="+mn-cs"/>
              </a:rPr>
              <a:t>UiO participates in, but does not administrate: iEarth – Centre for integrated Earth Science Education</a:t>
            </a:r>
          </a:p>
          <a:p>
            <a:endParaRPr lang="en-GB" sz="1200" b="0" i="0" kern="1200" noProof="0" dirty="0">
              <a:solidFill>
                <a:schemeClr val="tx1"/>
              </a:solidFill>
              <a:effectLst/>
              <a:latin typeface="+mn-lt"/>
              <a:ea typeface="+mn-ea"/>
              <a:cs typeface="+mn-cs"/>
            </a:endParaRPr>
          </a:p>
          <a:p>
            <a:r>
              <a:rPr lang="en-GB" sz="1200" b="0" i="0" kern="1200" noProof="0" dirty="0">
                <a:solidFill>
                  <a:schemeClr val="tx1"/>
                </a:solidFill>
                <a:effectLst/>
                <a:latin typeface="+mn-lt"/>
                <a:ea typeface="+mn-ea"/>
                <a:cs typeface="+mn-cs"/>
              </a:rPr>
              <a:t>Centres for Excellence in Education (SFU) is a long-term effort to stimulate the development of education and innovative approaches to learning in higher education at bachelor’s and master’s degree level. The last grant was awarded in 2022, and there is currently no plans of opening for new applications.</a:t>
            </a:r>
            <a:endParaRPr lang="nb-NO" sz="1200" noProof="0" dirty="0">
              <a:effectLst/>
              <a:latin typeface="+mn-lt"/>
              <a:ea typeface="Calibri"/>
              <a:cs typeface="Calibri"/>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200" noProof="0" dirty="0">
              <a:effectLst/>
              <a:latin typeface="+mn-lt"/>
              <a:ea typeface="Calibri"/>
              <a:cs typeface="Calibri"/>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200" noProof="0" dirty="0">
              <a:effectLst/>
              <a:latin typeface="+mn-lt"/>
              <a:ea typeface="Calibri"/>
              <a:cs typeface="Calibri"/>
            </a:endParaRPr>
          </a:p>
        </p:txBody>
      </p:sp>
      <p:sp>
        <p:nvSpPr>
          <p:cNvPr id="4" name="Plassholder for lysbildenummer 3">
            <a:extLst>
              <a:ext uri="{FF2B5EF4-FFF2-40B4-BE49-F238E27FC236}">
                <a16:creationId xmlns:a16="http://schemas.microsoft.com/office/drawing/2014/main" id="{E639E21C-8F79-FD63-5D9C-CECFDCB840A5}"/>
              </a:ext>
            </a:extLst>
          </p:cNvPr>
          <p:cNvSpPr>
            <a:spLocks noGrp="1"/>
          </p:cNvSpPr>
          <p:nvPr>
            <p:ph type="sldNum" sz="quarter" idx="5"/>
          </p:nvPr>
        </p:nvSpPr>
        <p:spPr/>
        <p:txBody>
          <a:bodyPr/>
          <a:lstStyle/>
          <a:p>
            <a:fld id="{EA72985F-36CD-4D87-8C89-674A558E8057}" type="slidenum">
              <a:rPr lang="en-US" smtClean="0"/>
              <a:t>22</a:t>
            </a:fld>
            <a:endParaRPr lang="en-US"/>
          </a:p>
        </p:txBody>
      </p:sp>
    </p:spTree>
    <p:extLst>
      <p:ext uri="{BB962C8B-B14F-4D97-AF65-F5344CB8AC3E}">
        <p14:creationId xmlns:p14="http://schemas.microsoft.com/office/powerpoint/2010/main" val="36261973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a:lnSpc>
                <a:spcPct val="107000"/>
              </a:lnSpc>
              <a:spcAft>
                <a:spcPts val="800"/>
              </a:spcAft>
            </a:pPr>
            <a:r>
              <a:rPr lang="nb-NO" b="1" dirty="0"/>
              <a:t>International collaboration: </a:t>
            </a:r>
            <a:r>
              <a:rPr lang="nb-NO" b="0" dirty="0"/>
              <a:t>https://www.uio.no/english/about/global/</a:t>
            </a:r>
          </a:p>
          <a:p>
            <a:pPr>
              <a:lnSpc>
                <a:spcPct val="107000"/>
              </a:lnSpc>
              <a:spcAft>
                <a:spcPts val="800"/>
              </a:spcAft>
            </a:pPr>
            <a:endParaRPr lang="nb-NO" dirty="0"/>
          </a:p>
          <a:p>
            <a:pPr>
              <a:lnSpc>
                <a:spcPct val="107000"/>
              </a:lnSpc>
              <a:spcAft>
                <a:spcPts val="800"/>
              </a:spcAft>
            </a:pPr>
            <a:r>
              <a:rPr lang="en-GB" noProof="0" dirty="0"/>
              <a:t>See also</a:t>
            </a:r>
            <a:r>
              <a:rPr lang="en-GB" noProof="0"/>
              <a:t>: </a:t>
            </a:r>
          </a:p>
          <a:p>
            <a:pPr>
              <a:lnSpc>
                <a:spcPct val="107000"/>
              </a:lnSpc>
              <a:spcAft>
                <a:spcPts val="800"/>
              </a:spcAft>
            </a:pPr>
            <a:r>
              <a:rPr lang="en-GB" noProof="0"/>
              <a:t>Action </a:t>
            </a:r>
            <a:r>
              <a:rPr lang="en-GB" noProof="0" dirty="0"/>
              <a:t>plan for internationalisation of education </a:t>
            </a:r>
            <a:r>
              <a:rPr lang="nb-NO" dirty="0"/>
              <a:t>2024-2026, https://www.uio.no/english/about/strategy/internationalisation-education/index.html </a:t>
            </a:r>
            <a:endParaRPr lang="nb-NO" b="0" i="0" u="none" strike="noStrike" dirty="0">
              <a:solidFill>
                <a:srgbClr val="1A0DAB"/>
              </a:solidFill>
              <a:effectLst/>
              <a:latin typeface="arial" panose="020B0604020202020204" pitchFamily="34" charset="0"/>
              <a:hlinkClick r:id="rId3"/>
            </a:endParaRPr>
          </a:p>
        </p:txBody>
      </p:sp>
      <p:sp>
        <p:nvSpPr>
          <p:cNvPr id="4" name="Plassholder for lysbildenumm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3435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09EFE-12A9-C44D-6713-225FE5116A0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3633D0A-71FF-79AD-AFDC-E547E923AFF0}"/>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944C7DE4-C329-5470-4EBB-9D08DA4BFBB5}"/>
              </a:ext>
            </a:extLst>
          </p:cNvPr>
          <p:cNvSpPr>
            <a:spLocks noGrp="1"/>
          </p:cNvSpPr>
          <p:nvPr>
            <p:ph type="body" idx="1"/>
          </p:nvPr>
        </p:nvSpPr>
        <p:spPr/>
        <p:txBody>
          <a:bodyPr/>
          <a:lstStyle/>
          <a:p>
            <a:pPr marL="0" marR="0" lvl="0" indent="0" algn="l" defTabSz="914263" rtl="0" eaLnBrk="1" fontAlgn="auto" latinLnBrk="0" hangingPunct="1">
              <a:lnSpc>
                <a:spcPct val="120000"/>
              </a:lnSpc>
              <a:spcBef>
                <a:spcPts val="0"/>
              </a:spcBef>
              <a:spcAft>
                <a:spcPts val="0"/>
              </a:spcAft>
              <a:buClrTx/>
              <a:buSzTx/>
              <a:buFontTx/>
              <a:buNone/>
              <a:tabLst/>
              <a:defRPr/>
            </a:pPr>
            <a:r>
              <a:rPr lang="nb-NO" b="0" dirty="0">
                <a:latin typeface="Arial" panose="020B0604020202020204" pitchFamily="34" charset="0"/>
                <a:cs typeface="Arial" panose="020B0604020202020204" pitchFamily="34" charset="0"/>
              </a:rPr>
              <a:t>A </a:t>
            </a:r>
            <a:r>
              <a:rPr lang="en-GB" b="0" noProof="0" dirty="0">
                <a:latin typeface="Arial" panose="020B0604020202020204" pitchFamily="34" charset="0"/>
                <a:cs typeface="Arial" panose="020B0604020202020204" pitchFamily="34" charset="0"/>
              </a:rPr>
              <a:t>European university alliance </a:t>
            </a:r>
            <a:r>
              <a:rPr lang="en-US" sz="1200" b="0" i="0" kern="1200" dirty="0">
                <a:solidFill>
                  <a:schemeClr val="tx1"/>
                </a:solidFill>
                <a:effectLst/>
                <a:latin typeface="+mn-lt"/>
                <a:ea typeface="+mn-ea"/>
                <a:cs typeface="+mn-cs"/>
              </a:rPr>
              <a:t>consisting of nine research-intensive comprehensive universities:</a:t>
            </a:r>
            <a:endParaRPr lang="nb-NO" b="1" dirty="0">
              <a:latin typeface="Arial" panose="020B0604020202020204" pitchFamily="34" charset="0"/>
              <a:cs typeface="Arial" panose="020B0604020202020204" pitchFamily="34" charset="0"/>
            </a:endParaRPr>
          </a:p>
          <a:p>
            <a:pPr marL="0" marR="0" lvl="0" indent="0" algn="l" defTabSz="914263" rtl="0" eaLnBrk="1" fontAlgn="auto" latinLnBrk="0" hangingPunct="1">
              <a:lnSpc>
                <a:spcPct val="120000"/>
              </a:lnSpc>
              <a:spcBef>
                <a:spcPts val="0"/>
              </a:spcBef>
              <a:spcAft>
                <a:spcPts val="0"/>
              </a:spcAft>
              <a:buClrTx/>
              <a:buSzTx/>
              <a:buFontTx/>
              <a:buNone/>
              <a:tabLst/>
              <a:defRPr/>
            </a:pPr>
            <a:r>
              <a:rPr lang="nb-NO" dirty="0">
                <a:latin typeface="Arial" panose="020B0604020202020204" pitchFamily="34" charset="0"/>
                <a:cs typeface="Arial" panose="020B0604020202020204" pitchFamily="34" charset="0"/>
              </a:rPr>
              <a:t>Universitetet i Oslo, Aarhus Universitet, </a:t>
            </a:r>
            <a:r>
              <a:rPr lang="de-DE" noProof="0" dirty="0">
                <a:latin typeface="Arial" panose="020B0604020202020204" pitchFamily="34" charset="0"/>
                <a:cs typeface="Arial" panose="020B0604020202020204" pitchFamily="34" charset="0"/>
              </a:rPr>
              <a:t>Humboldt-Universität zu Berlin</a:t>
            </a:r>
            <a:r>
              <a:rPr lang="nb-NO" dirty="0">
                <a:latin typeface="Arial" panose="020B0604020202020204" pitchFamily="34" charset="0"/>
                <a:cs typeface="Arial" panose="020B0604020202020204" pitchFamily="34" charset="0"/>
              </a:rPr>
              <a:t>, </a:t>
            </a:r>
            <a:r>
              <a:rPr lang="en-GB" noProof="0" dirty="0">
                <a:latin typeface="Arial" panose="020B0604020202020204" pitchFamily="34" charset="0"/>
                <a:cs typeface="Arial" panose="020B0604020202020204" pitchFamily="34" charset="0"/>
              </a:rPr>
              <a:t>King’s College London</a:t>
            </a:r>
            <a:r>
              <a:rPr lang="nb-NO" dirty="0">
                <a:latin typeface="Arial" panose="020B0604020202020204" pitchFamily="34" charset="0"/>
                <a:cs typeface="Arial" panose="020B0604020202020204" pitchFamily="34" charset="0"/>
              </a:rPr>
              <a:t>, </a:t>
            </a:r>
            <a:r>
              <a:rPr lang="sr-Cyrl-RS" noProof="0" dirty="0">
                <a:latin typeface="Arial" panose="020B0604020202020204" pitchFamily="34" charset="0"/>
                <a:cs typeface="Arial" panose="020B0604020202020204" pitchFamily="34" charset="0"/>
              </a:rPr>
              <a:t>Univerzitet u Beogradu</a:t>
            </a:r>
            <a:r>
              <a:rPr lang="nb-NO" dirty="0">
                <a:latin typeface="Arial" panose="020B0604020202020204" pitchFamily="34" charset="0"/>
                <a:cs typeface="Arial" panose="020B0604020202020204" pitchFamily="34" charset="0"/>
              </a:rPr>
              <a:t>, </a:t>
            </a:r>
            <a:r>
              <a:rPr lang="fr-FR" noProof="0" dirty="0">
                <a:latin typeface="Arial" panose="020B0604020202020204" pitchFamily="34" charset="0"/>
                <a:cs typeface="Arial" panose="020B0604020202020204" pitchFamily="34" charset="0"/>
              </a:rPr>
              <a:t>Université catholique de Louvain, Université Paris Cité</a:t>
            </a:r>
            <a:r>
              <a:rPr lang="nb-NO" dirty="0">
                <a:latin typeface="Arial" panose="020B0604020202020204" pitchFamily="34" charset="0"/>
                <a:cs typeface="Arial" panose="020B0604020202020204" pitchFamily="34" charset="0"/>
              </a:rPr>
              <a:t>, </a:t>
            </a:r>
            <a:r>
              <a:rPr lang="it-IT" noProof="0" dirty="0">
                <a:latin typeface="Arial" panose="020B0604020202020204" pitchFamily="34" charset="0"/>
                <a:cs typeface="Arial" panose="020B0604020202020204" pitchFamily="34" charset="0"/>
              </a:rPr>
              <a:t>Università di Pisa</a:t>
            </a:r>
            <a:r>
              <a:rPr lang="nb-NO" dirty="0">
                <a:latin typeface="Arial" panose="020B0604020202020204" pitchFamily="34" charset="0"/>
                <a:cs typeface="Arial" panose="020B0604020202020204" pitchFamily="34" charset="0"/>
              </a:rPr>
              <a:t>, </a:t>
            </a:r>
            <a:r>
              <a:rPr lang="de-AT" noProof="0" dirty="0">
                <a:latin typeface="Arial" panose="020B0604020202020204" pitchFamily="34" charset="0"/>
                <a:cs typeface="Arial" panose="020B0604020202020204" pitchFamily="34" charset="0"/>
              </a:rPr>
              <a:t>Universität Wien</a:t>
            </a:r>
            <a:r>
              <a:rPr lang="nb-NO" dirty="0">
                <a:latin typeface="Arial" panose="020B0604020202020204" pitchFamily="34" charset="0"/>
                <a:cs typeface="Arial" panose="020B0604020202020204" pitchFamily="34" charset="0"/>
              </a:rPr>
              <a:t>. </a:t>
            </a:r>
            <a:endParaRPr lang="nb-NO" sz="1200" b="1" dirty="0">
              <a:cs typeface="Roboto" panose="02000000000000000000" pitchFamily="2" charset="0"/>
            </a:endParaRPr>
          </a:p>
          <a:p>
            <a:pPr>
              <a:lnSpc>
                <a:spcPct val="120000"/>
              </a:lnSpc>
            </a:pPr>
            <a:endParaRPr lang="nb-NO" sz="1200" b="1" dirty="0">
              <a:cs typeface="Roboto" panose="02000000000000000000" pitchFamily="2" charset="0"/>
            </a:endParaRPr>
          </a:p>
          <a:p>
            <a:pPr marL="171450" indent="-171450">
              <a:buFont typeface="Wingdings" panose="05000000000000000000" pitchFamily="2" charset="2"/>
              <a:buChar char="§"/>
            </a:pPr>
            <a:r>
              <a:rPr lang="en-GB" b="1" dirty="0">
                <a:effectLst/>
              </a:rPr>
              <a:t>Circle U. Open Campus: </a:t>
            </a:r>
            <a:r>
              <a:rPr lang="en-GB" sz="1200" noProof="0" dirty="0">
                <a:cs typeface="Roboto" panose="02000000000000000000" pitchFamily="2" charset="0"/>
              </a:rPr>
              <a:t>shared digital entry point to educational activities across the alliance</a:t>
            </a:r>
          </a:p>
          <a:p>
            <a:pPr marL="171450" marR="0" lvl="0" indent="-171450" algn="l" defTabSz="914263"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200" b="1" noProof="0" dirty="0">
                <a:cs typeface="Roboto" panose="02000000000000000000" pitchFamily="2" charset="0"/>
              </a:rPr>
              <a:t>Thematic knowledge hubs (climate, global health, AI, democracy): </a:t>
            </a:r>
            <a:r>
              <a:rPr lang="en-US" sz="1200" b="0" i="0" kern="1200" dirty="0">
                <a:solidFill>
                  <a:schemeClr val="tx1"/>
                </a:solidFill>
                <a:effectLst/>
                <a:latin typeface="+mn-lt"/>
                <a:ea typeface="+mn-ea"/>
                <a:cs typeface="+mn-cs"/>
              </a:rPr>
              <a:t>Academic networks for the development of interdisciplinary teaching and research, as well as active collaboration between academics, students and associated partners.</a:t>
            </a:r>
            <a:endParaRPr lang="en-GB" sz="1200" b="1" noProof="0" dirty="0">
              <a:cs typeface="Roboto" panose="02000000000000000000" pitchFamily="2" charset="0"/>
            </a:endParaRPr>
          </a:p>
          <a:p>
            <a:pPr marL="171450" indent="-171450">
              <a:buFont typeface="Wingdings" panose="05000000000000000000" pitchFamily="2" charset="2"/>
              <a:buChar char="§"/>
            </a:pPr>
            <a:r>
              <a:rPr lang="en-GB" b="1" dirty="0">
                <a:effectLst/>
              </a:rPr>
              <a:t>InCubator: </a:t>
            </a:r>
            <a:r>
              <a:rPr lang="en-GB" b="0" dirty="0">
                <a:effectLst/>
              </a:rPr>
              <a:t>student led innovation and entrepreneurship </a:t>
            </a:r>
            <a:endParaRPr lang="en-GB" sz="1200" b="0" kern="100" dirty="0">
              <a:cs typeface="Roboto" panose="02000000000000000000" pitchFamily="2" charset="0"/>
            </a:endParaRPr>
          </a:p>
          <a:p>
            <a:pPr marL="171450" marR="0" lvl="0" indent="-171450" algn="l" defTabSz="914263" rtl="0" eaLnBrk="1" fontAlgn="auto" latinLnBrk="0" hangingPunct="1">
              <a:lnSpc>
                <a:spcPct val="115000"/>
              </a:lnSpc>
              <a:spcBef>
                <a:spcPts val="0"/>
              </a:spcBef>
              <a:spcAft>
                <a:spcPts val="600"/>
              </a:spcAft>
              <a:buClrTx/>
              <a:buSzTx/>
              <a:buFont typeface="Wingdings" panose="05000000000000000000" pitchFamily="2" charset="2"/>
              <a:buChar char="§"/>
              <a:tabLst/>
              <a:defRPr/>
            </a:pPr>
            <a:r>
              <a:rPr lang="en-GB" sz="1200" b="1" kern="100" dirty="0">
                <a:cs typeface="Roboto" panose="02000000000000000000" pitchFamily="2" charset="0"/>
              </a:rPr>
              <a:t>Multilingualism, Interculturality and Language Lab (CU.mil)</a:t>
            </a:r>
            <a:r>
              <a:rPr lang="en-GB" sz="1200" kern="100" dirty="0">
                <a:cs typeface="Roboto" panose="02000000000000000000" pitchFamily="2" charset="0"/>
              </a:rPr>
              <a:t> – </a:t>
            </a:r>
            <a:r>
              <a:rPr lang="en-GB" sz="1200" b="0" i="0" kern="1200" dirty="0">
                <a:solidFill>
                  <a:schemeClr val="tx1"/>
                </a:solidFill>
                <a:effectLst/>
                <a:latin typeface="+mn-lt"/>
                <a:ea typeface="+mn-ea"/>
                <a:cs typeface="+mn-cs"/>
              </a:rPr>
              <a:t>offers formal and informal learning opportunities in the fields of multilingualism, interculturality and language learning. The CU.mil aims to drive the research in these fields forward, to develop multilingual and intercultural competences</a:t>
            </a:r>
          </a:p>
          <a:p>
            <a:pPr marL="171450" marR="0" lvl="0" indent="-171450" algn="l" defTabSz="914263" rtl="0" eaLnBrk="1" fontAlgn="auto" latinLnBrk="0" hangingPunct="1">
              <a:lnSpc>
                <a:spcPct val="115000"/>
              </a:lnSpc>
              <a:spcBef>
                <a:spcPts val="0"/>
              </a:spcBef>
              <a:spcAft>
                <a:spcPts val="600"/>
              </a:spcAft>
              <a:buClrTx/>
              <a:buSzTx/>
              <a:buFont typeface="Wingdings" panose="05000000000000000000" pitchFamily="2" charset="2"/>
              <a:buChar char="§"/>
              <a:tabLst/>
              <a:defRPr/>
            </a:pPr>
            <a:r>
              <a:rPr lang="en-GB" sz="1200" b="1" dirty="0">
                <a:cs typeface="Roboto" panose="02000000000000000000" pitchFamily="2" charset="0"/>
              </a:rPr>
              <a:t>Teaching Innovation Lab (CU.til) - </a:t>
            </a:r>
            <a:r>
              <a:rPr lang="en-GB" sz="1200" b="0" i="0" kern="1200" dirty="0">
                <a:solidFill>
                  <a:schemeClr val="tx1"/>
                </a:solidFill>
                <a:effectLst/>
                <a:latin typeface="+mn-lt"/>
                <a:ea typeface="+mn-ea"/>
                <a:cs typeface="+mn-cs"/>
              </a:rPr>
              <a:t> Promoting student-centred learning, quality assurance and a learning outcomes approach, the key missions of the CU.til are to improve the educational status quo, to enhance student learning and to contribute to the professional development of academic staff.</a:t>
            </a:r>
          </a:p>
          <a:p>
            <a:pPr marL="171450" marR="0" lvl="0" indent="-171450" algn="l" defTabSz="914263" rtl="0" eaLnBrk="1" fontAlgn="auto" latinLnBrk="0" hangingPunct="1">
              <a:lnSpc>
                <a:spcPct val="115000"/>
              </a:lnSpc>
              <a:spcBef>
                <a:spcPts val="0"/>
              </a:spcBef>
              <a:spcAft>
                <a:spcPts val="600"/>
              </a:spcAft>
              <a:buClrTx/>
              <a:buSzTx/>
              <a:buFont typeface="Wingdings" panose="05000000000000000000" pitchFamily="2" charset="2"/>
              <a:buChar char="§"/>
              <a:tabLst/>
              <a:defRPr/>
            </a:pPr>
            <a:r>
              <a:rPr lang="en-GB" sz="1200" b="1" dirty="0">
                <a:cs typeface="Roboto" panose="02000000000000000000" pitchFamily="2" charset="0"/>
              </a:rPr>
              <a:t>The Community of Practice for Early Career Researchers (CU.ecr)</a:t>
            </a:r>
            <a:r>
              <a:rPr lang="en-GB" sz="1200" dirty="0">
                <a:cs typeface="Roboto" panose="02000000000000000000" pitchFamily="2" charset="0"/>
              </a:rPr>
              <a:t> Establish networks for Early-Career Researchers (PhDs and postdocs) through mobility and by supporting </a:t>
            </a:r>
            <a:r>
              <a:rPr lang="en-GB" sz="1200" b="0" i="0" kern="1200" dirty="0">
                <a:solidFill>
                  <a:schemeClr val="tx1"/>
                </a:solidFill>
                <a:effectLst/>
                <a:latin typeface="+mn-lt"/>
                <a:ea typeface="+mn-ea"/>
                <a:cs typeface="+mn-cs"/>
              </a:rPr>
              <a:t>skills and career development</a:t>
            </a:r>
            <a:endParaRPr lang="nb-NO" sz="1200" b="0" i="0" kern="1200" dirty="0">
              <a:solidFill>
                <a:schemeClr val="tx1"/>
              </a:solidFill>
              <a:effectLst/>
              <a:latin typeface="+mn-lt"/>
              <a:ea typeface="+mn-ea"/>
              <a:cs typeface="+mn-cs"/>
            </a:endParaRPr>
          </a:p>
          <a:p>
            <a:pPr marL="0" marR="0" lvl="0" indent="0" algn="l" defTabSz="914263" rtl="0" eaLnBrk="1" fontAlgn="auto" latinLnBrk="0" hangingPunct="1">
              <a:lnSpc>
                <a:spcPct val="100000"/>
              </a:lnSpc>
              <a:spcBef>
                <a:spcPts val="0"/>
              </a:spcBef>
              <a:spcAft>
                <a:spcPts val="0"/>
              </a:spcAft>
              <a:buClrTx/>
              <a:buSzTx/>
              <a:buFontTx/>
              <a:buNone/>
              <a:tabLst/>
              <a:defRPr/>
            </a:pPr>
            <a:endParaRPr lang="nb-NO" i="1" dirty="0"/>
          </a:p>
          <a:p>
            <a:endParaRPr lang="nb-NO" i="1" dirty="0"/>
          </a:p>
        </p:txBody>
      </p:sp>
      <p:sp>
        <p:nvSpPr>
          <p:cNvPr id="4" name="Plassholder for lysbildenummer 3">
            <a:extLst>
              <a:ext uri="{FF2B5EF4-FFF2-40B4-BE49-F238E27FC236}">
                <a16:creationId xmlns:a16="http://schemas.microsoft.com/office/drawing/2014/main" id="{F8AE6E2E-F2E1-672F-7EDA-D1A3C070F4AF}"/>
              </a:ext>
            </a:extLst>
          </p:cNvPr>
          <p:cNvSpPr>
            <a:spLocks noGrp="1"/>
          </p:cNvSpPr>
          <p:nvPr>
            <p:ph type="sldNum" sz="quarter" idx="5"/>
          </p:nvPr>
        </p:nvSpPr>
        <p:spPr/>
        <p:txBody>
          <a:bodyPr/>
          <a:lstStyle/>
          <a:p>
            <a:fld id="{EA72985F-36CD-4D87-8C89-674A558E8057}" type="slidenum">
              <a:rPr lang="en-US" smtClean="0"/>
              <a:t>24</a:t>
            </a:fld>
            <a:endParaRPr lang="en-US"/>
          </a:p>
        </p:txBody>
      </p:sp>
    </p:spTree>
    <p:extLst>
      <p:ext uri="{BB962C8B-B14F-4D97-AF65-F5344CB8AC3E}">
        <p14:creationId xmlns:p14="http://schemas.microsoft.com/office/powerpoint/2010/main" val="1904399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en-US" sz="1200" b="0" i="0" kern="1200" dirty="0">
                <a:solidFill>
                  <a:schemeClr val="tx1"/>
                </a:solidFill>
                <a:effectLst/>
                <a:latin typeface="+mn-lt"/>
                <a:ea typeface="+mn-ea"/>
                <a:cs typeface="+mn-cs"/>
              </a:rPr>
              <a:t>For the University of </a:t>
            </a:r>
            <a:r>
              <a:rPr lang="en-GB" sz="1200" b="0" i="0" kern="1200" noProof="0" dirty="0">
                <a:solidFill>
                  <a:schemeClr val="tx1"/>
                </a:solidFill>
                <a:effectLst/>
                <a:latin typeface="+mn-lt"/>
                <a:ea typeface="+mn-ea"/>
                <a:cs typeface="+mn-cs"/>
              </a:rPr>
              <a:t>Oslo, exerting influence in the European arena is crucial, given Norwegian universities’ dependence on the shaping of EU policies, programmes and calls, and the fact that research and education </a:t>
            </a:r>
            <a:r>
              <a:rPr lang="en-US" sz="1200" b="0" i="0" kern="1200" dirty="0">
                <a:solidFill>
                  <a:schemeClr val="tx1"/>
                </a:solidFill>
                <a:effectLst/>
                <a:latin typeface="+mn-lt"/>
                <a:ea typeface="+mn-ea"/>
                <a:cs typeface="+mn-cs"/>
              </a:rPr>
              <a:t>policy developed in Brussels largely affects national policy and national instruments.</a:t>
            </a:r>
          </a:p>
          <a:p>
            <a:pPr marL="0" indent="0">
              <a:buFont typeface="Arial" panose="020B0604020202020204" pitchFamily="34" charset="0"/>
              <a:buNone/>
            </a:pPr>
            <a:endParaRPr lang="nb-NO" sz="1200" noProof="0" dirty="0">
              <a:latin typeface="Arial" panose="020B0604020202020204" pitchFamily="34" charset="0"/>
              <a:cs typeface="Arial" panose="020B0604020202020204" pitchFamily="34" charset="0"/>
            </a:endParaRPr>
          </a:p>
          <a:p>
            <a:pPr marL="0" marR="0" lvl="0" indent="0" algn="l" defTabSz="914263" rtl="0" eaLnBrk="1" fontAlgn="auto" latinLnBrk="0" hangingPunct="1">
              <a:lnSpc>
                <a:spcPct val="100000"/>
              </a:lnSpc>
              <a:spcBef>
                <a:spcPts val="0"/>
              </a:spcBef>
              <a:spcAft>
                <a:spcPts val="0"/>
              </a:spcAft>
              <a:buClrTx/>
              <a:buSzTx/>
              <a:buFont typeface="Arial" panose="020B0604020202020204" pitchFamily="34" charset="0"/>
              <a:buNone/>
              <a:tabLst/>
              <a:defRPr/>
            </a:pPr>
            <a:r>
              <a:rPr lang="en-GB" noProof="0" dirty="0"/>
              <a:t>About The Guild</a:t>
            </a:r>
            <a:r>
              <a:rPr lang="nb-NO" dirty="0"/>
              <a:t>: https://www.uio.no/om/internasjonalt/the-guild/ (Norwegian </a:t>
            </a:r>
            <a:r>
              <a:rPr lang="en-GB" noProof="0" dirty="0"/>
              <a:t>only) </a:t>
            </a:r>
            <a:endParaRPr lang="nb-NO" sz="1200" noProof="0" dirty="0">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fld id="{EA72985F-36CD-4D87-8C89-674A558E8057}" type="slidenum">
              <a:rPr lang="en-US" smtClean="0"/>
              <a:t>25</a:t>
            </a:fld>
            <a:endParaRPr lang="en-US"/>
          </a:p>
        </p:txBody>
      </p:sp>
    </p:spTree>
    <p:extLst>
      <p:ext uri="{BB962C8B-B14F-4D97-AF65-F5344CB8AC3E}">
        <p14:creationId xmlns:p14="http://schemas.microsoft.com/office/powerpoint/2010/main" val="7030793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indent="0">
              <a:lnSpc>
                <a:spcPct val="107000"/>
              </a:lnSpc>
              <a:spcAft>
                <a:spcPts val="800"/>
              </a:spcAft>
              <a:buFont typeface="Arial" panose="020B0604020202020204" pitchFamily="34" charset="0"/>
              <a:buNone/>
            </a:pPr>
            <a:r>
              <a:rPr lang="en-US" dirty="0"/>
              <a:t>UiO contributes to a knowledge-based public debate through extensive dissemination activities in the media, at meetings and events, in museums and in Domus Bibliotheca.</a:t>
            </a:r>
          </a:p>
          <a:p>
            <a:pPr marL="0" indent="0">
              <a:lnSpc>
                <a:spcPct val="107000"/>
              </a:lnSpc>
              <a:spcAft>
                <a:spcPts val="800"/>
              </a:spcAft>
              <a:buFont typeface="Arial" panose="020B0604020202020204" pitchFamily="34" charset="0"/>
              <a:buNone/>
            </a:pPr>
            <a:r>
              <a:rPr lang="en-US" dirty="0"/>
              <a:t>https://www.uio.no/english/about/culture/museums/index.html</a:t>
            </a:r>
          </a:p>
          <a:p>
            <a:pPr marL="0" indent="0">
              <a:lnSpc>
                <a:spcPct val="107000"/>
              </a:lnSpc>
              <a:spcAft>
                <a:spcPts val="800"/>
              </a:spcAft>
              <a:buFont typeface="Arial" panose="020B0604020202020204" pitchFamily="34" charset="0"/>
              <a:buNone/>
            </a:pPr>
            <a:r>
              <a:rPr lang="en-US" dirty="0"/>
              <a:t>https://www.uio.no/english/research/domus-bibliotheca/</a:t>
            </a:r>
          </a:p>
          <a:p>
            <a:pPr marL="0" indent="0">
              <a:lnSpc>
                <a:spcPct val="107000"/>
              </a:lnSpc>
              <a:spcAft>
                <a:spcPts val="800"/>
              </a:spcAft>
              <a:buFont typeface="Arial" panose="020B0604020202020204" pitchFamily="34" charset="0"/>
              <a:buNone/>
            </a:pPr>
            <a:endParaRPr lang="en-US" dirty="0"/>
          </a:p>
          <a:p>
            <a:pPr marL="0" marR="0" lvl="0" indent="0" algn="l" defTabSz="914263" rtl="0" eaLnBrk="1" fontAlgn="auto" latinLnBrk="0" hangingPunct="1">
              <a:lnSpc>
                <a:spcPct val="107000"/>
              </a:lnSpc>
              <a:spcBef>
                <a:spcPts val="0"/>
              </a:spcBef>
              <a:spcAft>
                <a:spcPts val="800"/>
              </a:spcAft>
              <a:buClrTx/>
              <a:buSzTx/>
              <a:buFont typeface="Arial" panose="020B0604020202020204" pitchFamily="34" charset="0"/>
              <a:buNone/>
              <a:tabLst/>
              <a:defRPr/>
            </a:pPr>
            <a:r>
              <a:rPr lang="en-GB" noProof="0" dirty="0"/>
              <a:t>Many researchers participate in various </a:t>
            </a:r>
            <a:r>
              <a:rPr lang="en-GB" sz="1200" noProof="0" dirty="0">
                <a:latin typeface="Arial" panose="020B0604020202020204" pitchFamily="34" charset="0"/>
                <a:cs typeface="Arial" panose="020B0604020202020204" pitchFamily="34" charset="0"/>
              </a:rPr>
              <a:t>investigative activities</a:t>
            </a:r>
            <a:r>
              <a:rPr lang="en-GB" noProof="0" dirty="0"/>
              <a:t> such as the making </a:t>
            </a:r>
            <a:r>
              <a:rPr lang="en-US" dirty="0"/>
              <a:t>of Official </a:t>
            </a:r>
            <a:r>
              <a:rPr lang="nb-NO" sz="1200" b="0" i="0" kern="1200" dirty="0">
                <a:solidFill>
                  <a:schemeClr val="tx1"/>
                </a:solidFill>
                <a:effectLst/>
                <a:latin typeface="+mn-lt"/>
                <a:ea typeface="+mn-ea"/>
                <a:cs typeface="+mn-cs"/>
              </a:rPr>
              <a:t>Norwegian Reports, they are in </a:t>
            </a:r>
            <a:r>
              <a:rPr lang="en-US" dirty="0"/>
              <a:t>dialogue with businesses and the public sector, and they contribute to more knowledge in several areas in society.</a:t>
            </a:r>
            <a:endParaRPr lang="nb-NO" dirty="0"/>
          </a:p>
        </p:txBody>
      </p:sp>
      <p:sp>
        <p:nvSpPr>
          <p:cNvPr id="4" name="Plassholder for lysbildenummer 3"/>
          <p:cNvSpPr>
            <a:spLocks noGrp="1"/>
          </p:cNvSpPr>
          <p:nvPr>
            <p:ph type="sldNum" sz="quarter" idx="5"/>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EA72985F-36CD-4D87-8C89-674A558E80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84605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GB" sz="1200" b="1" i="0" kern="1200" noProof="0" dirty="0">
                <a:solidFill>
                  <a:schemeClr val="tx1"/>
                </a:solidFill>
                <a:effectLst/>
                <a:latin typeface="+mn-lt"/>
                <a:ea typeface="+mn-ea"/>
                <a:cs typeface="+mn-cs"/>
              </a:rPr>
              <a:t>Natural History Museum</a:t>
            </a:r>
            <a:r>
              <a:rPr lang="nb-NO" sz="1200" b="1" i="0" kern="1200" dirty="0">
                <a:solidFill>
                  <a:schemeClr val="tx1"/>
                </a:solidFill>
                <a:effectLst/>
                <a:latin typeface="+mn-lt"/>
                <a:ea typeface="+mn-ea"/>
                <a:cs typeface="+mn-cs"/>
              </a:rPr>
              <a:t>: </a:t>
            </a:r>
            <a:r>
              <a:rPr lang="nb-NO" sz="1200" b="0" i="0" kern="1200" dirty="0">
                <a:solidFill>
                  <a:schemeClr val="tx1"/>
                </a:solidFill>
                <a:effectLst/>
                <a:latin typeface="+mn-lt"/>
                <a:ea typeface="+mn-ea"/>
                <a:cs typeface="+mn-cs"/>
              </a:rPr>
              <a:t>https://www.nhm.uio.no/english/</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EA72985F-36CD-4D87-8C89-674A558E8057}" type="slidenum">
              <a:rPr lang="en-US" smtClean="0"/>
              <a:t>27</a:t>
            </a:fld>
            <a:endParaRPr lang="en-US"/>
          </a:p>
        </p:txBody>
      </p:sp>
    </p:spTree>
    <p:extLst>
      <p:ext uri="{BB962C8B-B14F-4D97-AF65-F5344CB8AC3E}">
        <p14:creationId xmlns:p14="http://schemas.microsoft.com/office/powerpoint/2010/main" val="20815630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CB9E4-AA2F-E425-679E-CD3D581127A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B40D780-1E32-F8D2-BD02-B52D2F84B8F0}"/>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0EDAC022-7D18-9FD9-079E-C2709A08A615}"/>
              </a:ext>
            </a:extLst>
          </p:cNvPr>
          <p:cNvSpPr>
            <a:spLocks noGrp="1"/>
          </p:cNvSpPr>
          <p:nvPr>
            <p:ph type="body" idx="1"/>
          </p:nvPr>
        </p:nvSpPr>
        <p:spPr/>
        <p:txBody>
          <a:bodyPr/>
          <a:lstStyle/>
          <a:p>
            <a:r>
              <a:rPr lang="en-GB" b="1" i="0" noProof="0" dirty="0"/>
              <a:t>Botanical Garden: </a:t>
            </a:r>
            <a:r>
              <a:rPr lang="en-GB" b="0" i="0" noProof="0" dirty="0"/>
              <a:t>https://www.nhm.uio.no/english/botanical-garden/index.html</a:t>
            </a:r>
          </a:p>
          <a:p>
            <a:endParaRPr lang="nb-NO" i="0" dirty="0"/>
          </a:p>
        </p:txBody>
      </p:sp>
      <p:sp>
        <p:nvSpPr>
          <p:cNvPr id="4" name="Plassholder for lysbildenummer 3">
            <a:extLst>
              <a:ext uri="{FF2B5EF4-FFF2-40B4-BE49-F238E27FC236}">
                <a16:creationId xmlns:a16="http://schemas.microsoft.com/office/drawing/2014/main" id="{963EEDB9-BB55-3EE0-7D26-1349E071548A}"/>
              </a:ext>
            </a:extLst>
          </p:cNvPr>
          <p:cNvSpPr>
            <a:spLocks noGrp="1"/>
          </p:cNvSpPr>
          <p:nvPr>
            <p:ph type="sldNum" sz="quarter" idx="5"/>
          </p:nvPr>
        </p:nvSpPr>
        <p:spPr/>
        <p:txBody>
          <a:bodyPr/>
          <a:lstStyle/>
          <a:p>
            <a:fld id="{EA72985F-36CD-4D87-8C89-674A558E8057}" type="slidenum">
              <a:rPr lang="en-US" smtClean="0"/>
              <a:t>28</a:t>
            </a:fld>
            <a:endParaRPr lang="en-US"/>
          </a:p>
        </p:txBody>
      </p:sp>
    </p:spTree>
    <p:extLst>
      <p:ext uri="{BB962C8B-B14F-4D97-AF65-F5344CB8AC3E}">
        <p14:creationId xmlns:p14="http://schemas.microsoft.com/office/powerpoint/2010/main" val="3144617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F2F35-ED3B-7589-3BF6-1CDDFAC1951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08C151E-3F65-2FF9-7812-C4E281E17EC8}"/>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B628A846-2002-F8E0-ABEF-470C6444C7FA}"/>
              </a:ext>
            </a:extLst>
          </p:cNvPr>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en-GB" b="1" i="0" noProof="0" dirty="0"/>
              <a:t>The Climate House: </a:t>
            </a:r>
            <a:r>
              <a:rPr lang="nb-NO" b="0" i="0" dirty="0"/>
              <a:t>https://www.nhm.uio.no/english/climate-house/index.html </a:t>
            </a:r>
          </a:p>
          <a:p>
            <a:endParaRPr lang="nb-NO" b="0" i="0" dirty="0"/>
          </a:p>
        </p:txBody>
      </p:sp>
      <p:sp>
        <p:nvSpPr>
          <p:cNvPr id="4" name="Plassholder for lysbildenummer 3">
            <a:extLst>
              <a:ext uri="{FF2B5EF4-FFF2-40B4-BE49-F238E27FC236}">
                <a16:creationId xmlns:a16="http://schemas.microsoft.com/office/drawing/2014/main" id="{BFD63A21-9C8B-2697-58A1-E1185D7F5881}"/>
              </a:ext>
            </a:extLst>
          </p:cNvPr>
          <p:cNvSpPr>
            <a:spLocks noGrp="1"/>
          </p:cNvSpPr>
          <p:nvPr>
            <p:ph type="sldNum" sz="quarter" idx="5"/>
          </p:nvPr>
        </p:nvSpPr>
        <p:spPr/>
        <p:txBody>
          <a:bodyPr/>
          <a:lstStyle/>
          <a:p>
            <a:fld id="{EA72985F-36CD-4D87-8C89-674A558E8057}" type="slidenum">
              <a:rPr lang="en-US" smtClean="0"/>
              <a:t>29</a:t>
            </a:fld>
            <a:endParaRPr lang="en-US"/>
          </a:p>
        </p:txBody>
      </p:sp>
    </p:spTree>
    <p:extLst>
      <p:ext uri="{BB962C8B-B14F-4D97-AF65-F5344CB8AC3E}">
        <p14:creationId xmlns:p14="http://schemas.microsoft.com/office/powerpoint/2010/main" val="4242484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D7FDF-40F8-F248-3211-17BC3F94CB9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84F0F34-45FE-A079-FDA9-3B6A447E4D78}"/>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186ACECC-D539-3F91-854C-18018FFAD9FF}"/>
              </a:ext>
            </a:extLst>
          </p:cNvPr>
          <p:cNvSpPr>
            <a:spLocks noGrp="1"/>
          </p:cNvSpPr>
          <p:nvPr>
            <p:ph type="body" idx="1"/>
          </p:nvPr>
        </p:nvSpPr>
        <p:spPr/>
        <p:txBody>
          <a:bodyPr/>
          <a:lstStyle/>
          <a:p>
            <a:r>
              <a:rPr lang="nb-NO" sz="1200" b="1" i="0" kern="1200" dirty="0">
                <a:solidFill>
                  <a:schemeClr val="tx1"/>
                </a:solidFill>
                <a:effectLst/>
                <a:latin typeface="+mn-lt"/>
                <a:ea typeface="+mn-ea"/>
                <a:cs typeface="+mn-cs"/>
              </a:rPr>
              <a:t>Museum </a:t>
            </a:r>
            <a:r>
              <a:rPr lang="en-GB" sz="1200" b="1" i="0" kern="1200" noProof="0" dirty="0">
                <a:solidFill>
                  <a:schemeClr val="tx1"/>
                </a:solidFill>
                <a:effectLst/>
                <a:latin typeface="+mn-lt"/>
                <a:ea typeface="+mn-ea"/>
                <a:cs typeface="+mn-cs"/>
              </a:rPr>
              <a:t>of Cultural History</a:t>
            </a:r>
            <a:r>
              <a:rPr lang="nb-NO" sz="1200" b="1" i="0" kern="1200" dirty="0">
                <a:solidFill>
                  <a:schemeClr val="tx1"/>
                </a:solidFill>
                <a:effectLst/>
                <a:latin typeface="+mn-lt"/>
                <a:ea typeface="+mn-ea"/>
                <a:cs typeface="+mn-cs"/>
              </a:rPr>
              <a:t>: </a:t>
            </a:r>
            <a:r>
              <a:rPr lang="nb-NO" sz="1200" b="0" i="0" kern="1200" dirty="0">
                <a:solidFill>
                  <a:schemeClr val="tx1"/>
                </a:solidFill>
                <a:effectLst/>
                <a:latin typeface="+mn-lt"/>
                <a:ea typeface="+mn-ea"/>
                <a:cs typeface="+mn-cs"/>
              </a:rPr>
              <a:t>https://www.khm.uio.no/english/index.html </a:t>
            </a:r>
            <a:endParaRPr lang="nb-NO" b="0" i="0" dirty="0"/>
          </a:p>
        </p:txBody>
      </p:sp>
      <p:sp>
        <p:nvSpPr>
          <p:cNvPr id="4" name="Plassholder for lysbildenummer 3">
            <a:extLst>
              <a:ext uri="{FF2B5EF4-FFF2-40B4-BE49-F238E27FC236}">
                <a16:creationId xmlns:a16="http://schemas.microsoft.com/office/drawing/2014/main" id="{333B82F2-4251-B1EA-F921-6FB020FD6420}"/>
              </a:ext>
            </a:extLst>
          </p:cNvPr>
          <p:cNvSpPr>
            <a:spLocks noGrp="1"/>
          </p:cNvSpPr>
          <p:nvPr>
            <p:ph type="sldNum" sz="quarter" idx="5"/>
          </p:nvPr>
        </p:nvSpPr>
        <p:spPr/>
        <p:txBody>
          <a:bodyPr/>
          <a:lstStyle/>
          <a:p>
            <a:fld id="{EA72985F-36CD-4D87-8C89-674A558E8057}" type="slidenum">
              <a:rPr lang="en-US" smtClean="0"/>
              <a:t>30</a:t>
            </a:fld>
            <a:endParaRPr lang="en-US"/>
          </a:p>
        </p:txBody>
      </p:sp>
    </p:spTree>
    <p:extLst>
      <p:ext uri="{BB962C8B-B14F-4D97-AF65-F5344CB8AC3E}">
        <p14:creationId xmlns:p14="http://schemas.microsoft.com/office/powerpoint/2010/main" val="10615108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91024-AD96-BEA7-EE90-5737802CACD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6BE4B19-ACFC-7200-2919-13188D9C9F7E}"/>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A8D7104C-08FE-7856-74F8-96BE4A397933}"/>
              </a:ext>
            </a:extLst>
          </p:cNvPr>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b="1" i="0" dirty="0"/>
              <a:t>Museum </a:t>
            </a:r>
            <a:r>
              <a:rPr lang="en-GB" b="1" i="0" noProof="0" dirty="0"/>
              <a:t>of the Viking </a:t>
            </a:r>
            <a:r>
              <a:rPr lang="nb-NO" b="1" i="0" dirty="0"/>
              <a:t>Age: </a:t>
            </a:r>
            <a:r>
              <a:rPr lang="nb-NO" b="0" i="0" dirty="0"/>
              <a:t>https://www.vikingtidsmuseet.no/english/</a:t>
            </a:r>
          </a:p>
          <a:p>
            <a:endParaRPr lang="nb-NO" b="0" i="0" dirty="0"/>
          </a:p>
        </p:txBody>
      </p:sp>
      <p:sp>
        <p:nvSpPr>
          <p:cNvPr id="4" name="Plassholder for lysbildenummer 3">
            <a:extLst>
              <a:ext uri="{FF2B5EF4-FFF2-40B4-BE49-F238E27FC236}">
                <a16:creationId xmlns:a16="http://schemas.microsoft.com/office/drawing/2014/main" id="{04D32171-2C13-16B6-EFB8-CA40134A3CBD}"/>
              </a:ext>
            </a:extLst>
          </p:cNvPr>
          <p:cNvSpPr>
            <a:spLocks noGrp="1"/>
          </p:cNvSpPr>
          <p:nvPr>
            <p:ph type="sldNum" sz="quarter" idx="5"/>
          </p:nvPr>
        </p:nvSpPr>
        <p:spPr/>
        <p:txBody>
          <a:bodyPr/>
          <a:lstStyle/>
          <a:p>
            <a:fld id="{EA72985F-36CD-4D87-8C89-674A558E8057}" type="slidenum">
              <a:rPr lang="en-US" smtClean="0"/>
              <a:t>31</a:t>
            </a:fld>
            <a:endParaRPr lang="en-US"/>
          </a:p>
        </p:txBody>
      </p:sp>
    </p:spTree>
    <p:extLst>
      <p:ext uri="{BB962C8B-B14F-4D97-AF65-F5344CB8AC3E}">
        <p14:creationId xmlns:p14="http://schemas.microsoft.com/office/powerpoint/2010/main" val="42679112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FB966-0C7B-1F3F-5605-BE31B583F0E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EBE8F2C-EB8F-54B9-C0DA-0D0FA0186EF5}"/>
              </a:ext>
            </a:extLst>
          </p:cNvPr>
          <p:cNvSpPr>
            <a:spLocks noGrp="1" noRot="1" noChangeAspect="1"/>
          </p:cNvSpPr>
          <p:nvPr>
            <p:ph type="sldImg"/>
          </p:nvPr>
        </p:nvSpPr>
        <p:spPr/>
        <p:txBody>
          <a:bodyPr/>
          <a:lstStyle/>
          <a:p>
            <a:endParaRPr lang="nb-NO"/>
          </a:p>
        </p:txBody>
      </p:sp>
      <p:sp>
        <p:nvSpPr>
          <p:cNvPr id="3" name="Plassholder for notater 2">
            <a:extLst>
              <a:ext uri="{FF2B5EF4-FFF2-40B4-BE49-F238E27FC236}">
                <a16:creationId xmlns:a16="http://schemas.microsoft.com/office/drawing/2014/main" id="{0811BE1E-93CC-55C4-3074-0A1E72798BBA}"/>
              </a:ext>
            </a:extLst>
          </p:cNvPr>
          <p:cNvSpPr>
            <a:spLocks noGrp="1"/>
          </p:cNvSpPr>
          <p:nvPr>
            <p:ph type="body" idx="1"/>
          </p:nvPr>
        </p:nvSpPr>
        <p:spPr/>
        <p:txBody>
          <a:bodyPr/>
          <a:lstStyle/>
          <a:p>
            <a:r>
              <a:rPr lang="nb-NO" b="1" i="0" dirty="0"/>
              <a:t>Scene Domus Bibliotheca</a:t>
            </a:r>
            <a:r>
              <a:rPr lang="nb-NO" b="0" i="0" dirty="0"/>
              <a:t>: https://www.uio.no/english/research/domus-bibliotheca/</a:t>
            </a:r>
          </a:p>
        </p:txBody>
      </p:sp>
      <p:sp>
        <p:nvSpPr>
          <p:cNvPr id="4" name="Plassholder for lysbildenummer 3">
            <a:extLst>
              <a:ext uri="{FF2B5EF4-FFF2-40B4-BE49-F238E27FC236}">
                <a16:creationId xmlns:a16="http://schemas.microsoft.com/office/drawing/2014/main" id="{DC6BD348-DF14-C23C-2EC9-48E77C027D25}"/>
              </a:ext>
            </a:extLst>
          </p:cNvPr>
          <p:cNvSpPr>
            <a:spLocks noGrp="1"/>
          </p:cNvSpPr>
          <p:nvPr>
            <p:ph type="sldNum" sz="quarter" idx="5"/>
          </p:nvPr>
        </p:nvSpPr>
        <p:spPr/>
        <p:txBody>
          <a:bodyPr/>
          <a:lstStyle/>
          <a:p>
            <a:fld id="{EA72985F-36CD-4D87-8C89-674A558E8057}" type="slidenum">
              <a:rPr lang="en-US" smtClean="0"/>
              <a:t>32</a:t>
            </a:fld>
            <a:endParaRPr lang="en-US"/>
          </a:p>
        </p:txBody>
      </p:sp>
    </p:spTree>
    <p:extLst>
      <p:ext uri="{BB962C8B-B14F-4D97-AF65-F5344CB8AC3E}">
        <p14:creationId xmlns:p14="http://schemas.microsoft.com/office/powerpoint/2010/main" val="1155462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EA72985F-36CD-4D87-8C89-674A558E8057}" type="slidenum">
              <a:rPr lang="en-US" smtClean="0"/>
              <a:t>33</a:t>
            </a:fld>
            <a:endParaRPr lang="en-US"/>
          </a:p>
        </p:txBody>
      </p:sp>
    </p:spTree>
    <p:extLst>
      <p:ext uri="{BB962C8B-B14F-4D97-AF65-F5344CB8AC3E}">
        <p14:creationId xmlns:p14="http://schemas.microsoft.com/office/powerpoint/2010/main" val="3313913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half UiO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txBody>
          <a:bodyPr lIns="0" tIns="0" rIns="0" bIns="0"/>
          <a:lstStyle/>
          <a:p>
            <a:r>
              <a:rPr lang="en-US"/>
              <a:t>Click icon to add picture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7" name="Text Placeholder 10" descr="Logo university of oslo">
            <a:extLst>
              <a:ext uri="{FF2B5EF4-FFF2-40B4-BE49-F238E27FC236}">
                <a16:creationId xmlns:a16="http://schemas.microsoft.com/office/drawing/2014/main" id="{D507B65A-1446-438E-8EA0-9FE60E124E9F}"/>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35" name="addin_colorlist" hidden="1">
            <a:extLst>
              <a:ext uri="{FF2B5EF4-FFF2-40B4-BE49-F238E27FC236}">
                <a16:creationId xmlns:a16="http://schemas.microsoft.com/office/drawing/2014/main" id="{3621EE98-3D9F-48D9-A72D-25CA5E335EFE}"/>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itle 1">
            <a:extLst>
              <a:ext uri="{FF2B5EF4-FFF2-40B4-BE49-F238E27FC236}">
                <a16:creationId xmlns:a16="http://schemas.microsoft.com/office/drawing/2014/main" id="{888B6312-D749-4A49-87B5-7BB5E4DE4E7B}"/>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28" name="Text Placeholder 3">
            <a:extLst>
              <a:ext uri="{FF2B5EF4-FFF2-40B4-BE49-F238E27FC236}">
                <a16:creationId xmlns:a16="http://schemas.microsoft.com/office/drawing/2014/main" id="{B1A70A77-97DE-4AAA-9196-3611C85DFB75}"/>
              </a:ext>
            </a:extLst>
          </p:cNvPr>
          <p:cNvSpPr>
            <a:spLocks noGrp="1"/>
          </p:cNvSpPr>
          <p:nvPr>
            <p:ph type="body" sz="quarter" idx="18" hasCustomPrompt="1"/>
          </p:nvPr>
        </p:nvSpPr>
        <p:spPr>
          <a:xfrm>
            <a:off x="379038" y="4237730"/>
            <a:ext cx="5716962" cy="757238"/>
          </a:xfrm>
        </p:spPr>
        <p:txBody>
          <a:bodyPr/>
          <a:lstStyle>
            <a:lvl1pPr marL="0" indent="0">
              <a:spcBef>
                <a:spcPts val="0"/>
              </a:spcBef>
              <a:buNone/>
              <a:defRPr/>
            </a:lvl1pPr>
          </a:lstStyle>
          <a:p>
            <a:pPr lvl="0"/>
            <a:r>
              <a:rPr lang="en-US" dirty="0"/>
              <a:t>Subtitle</a:t>
            </a:r>
          </a:p>
        </p:txBody>
      </p:sp>
      <p:sp>
        <p:nvSpPr>
          <p:cNvPr id="10" name="Subtitle 2">
            <a:extLst>
              <a:ext uri="{FF2B5EF4-FFF2-40B4-BE49-F238E27FC236}">
                <a16:creationId xmlns:a16="http://schemas.microsoft.com/office/drawing/2014/main" id="{E288C350-F124-4154-A973-DDEFBC6E46B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8" name="Text Placeholder 8">
            <a:extLst>
              <a:ext uri="{FF2B5EF4-FFF2-40B4-BE49-F238E27FC236}">
                <a16:creationId xmlns:a16="http://schemas.microsoft.com/office/drawing/2014/main" id="{B149F7A2-35A5-48A0-ADD9-71827D046022}"/>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err="1"/>
              <a:t>Title</a:t>
            </a:r>
            <a:endParaRPr lang="en-US" dirty="0"/>
          </a:p>
        </p:txBody>
      </p:sp>
      <p:sp>
        <p:nvSpPr>
          <p:cNvPr id="9" name="Text Placeholder 8">
            <a:extLst>
              <a:ext uri="{FF2B5EF4-FFF2-40B4-BE49-F238E27FC236}">
                <a16:creationId xmlns:a16="http://schemas.microsoft.com/office/drawing/2014/main" id="{6F7A7B3C-D68C-4449-B852-7B677FBDD45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4465928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ront page half UiO Content">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1" name="Text Placeholder 10" descr="Logo university of oslo">
            <a:extLst>
              <a:ext uri="{FF2B5EF4-FFF2-40B4-BE49-F238E27FC236}">
                <a16:creationId xmlns:a16="http://schemas.microsoft.com/office/drawing/2014/main" id="{96999028-C41F-4383-938C-0AEE48CAEA40}"/>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40" name="addin_colorlist" hidden="1">
            <a:extLst>
              <a:ext uri="{FF2B5EF4-FFF2-40B4-BE49-F238E27FC236}">
                <a16:creationId xmlns:a16="http://schemas.microsoft.com/office/drawing/2014/main" id="{0CB79622-130F-4A1A-8EC5-70CBAAC9E9D8}"/>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0" name="Title 1">
            <a:extLst>
              <a:ext uri="{FF2B5EF4-FFF2-40B4-BE49-F238E27FC236}">
                <a16:creationId xmlns:a16="http://schemas.microsoft.com/office/drawing/2014/main" id="{C451D2CD-35CD-4A7B-BC9F-BFE7A1DB7EF0}"/>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21" name="Text Placeholder 3">
            <a:extLst>
              <a:ext uri="{FF2B5EF4-FFF2-40B4-BE49-F238E27FC236}">
                <a16:creationId xmlns:a16="http://schemas.microsoft.com/office/drawing/2014/main" id="{CD5E4F3D-E45B-4F29-8FB6-9397C493EE0F}"/>
              </a:ext>
            </a:extLst>
          </p:cNvPr>
          <p:cNvSpPr>
            <a:spLocks noGrp="1"/>
          </p:cNvSpPr>
          <p:nvPr>
            <p:ph type="body" sz="quarter" idx="22" hasCustomPrompt="1"/>
          </p:nvPr>
        </p:nvSpPr>
        <p:spPr>
          <a:xfrm>
            <a:off x="379038" y="4237773"/>
            <a:ext cx="5716962" cy="757238"/>
          </a:xfrm>
        </p:spPr>
        <p:txBody>
          <a:bodyPr/>
          <a:lstStyle>
            <a:lvl1pPr marL="0" indent="0">
              <a:spcBef>
                <a:spcPts val="0"/>
              </a:spcBef>
              <a:buNone/>
              <a:defRPr/>
            </a:lvl1pPr>
          </a:lstStyle>
          <a:p>
            <a:pPr lvl="0"/>
            <a:r>
              <a:rPr lang="en-US" dirty="0"/>
              <a:t>Subtitle</a:t>
            </a:r>
          </a:p>
        </p:txBody>
      </p:sp>
      <p:sp>
        <p:nvSpPr>
          <p:cNvPr id="12" name="Subtitle 2">
            <a:extLst>
              <a:ext uri="{FF2B5EF4-FFF2-40B4-BE49-F238E27FC236}">
                <a16:creationId xmlns:a16="http://schemas.microsoft.com/office/drawing/2014/main" id="{505C047C-D021-4993-8BCA-6B52BE3A402B}"/>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966D1AE6-D2B5-49B9-8C2A-EE3784123E04}"/>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err="1"/>
              <a:t>Title</a:t>
            </a:r>
            <a:endParaRPr lang="en-US" dirty="0"/>
          </a:p>
        </p:txBody>
      </p:sp>
      <p:sp>
        <p:nvSpPr>
          <p:cNvPr id="10" name="Text Placeholder 8">
            <a:extLst>
              <a:ext uri="{FF2B5EF4-FFF2-40B4-BE49-F238E27FC236}">
                <a16:creationId xmlns:a16="http://schemas.microsoft.com/office/drawing/2014/main" id="{D4C45229-2034-4A47-89E1-3DAB700E9655}"/>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868963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page full width UiO Pictur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bg1"/>
          </a:solidFill>
        </p:spPr>
        <p:txBody>
          <a:bodyPr/>
          <a:lstStyle>
            <a:lvl1pPr marL="0" indent="0">
              <a:buNone/>
              <a:defRPr sz="200">
                <a:solidFill>
                  <a:srgbClr val="010000"/>
                </a:solidFill>
              </a:defRPr>
            </a:lvl1pPr>
          </a:lstStyle>
          <a:p>
            <a:pPr lvl="0"/>
            <a:r>
              <a:rPr lang="en-US" dirty="0"/>
              <a:t> </a:t>
            </a:r>
          </a:p>
        </p:txBody>
      </p:sp>
      <p:sp>
        <p:nvSpPr>
          <p:cNvPr id="35" name="Picture Placeholder 2">
            <a:extLst>
              <a:ext uri="{FF2B5EF4-FFF2-40B4-BE49-F238E27FC236}">
                <a16:creationId xmlns:a16="http://schemas.microsoft.com/office/drawing/2014/main" id="{2CD0FF08-2E00-7EEE-60E0-42DE3FDFD0F9}"/>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13" name="Rectangle 12">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3" name="Text Placeholder 10" descr="Logo university of oslo">
            <a:extLst>
              <a:ext uri="{FF2B5EF4-FFF2-40B4-BE49-F238E27FC236}">
                <a16:creationId xmlns:a16="http://schemas.microsoft.com/office/drawing/2014/main" id="{855DB83D-7815-446A-9472-E7D6F3376D43}"/>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47" name="addin_colorlist" hidden="1">
            <a:extLst>
              <a:ext uri="{FF2B5EF4-FFF2-40B4-BE49-F238E27FC236}">
                <a16:creationId xmlns:a16="http://schemas.microsoft.com/office/drawing/2014/main" id="{1FCA16A7-EA16-45D3-8A2E-0D6324945E7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87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2" name="Text Placeholder 3">
            <a:extLst>
              <a:ext uri="{FF2B5EF4-FFF2-40B4-BE49-F238E27FC236}">
                <a16:creationId xmlns:a16="http://schemas.microsoft.com/office/drawing/2014/main" id="{EF14B380-76DE-4173-B7D3-31E7A3665461}"/>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dirty="0"/>
              <a:t>Subtitle</a:t>
            </a:r>
          </a:p>
        </p:txBody>
      </p:sp>
      <p:sp>
        <p:nvSpPr>
          <p:cNvPr id="22" name="Subtitle 2">
            <a:extLst>
              <a:ext uri="{FF2B5EF4-FFF2-40B4-BE49-F238E27FC236}">
                <a16:creationId xmlns:a16="http://schemas.microsoft.com/office/drawing/2014/main" id="{0DB6EDC5-0DC0-49D7-8862-D897F60A38E8}"/>
              </a:ext>
            </a:extLst>
          </p:cNvPr>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24" name="Text Placeholder 8">
            <a:extLst>
              <a:ext uri="{FF2B5EF4-FFF2-40B4-BE49-F238E27FC236}">
                <a16:creationId xmlns:a16="http://schemas.microsoft.com/office/drawing/2014/main" id="{6E568436-D422-4A9F-A35E-6ECC932FCF72}"/>
              </a:ext>
            </a:extLst>
          </p:cNvPr>
          <p:cNvSpPr>
            <a:spLocks noGrp="1"/>
          </p:cNvSpPr>
          <p:nvPr>
            <p:ph type="body" sz="quarter" idx="16"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25" name="Text Placeholder 8">
            <a:extLst>
              <a:ext uri="{FF2B5EF4-FFF2-40B4-BE49-F238E27FC236}">
                <a16:creationId xmlns:a16="http://schemas.microsoft.com/office/drawing/2014/main" id="{8079B71B-2B27-4E24-9281-48B2C896ACEB}"/>
              </a:ext>
            </a:extLst>
          </p:cNvPr>
          <p:cNvSpPr>
            <a:spLocks noGrp="1"/>
          </p:cNvSpPr>
          <p:nvPr>
            <p:ph type="body" sz="quarter" idx="17"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err="1"/>
              <a:t>University</a:t>
            </a:r>
            <a:endParaRPr lang="en-US" dirty="0"/>
          </a:p>
        </p:txBody>
      </p:sp>
      <p:sp>
        <p:nvSpPr>
          <p:cNvPr id="23" name="Date Placeholder 3">
            <a:extLst>
              <a:ext uri="{FF2B5EF4-FFF2-40B4-BE49-F238E27FC236}">
                <a16:creationId xmlns:a16="http://schemas.microsoft.com/office/drawing/2014/main" id="{50DED61E-0C4F-472B-A28B-E496A1EE1419}"/>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22053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ront page full width UiO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solidFill>
            <a:schemeClr val="accent4"/>
          </a:solidFill>
        </p:spPr>
        <p:txBody>
          <a:bodyPr lIns="0" tIns="0" rIns="0" bIns="0"/>
          <a:lstStyle>
            <a:lvl1pPr>
              <a:buNone/>
              <a:defRPr/>
            </a:lvl1pPr>
          </a:lstStyle>
          <a:p>
            <a:pPr lvl="0"/>
            <a:r>
              <a:rPr lang="nb-NO" dirty="0"/>
              <a:t> </a:t>
            </a:r>
            <a:endParaRPr lang="en-US" dirty="0"/>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34" name="addin_colorlist">
            <a:extLst>
              <a:ext uri="{FF2B5EF4-FFF2-40B4-BE49-F238E27FC236}">
                <a16:creationId xmlns:a16="http://schemas.microsoft.com/office/drawing/2014/main" id="{A7312E44-C769-41B2-A3A8-5E77200697A0}"/>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itle 6">
            <a:extLst>
              <a:ext uri="{FF2B5EF4-FFF2-40B4-BE49-F238E27FC236}">
                <a16:creationId xmlns:a16="http://schemas.microsoft.com/office/drawing/2014/main" id="{B3248F22-2D24-4D1E-906D-0D067B5C6FEB}"/>
              </a:ext>
            </a:extLst>
          </p:cNvPr>
          <p:cNvSpPr>
            <a:spLocks noGrp="1"/>
          </p:cNvSpPr>
          <p:nvPr>
            <p:ph type="title"/>
          </p:nvPr>
        </p:nvSpPr>
        <p:spPr>
          <a:xfrm>
            <a:off x="2463594" y="2235550"/>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26" name="Text Placeholder 3">
            <a:extLst>
              <a:ext uri="{FF2B5EF4-FFF2-40B4-BE49-F238E27FC236}">
                <a16:creationId xmlns:a16="http://schemas.microsoft.com/office/drawing/2014/main" id="{97C10CE2-F6FF-429E-9CE2-00C1AEA84498}"/>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dirty="0"/>
              <a:t>Subtitle</a:t>
            </a:r>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err="1"/>
              <a:t>University</a:t>
            </a:r>
            <a:endParaRPr lang="en-US" dirty="0"/>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1925459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ront page full width UiO Content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8580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1999" cy="6858000"/>
          </a:xfrm>
          <a:prstGeom prst="rect">
            <a:avLst/>
          </a:prstGeom>
          <a:noFill/>
        </p:spPr>
        <p:txBody>
          <a:bodyPr lIns="0" tIns="0" rIns="0" bIns="0"/>
          <a:lstStyle>
            <a:lvl1pPr>
              <a:buNone/>
              <a:defRPr/>
            </a:lvl1pPr>
          </a:lstStyle>
          <a:p>
            <a:pPr lvl="0"/>
            <a:r>
              <a:rPr lang="nb-NO" dirty="0"/>
              <a:t> </a:t>
            </a:r>
            <a:endParaRPr lang="en-US" dirty="0"/>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34" name="addin_colorlist">
            <a:extLst>
              <a:ext uri="{FF2B5EF4-FFF2-40B4-BE49-F238E27FC236}">
                <a16:creationId xmlns:a16="http://schemas.microsoft.com/office/drawing/2014/main" id="{A7312E44-C769-41B2-A3A8-5E77200697A0}"/>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itle 6">
            <a:extLst>
              <a:ext uri="{FF2B5EF4-FFF2-40B4-BE49-F238E27FC236}">
                <a16:creationId xmlns:a16="http://schemas.microsoft.com/office/drawing/2014/main" id="{B3248F22-2D24-4D1E-906D-0D067B5C6FEB}"/>
              </a:ext>
            </a:extLst>
          </p:cNvPr>
          <p:cNvSpPr>
            <a:spLocks noGrp="1"/>
          </p:cNvSpPr>
          <p:nvPr>
            <p:ph type="title"/>
          </p:nvPr>
        </p:nvSpPr>
        <p:spPr>
          <a:xfrm>
            <a:off x="2463594" y="2235550"/>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26" name="Text Placeholder 3">
            <a:extLst>
              <a:ext uri="{FF2B5EF4-FFF2-40B4-BE49-F238E27FC236}">
                <a16:creationId xmlns:a16="http://schemas.microsoft.com/office/drawing/2014/main" id="{97C10CE2-F6FF-429E-9CE2-00C1AEA84498}"/>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dirty="0"/>
              <a:t>Subtitle</a:t>
            </a:r>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err="1"/>
              <a:t>Name</a:t>
            </a:r>
            <a:r>
              <a:rPr lang="nb-NO" noProof="0" dirty="0"/>
              <a:t> </a:t>
            </a:r>
            <a:r>
              <a:rPr lang="nb-NO" noProof="0" dirty="0" err="1"/>
              <a:t>Surname</a:t>
            </a:r>
            <a:endParaRPr lang="nb-NO" noProof="0" dirty="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dirty="0" err="1"/>
              <a:t>Title</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err="1"/>
              <a:t>University</a:t>
            </a:r>
            <a:endParaRPr lang="en-US" dirty="0"/>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963373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ront page faculty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txBody>
          <a:bodyPr lIns="0" tIns="0" rIns="0" bIns="0"/>
          <a:lstStyle/>
          <a:p>
            <a:r>
              <a:rPr lang="en-US"/>
              <a:t>Click icon to add picture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2" name="Graphic 21" descr="UiO segl">
            <a:extLst>
              <a:ext uri="{FF2B5EF4-FFF2-40B4-BE49-F238E27FC236}">
                <a16:creationId xmlns:a16="http://schemas.microsoft.com/office/drawing/2014/main" id="{EC01DC75-D0B0-4B26-A9E0-4DA4332550D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0" name="addin_colorlist" hidden="1">
            <a:extLst>
              <a:ext uri="{FF2B5EF4-FFF2-40B4-BE49-F238E27FC236}">
                <a16:creationId xmlns:a16="http://schemas.microsoft.com/office/drawing/2014/main" id="{7F0B4600-01AF-4489-BB06-80DDCB1334FF}"/>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dirty="0"/>
              <a:t>Choose faculty from the drop-down menu</a:t>
            </a:r>
          </a:p>
        </p:txBody>
      </p:sp>
      <p:sp>
        <p:nvSpPr>
          <p:cNvPr id="14" name="Text Placeholder 8">
            <a:extLst>
              <a:ext uri="{FF2B5EF4-FFF2-40B4-BE49-F238E27FC236}">
                <a16:creationId xmlns:a16="http://schemas.microsoft.com/office/drawing/2014/main" id="{E2797541-CC8A-4BF9-AD61-F95B5D424E7E}"/>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1" name="Text Placeholder 8">
            <a:extLst>
              <a:ext uri="{FF2B5EF4-FFF2-40B4-BE49-F238E27FC236}">
                <a16:creationId xmlns:a16="http://schemas.microsoft.com/office/drawing/2014/main" id="{57F9F285-7481-495A-B1F0-6CB04E7E3B91}"/>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2" name="Text Placeholder 8">
            <a:extLst>
              <a:ext uri="{FF2B5EF4-FFF2-40B4-BE49-F238E27FC236}">
                <a16:creationId xmlns:a16="http://schemas.microsoft.com/office/drawing/2014/main" id="{95D7F869-7DD8-42A9-BFA1-5DF06F572DD1}"/>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804195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1" name="addin_colorlist" hidden="1">
            <a:extLst>
              <a:ext uri="{FF2B5EF4-FFF2-40B4-BE49-F238E27FC236}">
                <a16:creationId xmlns:a16="http://schemas.microsoft.com/office/drawing/2014/main" id="{3B6997BB-B94A-40D6-A78C-AD58CB198E0A}"/>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dirty="0"/>
              <a:t>Choose faculty from the drop-down menu</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801993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picture an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pic>
        <p:nvPicPr>
          <p:cNvPr id="24" name="Graphic 23" descr="UiO segl">
            <a:extLst>
              <a:ext uri="{FF2B5EF4-FFF2-40B4-BE49-F238E27FC236}">
                <a16:creationId xmlns:a16="http://schemas.microsoft.com/office/drawing/2014/main" id="{7A13BE6F-3781-43DF-AA89-B8DEEDEF92A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2" name="addin_colorlist" hidden="1">
            <a:extLst>
              <a:ext uri="{FF2B5EF4-FFF2-40B4-BE49-F238E27FC236}">
                <a16:creationId xmlns:a16="http://schemas.microsoft.com/office/drawing/2014/main" id="{F16A078A-965E-4FF3-B0E0-E928670830B3}"/>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9" name="Text Placeholder 8">
            <a:extLst>
              <a:ext uri="{FF2B5EF4-FFF2-40B4-BE49-F238E27FC236}">
                <a16:creationId xmlns:a16="http://schemas.microsoft.com/office/drawing/2014/main" id="{5A7D8FAB-5135-4ED0-ACB7-2739C6B82F8B}"/>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18" name="Text Placeholder 8">
            <a:extLst>
              <a:ext uri="{FF2B5EF4-FFF2-40B4-BE49-F238E27FC236}">
                <a16:creationId xmlns:a16="http://schemas.microsoft.com/office/drawing/2014/main" id="{0C5E1721-C410-49BE-9F3F-24805109740D}"/>
              </a:ext>
            </a:extLst>
          </p:cNvPr>
          <p:cNvSpPr>
            <a:spLocks noGrp="1"/>
          </p:cNvSpPr>
          <p:nvPr>
            <p:ph type="body" sz="quarter" idx="18"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DAF0B331-B584-46FA-B290-ADD1C599DDB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9D579993-FE03-45A3-B1FB-C50D4B5D628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480729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txBody>
          <a:bodyPr lIns="0" tIns="0" rIns="0" bIns="0"/>
          <a:lstStyle/>
          <a:p>
            <a:r>
              <a:rPr lang="en-US"/>
              <a:t>Click icon to add picture</a:t>
            </a:r>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3" name="addin_colorlist" hidden="1">
            <a:extLst>
              <a:ext uri="{FF2B5EF4-FFF2-40B4-BE49-F238E27FC236}">
                <a16:creationId xmlns:a16="http://schemas.microsoft.com/office/drawing/2014/main" id="{42E83DC4-A084-4DCE-BDE0-EDA5F5F7AB66}"/>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err="1">
                <a:solidFill>
                  <a:schemeClr val="tx1"/>
                </a:solidFill>
                <a:latin typeface="+mj-lt"/>
                <a:ea typeface="+mj-ea"/>
                <a:cs typeface="+mj-cs"/>
              </a:rPr>
              <a:t>Name</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of</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department</a:t>
            </a:r>
            <a:endParaRPr lang="en-US" dirty="0"/>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256219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2" name="addin_colorlist" hidden="1">
            <a:extLst>
              <a:ext uri="{FF2B5EF4-FFF2-40B4-BE49-F238E27FC236}">
                <a16:creationId xmlns:a16="http://schemas.microsoft.com/office/drawing/2014/main" id="{342FF409-8859-47BD-AEF8-65723D4F034A}"/>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err="1">
                <a:solidFill>
                  <a:schemeClr val="tx1"/>
                </a:solidFill>
                <a:latin typeface="+mj-lt"/>
                <a:ea typeface="+mj-ea"/>
                <a:cs typeface="+mj-cs"/>
              </a:rPr>
              <a:t>Name</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of</a:t>
            </a:r>
            <a:r>
              <a:rPr lang="nb-NO" sz="4501" kern="1200" dirty="0">
                <a:solidFill>
                  <a:schemeClr val="tx1"/>
                </a:solidFill>
                <a:latin typeface="+mj-lt"/>
                <a:ea typeface="+mj-ea"/>
                <a:cs typeface="+mj-cs"/>
              </a:rPr>
              <a:t> </a:t>
            </a:r>
            <a:r>
              <a:rPr lang="nb-NO" sz="4501" kern="1200" dirty="0" err="1">
                <a:solidFill>
                  <a:schemeClr val="tx1"/>
                </a:solidFill>
                <a:latin typeface="+mj-lt"/>
                <a:ea typeface="+mj-ea"/>
                <a:cs typeface="+mj-cs"/>
              </a:rPr>
              <a:t>department</a:t>
            </a:r>
            <a:endParaRPr lang="en-US" dirty="0"/>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802942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an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4" name="addin_colorlist" hidden="1">
            <a:extLst>
              <a:ext uri="{FF2B5EF4-FFF2-40B4-BE49-F238E27FC236}">
                <a16:creationId xmlns:a16="http://schemas.microsoft.com/office/drawing/2014/main" id="{A71FA25B-B97C-4FCD-B086-2318080EAA0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dirty="0"/>
              <a:t>Choose faculty from the drop-down menu</a:t>
            </a:r>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err="1"/>
              <a:t>Name</a:t>
            </a:r>
            <a:r>
              <a:rPr lang="nb-NO" dirty="0"/>
              <a:t> </a:t>
            </a:r>
            <a:r>
              <a:rPr lang="nb-NO" dirty="0" err="1"/>
              <a:t>of</a:t>
            </a:r>
            <a:r>
              <a:rPr lang="nb-NO" dirty="0"/>
              <a:t> </a:t>
            </a:r>
            <a:r>
              <a:rPr lang="nb-NO" dirty="0" err="1"/>
              <a:t>department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dirty="0" err="1"/>
              <a:t>Name</a:t>
            </a:r>
            <a:r>
              <a:rPr lang="nb-NO" dirty="0"/>
              <a:t> </a:t>
            </a:r>
            <a:r>
              <a:rPr lang="nb-NO" dirty="0" err="1"/>
              <a:t>Surname</a:t>
            </a:r>
            <a:endParaRPr lang="en-US" dirty="0"/>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dirty="0" err="1"/>
              <a:t>Title</a:t>
            </a:r>
            <a:endParaRPr lang="en-US" dirty="0"/>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dirty="0" err="1"/>
              <a:t>University</a:t>
            </a:r>
            <a:endParaRPr lang="en-US" dirty="0"/>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63172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01">
    <p:bg>
      <p:bgPr>
        <a:solidFill>
          <a:schemeClr val="accent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D8A1E855-477D-41E9-B0F8-7881ED26F55E}"/>
              </a:ext>
            </a:extLst>
          </p:cNvPr>
          <p:cNvSpPr>
            <a:spLocks noGrp="1"/>
          </p:cNvSpPr>
          <p:nvPr>
            <p:ph type="sldNum" sz="quarter" idx="16"/>
          </p:nvPr>
        </p:nvSpPr>
        <p:spPr/>
        <p:txBody>
          <a:bodyPr/>
          <a:lstStyle/>
          <a:p>
            <a:r>
              <a:rPr lang="en-US"/>
              <a:t>Page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06400"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Point A</a:t>
            </a:r>
          </a:p>
          <a:p>
            <a:pPr lvl="0"/>
            <a:r>
              <a:rPr lang="nb-NO" dirty="0"/>
              <a:t>Point B</a:t>
            </a:r>
          </a:p>
          <a:p>
            <a:pPr lvl="0"/>
            <a:r>
              <a:rPr lang="nb-NO" dirty="0"/>
              <a:t>Point C</a:t>
            </a:r>
          </a:p>
          <a:p>
            <a:pPr lvl="0"/>
            <a:r>
              <a:rPr lang="nb-NO" dirty="0"/>
              <a:t>Point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6"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695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0"/>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3" y="416805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Point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8" name="Slide Number Placeholder 7">
            <a:extLst>
              <a:ext uri="{FF2B5EF4-FFF2-40B4-BE49-F238E27FC236}">
                <a16:creationId xmlns:a16="http://schemas.microsoft.com/office/drawing/2014/main" id="{4FE7C183-1D0F-4BA0-AFD5-92D8F4D092D5}"/>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hapter pag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err="1"/>
              <a:t>Click</a:t>
            </a:r>
            <a:r>
              <a:rPr lang="nb-NO" dirty="0"/>
              <a:t> </a:t>
            </a:r>
            <a:r>
              <a:rPr lang="nb-NO" dirty="0" err="1"/>
              <a:t>insert</a:t>
            </a:r>
            <a:r>
              <a:rPr lang="nb-NO" dirty="0"/>
              <a:t> – Picture – </a:t>
            </a:r>
            <a:r>
              <a:rPr lang="nb-NO" dirty="0" err="1"/>
              <a:t>this</a:t>
            </a:r>
            <a:r>
              <a:rPr lang="nb-NO" dirty="0"/>
              <a:t> </a:t>
            </a:r>
            <a:r>
              <a:rPr lang="nb-NO" dirty="0" err="1"/>
              <a:t>device</a:t>
            </a:r>
            <a:r>
              <a:rPr lang="nb-NO" dirty="0"/>
              <a:t>– to </a:t>
            </a:r>
            <a:r>
              <a:rPr lang="nb-NO" dirty="0" err="1"/>
              <a:t>add</a:t>
            </a:r>
            <a:r>
              <a:rPr lang="nb-NO" dirty="0"/>
              <a:t> or </a:t>
            </a:r>
            <a:r>
              <a:rPr lang="nb-NO" dirty="0" err="1"/>
              <a:t>change</a:t>
            </a:r>
            <a:r>
              <a:rPr lang="nb-NO" dirty="0"/>
              <a:t> </a:t>
            </a:r>
            <a:r>
              <a:rPr lang="nb-NO" dirty="0" err="1"/>
              <a:t>the</a:t>
            </a:r>
            <a:r>
              <a:rPr lang="nb-NO" dirty="0"/>
              <a:t> </a:t>
            </a:r>
            <a:r>
              <a:rPr lang="nb-NO" dirty="0" err="1"/>
              <a:t>picture</a:t>
            </a:r>
            <a:endParaRPr lang="en-US" dirty="0"/>
          </a:p>
        </p:txBody>
      </p:sp>
      <p:sp>
        <p:nvSpPr>
          <p:cNvPr id="3" name="Text Placeholder 2" descr="Logo university of oslo">
            <a:extLst>
              <a:ext uri="{FF2B5EF4-FFF2-40B4-BE49-F238E27FC236}">
                <a16:creationId xmlns:a16="http://schemas.microsoft.com/office/drawing/2014/main" id="{AB937A8A-0440-4FE6-AE50-0E37CD6CCD2D}"/>
              </a:ext>
            </a:extLst>
          </p:cNvPr>
          <p:cNvSpPr>
            <a:spLocks noGrp="1"/>
          </p:cNvSpPr>
          <p:nvPr>
            <p:ph type="body" sz="quarter" idx="16"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dirty="0"/>
              <a:t> </a:t>
            </a:r>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8" name="Footer Placeholder 7">
            <a:extLst>
              <a:ext uri="{FF2B5EF4-FFF2-40B4-BE49-F238E27FC236}">
                <a16:creationId xmlns:a16="http://schemas.microsoft.com/office/drawing/2014/main" id="{D1538D53-9E40-4496-B5C8-0E242B7FF25D}"/>
              </a:ext>
            </a:extLst>
          </p:cNvPr>
          <p:cNvSpPr>
            <a:spLocks noGrp="1"/>
          </p:cNvSpPr>
          <p:nvPr>
            <p:ph type="ftr" sz="quarter" idx="18"/>
          </p:nvPr>
        </p:nvSpPr>
        <p:spPr/>
        <p:txBody>
          <a:bodyPr/>
          <a:lstStyle/>
          <a:p>
            <a:endParaRPr lang="nb-NO" dirty="0"/>
          </a:p>
        </p:txBody>
      </p:sp>
      <p:sp>
        <p:nvSpPr>
          <p:cNvPr id="13" name="Slide Number Placeholder 12">
            <a:extLst>
              <a:ext uri="{FF2B5EF4-FFF2-40B4-BE49-F238E27FC236}">
                <a16:creationId xmlns:a16="http://schemas.microsoft.com/office/drawing/2014/main" id="{36EC9E07-E46C-4C5E-8165-4D6A78601124}"/>
              </a:ext>
            </a:extLst>
          </p:cNvPr>
          <p:cNvSpPr>
            <a:spLocks noGrp="1"/>
          </p:cNvSpPr>
          <p:nvPr>
            <p:ph type="sldNum" sz="quarter" idx="19"/>
          </p:nvPr>
        </p:nvSpPr>
        <p:spPr/>
        <p:txBody>
          <a:bodyPr/>
          <a:lstStyle/>
          <a:p>
            <a:r>
              <a:rPr lang="en-US"/>
              <a:t>Page </a:t>
            </a:r>
            <a:fld id="{5251F420-7306-4E7C-A79E-F31A38F7D392}" type="slidenum">
              <a:rPr lang="en-US" smtClean="0"/>
              <a:pPr/>
              <a:t>‹#›</a:t>
            </a:fld>
            <a:endParaRPr lang="en-US"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err="1"/>
              <a:t>Click</a:t>
            </a:r>
            <a:r>
              <a:rPr lang="nb-NO" dirty="0"/>
              <a:t> </a:t>
            </a:r>
            <a:r>
              <a:rPr lang="nb-NO" dirty="0" err="1"/>
              <a:t>insert</a:t>
            </a:r>
            <a:r>
              <a:rPr lang="nb-NO" dirty="0"/>
              <a:t> – Picture – </a:t>
            </a:r>
            <a:r>
              <a:rPr lang="nb-NO" dirty="0" err="1"/>
              <a:t>this</a:t>
            </a:r>
            <a:r>
              <a:rPr lang="nb-NO" dirty="0"/>
              <a:t> </a:t>
            </a:r>
            <a:r>
              <a:rPr lang="nb-NO" dirty="0" err="1"/>
              <a:t>device</a:t>
            </a:r>
            <a:r>
              <a:rPr lang="nb-NO" dirty="0"/>
              <a:t>– to </a:t>
            </a:r>
            <a:r>
              <a:rPr lang="nb-NO" dirty="0" err="1"/>
              <a:t>add</a:t>
            </a:r>
            <a:r>
              <a:rPr lang="nb-NO" dirty="0"/>
              <a:t> or </a:t>
            </a:r>
            <a:r>
              <a:rPr lang="nb-NO" dirty="0" err="1"/>
              <a:t>change</a:t>
            </a:r>
            <a:r>
              <a:rPr lang="nb-NO" dirty="0"/>
              <a:t> </a:t>
            </a:r>
            <a:r>
              <a:rPr lang="nb-NO" dirty="0" err="1"/>
              <a:t>the</a:t>
            </a:r>
            <a:r>
              <a:rPr lang="nb-NO" dirty="0"/>
              <a:t> </a:t>
            </a:r>
            <a:r>
              <a:rPr lang="nb-NO" dirty="0" err="1"/>
              <a:t>picture</a:t>
            </a:r>
            <a:endParaRPr lang="en-US" dirty="0"/>
          </a:p>
          <a:p>
            <a:endParaRPr lang="en-US" dirty="0"/>
          </a:p>
        </p:txBody>
      </p:sp>
      <p:sp>
        <p:nvSpPr>
          <p:cNvPr id="20" name="Text Placeholder 2" descr="Logo university of oslo">
            <a:extLst>
              <a:ext uri="{FF2B5EF4-FFF2-40B4-BE49-F238E27FC236}">
                <a16:creationId xmlns:a16="http://schemas.microsoft.com/office/drawing/2014/main" id="{8BA44D8A-54F0-40B1-96F3-44DF956CC7EA}"/>
              </a:ext>
            </a:extLst>
          </p:cNvPr>
          <p:cNvSpPr>
            <a:spLocks noGrp="1"/>
          </p:cNvSpPr>
          <p:nvPr>
            <p:ph type="body" sz="quarter" idx="16"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err="1"/>
              <a:t>Quote</a:t>
            </a:r>
            <a:endParaRPr lang="nb-NO" noProof="0" dirty="0"/>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textbox with subheadin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B7FE76BD-1D32-4FE8-AC91-B195070748A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577BCF49-E370-4191-A9D3-5E55520BEC0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64D7346C-42A8-4BF6-BD31-3EF03D696B3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1664CE25-C511-4C72-86B2-CD04C60CDC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3" name="addin_image" hidden="1">
            <a:extLst>
              <a:ext uri="{FF2B5EF4-FFF2-40B4-BE49-F238E27FC236}">
                <a16:creationId xmlns:a16="http://schemas.microsoft.com/office/drawing/2014/main" id="{1FDD2AD4-3CBB-4718-8708-A4ABD22FEE4F}"/>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4" name="addin_grouplist" hidden="1">
            <a:extLst>
              <a:ext uri="{FF2B5EF4-FFF2-40B4-BE49-F238E27FC236}">
                <a16:creationId xmlns:a16="http://schemas.microsoft.com/office/drawing/2014/main" id="{89CA383D-0F6C-4656-8C17-CCCA7960CDC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5" name="addin_logo" hidden="1">
            <a:extLst>
              <a:ext uri="{FF2B5EF4-FFF2-40B4-BE49-F238E27FC236}">
                <a16:creationId xmlns:a16="http://schemas.microsoft.com/office/drawing/2014/main" id="{574B200B-554A-44F6-A5CF-7E5E17C8547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E9F05AAF-95F2-4DEB-9E39-9C52A1AA2ECD}"/>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background" hidden="1">
            <a:extLst>
              <a:ext uri="{FF2B5EF4-FFF2-40B4-BE49-F238E27FC236}">
                <a16:creationId xmlns:a16="http://schemas.microsoft.com/office/drawing/2014/main" id="{A0564F8C-C50F-400D-BD2B-ED1C4763FC27}"/>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CCEC6402-B72B-43A7-AB55-858B3D9C7C2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8" name="Subtitle 2">
            <a:extLst>
              <a:ext uri="{FF2B5EF4-FFF2-40B4-BE49-F238E27FC236}">
                <a16:creationId xmlns:a16="http://schemas.microsoft.com/office/drawing/2014/main" id="{E3D099F6-7C77-4DBE-8B36-12B42A9CBF9B}"/>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E1884A91-9223-4B5D-BCF2-07CADE2A90D8}"/>
              </a:ext>
            </a:extLst>
          </p:cNvPr>
          <p:cNvSpPr>
            <a:spLocks noGrp="1"/>
          </p:cNvSpPr>
          <p:nvPr>
            <p:ph sz="quarter" idx="34"/>
          </p:nvPr>
        </p:nvSpPr>
        <p:spPr>
          <a:xfrm>
            <a:off x="360044" y="1757499"/>
            <a:ext cx="11471910"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491345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extboxes with subheadin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3AB79B2-2B36-4C4F-8B4A-5CE97327C93B}"/>
              </a:ext>
            </a:extLst>
          </p:cNvPr>
          <p:cNvSpPr>
            <a:spLocks noGrp="1"/>
          </p:cNvSpPr>
          <p:nvPr>
            <p:ph type="ftr" sz="quarter" idx="34"/>
          </p:nvPr>
        </p:nvSpPr>
        <p:spPr/>
        <p:txBody>
          <a:bodyPr/>
          <a:lstStyle/>
          <a:p>
            <a:endParaRPr lang="nb-NO" dirty="0"/>
          </a:p>
        </p:txBody>
      </p:sp>
      <p:sp>
        <p:nvSpPr>
          <p:cNvPr id="6" name="Slide Number Placeholder 5">
            <a:extLst>
              <a:ext uri="{FF2B5EF4-FFF2-40B4-BE49-F238E27FC236}">
                <a16:creationId xmlns:a16="http://schemas.microsoft.com/office/drawing/2014/main" id="{BF91AEDF-947D-4C51-A230-4B0365289C62}"/>
              </a:ext>
            </a:extLst>
          </p:cNvPr>
          <p:cNvSpPr>
            <a:spLocks noGrp="1"/>
          </p:cNvSpPr>
          <p:nvPr>
            <p:ph type="sldNum" sz="quarter" idx="35"/>
          </p:nvPr>
        </p:nvSpPr>
        <p:spPr/>
        <p:txBody>
          <a:bodyPr/>
          <a:lstStyle/>
          <a:p>
            <a:r>
              <a:rPr lang="en-US"/>
              <a:t>Page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C2CE6A29-6246-4580-A5FA-2D5885A1539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98F27F19-D47F-495E-828B-1AF61ADC44C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2FF72899-ED59-44CD-BF9F-5023DE954F8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E5BE92ED-31F4-4F13-B1C7-BF448E3ACBCE}"/>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2113ADE0-F1CB-4DEC-B131-1685CCD7866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E4454965-3397-41CA-B1F5-35396BC493E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logo" hidden="1">
            <a:extLst>
              <a:ext uri="{FF2B5EF4-FFF2-40B4-BE49-F238E27FC236}">
                <a16:creationId xmlns:a16="http://schemas.microsoft.com/office/drawing/2014/main" id="{2CC695BA-6216-43EE-B964-1DB73F921FF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9" name="addin_fillplaceholders" hidden="1">
            <a:extLst>
              <a:ext uri="{FF2B5EF4-FFF2-40B4-BE49-F238E27FC236}">
                <a16:creationId xmlns:a16="http://schemas.microsoft.com/office/drawing/2014/main" id="{AAA7F7F0-C755-4553-AE18-0D94AC09AC78}"/>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0" name="addin_background" hidden="1">
            <a:extLst>
              <a:ext uri="{FF2B5EF4-FFF2-40B4-BE49-F238E27FC236}">
                <a16:creationId xmlns:a16="http://schemas.microsoft.com/office/drawing/2014/main" id="{B1D62193-3764-4D2E-AFE6-E6BA9714CD8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3" name="Title 1">
            <a:extLst>
              <a:ext uri="{FF2B5EF4-FFF2-40B4-BE49-F238E27FC236}">
                <a16:creationId xmlns:a16="http://schemas.microsoft.com/office/drawing/2014/main" id="{54403BB9-C6B8-4F3F-A5A4-C1B950E42922}"/>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5" name="Subtitle 2">
            <a:extLst>
              <a:ext uri="{FF2B5EF4-FFF2-40B4-BE49-F238E27FC236}">
                <a16:creationId xmlns:a16="http://schemas.microsoft.com/office/drawing/2014/main" id="{20C920D9-4935-4D73-B57C-ECC0E555683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872C0B99-C76A-4C57-8420-CE2C32240E21}"/>
              </a:ext>
            </a:extLst>
          </p:cNvPr>
          <p:cNvSpPr>
            <a:spLocks noGrp="1"/>
          </p:cNvSpPr>
          <p:nvPr>
            <p:ph sz="quarter" idx="36"/>
          </p:nvPr>
        </p:nvSpPr>
        <p:spPr>
          <a:xfrm>
            <a:off x="360046" y="1757499"/>
            <a:ext cx="5489213"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2">
            <a:extLst>
              <a:ext uri="{FF2B5EF4-FFF2-40B4-BE49-F238E27FC236}">
                <a16:creationId xmlns:a16="http://schemas.microsoft.com/office/drawing/2014/main" id="{3E3C3D9C-6063-4223-8367-D7A6F0AE0ED7}"/>
              </a:ext>
            </a:extLst>
          </p:cNvPr>
          <p:cNvSpPr>
            <a:spLocks noGrp="1"/>
          </p:cNvSpPr>
          <p:nvPr>
            <p:ph type="body" sz="quarter" idx="32"/>
          </p:nvPr>
        </p:nvSpPr>
        <p:spPr>
          <a:xfrm>
            <a:off x="6342741" y="1082726"/>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8FB663A1-2629-4617-879F-3B81440FAA2E}"/>
              </a:ext>
            </a:extLst>
          </p:cNvPr>
          <p:cNvSpPr>
            <a:spLocks noGrp="1"/>
          </p:cNvSpPr>
          <p:nvPr>
            <p:ph sz="quarter" idx="37"/>
          </p:nvPr>
        </p:nvSpPr>
        <p:spPr>
          <a:xfrm>
            <a:off x="6342742" y="1757499"/>
            <a:ext cx="5489213" cy="4301395"/>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4501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B8FC538-4B47-4FE9-9556-278912EBB00C}"/>
              </a:ext>
            </a:extLst>
          </p:cNvPr>
          <p:cNvSpPr>
            <a:spLocks noGrp="1"/>
          </p:cNvSpPr>
          <p:nvPr>
            <p:ph type="ftr" sz="quarter" idx="31"/>
          </p:nvPr>
        </p:nvSpPr>
        <p:spPr/>
        <p:txBody>
          <a:bodyPr/>
          <a:lstStyle/>
          <a:p>
            <a:endParaRPr lang="nb-NO" dirty="0"/>
          </a:p>
        </p:txBody>
      </p:sp>
      <p:sp>
        <p:nvSpPr>
          <p:cNvPr id="5" name="Slide Number Placeholder 4">
            <a:extLst>
              <a:ext uri="{FF2B5EF4-FFF2-40B4-BE49-F238E27FC236}">
                <a16:creationId xmlns:a16="http://schemas.microsoft.com/office/drawing/2014/main" id="{EB44E285-6038-4E35-AA24-93DE34576334}"/>
              </a:ext>
            </a:extLst>
          </p:cNvPr>
          <p:cNvSpPr>
            <a:spLocks noGrp="1"/>
          </p:cNvSpPr>
          <p:nvPr>
            <p:ph type="sldNum" sz="quarter" idx="32"/>
          </p:nvPr>
        </p:nvSpPr>
        <p:spPr/>
        <p:txBody>
          <a:bodyPr/>
          <a:lstStyle/>
          <a:p>
            <a:r>
              <a:rPr lang="en-US"/>
              <a:t>Page </a:t>
            </a:r>
            <a:fld id="{5251F420-7306-4E7C-A79E-F31A38F7D392}" type="slidenum">
              <a:rPr lang="en-US" smtClean="0"/>
              <a:pPr/>
              <a:t>‹#›</a:t>
            </a:fld>
            <a:endParaRPr lang="en-US" dirty="0"/>
          </a:p>
        </p:txBody>
      </p:sp>
      <p:sp>
        <p:nvSpPr>
          <p:cNvPr id="12" name="Text Placeholder 12">
            <a:extLst>
              <a:ext uri="{FF2B5EF4-FFF2-40B4-BE49-F238E27FC236}">
                <a16:creationId xmlns:a16="http://schemas.microsoft.com/office/drawing/2014/main" id="{CBAD15DC-962D-4644-943D-84A382CEF8F0}"/>
              </a:ext>
            </a:extLst>
          </p:cNvPr>
          <p:cNvSpPr>
            <a:spLocks noGrp="1"/>
          </p:cNvSpPr>
          <p:nvPr>
            <p:ph type="body" sz="quarter" idx="33" hasCustomPrompt="1"/>
          </p:nvPr>
        </p:nvSpPr>
        <p:spPr>
          <a:xfrm>
            <a:off x="7679218" y="5870278"/>
            <a:ext cx="4152735"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9" name="addin_colorlist" hidden="1">
            <a:extLst>
              <a:ext uri="{FF2B5EF4-FFF2-40B4-BE49-F238E27FC236}">
                <a16:creationId xmlns:a16="http://schemas.microsoft.com/office/drawing/2014/main" id="{0DE9C538-DDC1-48C5-8D5A-8807D5402793}"/>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3244FB41-C9AC-4D26-AFCB-CFC71E7BE09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E08E81ED-21CE-44CF-A8EF-06A08B47A5C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EE36E4C-1C72-4D3E-857D-C50FA456E80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879B8875-9C46-447E-AE47-D33CF53627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8" name="addin_grouplist" hidden="1">
            <a:extLst>
              <a:ext uri="{FF2B5EF4-FFF2-40B4-BE49-F238E27FC236}">
                <a16:creationId xmlns:a16="http://schemas.microsoft.com/office/drawing/2014/main" id="{DE421A5B-242F-4987-A4E4-97D981647AE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985F4FD-420C-4F49-AA8A-F408AEF26A1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0" name="addin_fillplaceholders" hidden="1">
            <a:extLst>
              <a:ext uri="{FF2B5EF4-FFF2-40B4-BE49-F238E27FC236}">
                <a16:creationId xmlns:a16="http://schemas.microsoft.com/office/drawing/2014/main" id="{5F7C7520-95E1-4F4E-B418-2FE19FCD5408}"/>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1" name="addin_background" hidden="1">
            <a:extLst>
              <a:ext uri="{FF2B5EF4-FFF2-40B4-BE49-F238E27FC236}">
                <a16:creationId xmlns:a16="http://schemas.microsoft.com/office/drawing/2014/main" id="{241653B0-2067-4F33-844C-6C207770FD39}"/>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C1FDF87C-567D-4D61-B80A-2B0FAB9C5EEA}"/>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5" name="Subtitle 2">
            <a:extLst>
              <a:ext uri="{FF2B5EF4-FFF2-40B4-BE49-F238E27FC236}">
                <a16:creationId xmlns:a16="http://schemas.microsoft.com/office/drawing/2014/main" id="{784C3231-33DF-4ABD-AA6A-B1871500D64D}"/>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BE25A26B-A462-46A4-B17F-67CABD1A5747}"/>
              </a:ext>
            </a:extLst>
          </p:cNvPr>
          <p:cNvSpPr>
            <a:spLocks noGrp="1"/>
          </p:cNvSpPr>
          <p:nvPr>
            <p:ph sz="quarter" idx="34"/>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icture Placeholder 4">
            <a:extLst>
              <a:ext uri="{FF2B5EF4-FFF2-40B4-BE49-F238E27FC236}">
                <a16:creationId xmlns:a16="http://schemas.microsoft.com/office/drawing/2014/main" id="{AFA7F80C-D0EF-4064-8ACA-92B713F9085B}"/>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F5C8A5-7299-4154-B01A-CDF5B7332751}"/>
              </a:ext>
            </a:extLst>
          </p:cNvPr>
          <p:cNvSpPr>
            <a:spLocks noGrp="1"/>
          </p:cNvSpPr>
          <p:nvPr>
            <p:ph type="ftr" sz="quarter" idx="29"/>
          </p:nvPr>
        </p:nvSpPr>
        <p:spPr/>
        <p:txBody>
          <a:bodyPr/>
          <a:lstStyle/>
          <a:p>
            <a:endParaRPr lang="nb-NO" dirty="0"/>
          </a:p>
        </p:txBody>
      </p:sp>
      <p:sp>
        <p:nvSpPr>
          <p:cNvPr id="5" name="Slide Number Placeholder 4">
            <a:extLst>
              <a:ext uri="{FF2B5EF4-FFF2-40B4-BE49-F238E27FC236}">
                <a16:creationId xmlns:a16="http://schemas.microsoft.com/office/drawing/2014/main" id="{CEE2439D-D17B-475A-8193-F8109FACE968}"/>
              </a:ext>
            </a:extLst>
          </p:cNvPr>
          <p:cNvSpPr>
            <a:spLocks noGrp="1"/>
          </p:cNvSpPr>
          <p:nvPr>
            <p:ph type="sldNum" sz="quarter" idx="30"/>
          </p:nvPr>
        </p:nvSpPr>
        <p:spPr/>
        <p:txBody>
          <a:bodyPr/>
          <a:lstStyle/>
          <a:p>
            <a:r>
              <a:rPr lang="en-US"/>
              <a:t>Page </a:t>
            </a:r>
            <a:fld id="{5251F420-7306-4E7C-A79E-F31A38F7D392}" type="slidenum">
              <a:rPr lang="en-US" smtClean="0"/>
              <a:pPr/>
              <a:t>‹#›</a:t>
            </a:fld>
            <a:endParaRPr lang="en-US" dirty="0"/>
          </a:p>
        </p:txBody>
      </p:sp>
      <p:sp>
        <p:nvSpPr>
          <p:cNvPr id="6" name="addin_colorlist" hidden="1">
            <a:extLst>
              <a:ext uri="{FF2B5EF4-FFF2-40B4-BE49-F238E27FC236}">
                <a16:creationId xmlns:a16="http://schemas.microsoft.com/office/drawing/2014/main" id="{56D50BD7-4B2C-45A9-A4A8-CD09667C2241}"/>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9" name="addin_colorbox" hidden="1">
            <a:extLst>
              <a:ext uri="{FF2B5EF4-FFF2-40B4-BE49-F238E27FC236}">
                <a16:creationId xmlns:a16="http://schemas.microsoft.com/office/drawing/2014/main" id="{ED7AC86C-E0C4-40C1-9970-E4FFA790590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D98AC88F-A26E-4CB1-B344-4D5083606FF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B30E7760-9EB2-4824-8490-521CB6A5DC6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19778B3C-AE55-4C1F-96D4-89E77FFEFB4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7689DE6A-399F-4F9E-BE8F-AB75D8AE61D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2D7A441A-9434-488E-8E7A-06B2DAD3BCB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addin_fillplaceholders" hidden="1">
            <a:extLst>
              <a:ext uri="{FF2B5EF4-FFF2-40B4-BE49-F238E27FC236}">
                <a16:creationId xmlns:a16="http://schemas.microsoft.com/office/drawing/2014/main" id="{48FD3B42-1D9C-4FB6-9DC4-7E69FC9CF387}"/>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6" name="addin_background" hidden="1">
            <a:extLst>
              <a:ext uri="{FF2B5EF4-FFF2-40B4-BE49-F238E27FC236}">
                <a16:creationId xmlns:a16="http://schemas.microsoft.com/office/drawing/2014/main" id="{E254A42F-FF0C-4C4B-97C3-6E091C71ACB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15032E34-F0A1-4B98-A1D4-074D7E12634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7" name="Content Placeholder 1">
            <a:extLst>
              <a:ext uri="{FF2B5EF4-FFF2-40B4-BE49-F238E27FC236}">
                <a16:creationId xmlns:a16="http://schemas.microsoft.com/office/drawing/2014/main" id="{28D3CC65-E828-4E6B-8A5D-06923E4A058E}"/>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a:t>Click to 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textboxes with ingres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2259CDE-097F-4AD1-8202-1C8557143B77}"/>
              </a:ext>
            </a:extLst>
          </p:cNvPr>
          <p:cNvSpPr>
            <a:spLocks noGrp="1"/>
          </p:cNvSpPr>
          <p:nvPr>
            <p:ph type="ftr" sz="quarter" idx="39"/>
          </p:nvPr>
        </p:nvSpPr>
        <p:spPr/>
        <p:txBody>
          <a:bodyPr/>
          <a:lstStyle/>
          <a:p>
            <a:endParaRPr lang="nb-NO" dirty="0"/>
          </a:p>
        </p:txBody>
      </p:sp>
      <p:sp>
        <p:nvSpPr>
          <p:cNvPr id="5" name="Slide Number Placeholder 4">
            <a:extLst>
              <a:ext uri="{FF2B5EF4-FFF2-40B4-BE49-F238E27FC236}">
                <a16:creationId xmlns:a16="http://schemas.microsoft.com/office/drawing/2014/main" id="{79DB0D35-1F56-48D2-95A5-1514CE438CB5}"/>
              </a:ext>
            </a:extLst>
          </p:cNvPr>
          <p:cNvSpPr>
            <a:spLocks noGrp="1"/>
          </p:cNvSpPr>
          <p:nvPr>
            <p:ph type="sldNum" sz="quarter" idx="40"/>
          </p:nvPr>
        </p:nvSpPr>
        <p:spPr/>
        <p:txBody>
          <a:bodyPr/>
          <a:lstStyle/>
          <a:p>
            <a:r>
              <a:rPr lang="en-US"/>
              <a:t>Page </a:t>
            </a:r>
            <a:fld id="{5251F420-7306-4E7C-A79E-F31A38F7D392}" type="slidenum">
              <a:rPr lang="en-US" smtClean="0"/>
              <a:pPr/>
              <a:t>‹#›</a:t>
            </a:fld>
            <a:endParaRPr lang="en-US" dirty="0"/>
          </a:p>
        </p:txBody>
      </p:sp>
      <p:sp>
        <p:nvSpPr>
          <p:cNvPr id="14" name="addin_colorlist" hidden="1">
            <a:extLst>
              <a:ext uri="{FF2B5EF4-FFF2-40B4-BE49-F238E27FC236}">
                <a16:creationId xmlns:a16="http://schemas.microsoft.com/office/drawing/2014/main" id="{5FD3C014-9E5F-4D52-AFEA-9C349607CFC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5" name="addin_colorbox" hidden="1">
            <a:extLst>
              <a:ext uri="{FF2B5EF4-FFF2-40B4-BE49-F238E27FC236}">
                <a16:creationId xmlns:a16="http://schemas.microsoft.com/office/drawing/2014/main" id="{7027F98E-B41D-4718-9D7F-C82CACC5578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AC47F86E-2E0D-4B6F-B94E-693E0865AE0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EBBD227F-7704-4B8B-992A-E396C5C9BEE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FD65ED66-9D76-463A-9247-452FDF8FE9B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EDA4071-7A3D-45EF-8A0E-0C8B7CBF10E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609DAA4A-7252-4239-8860-0B50473F962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59168833-2E68-428A-8A6E-DA49825F139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D43D6145-200D-4A10-8317-8D44D52A214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40" name="Title 1">
            <a:extLst>
              <a:ext uri="{FF2B5EF4-FFF2-40B4-BE49-F238E27FC236}">
                <a16:creationId xmlns:a16="http://schemas.microsoft.com/office/drawing/2014/main" id="{A459DA60-25AC-4B9F-9907-8F39820B66C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34" name="Text Placeholder 21">
            <a:extLst>
              <a:ext uri="{FF2B5EF4-FFF2-40B4-BE49-F238E27FC236}">
                <a16:creationId xmlns:a16="http://schemas.microsoft.com/office/drawing/2014/main" id="{3DD13DAB-6AD9-4B6F-A8DC-1ACB28B9995B}"/>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5" name="Text Placeholder 7">
            <a:extLst>
              <a:ext uri="{FF2B5EF4-FFF2-40B4-BE49-F238E27FC236}">
                <a16:creationId xmlns:a16="http://schemas.microsoft.com/office/drawing/2014/main" id="{611BF262-7351-49AE-A83E-641151EDDA2F}"/>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 name="Content Placeholder 1">
            <a:extLst>
              <a:ext uri="{FF2B5EF4-FFF2-40B4-BE49-F238E27FC236}">
                <a16:creationId xmlns:a16="http://schemas.microsoft.com/office/drawing/2014/main" id="{09E50BAE-F00A-4BCB-85AA-3D786FF0CCC3}"/>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6" name="Text Placeholder 21">
            <a:extLst>
              <a:ext uri="{FF2B5EF4-FFF2-40B4-BE49-F238E27FC236}">
                <a16:creationId xmlns:a16="http://schemas.microsoft.com/office/drawing/2014/main" id="{5AEA75ED-F545-4088-BCA2-805D7040EE37}"/>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7" name="Text Placeholder 10">
            <a:extLst>
              <a:ext uri="{FF2B5EF4-FFF2-40B4-BE49-F238E27FC236}">
                <a16:creationId xmlns:a16="http://schemas.microsoft.com/office/drawing/2014/main" id="{858F7701-C11C-4D9A-9E67-24E9EED80D1F}"/>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2" name="Content Placeholder 2">
            <a:extLst>
              <a:ext uri="{FF2B5EF4-FFF2-40B4-BE49-F238E27FC236}">
                <a16:creationId xmlns:a16="http://schemas.microsoft.com/office/drawing/2014/main" id="{BBBE916C-1538-4BB4-BBB6-32721527176C}"/>
              </a:ext>
            </a:extLst>
          </p:cNvPr>
          <p:cNvSpPr>
            <a:spLocks noGrp="1"/>
          </p:cNvSpPr>
          <p:nvPr>
            <p:ph sz="quarter" idx="41"/>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Text Placeholder 21">
            <a:extLst>
              <a:ext uri="{FF2B5EF4-FFF2-40B4-BE49-F238E27FC236}">
                <a16:creationId xmlns:a16="http://schemas.microsoft.com/office/drawing/2014/main" id="{4B4FECD9-5E4C-41DF-BF95-E9AEA8165DA5}"/>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9" name="Text Placeholder 11">
            <a:extLst>
              <a:ext uri="{FF2B5EF4-FFF2-40B4-BE49-F238E27FC236}">
                <a16:creationId xmlns:a16="http://schemas.microsoft.com/office/drawing/2014/main" id="{FC23A3F8-5F5B-4FEE-9D3E-DD23605A7601}"/>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3" name="Content Placeholder 3">
            <a:extLst>
              <a:ext uri="{FF2B5EF4-FFF2-40B4-BE49-F238E27FC236}">
                <a16:creationId xmlns:a16="http://schemas.microsoft.com/office/drawing/2014/main" id="{48DE5AEB-CFBE-4C32-B1AF-59BE54C49A22}"/>
              </a:ext>
            </a:extLst>
          </p:cNvPr>
          <p:cNvSpPr>
            <a:spLocks noGrp="1"/>
          </p:cNvSpPr>
          <p:nvPr>
            <p:ph sz="quarter" idx="42"/>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pictures top">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713F8EC-435C-4B71-B75E-816E331B7403}"/>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73CC78E7-5B5A-4EE3-B029-42635C54C96B}"/>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14" name="addin_colorlist" hidden="1">
            <a:extLst>
              <a:ext uri="{FF2B5EF4-FFF2-40B4-BE49-F238E27FC236}">
                <a16:creationId xmlns:a16="http://schemas.microsoft.com/office/drawing/2014/main" id="{43064328-310D-4B60-A376-3CC76BEA476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5" name="addin_colorbox" hidden="1">
            <a:extLst>
              <a:ext uri="{FF2B5EF4-FFF2-40B4-BE49-F238E27FC236}">
                <a16:creationId xmlns:a16="http://schemas.microsoft.com/office/drawing/2014/main" id="{BBE53A34-85F8-4E64-8AED-55FF99769A14}"/>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C39B4D58-EABC-4B56-92BC-EE42B94D2B3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DE6A2B87-5071-42B4-A792-74A28AE96A4D}"/>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DAB1A706-6027-4218-BA99-DB2D6263AC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24B1BBC-09BF-4EDD-819E-BABBAEB46F4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ACA01BE-C7CC-48BF-ABB4-0C92C5144BC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0A92121-FB1E-456F-B9C5-BACA09F076F7}"/>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18C4AD3C-8DAE-4C36-A451-B0DC0DDE638A}"/>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43" name="Title 1">
            <a:extLst>
              <a:ext uri="{FF2B5EF4-FFF2-40B4-BE49-F238E27FC236}">
                <a16:creationId xmlns:a16="http://schemas.microsoft.com/office/drawing/2014/main" id="{DE51AD55-8E29-4CA8-9662-66FF628F594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8" name="Picture Placeholder 4">
            <a:extLst>
              <a:ext uri="{FF2B5EF4-FFF2-40B4-BE49-F238E27FC236}">
                <a16:creationId xmlns:a16="http://schemas.microsoft.com/office/drawing/2014/main" id="{2F3BBBE9-00FB-4EB4-BA4B-4AEAFADE296A}"/>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29" name="Text Placeholder 21">
            <a:extLst>
              <a:ext uri="{FF2B5EF4-FFF2-40B4-BE49-F238E27FC236}">
                <a16:creationId xmlns:a16="http://schemas.microsoft.com/office/drawing/2014/main" id="{F0147C48-CE7C-4ADC-B303-FF71AF51F417}"/>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2" name="Content Placeholder 1">
            <a:extLst>
              <a:ext uri="{FF2B5EF4-FFF2-40B4-BE49-F238E27FC236}">
                <a16:creationId xmlns:a16="http://schemas.microsoft.com/office/drawing/2014/main" id="{164CA119-676E-4CC0-B327-FD645BCE7FB5}"/>
              </a:ext>
            </a:extLst>
          </p:cNvPr>
          <p:cNvSpPr>
            <a:spLocks noGrp="1"/>
          </p:cNvSpPr>
          <p:nvPr>
            <p:ph sz="quarter" idx="34"/>
          </p:nvPr>
        </p:nvSpPr>
        <p:spPr>
          <a:xfrm>
            <a:off x="360045" y="3466046"/>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1" name="Picture Placeholder 4">
            <a:extLst>
              <a:ext uri="{FF2B5EF4-FFF2-40B4-BE49-F238E27FC236}">
                <a16:creationId xmlns:a16="http://schemas.microsoft.com/office/drawing/2014/main" id="{8BF1C4B3-671D-4B0B-9DC8-D7DF19163D42}"/>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8" name="Text Placeholder 21">
            <a:extLst>
              <a:ext uri="{FF2B5EF4-FFF2-40B4-BE49-F238E27FC236}">
                <a16:creationId xmlns:a16="http://schemas.microsoft.com/office/drawing/2014/main" id="{4DC95209-B9BF-4995-AB5C-F9DD50E9C57D}"/>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 name="Content Placeholder 2">
            <a:extLst>
              <a:ext uri="{FF2B5EF4-FFF2-40B4-BE49-F238E27FC236}">
                <a16:creationId xmlns:a16="http://schemas.microsoft.com/office/drawing/2014/main" id="{CC832CA4-30E1-4D48-8F75-1F661A371381}"/>
              </a:ext>
            </a:extLst>
          </p:cNvPr>
          <p:cNvSpPr>
            <a:spLocks noGrp="1"/>
          </p:cNvSpPr>
          <p:nvPr>
            <p:ph sz="quarter" idx="35"/>
          </p:nvPr>
        </p:nvSpPr>
        <p:spPr>
          <a:xfrm>
            <a:off x="4319319" y="3466047"/>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0" name="Picture Placeholder 4">
            <a:extLst>
              <a:ext uri="{FF2B5EF4-FFF2-40B4-BE49-F238E27FC236}">
                <a16:creationId xmlns:a16="http://schemas.microsoft.com/office/drawing/2014/main" id="{85CD4D0C-600A-44FB-B5E2-D61C2E19C7F0}"/>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41" name="Text Placeholder 21">
            <a:extLst>
              <a:ext uri="{FF2B5EF4-FFF2-40B4-BE49-F238E27FC236}">
                <a16:creationId xmlns:a16="http://schemas.microsoft.com/office/drawing/2014/main" id="{F7AD52F7-DF98-4872-9B20-339BCFCA63BF}"/>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40F57475-031F-4C3C-8037-D9E91900C86D}"/>
              </a:ext>
            </a:extLst>
          </p:cNvPr>
          <p:cNvSpPr>
            <a:spLocks noGrp="1"/>
          </p:cNvSpPr>
          <p:nvPr>
            <p:ph sz="quarter" idx="36"/>
          </p:nvPr>
        </p:nvSpPr>
        <p:spPr>
          <a:xfrm>
            <a:off x="8255660" y="3466047"/>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textboxe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42304F-BB43-4D12-B83D-02C5FD8197FE}"/>
              </a:ext>
            </a:extLst>
          </p:cNvPr>
          <p:cNvSpPr>
            <a:spLocks noGrp="1"/>
          </p:cNvSpPr>
          <p:nvPr>
            <p:ph type="ftr" sz="quarter" idx="32"/>
          </p:nvPr>
        </p:nvSpPr>
        <p:spPr/>
        <p:txBody>
          <a:bodyPr/>
          <a:lstStyle/>
          <a:p>
            <a:endParaRPr lang="nb-NO" dirty="0"/>
          </a:p>
        </p:txBody>
      </p:sp>
      <p:sp>
        <p:nvSpPr>
          <p:cNvPr id="5" name="Slide Number Placeholder 4">
            <a:extLst>
              <a:ext uri="{FF2B5EF4-FFF2-40B4-BE49-F238E27FC236}">
                <a16:creationId xmlns:a16="http://schemas.microsoft.com/office/drawing/2014/main" id="{67E62047-812A-4356-A8E0-D0CA23D39A48}"/>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14" name="addin_colorlist" hidden="1">
            <a:extLst>
              <a:ext uri="{FF2B5EF4-FFF2-40B4-BE49-F238E27FC236}">
                <a16:creationId xmlns:a16="http://schemas.microsoft.com/office/drawing/2014/main" id="{4E9A2930-F5F3-416C-9EC0-FD52769E1D1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7" name="addin_colorbox" hidden="1">
            <a:extLst>
              <a:ext uri="{FF2B5EF4-FFF2-40B4-BE49-F238E27FC236}">
                <a16:creationId xmlns:a16="http://schemas.microsoft.com/office/drawing/2014/main" id="{A1E8602A-8D5C-48AA-AA18-68AFE330C38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5" name="addin_title" hidden="1">
            <a:extLst>
              <a:ext uri="{FF2B5EF4-FFF2-40B4-BE49-F238E27FC236}">
                <a16:creationId xmlns:a16="http://schemas.microsoft.com/office/drawing/2014/main" id="{E226E046-A302-48B4-B28C-9CD7E32BBC0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7" name="addin_text" hidden="1">
            <a:extLst>
              <a:ext uri="{FF2B5EF4-FFF2-40B4-BE49-F238E27FC236}">
                <a16:creationId xmlns:a16="http://schemas.microsoft.com/office/drawing/2014/main" id="{B54B55EC-2D73-44B1-A1DB-E2EBBC5BAF4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8" name="addin_image" hidden="1">
            <a:extLst>
              <a:ext uri="{FF2B5EF4-FFF2-40B4-BE49-F238E27FC236}">
                <a16:creationId xmlns:a16="http://schemas.microsoft.com/office/drawing/2014/main" id="{6A3A5B56-7A3C-4AFA-AAF9-E1AC8EF3092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9" name="addin_grouplist" hidden="1">
            <a:extLst>
              <a:ext uri="{FF2B5EF4-FFF2-40B4-BE49-F238E27FC236}">
                <a16:creationId xmlns:a16="http://schemas.microsoft.com/office/drawing/2014/main" id="{EE57E959-417E-44F7-AFC1-2F2F190A0E3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0" name="addin_logo" hidden="1">
            <a:extLst>
              <a:ext uri="{FF2B5EF4-FFF2-40B4-BE49-F238E27FC236}">
                <a16:creationId xmlns:a16="http://schemas.microsoft.com/office/drawing/2014/main" id="{C76EE1D2-EA46-47F9-B6F4-D148F8E8C5F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1" name="addin_fillplaceholders" hidden="1">
            <a:extLst>
              <a:ext uri="{FF2B5EF4-FFF2-40B4-BE49-F238E27FC236}">
                <a16:creationId xmlns:a16="http://schemas.microsoft.com/office/drawing/2014/main" id="{806A214F-E939-4F0F-B574-1E61FA6B218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2" name="addin_background" hidden="1">
            <a:extLst>
              <a:ext uri="{FF2B5EF4-FFF2-40B4-BE49-F238E27FC236}">
                <a16:creationId xmlns:a16="http://schemas.microsoft.com/office/drawing/2014/main" id="{7732CAD8-F361-4B4D-8E20-B548127CBB2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4" name="Title 1">
            <a:extLst>
              <a:ext uri="{FF2B5EF4-FFF2-40B4-BE49-F238E27FC236}">
                <a16:creationId xmlns:a16="http://schemas.microsoft.com/office/drawing/2014/main" id="{3CCF55CC-547D-4387-8DEA-0224CA9558C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6" name="Subtitle 2">
            <a:extLst>
              <a:ext uri="{FF2B5EF4-FFF2-40B4-BE49-F238E27FC236}">
                <a16:creationId xmlns:a16="http://schemas.microsoft.com/office/drawing/2014/main" id="{D80A3C0F-1FF6-4AA9-9D13-8BC50F7AEB0C}"/>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5" name="Text Placeholder 21">
            <a:extLst>
              <a:ext uri="{FF2B5EF4-FFF2-40B4-BE49-F238E27FC236}">
                <a16:creationId xmlns:a16="http://schemas.microsoft.com/office/drawing/2014/main" id="{80EA39FA-C4EF-4D9F-9F5D-6ED462DC6CBB}"/>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6" name="Content Placeholder 3">
            <a:extLst>
              <a:ext uri="{FF2B5EF4-FFF2-40B4-BE49-F238E27FC236}">
                <a16:creationId xmlns:a16="http://schemas.microsoft.com/office/drawing/2014/main" id="{F7DD4DF5-C61D-4B1A-A800-6A909C0139E3}"/>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8" name="Text Placeholder 21">
            <a:extLst>
              <a:ext uri="{FF2B5EF4-FFF2-40B4-BE49-F238E27FC236}">
                <a16:creationId xmlns:a16="http://schemas.microsoft.com/office/drawing/2014/main" id="{F80DA054-9B3F-47C7-B4F8-B9556EED120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9" name="Content Placeholder 3">
            <a:extLst>
              <a:ext uri="{FF2B5EF4-FFF2-40B4-BE49-F238E27FC236}">
                <a16:creationId xmlns:a16="http://schemas.microsoft.com/office/drawing/2014/main" id="{8C22F697-45AB-4216-91D4-AA7398A489B6}"/>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0" name="Text Placeholder 21">
            <a:extLst>
              <a:ext uri="{FF2B5EF4-FFF2-40B4-BE49-F238E27FC236}">
                <a16:creationId xmlns:a16="http://schemas.microsoft.com/office/drawing/2014/main" id="{E268EC8F-07B4-46BD-919B-7D31E2120CD6}"/>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1" name="Content Placeholder 3">
            <a:extLst>
              <a:ext uri="{FF2B5EF4-FFF2-40B4-BE49-F238E27FC236}">
                <a16:creationId xmlns:a16="http://schemas.microsoft.com/office/drawing/2014/main" id="{95091368-E7A0-4333-8802-809A3D440785}"/>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2" name="Text Placeholder 21">
            <a:extLst>
              <a:ext uri="{FF2B5EF4-FFF2-40B4-BE49-F238E27FC236}">
                <a16:creationId xmlns:a16="http://schemas.microsoft.com/office/drawing/2014/main" id="{4A0263E7-08FD-4560-BD3B-C5D1C739A944}"/>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3" name="Content Placeholder 3">
            <a:extLst>
              <a:ext uri="{FF2B5EF4-FFF2-40B4-BE49-F238E27FC236}">
                <a16:creationId xmlns:a16="http://schemas.microsoft.com/office/drawing/2014/main" id="{A2AB67B8-76C6-48BA-9D05-277FF29D0BEB}"/>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pictures top">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6080474-3338-40C3-87FC-F73889A04CD0}"/>
              </a:ext>
            </a:extLst>
          </p:cNvPr>
          <p:cNvSpPr>
            <a:spLocks noGrp="1"/>
          </p:cNvSpPr>
          <p:nvPr>
            <p:ph type="ftr" sz="quarter" idx="32"/>
          </p:nvPr>
        </p:nvSpPr>
        <p:spPr/>
        <p:txBody>
          <a:bodyPr/>
          <a:lstStyle/>
          <a:p>
            <a:endParaRPr lang="nb-NO" dirty="0"/>
          </a:p>
        </p:txBody>
      </p:sp>
      <p:sp>
        <p:nvSpPr>
          <p:cNvPr id="6" name="Slide Number Placeholder 5">
            <a:extLst>
              <a:ext uri="{FF2B5EF4-FFF2-40B4-BE49-F238E27FC236}">
                <a16:creationId xmlns:a16="http://schemas.microsoft.com/office/drawing/2014/main" id="{42511102-D50C-4D40-87C3-107C3022CF1E}"/>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dirty="0"/>
          </a:p>
        </p:txBody>
      </p:sp>
      <p:sp>
        <p:nvSpPr>
          <p:cNvPr id="17" name="addin_colorlist" hidden="1">
            <a:extLst>
              <a:ext uri="{FF2B5EF4-FFF2-40B4-BE49-F238E27FC236}">
                <a16:creationId xmlns:a16="http://schemas.microsoft.com/office/drawing/2014/main" id="{A4C5798D-61DD-49BE-B726-2DBA0927DC28}"/>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colorbox" hidden="1">
            <a:extLst>
              <a:ext uri="{FF2B5EF4-FFF2-40B4-BE49-F238E27FC236}">
                <a16:creationId xmlns:a16="http://schemas.microsoft.com/office/drawing/2014/main" id="{9E076A75-E078-4AEB-B115-BB2D26D7443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55AD33A6-E3EC-428F-959C-EF0BF557FC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A1A3D91E-F2F2-4F6A-A44B-01BBB12A5BB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8BCF0FF1-759F-4CAE-BF12-A505B67B4C3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045DAFFC-A617-42D3-803F-9873671E7FCB}"/>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4F1C7AB2-FEE3-4AF0-A47C-C7FCC3023B9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3DB4D7B-A021-45CF-8785-009D2691C359}"/>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background" hidden="1">
            <a:extLst>
              <a:ext uri="{FF2B5EF4-FFF2-40B4-BE49-F238E27FC236}">
                <a16:creationId xmlns:a16="http://schemas.microsoft.com/office/drawing/2014/main" id="{EB8E98F1-16E5-40E7-86DF-2FC4C5A6770A}"/>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40" name="Title 1">
            <a:extLst>
              <a:ext uri="{FF2B5EF4-FFF2-40B4-BE49-F238E27FC236}">
                <a16:creationId xmlns:a16="http://schemas.microsoft.com/office/drawing/2014/main" id="{1D3436F9-D3EE-48BA-8DF3-69C2FF9C4DC1}"/>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9" name="Picture Placeholder 4">
            <a:extLst>
              <a:ext uri="{FF2B5EF4-FFF2-40B4-BE49-F238E27FC236}">
                <a16:creationId xmlns:a16="http://schemas.microsoft.com/office/drawing/2014/main" id="{0FD8CF49-0AA3-4291-B6C2-1870C9FD9BB5}"/>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23" name="Subtitle 2">
            <a:extLst>
              <a:ext uri="{FF2B5EF4-FFF2-40B4-BE49-F238E27FC236}">
                <a16:creationId xmlns:a16="http://schemas.microsoft.com/office/drawing/2014/main" id="{CC02D407-5621-40EF-92C8-0B18E559BA3C}"/>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4" name="Content Placeholder 3">
            <a:extLst>
              <a:ext uri="{FF2B5EF4-FFF2-40B4-BE49-F238E27FC236}">
                <a16:creationId xmlns:a16="http://schemas.microsoft.com/office/drawing/2014/main" id="{4C3E651D-DB87-4F87-BD30-F61551131089}"/>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1" name="Picture Placeholder 4">
            <a:extLst>
              <a:ext uri="{FF2B5EF4-FFF2-40B4-BE49-F238E27FC236}">
                <a16:creationId xmlns:a16="http://schemas.microsoft.com/office/drawing/2014/main" id="{69951CE8-6BE0-46B7-A197-CE746DC078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924DDBEE-7F9A-4AB6-B190-AE8C11BC5706}"/>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D3071F5-7810-4E1A-8C97-32551E36FE1C}"/>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033332F7-AA1A-4861-973F-29492AA959A9}"/>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7850785E-9E17-43E3-BEAC-4E4A79F7DEAF}"/>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131B474A-19AA-4CC8-8BE0-C96DFB2CF19D}"/>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7" name="Picture Placeholder 4">
            <a:extLst>
              <a:ext uri="{FF2B5EF4-FFF2-40B4-BE49-F238E27FC236}">
                <a16:creationId xmlns:a16="http://schemas.microsoft.com/office/drawing/2014/main" id="{A7C980ED-5FB3-4496-A760-8F04D14B7B32}"/>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38" name="Text Placeholder 21">
            <a:extLst>
              <a:ext uri="{FF2B5EF4-FFF2-40B4-BE49-F238E27FC236}">
                <a16:creationId xmlns:a16="http://schemas.microsoft.com/office/drawing/2014/main" id="{92485FC4-776F-4842-9B1B-54EF34BD59FD}"/>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39" name="Content Placeholder 3">
            <a:extLst>
              <a:ext uri="{FF2B5EF4-FFF2-40B4-BE49-F238E27FC236}">
                <a16:creationId xmlns:a16="http://schemas.microsoft.com/office/drawing/2014/main" id="{BF9C007C-1EF8-4322-ACF8-6B3FFD3566B0}"/>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772DED8-733B-4015-A7CA-A05638F7AA32}"/>
              </a:ext>
            </a:extLst>
          </p:cNvPr>
          <p:cNvSpPr>
            <a:spLocks noGrp="1"/>
          </p:cNvSpPr>
          <p:nvPr>
            <p:ph type="ftr" sz="quarter" idx="23"/>
          </p:nvPr>
        </p:nvSpPr>
        <p:spPr/>
        <p:txBody>
          <a:bodyPr/>
          <a:lstStyle/>
          <a:p>
            <a:endParaRPr lang="nb-NO" dirty="0"/>
          </a:p>
        </p:txBody>
      </p:sp>
      <p:sp>
        <p:nvSpPr>
          <p:cNvPr id="7" name="Slide Number Placeholder 6">
            <a:extLst>
              <a:ext uri="{FF2B5EF4-FFF2-40B4-BE49-F238E27FC236}">
                <a16:creationId xmlns:a16="http://schemas.microsoft.com/office/drawing/2014/main" id="{A5B8E388-3742-4614-842F-C221FF66F72A}"/>
              </a:ext>
            </a:extLst>
          </p:cNvPr>
          <p:cNvSpPr>
            <a:spLocks noGrp="1"/>
          </p:cNvSpPr>
          <p:nvPr>
            <p:ph type="sldNum" sz="quarter" idx="24"/>
          </p:nvPr>
        </p:nvSpPr>
        <p:spPr/>
        <p:txBody>
          <a:bodyPr/>
          <a:lstStyle/>
          <a:p>
            <a:r>
              <a:rPr lang="en-US"/>
              <a:t>Page </a:t>
            </a:r>
            <a:fld id="{5251F420-7306-4E7C-A79E-F31A38F7D392}" type="slidenum">
              <a:rPr lang="en-US" smtClean="0"/>
              <a:pPr/>
              <a:t>‹#›</a:t>
            </a:fld>
            <a:endParaRPr lang="en-US" dirty="0"/>
          </a:p>
        </p:txBody>
      </p:sp>
      <p:sp>
        <p:nvSpPr>
          <p:cNvPr id="16" name="Title 1">
            <a:extLst>
              <a:ext uri="{FF2B5EF4-FFF2-40B4-BE49-F238E27FC236}">
                <a16:creationId xmlns:a16="http://schemas.microsoft.com/office/drawing/2014/main" id="{7ADB0A71-ABBE-4212-8203-0B0EA60374B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7" name="Subtitle 2">
            <a:extLst>
              <a:ext uri="{FF2B5EF4-FFF2-40B4-BE49-F238E27FC236}">
                <a16:creationId xmlns:a16="http://schemas.microsoft.com/office/drawing/2014/main" id="{74737768-15D0-4A86-BF76-1E9CC0CBDC31}"/>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0" name="Picture Placeholder 1">
            <a:extLst>
              <a:ext uri="{FF2B5EF4-FFF2-40B4-BE49-F238E27FC236}">
                <a16:creationId xmlns:a16="http://schemas.microsoft.com/office/drawing/2014/main" id="{E4A8320A-E0D5-4F63-AC6D-204A0CC807FD}"/>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1" name="Text Placeholder 12">
            <a:extLst>
              <a:ext uri="{FF2B5EF4-FFF2-40B4-BE49-F238E27FC236}">
                <a16:creationId xmlns:a16="http://schemas.microsoft.com/office/drawing/2014/main" id="{A9D9C903-9404-41AF-92C3-86557E0BE922}"/>
              </a:ext>
            </a:extLst>
          </p:cNvPr>
          <p:cNvSpPr>
            <a:spLocks noGrp="1"/>
          </p:cNvSpPr>
          <p:nvPr>
            <p:ph type="body" sz="quarter" idx="25" hasCustomPrompt="1"/>
          </p:nvPr>
        </p:nvSpPr>
        <p:spPr>
          <a:xfrm>
            <a:off x="360045" y="5875993"/>
            <a:ext cx="5611759"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12" name="Picture Placeholder 2">
            <a:extLst>
              <a:ext uri="{FF2B5EF4-FFF2-40B4-BE49-F238E27FC236}">
                <a16:creationId xmlns:a16="http://schemas.microsoft.com/office/drawing/2014/main" id="{A2A4B3A1-7BE8-4922-989D-1E1D844535FA}"/>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5" name="Text Placeholder 12">
            <a:extLst>
              <a:ext uri="{FF2B5EF4-FFF2-40B4-BE49-F238E27FC236}">
                <a16:creationId xmlns:a16="http://schemas.microsoft.com/office/drawing/2014/main" id="{154D52BE-21A6-4970-B805-9214FE851910}"/>
              </a:ext>
            </a:extLst>
          </p:cNvPr>
          <p:cNvSpPr>
            <a:spLocks noGrp="1"/>
          </p:cNvSpPr>
          <p:nvPr>
            <p:ph type="body" sz="quarter" idx="26" hasCustomPrompt="1"/>
          </p:nvPr>
        </p:nvSpPr>
        <p:spPr>
          <a:xfrm>
            <a:off x="6220199" y="5875993"/>
            <a:ext cx="5611759"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Photo </a:t>
            </a:r>
            <a:r>
              <a:rPr lang="nb-NO" dirty="0" err="1"/>
              <a:t>credit</a:t>
            </a:r>
            <a:r>
              <a:rPr lang="nb-NO" dirty="0"/>
              <a:t> / </a:t>
            </a:r>
            <a:r>
              <a:rPr lang="nb-NO" dirty="0" err="1"/>
              <a:t>Caption</a:t>
            </a:r>
            <a:endParaRPr lang="en-US" dirty="0"/>
          </a:p>
        </p:txBody>
      </p:sp>
      <p:sp>
        <p:nvSpPr>
          <p:cNvPr id="13" name="addin_colorlist" hidden="1">
            <a:extLst>
              <a:ext uri="{FF2B5EF4-FFF2-40B4-BE49-F238E27FC236}">
                <a16:creationId xmlns:a16="http://schemas.microsoft.com/office/drawing/2014/main" id="{047E2F4C-17D1-4893-96FE-B54EA6D17734}"/>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4" name="addin_background" hidden="1">
            <a:extLst>
              <a:ext uri="{FF2B5EF4-FFF2-40B4-BE49-F238E27FC236}">
                <a16:creationId xmlns:a16="http://schemas.microsoft.com/office/drawing/2014/main" id="{7B8E7794-EE6A-4458-9940-E2D4F2803F41}"/>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5A5FD81-8099-440B-91E9-2813AE814045}"/>
              </a:ext>
            </a:extLst>
          </p:cNvPr>
          <p:cNvSpPr>
            <a:spLocks noGrp="1"/>
          </p:cNvSpPr>
          <p:nvPr>
            <p:ph type="ftr" sz="quarter" idx="30"/>
          </p:nvPr>
        </p:nvSpPr>
        <p:spPr/>
        <p:txBody>
          <a:bodyPr/>
          <a:lstStyle/>
          <a:p>
            <a:endParaRPr lang="nb-NO" dirty="0"/>
          </a:p>
        </p:txBody>
      </p:sp>
      <p:sp>
        <p:nvSpPr>
          <p:cNvPr id="5" name="Slide Number Placeholder 4">
            <a:extLst>
              <a:ext uri="{FF2B5EF4-FFF2-40B4-BE49-F238E27FC236}">
                <a16:creationId xmlns:a16="http://schemas.microsoft.com/office/drawing/2014/main" id="{89632972-1288-4890-888F-5A648DC46ABE}"/>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44053FB2-BAC4-4472-A1A8-426A1DAADF3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BC2A0472-EAC0-4C16-BD58-9BDF1BD9D27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7" name="Title 1">
            <a:extLst>
              <a:ext uri="{FF2B5EF4-FFF2-40B4-BE49-F238E27FC236}">
                <a16:creationId xmlns:a16="http://schemas.microsoft.com/office/drawing/2014/main" id="{D3A44EB5-FE74-45E2-ADDB-62AC6A3982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39FF8439-61D0-476B-B464-B7C77500F34E}"/>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Picture Placeholder 7">
            <a:extLst>
              <a:ext uri="{FF2B5EF4-FFF2-40B4-BE49-F238E27FC236}">
                <a16:creationId xmlns:a16="http://schemas.microsoft.com/office/drawing/2014/main" id="{A611D51E-61D6-4739-81A1-ABD06097336B}"/>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15" name="Text Placeholder 21">
            <a:extLst>
              <a:ext uri="{FF2B5EF4-FFF2-40B4-BE49-F238E27FC236}">
                <a16:creationId xmlns:a16="http://schemas.microsoft.com/office/drawing/2014/main" id="{159A782C-C3AD-46DF-8016-2F6CABBEE626}"/>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Picture Placeholder 8">
            <a:extLst>
              <a:ext uri="{FF2B5EF4-FFF2-40B4-BE49-F238E27FC236}">
                <a16:creationId xmlns:a16="http://schemas.microsoft.com/office/drawing/2014/main" id="{4CEFF368-F3D3-4208-93C5-E76ED06BFE63}"/>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6" name="Text Placeholder 21">
            <a:extLst>
              <a:ext uri="{FF2B5EF4-FFF2-40B4-BE49-F238E27FC236}">
                <a16:creationId xmlns:a16="http://schemas.microsoft.com/office/drawing/2014/main" id="{F85C0E5A-BD14-477B-BD8D-DC0021607051}"/>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3" name="Picture Placeholder 9">
            <a:extLst>
              <a:ext uri="{FF2B5EF4-FFF2-40B4-BE49-F238E27FC236}">
                <a16:creationId xmlns:a16="http://schemas.microsoft.com/office/drawing/2014/main" id="{576D9D91-30ED-442E-AA61-3F5065C0A6B1}"/>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Large picture ">
    <p:spTree>
      <p:nvGrpSpPr>
        <p:cNvPr id="1" name=""/>
        <p:cNvGrpSpPr/>
        <p:nvPr/>
      </p:nvGrpSpPr>
      <p:grpSpPr>
        <a:xfrm>
          <a:off x="0" y="0"/>
          <a:ext cx="0" cy="0"/>
          <a:chOff x="0" y="0"/>
          <a:chExt cx="0" cy="0"/>
        </a:xfrm>
      </p:grpSpPr>
      <p:sp>
        <p:nvSpPr>
          <p:cNvPr id="6" name="addin_colorlist" hidden="1">
            <a:extLst>
              <a:ext uri="{FF2B5EF4-FFF2-40B4-BE49-F238E27FC236}">
                <a16:creationId xmlns:a16="http://schemas.microsoft.com/office/drawing/2014/main" id="{4C54C5EF-FA46-4C08-B3D9-B43A5483B345}"/>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3E1D8884-C1B5-4005-BC18-B67DAD11909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5" name="Picture Placeholder 4">
            <a:extLst>
              <a:ext uri="{FF2B5EF4-FFF2-40B4-BE49-F238E27FC236}">
                <a16:creationId xmlns:a16="http://schemas.microsoft.com/office/drawing/2014/main" id="{E11890ED-EDFF-4F97-A73E-852CAB10C6FA}"/>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3" name="Text Placeholder 2" descr="Logo university of oslo">
            <a:extLst>
              <a:ext uri="{FF2B5EF4-FFF2-40B4-BE49-F238E27FC236}">
                <a16:creationId xmlns:a16="http://schemas.microsoft.com/office/drawing/2014/main" id="{0F362B01-572E-40F1-A00C-F460165626C5}"/>
              </a:ext>
            </a:extLst>
          </p:cNvPr>
          <p:cNvSpPr>
            <a:spLocks noGrp="1"/>
          </p:cNvSpPr>
          <p:nvPr>
            <p:ph type="body" sz="quarter" idx="28"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dirty="0"/>
              <a:t> </a:t>
            </a:r>
            <a:endParaRPr lang="en-US" dirty="0"/>
          </a:p>
        </p:txBody>
      </p:sp>
      <p:sp>
        <p:nvSpPr>
          <p:cNvPr id="7" name="Title 1">
            <a:extLst>
              <a:ext uri="{FF2B5EF4-FFF2-40B4-BE49-F238E27FC236}">
                <a16:creationId xmlns:a16="http://schemas.microsoft.com/office/drawing/2014/main" id="{313CD586-6E66-4AC8-B5DE-964E9FAFFF1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9D3EEEF-D5D4-41E6-81E7-1D9E527B7796}"/>
              </a:ext>
            </a:extLst>
          </p:cNvPr>
          <p:cNvSpPr>
            <a:spLocks noGrp="1"/>
          </p:cNvSpPr>
          <p:nvPr>
            <p:ph type="ftr" sz="quarter" idx="11"/>
          </p:nvPr>
        </p:nvSpPr>
        <p:spPr/>
        <p:txBody>
          <a:bodyPr/>
          <a:lstStyle/>
          <a:p>
            <a:endParaRPr lang="nb-NO" dirty="0"/>
          </a:p>
        </p:txBody>
      </p:sp>
      <p:sp>
        <p:nvSpPr>
          <p:cNvPr id="5" name="Slide Number Placeholder 4">
            <a:extLst>
              <a:ext uri="{FF2B5EF4-FFF2-40B4-BE49-F238E27FC236}">
                <a16:creationId xmlns:a16="http://schemas.microsoft.com/office/drawing/2014/main" id="{CC6F4316-7482-4098-A234-A83B220FD64E}"/>
              </a:ext>
            </a:extLst>
          </p:cNvPr>
          <p:cNvSpPr>
            <a:spLocks noGrp="1"/>
          </p:cNvSpPr>
          <p:nvPr>
            <p:ph type="sldNum" sz="quarter" idx="12"/>
          </p:nvPr>
        </p:nvSpPr>
        <p:spPr/>
        <p:txBody>
          <a:bodyPr/>
          <a:lstStyle/>
          <a:p>
            <a:r>
              <a:rPr lang="en-US"/>
              <a:t>Page </a:t>
            </a:r>
            <a:fld id="{5251F420-7306-4E7C-A79E-F31A38F7D392}" type="slidenum">
              <a:rPr lang="en-US" smtClean="0"/>
              <a:pPr/>
              <a:t>‹#›</a:t>
            </a:fld>
            <a:endParaRPr lang="en-US" dirty="0"/>
          </a:p>
        </p:txBody>
      </p:sp>
      <p:sp>
        <p:nvSpPr>
          <p:cNvPr id="6" name="addin_colorlist" hidden="1">
            <a:extLst>
              <a:ext uri="{FF2B5EF4-FFF2-40B4-BE49-F238E27FC236}">
                <a16:creationId xmlns:a16="http://schemas.microsoft.com/office/drawing/2014/main" id="{576E5AEC-489F-4AAC-9D27-09C4600603C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7" name="addin_background" hidden="1">
            <a:extLst>
              <a:ext uri="{FF2B5EF4-FFF2-40B4-BE49-F238E27FC236}">
                <a16:creationId xmlns:a16="http://schemas.microsoft.com/office/drawing/2014/main" id="{52F5D15A-B48F-4597-B76A-3B8EB8C1A5A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375112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re bilder">
    <p:spTree>
      <p:nvGrpSpPr>
        <p:cNvPr id="1" name=""/>
        <p:cNvGrpSpPr/>
        <p:nvPr/>
      </p:nvGrpSpPr>
      <p:grpSpPr>
        <a:xfrm>
          <a:off x="0" y="0"/>
          <a:ext cx="0" cy="0"/>
          <a:chOff x="0" y="0"/>
          <a:chExt cx="0" cy="0"/>
        </a:xfrm>
      </p:grpSpPr>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endParaRPr lang="en-US"/>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endParaRPr lang="en-US"/>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endParaRPr lang="en-US"/>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endParaRPr lang="en-US"/>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endParaRPr lang="en-US"/>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endParaRPr lang="en-US"/>
          </a:p>
        </p:txBody>
      </p:sp>
      <p:sp>
        <p:nvSpPr>
          <p:cNvPr id="2" name="Date Placeholder 3">
            <a:extLst>
              <a:ext uri="{FF2B5EF4-FFF2-40B4-BE49-F238E27FC236}">
                <a16:creationId xmlns:a16="http://schemas.microsoft.com/office/drawing/2014/main" id="{ABB71B96-D11B-D5BD-3C6E-C5DBF0203C06}"/>
              </a:ext>
            </a:extLst>
          </p:cNvPr>
          <p:cNvSpPr>
            <a:spLocks noGrp="1"/>
          </p:cNvSpPr>
          <p:nvPr>
            <p:ph type="dt" sz="half" idx="2"/>
          </p:nvPr>
        </p:nvSpPr>
        <p:spPr>
          <a:xfrm>
            <a:off x="10326756" y="6243181"/>
            <a:ext cx="741694" cy="365125"/>
          </a:xfrm>
          <a:prstGeom prst="rect">
            <a:avLst/>
          </a:prstGeom>
        </p:spPr>
        <p:txBody>
          <a:bodyPr vert="horz" lIns="91440" tIns="45720" rIns="91440" bIns="45720" rtlCol="0" anchor="ctr"/>
          <a:lstStyle>
            <a:lvl1pPr algn="r">
              <a:defRPr sz="800">
                <a:solidFill>
                  <a:schemeClr val="tx1"/>
                </a:solidFill>
              </a:defRPr>
            </a:lvl1pPr>
          </a:lstStyle>
          <a:p>
            <a:fld id="{D245B39F-840D-A148-9922-F2D02AE5EA38}" type="datetime1">
              <a:rPr lang="nb-NO" smtClean="0"/>
              <a:t>09.07.2026</a:t>
            </a:fld>
            <a:endParaRPr lang="en-US"/>
          </a:p>
        </p:txBody>
      </p:sp>
      <p:sp>
        <p:nvSpPr>
          <p:cNvPr id="3" name="Slide Number Placeholder 5">
            <a:extLst>
              <a:ext uri="{FF2B5EF4-FFF2-40B4-BE49-F238E27FC236}">
                <a16:creationId xmlns:a16="http://schemas.microsoft.com/office/drawing/2014/main" id="{0294878D-0109-0153-C0A0-1E00816336FD}"/>
              </a:ext>
            </a:extLst>
          </p:cNvPr>
          <p:cNvSpPr>
            <a:spLocks noGrp="1"/>
          </p:cNvSpPr>
          <p:nvPr>
            <p:ph type="sldNum" sz="quarter" idx="4"/>
          </p:nvPr>
        </p:nvSpPr>
        <p:spPr>
          <a:xfrm>
            <a:off x="11266367" y="6243181"/>
            <a:ext cx="599469" cy="365125"/>
          </a:xfrm>
          <a:prstGeom prst="rect">
            <a:avLst/>
          </a:prstGeom>
        </p:spPr>
        <p:txBody>
          <a:bodyPr vert="horz" lIns="91440" tIns="45720" rIns="91440" bIns="45720" rtlCol="0" anchor="ctr"/>
          <a:lstStyle>
            <a:lvl1pPr algn="r">
              <a:defRPr sz="750">
                <a:solidFill>
                  <a:schemeClr val="tx1"/>
                </a:solidFill>
              </a:defRPr>
            </a:lvl1pPr>
          </a:lstStyle>
          <a:p>
            <a:r>
              <a:rPr lang="en-US"/>
              <a:t>Side </a:t>
            </a:r>
            <a:fld id="{5251F420-7306-4E7C-A79E-F31A38F7D392}" type="slidenum">
              <a:rPr lang="en-US" smtClean="0"/>
              <a:pPr/>
              <a:t>‹#›</a:t>
            </a:fld>
            <a:endParaRPr lang="en-US"/>
          </a:p>
        </p:txBody>
      </p:sp>
      <p:sp>
        <p:nvSpPr>
          <p:cNvPr id="4" name="Footer Placeholder 4">
            <a:extLst>
              <a:ext uri="{FF2B5EF4-FFF2-40B4-BE49-F238E27FC236}">
                <a16:creationId xmlns:a16="http://schemas.microsoft.com/office/drawing/2014/main" id="{A1B567EA-D861-0202-94F1-66C0640ED927}"/>
              </a:ext>
            </a:extLst>
          </p:cNvPr>
          <p:cNvSpPr>
            <a:spLocks noGrp="1"/>
          </p:cNvSpPr>
          <p:nvPr>
            <p:ph type="ftr" sz="quarter" idx="3"/>
          </p:nvPr>
        </p:nvSpPr>
        <p:spPr>
          <a:xfrm>
            <a:off x="4333840" y="6243181"/>
            <a:ext cx="5782174" cy="385472"/>
          </a:xfrm>
          <a:prstGeom prst="rect">
            <a:avLst/>
          </a:prstGeom>
        </p:spPr>
        <p:txBody>
          <a:bodyPr lIns="0" tIns="0" rIns="0" bIns="0" anchor="ctr"/>
          <a:lstStyle>
            <a:lvl1pPr algn="r">
              <a:defRPr sz="800">
                <a:solidFill>
                  <a:schemeClr val="tx1"/>
                </a:solidFill>
              </a:defRPr>
            </a:lvl1pPr>
          </a:lstStyle>
          <a:p>
            <a:r>
              <a:rPr lang="nb-NO"/>
              <a:t>Universitetet i Oslo</a:t>
            </a:r>
          </a:p>
        </p:txBody>
      </p:sp>
    </p:spTree>
    <p:extLst>
      <p:ext uri="{BB962C8B-B14F-4D97-AF65-F5344CB8AC3E}">
        <p14:creationId xmlns:p14="http://schemas.microsoft.com/office/powerpoint/2010/main" val="10045168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Innhold">
    <p:spTree>
      <p:nvGrpSpPr>
        <p:cNvPr id="1" name=""/>
        <p:cNvGrpSpPr/>
        <p:nvPr/>
      </p:nvGrpSpPr>
      <p:grpSpPr>
        <a:xfrm>
          <a:off x="0" y="0"/>
          <a:ext cx="0" cy="0"/>
          <a:chOff x="0" y="0"/>
          <a:chExt cx="0" cy="0"/>
        </a:xfrm>
      </p:grpSpPr>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endParaRPr lang="en-US"/>
          </a:p>
        </p:txBody>
      </p:sp>
      <p:sp>
        <p:nvSpPr>
          <p:cNvPr id="3" name="Date Placeholder 3">
            <a:extLst>
              <a:ext uri="{FF2B5EF4-FFF2-40B4-BE49-F238E27FC236}">
                <a16:creationId xmlns:a16="http://schemas.microsoft.com/office/drawing/2014/main" id="{8DEE42BB-1694-6651-6BF6-4EC718424D23}"/>
              </a:ext>
            </a:extLst>
          </p:cNvPr>
          <p:cNvSpPr>
            <a:spLocks noGrp="1"/>
          </p:cNvSpPr>
          <p:nvPr>
            <p:ph type="dt" sz="half" idx="2"/>
          </p:nvPr>
        </p:nvSpPr>
        <p:spPr>
          <a:xfrm>
            <a:off x="10326756" y="6243181"/>
            <a:ext cx="741694" cy="365125"/>
          </a:xfrm>
          <a:prstGeom prst="rect">
            <a:avLst/>
          </a:prstGeom>
        </p:spPr>
        <p:txBody>
          <a:bodyPr vert="horz" lIns="91440" tIns="45720" rIns="91440" bIns="45720" rtlCol="0" anchor="ctr"/>
          <a:lstStyle>
            <a:lvl1pPr algn="r">
              <a:defRPr sz="800">
                <a:solidFill>
                  <a:schemeClr val="tx1"/>
                </a:solidFill>
              </a:defRPr>
            </a:lvl1pPr>
          </a:lstStyle>
          <a:p>
            <a:fld id="{C1D9C995-3813-DD4F-BD93-A084B2B802BC}" type="datetime1">
              <a:rPr lang="nb-NO" smtClean="0"/>
              <a:t>09.07.2026</a:t>
            </a:fld>
            <a:endParaRPr lang="en-US"/>
          </a:p>
        </p:txBody>
      </p:sp>
      <p:sp>
        <p:nvSpPr>
          <p:cNvPr id="4" name="Slide Number Placeholder 5">
            <a:extLst>
              <a:ext uri="{FF2B5EF4-FFF2-40B4-BE49-F238E27FC236}">
                <a16:creationId xmlns:a16="http://schemas.microsoft.com/office/drawing/2014/main" id="{1A220ABE-5095-E9C3-4280-B9073D83E592}"/>
              </a:ext>
            </a:extLst>
          </p:cNvPr>
          <p:cNvSpPr>
            <a:spLocks noGrp="1"/>
          </p:cNvSpPr>
          <p:nvPr>
            <p:ph type="sldNum" sz="quarter" idx="4"/>
          </p:nvPr>
        </p:nvSpPr>
        <p:spPr>
          <a:xfrm>
            <a:off x="11266367" y="6243181"/>
            <a:ext cx="599469" cy="365125"/>
          </a:xfrm>
          <a:prstGeom prst="rect">
            <a:avLst/>
          </a:prstGeom>
        </p:spPr>
        <p:txBody>
          <a:bodyPr vert="horz" lIns="91440" tIns="45720" rIns="91440" bIns="45720" rtlCol="0" anchor="ctr"/>
          <a:lstStyle>
            <a:lvl1pPr algn="r">
              <a:defRPr sz="750">
                <a:solidFill>
                  <a:schemeClr val="tx1"/>
                </a:solidFill>
              </a:defRPr>
            </a:lvl1pPr>
          </a:lstStyle>
          <a:p>
            <a:r>
              <a:rPr lang="en-US"/>
              <a:t>Side </a:t>
            </a:r>
            <a:fld id="{5251F420-7306-4E7C-A79E-F31A38F7D392}" type="slidenum">
              <a:rPr lang="en-US" smtClean="0"/>
              <a:pPr/>
              <a:t>‹#›</a:t>
            </a:fld>
            <a:endParaRPr lang="en-US"/>
          </a:p>
        </p:txBody>
      </p:sp>
      <p:sp>
        <p:nvSpPr>
          <p:cNvPr id="5" name="Footer Placeholder 4">
            <a:extLst>
              <a:ext uri="{FF2B5EF4-FFF2-40B4-BE49-F238E27FC236}">
                <a16:creationId xmlns:a16="http://schemas.microsoft.com/office/drawing/2014/main" id="{A0B1FB31-C23D-4624-2F59-80F63F082A65}"/>
              </a:ext>
            </a:extLst>
          </p:cNvPr>
          <p:cNvSpPr>
            <a:spLocks noGrp="1"/>
          </p:cNvSpPr>
          <p:nvPr>
            <p:ph type="ftr" sz="quarter" idx="3"/>
          </p:nvPr>
        </p:nvSpPr>
        <p:spPr>
          <a:xfrm>
            <a:off x="4333840" y="6243181"/>
            <a:ext cx="5782174" cy="385472"/>
          </a:xfrm>
          <a:prstGeom prst="rect">
            <a:avLst/>
          </a:prstGeom>
        </p:spPr>
        <p:txBody>
          <a:bodyPr lIns="0" tIns="0" rIns="0" bIns="0" anchor="ctr"/>
          <a:lstStyle>
            <a:lvl1pPr algn="r">
              <a:defRPr sz="800">
                <a:solidFill>
                  <a:schemeClr val="tx1"/>
                </a:solidFill>
              </a:defRPr>
            </a:lvl1pPr>
          </a:lstStyle>
          <a:p>
            <a:r>
              <a:rPr lang="nb-NO"/>
              <a:t>Universitetet i Oslo</a:t>
            </a:r>
          </a:p>
        </p:txBody>
      </p:sp>
    </p:spTree>
    <p:extLst>
      <p:ext uri="{BB962C8B-B14F-4D97-AF65-F5344CB8AC3E}">
        <p14:creationId xmlns:p14="http://schemas.microsoft.com/office/powerpoint/2010/main" val="815957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En tekstboks med underoverskrift">
    <p:spTree>
      <p:nvGrpSpPr>
        <p:cNvPr id="1" name=""/>
        <p:cNvGrpSpPr/>
        <p:nvPr/>
      </p:nvGrpSpPr>
      <p:grpSpPr>
        <a:xfrm>
          <a:off x="0" y="0"/>
          <a:ext cx="0" cy="0"/>
          <a:chOff x="0" y="0"/>
          <a:chExt cx="0" cy="0"/>
        </a:xfrm>
      </p:grpSpPr>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 name="Date Placeholder 3">
            <a:extLst>
              <a:ext uri="{FF2B5EF4-FFF2-40B4-BE49-F238E27FC236}">
                <a16:creationId xmlns:a16="http://schemas.microsoft.com/office/drawing/2014/main" id="{58207A1C-3FBD-845F-AA48-D577687964CC}"/>
              </a:ext>
            </a:extLst>
          </p:cNvPr>
          <p:cNvSpPr>
            <a:spLocks noGrp="1"/>
          </p:cNvSpPr>
          <p:nvPr>
            <p:ph type="dt" sz="half" idx="2"/>
          </p:nvPr>
        </p:nvSpPr>
        <p:spPr>
          <a:xfrm>
            <a:off x="10326756" y="6243181"/>
            <a:ext cx="741694" cy="365125"/>
          </a:xfrm>
          <a:prstGeom prst="rect">
            <a:avLst/>
          </a:prstGeom>
        </p:spPr>
        <p:txBody>
          <a:bodyPr vert="horz" lIns="91440" tIns="45720" rIns="91440" bIns="45720" rtlCol="0" anchor="ctr"/>
          <a:lstStyle>
            <a:lvl1pPr algn="r">
              <a:defRPr sz="800">
                <a:solidFill>
                  <a:schemeClr val="tx1"/>
                </a:solidFill>
              </a:defRPr>
            </a:lvl1pPr>
          </a:lstStyle>
          <a:p>
            <a:fld id="{83D8BB6D-309E-084D-8796-54C9B24BA182}" type="datetime1">
              <a:rPr lang="nb-NO" smtClean="0"/>
              <a:t>09.07.2026</a:t>
            </a:fld>
            <a:endParaRPr lang="en-US"/>
          </a:p>
        </p:txBody>
      </p:sp>
      <p:sp>
        <p:nvSpPr>
          <p:cNvPr id="4" name="Slide Number Placeholder 5">
            <a:extLst>
              <a:ext uri="{FF2B5EF4-FFF2-40B4-BE49-F238E27FC236}">
                <a16:creationId xmlns:a16="http://schemas.microsoft.com/office/drawing/2014/main" id="{9BE0D448-BABE-3162-E66A-F927E2A0107B}"/>
              </a:ext>
            </a:extLst>
          </p:cNvPr>
          <p:cNvSpPr>
            <a:spLocks noGrp="1"/>
          </p:cNvSpPr>
          <p:nvPr>
            <p:ph type="sldNum" sz="quarter" idx="4"/>
          </p:nvPr>
        </p:nvSpPr>
        <p:spPr>
          <a:xfrm>
            <a:off x="11266367" y="6243181"/>
            <a:ext cx="599469" cy="365125"/>
          </a:xfrm>
          <a:prstGeom prst="rect">
            <a:avLst/>
          </a:prstGeom>
        </p:spPr>
        <p:txBody>
          <a:bodyPr vert="horz" lIns="91440" tIns="45720" rIns="91440" bIns="45720" rtlCol="0" anchor="ctr"/>
          <a:lstStyle>
            <a:lvl1pPr algn="r">
              <a:defRPr sz="750">
                <a:solidFill>
                  <a:schemeClr val="tx1"/>
                </a:solidFill>
              </a:defRPr>
            </a:lvl1pPr>
          </a:lstStyle>
          <a:p>
            <a:r>
              <a:rPr lang="en-US"/>
              <a:t>Side </a:t>
            </a:r>
            <a:fld id="{5251F420-7306-4E7C-A79E-F31A38F7D392}" type="slidenum">
              <a:rPr lang="en-US" smtClean="0"/>
              <a:pPr/>
              <a:t>‹#›</a:t>
            </a:fld>
            <a:endParaRPr lang="en-US"/>
          </a:p>
        </p:txBody>
      </p:sp>
      <p:sp>
        <p:nvSpPr>
          <p:cNvPr id="5" name="Footer Placeholder 4">
            <a:extLst>
              <a:ext uri="{FF2B5EF4-FFF2-40B4-BE49-F238E27FC236}">
                <a16:creationId xmlns:a16="http://schemas.microsoft.com/office/drawing/2014/main" id="{BB25DEFC-7FD0-51EF-DE2F-EAEFB1A9D118}"/>
              </a:ext>
            </a:extLst>
          </p:cNvPr>
          <p:cNvSpPr>
            <a:spLocks noGrp="1"/>
          </p:cNvSpPr>
          <p:nvPr>
            <p:ph type="ftr" sz="quarter" idx="3"/>
          </p:nvPr>
        </p:nvSpPr>
        <p:spPr>
          <a:xfrm>
            <a:off x="4333840" y="6243181"/>
            <a:ext cx="5782174" cy="385472"/>
          </a:xfrm>
          <a:prstGeom prst="rect">
            <a:avLst/>
          </a:prstGeom>
        </p:spPr>
        <p:txBody>
          <a:bodyPr lIns="0" tIns="0" rIns="0" bIns="0" anchor="ctr"/>
          <a:lstStyle>
            <a:lvl1pPr algn="r">
              <a:defRPr sz="800">
                <a:solidFill>
                  <a:schemeClr val="tx1"/>
                </a:solidFill>
              </a:defRPr>
            </a:lvl1pPr>
          </a:lstStyle>
          <a:p>
            <a:r>
              <a:rPr lang="nb-NO"/>
              <a:t>Universitetet i Oslo</a:t>
            </a:r>
          </a:p>
        </p:txBody>
      </p:sp>
    </p:spTree>
    <p:extLst>
      <p:ext uri="{BB962C8B-B14F-4D97-AF65-F5344CB8AC3E}">
        <p14:creationId xmlns:p14="http://schemas.microsoft.com/office/powerpoint/2010/main" val="33946646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o bilder ">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4" name="Date Placeholder 3">
            <a:extLst>
              <a:ext uri="{FF2B5EF4-FFF2-40B4-BE49-F238E27FC236}">
                <a16:creationId xmlns:a16="http://schemas.microsoft.com/office/drawing/2014/main" id="{5D4E4013-AF1F-FFFD-93FD-E8A8EF0CE29C}"/>
              </a:ext>
            </a:extLst>
          </p:cNvPr>
          <p:cNvSpPr>
            <a:spLocks noGrp="1"/>
          </p:cNvSpPr>
          <p:nvPr>
            <p:ph type="dt" sz="half" idx="2"/>
          </p:nvPr>
        </p:nvSpPr>
        <p:spPr>
          <a:xfrm>
            <a:off x="10326756" y="6243181"/>
            <a:ext cx="741694" cy="365125"/>
          </a:xfrm>
          <a:prstGeom prst="rect">
            <a:avLst/>
          </a:prstGeom>
        </p:spPr>
        <p:txBody>
          <a:bodyPr vert="horz" lIns="91440" tIns="45720" rIns="91440" bIns="45720" rtlCol="0" anchor="ctr"/>
          <a:lstStyle>
            <a:lvl1pPr algn="r">
              <a:defRPr sz="800">
                <a:solidFill>
                  <a:schemeClr val="tx1"/>
                </a:solidFill>
              </a:defRPr>
            </a:lvl1pPr>
          </a:lstStyle>
          <a:p>
            <a:fld id="{D4A47A41-DEEC-FE44-AC38-7995270D11CC}" type="datetime1">
              <a:rPr lang="nb-NO" smtClean="0"/>
              <a:t>09.07.2026</a:t>
            </a:fld>
            <a:endParaRPr lang="en-US"/>
          </a:p>
        </p:txBody>
      </p:sp>
      <p:sp>
        <p:nvSpPr>
          <p:cNvPr id="5" name="Slide Number Placeholder 5">
            <a:extLst>
              <a:ext uri="{FF2B5EF4-FFF2-40B4-BE49-F238E27FC236}">
                <a16:creationId xmlns:a16="http://schemas.microsoft.com/office/drawing/2014/main" id="{C6EB944A-2D81-1665-4BCE-209B3B1D5DEB}"/>
              </a:ext>
            </a:extLst>
          </p:cNvPr>
          <p:cNvSpPr>
            <a:spLocks noGrp="1"/>
          </p:cNvSpPr>
          <p:nvPr>
            <p:ph type="sldNum" sz="quarter" idx="4"/>
          </p:nvPr>
        </p:nvSpPr>
        <p:spPr>
          <a:xfrm>
            <a:off x="11266367" y="6243181"/>
            <a:ext cx="599469" cy="365125"/>
          </a:xfrm>
          <a:prstGeom prst="rect">
            <a:avLst/>
          </a:prstGeom>
        </p:spPr>
        <p:txBody>
          <a:bodyPr vert="horz" lIns="91440" tIns="45720" rIns="91440" bIns="45720" rtlCol="0" anchor="ctr"/>
          <a:lstStyle>
            <a:lvl1pPr algn="r">
              <a:defRPr sz="750">
                <a:solidFill>
                  <a:schemeClr val="tx1"/>
                </a:solidFill>
              </a:defRPr>
            </a:lvl1pPr>
          </a:lstStyle>
          <a:p>
            <a:r>
              <a:rPr lang="en-US"/>
              <a:t>Side </a:t>
            </a:r>
            <a:fld id="{5251F420-7306-4E7C-A79E-F31A38F7D392}" type="slidenum">
              <a:rPr lang="en-US" smtClean="0"/>
              <a:pPr/>
              <a:t>‹#›</a:t>
            </a:fld>
            <a:endParaRPr lang="en-US"/>
          </a:p>
        </p:txBody>
      </p:sp>
      <p:sp>
        <p:nvSpPr>
          <p:cNvPr id="6" name="Footer Placeholder 4">
            <a:extLst>
              <a:ext uri="{FF2B5EF4-FFF2-40B4-BE49-F238E27FC236}">
                <a16:creationId xmlns:a16="http://schemas.microsoft.com/office/drawing/2014/main" id="{B00A6278-14BA-58DA-E5C8-430F16F531E4}"/>
              </a:ext>
            </a:extLst>
          </p:cNvPr>
          <p:cNvSpPr>
            <a:spLocks noGrp="1"/>
          </p:cNvSpPr>
          <p:nvPr>
            <p:ph type="ftr" sz="quarter" idx="3"/>
          </p:nvPr>
        </p:nvSpPr>
        <p:spPr>
          <a:xfrm>
            <a:off x="4333840" y="6243181"/>
            <a:ext cx="5782174" cy="385472"/>
          </a:xfrm>
          <a:prstGeom prst="rect">
            <a:avLst/>
          </a:prstGeom>
        </p:spPr>
        <p:txBody>
          <a:bodyPr lIns="0" tIns="0" rIns="0" bIns="0" anchor="ctr"/>
          <a:lstStyle>
            <a:lvl1pPr algn="r">
              <a:defRPr sz="800">
                <a:solidFill>
                  <a:schemeClr val="tx1"/>
                </a:solidFill>
              </a:defRPr>
            </a:lvl1pPr>
          </a:lstStyle>
          <a:p>
            <a:r>
              <a:rPr lang="nb-NO"/>
              <a:t>Universitetet i Oslo</a:t>
            </a:r>
          </a:p>
        </p:txBody>
      </p:sp>
    </p:spTree>
    <p:extLst>
      <p:ext uri="{BB962C8B-B14F-4D97-AF65-F5344CB8AC3E}">
        <p14:creationId xmlns:p14="http://schemas.microsoft.com/office/powerpoint/2010/main" val="9467887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o tekstbokser med underoverskrift">
    <p:spTree>
      <p:nvGrpSpPr>
        <p:cNvPr id="1" name=""/>
        <p:cNvGrpSpPr/>
        <p:nvPr/>
      </p:nvGrpSpPr>
      <p:grpSpPr>
        <a:xfrm>
          <a:off x="0" y="0"/>
          <a:ext cx="0" cy="0"/>
          <a:chOff x="0" y="0"/>
          <a:chExt cx="0" cy="0"/>
        </a:xfrm>
      </p:grpSpPr>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6" name="Date Placeholder 3">
            <a:extLst>
              <a:ext uri="{FF2B5EF4-FFF2-40B4-BE49-F238E27FC236}">
                <a16:creationId xmlns:a16="http://schemas.microsoft.com/office/drawing/2014/main" id="{FAD96E2E-4775-05FD-5BB6-98B0F3ED0484}"/>
              </a:ext>
            </a:extLst>
          </p:cNvPr>
          <p:cNvSpPr>
            <a:spLocks noGrp="1"/>
          </p:cNvSpPr>
          <p:nvPr>
            <p:ph type="dt" sz="half" idx="2"/>
          </p:nvPr>
        </p:nvSpPr>
        <p:spPr>
          <a:xfrm>
            <a:off x="10326756" y="6243181"/>
            <a:ext cx="741694" cy="365125"/>
          </a:xfrm>
          <a:prstGeom prst="rect">
            <a:avLst/>
          </a:prstGeom>
        </p:spPr>
        <p:txBody>
          <a:bodyPr vert="horz" lIns="91440" tIns="45720" rIns="91440" bIns="45720" rtlCol="0" anchor="ctr"/>
          <a:lstStyle>
            <a:lvl1pPr algn="r">
              <a:defRPr sz="800">
                <a:solidFill>
                  <a:schemeClr val="tx1"/>
                </a:solidFill>
              </a:defRPr>
            </a:lvl1pPr>
          </a:lstStyle>
          <a:p>
            <a:fld id="{8AAC08DB-A819-0941-B704-815309E452FB}" type="datetime1">
              <a:rPr lang="nb-NO" smtClean="0"/>
              <a:t>09.07.2026</a:t>
            </a:fld>
            <a:endParaRPr lang="en-US"/>
          </a:p>
        </p:txBody>
      </p:sp>
      <p:sp>
        <p:nvSpPr>
          <p:cNvPr id="8" name="Slide Number Placeholder 5">
            <a:extLst>
              <a:ext uri="{FF2B5EF4-FFF2-40B4-BE49-F238E27FC236}">
                <a16:creationId xmlns:a16="http://schemas.microsoft.com/office/drawing/2014/main" id="{66354424-DB54-70EF-22D4-E54929EFF5E2}"/>
              </a:ext>
            </a:extLst>
          </p:cNvPr>
          <p:cNvSpPr>
            <a:spLocks noGrp="1"/>
          </p:cNvSpPr>
          <p:nvPr>
            <p:ph type="sldNum" sz="quarter" idx="4"/>
          </p:nvPr>
        </p:nvSpPr>
        <p:spPr>
          <a:xfrm>
            <a:off x="11266367" y="6243181"/>
            <a:ext cx="599469" cy="365125"/>
          </a:xfrm>
          <a:prstGeom prst="rect">
            <a:avLst/>
          </a:prstGeom>
        </p:spPr>
        <p:txBody>
          <a:bodyPr vert="horz" lIns="91440" tIns="45720" rIns="91440" bIns="45720" rtlCol="0" anchor="ctr"/>
          <a:lstStyle>
            <a:lvl1pPr algn="r">
              <a:defRPr sz="750">
                <a:solidFill>
                  <a:schemeClr val="tx1"/>
                </a:solidFill>
              </a:defRPr>
            </a:lvl1pPr>
          </a:lstStyle>
          <a:p>
            <a:r>
              <a:rPr lang="en-US"/>
              <a:t>Side </a:t>
            </a:r>
            <a:fld id="{5251F420-7306-4E7C-A79E-F31A38F7D392}" type="slidenum">
              <a:rPr lang="en-US" smtClean="0"/>
              <a:pPr/>
              <a:t>‹#›</a:t>
            </a:fld>
            <a:endParaRPr lang="en-US"/>
          </a:p>
        </p:txBody>
      </p:sp>
      <p:sp>
        <p:nvSpPr>
          <p:cNvPr id="10" name="Footer Placeholder 4">
            <a:extLst>
              <a:ext uri="{FF2B5EF4-FFF2-40B4-BE49-F238E27FC236}">
                <a16:creationId xmlns:a16="http://schemas.microsoft.com/office/drawing/2014/main" id="{C816F7BD-6205-E1C6-48DF-B16A6BEDA7EA}"/>
              </a:ext>
            </a:extLst>
          </p:cNvPr>
          <p:cNvSpPr>
            <a:spLocks noGrp="1"/>
          </p:cNvSpPr>
          <p:nvPr>
            <p:ph type="ftr" sz="quarter" idx="3"/>
          </p:nvPr>
        </p:nvSpPr>
        <p:spPr>
          <a:xfrm>
            <a:off x="4333840" y="6243181"/>
            <a:ext cx="5782174" cy="385472"/>
          </a:xfrm>
          <a:prstGeom prst="rect">
            <a:avLst/>
          </a:prstGeom>
        </p:spPr>
        <p:txBody>
          <a:bodyPr lIns="0" tIns="0" rIns="0" bIns="0" anchor="ctr"/>
          <a:lstStyle>
            <a:lvl1pPr algn="r">
              <a:defRPr sz="800">
                <a:solidFill>
                  <a:schemeClr val="tx1"/>
                </a:solidFill>
              </a:defRPr>
            </a:lvl1pPr>
          </a:lstStyle>
          <a:p>
            <a:r>
              <a:rPr lang="nb-NO"/>
              <a:t>Universitetet i Oslo</a:t>
            </a:r>
          </a:p>
        </p:txBody>
      </p:sp>
    </p:spTree>
    <p:extLst>
      <p:ext uri="{BB962C8B-B14F-4D97-AF65-F5344CB8AC3E}">
        <p14:creationId xmlns:p14="http://schemas.microsoft.com/office/powerpoint/2010/main" val="33296995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Page </a:t>
            </a:r>
            <a:fld id="{5251F420-7306-4E7C-A79E-F31A38F7D392}" type="slidenum">
              <a:rPr lang="en-US" smtClean="0"/>
              <a:pPr/>
              <a:t>‹#›</a:t>
            </a:fld>
            <a:endParaRPr lang="en-US" dirty="0"/>
          </a:p>
        </p:txBody>
      </p:sp>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pic>
        <p:nvPicPr>
          <p:cNvPr id="5" name="Graphic 4" descr="Logo university of oslo">
            <a:extLst>
              <a:ext uri="{FF2B5EF4-FFF2-40B4-BE49-F238E27FC236}">
                <a16:creationId xmlns:a16="http://schemas.microsoft.com/office/drawing/2014/main" id="{FC22999A-40AC-4186-8730-BF6B9FCCF0E0}"/>
              </a:ext>
            </a:extLst>
          </p:cNvPr>
          <p:cNvPicPr>
            <a:picLocks noChangeAspect="1"/>
          </p:cNvPicPr>
          <p:nvPr userDrawn="1"/>
        </p:nvPicPr>
        <p:blipFill>
          <a:blip>
            <a:extLst>
              <a:ext uri="{96DAC541-7B7A-43D3-8B79-37D633B846F1}">
                <asvg:svgBlip xmlns:asvg="http://schemas.microsoft.com/office/drawing/2016/SVG/main" r:embed="rId34"/>
              </a:ext>
            </a:extLst>
          </a:blip>
          <a:stretch>
            <a:fillRect/>
          </a:stretch>
        </p:blipFill>
        <p:spPr>
          <a:xfrm>
            <a:off x="381001" y="6280142"/>
            <a:ext cx="767518" cy="202980"/>
          </a:xfrm>
          <a:prstGeom prst="rect">
            <a:avLst/>
          </a:prstGeom>
        </p:spPr>
      </p:pic>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5" r:id="rId3"/>
    <p:sldLayoutId id="2147483694" r:id="rId4"/>
    <p:sldLayoutId id="2147483722" r:id="rId5"/>
    <p:sldLayoutId id="2147483699" r:id="rId6"/>
    <p:sldLayoutId id="2147483698" r:id="rId7"/>
    <p:sldLayoutId id="2147483700" r:id="rId8"/>
    <p:sldLayoutId id="2147483720" r:id="rId9"/>
    <p:sldLayoutId id="2147483719" r:id="rId10"/>
    <p:sldLayoutId id="2147483721"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23" r:id="rId28"/>
    <p:sldLayoutId id="2147483724" r:id="rId29"/>
    <p:sldLayoutId id="2147483725" r:id="rId30"/>
    <p:sldLayoutId id="2147483726" r:id="rId31"/>
    <p:sldLayoutId id="2147483727" r:id="rId32"/>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8.xml"/><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8.xml"/><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29.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28.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8.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28.xml"/><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6.xml"/><Relationship Id="rId1" Type="http://schemas.openxmlformats.org/officeDocument/2006/relationships/slideLayout" Target="../slideLayouts/slideLayout29.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e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06E43C8-1722-EB98-184E-8D70B20FB1A1}"/>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en-GB"/>
          </a:p>
        </p:txBody>
      </p:sp>
      <p:sp>
        <p:nvSpPr>
          <p:cNvPr id="11" name="Text Placeholder 10">
            <a:extLst>
              <a:ext uri="{FF2B5EF4-FFF2-40B4-BE49-F238E27FC236}">
                <a16:creationId xmlns:a16="http://schemas.microsoft.com/office/drawing/2014/main" id="{4AD3CC8B-8B10-806A-B50A-A864B732A3A4}"/>
              </a:ext>
            </a:extLst>
          </p:cNvPr>
          <p:cNvSpPr>
            <a:spLocks noGrp="1"/>
          </p:cNvSpPr>
          <p:nvPr>
            <p:ph type="body" sz="quarter" idx="21"/>
          </p:nvPr>
        </p:nvSpPr>
        <p:spPr/>
        <p:txBody>
          <a:bodyPr/>
          <a:lstStyle/>
          <a:p>
            <a:endParaRPr lang="en-US"/>
          </a:p>
        </p:txBody>
      </p:sp>
      <p:sp>
        <p:nvSpPr>
          <p:cNvPr id="6" name="Text Placeholder 5">
            <a:extLst>
              <a:ext uri="{FF2B5EF4-FFF2-40B4-BE49-F238E27FC236}">
                <a16:creationId xmlns:a16="http://schemas.microsoft.com/office/drawing/2014/main" id="{4B82604E-C8F2-FD95-F93B-F3759568060D}"/>
              </a:ext>
            </a:extLst>
          </p:cNvPr>
          <p:cNvSpPr>
            <a:spLocks noGrp="1"/>
          </p:cNvSpPr>
          <p:nvPr>
            <p:ph type="body" sz="quarter" idx="14"/>
          </p:nvPr>
        </p:nvSpPr>
        <p:spPr/>
        <p:txBody>
          <a:bodyPr/>
          <a:lstStyle/>
          <a:p>
            <a:endParaRPr lang="en-US"/>
          </a:p>
        </p:txBody>
      </p:sp>
      <p:sp>
        <p:nvSpPr>
          <p:cNvPr id="3" name="Title 2">
            <a:extLst>
              <a:ext uri="{FF2B5EF4-FFF2-40B4-BE49-F238E27FC236}">
                <a16:creationId xmlns:a16="http://schemas.microsoft.com/office/drawing/2014/main" id="{B9C060A9-7E48-54FC-14DD-0D764374C438}"/>
              </a:ext>
            </a:extLst>
          </p:cNvPr>
          <p:cNvSpPr>
            <a:spLocks noGrp="1"/>
          </p:cNvSpPr>
          <p:nvPr>
            <p:ph type="title"/>
          </p:nvPr>
        </p:nvSpPr>
        <p:spPr/>
        <p:txBody>
          <a:bodyPr/>
          <a:lstStyle/>
          <a:p>
            <a:r>
              <a:rPr lang="en-GB" dirty="0"/>
              <a:t>A leading European university</a:t>
            </a:r>
            <a:endParaRPr lang="en-US" dirty="0"/>
          </a:p>
        </p:txBody>
      </p:sp>
      <p:sp>
        <p:nvSpPr>
          <p:cNvPr id="10" name="Text Placeholder 9">
            <a:extLst>
              <a:ext uri="{FF2B5EF4-FFF2-40B4-BE49-F238E27FC236}">
                <a16:creationId xmlns:a16="http://schemas.microsoft.com/office/drawing/2014/main" id="{FAEDD7A0-F637-FCDF-F51F-C5F4B83285A7}"/>
              </a:ext>
            </a:extLst>
          </p:cNvPr>
          <p:cNvSpPr>
            <a:spLocks noGrp="1"/>
          </p:cNvSpPr>
          <p:nvPr>
            <p:ph type="body" sz="quarter" idx="18"/>
          </p:nvPr>
        </p:nvSpPr>
        <p:spPr/>
        <p:txBody>
          <a:bodyPr/>
          <a:lstStyle/>
          <a:p>
            <a:endParaRPr lang="en-US"/>
          </a:p>
        </p:txBody>
      </p:sp>
      <p:sp>
        <p:nvSpPr>
          <p:cNvPr id="4" name="Subtitle 3">
            <a:extLst>
              <a:ext uri="{FF2B5EF4-FFF2-40B4-BE49-F238E27FC236}">
                <a16:creationId xmlns:a16="http://schemas.microsoft.com/office/drawing/2014/main" id="{364D5008-042D-81A1-2FBD-20014D42207D}"/>
              </a:ext>
            </a:extLst>
          </p:cNvPr>
          <p:cNvSpPr>
            <a:spLocks noGrp="1"/>
          </p:cNvSpPr>
          <p:nvPr>
            <p:ph type="subTitle" idx="1"/>
          </p:nvPr>
        </p:nvSpPr>
        <p:spPr/>
        <p:txBody>
          <a:bodyPr/>
          <a:lstStyle/>
          <a:p>
            <a:endParaRPr lang="en-US" dirty="0"/>
          </a:p>
        </p:txBody>
      </p:sp>
      <p:sp>
        <p:nvSpPr>
          <p:cNvPr id="8" name="Text Placeholder 7">
            <a:extLst>
              <a:ext uri="{FF2B5EF4-FFF2-40B4-BE49-F238E27FC236}">
                <a16:creationId xmlns:a16="http://schemas.microsoft.com/office/drawing/2014/main" id="{896538A0-CE7D-F4C1-3AD8-FB9059ECB9D1}"/>
              </a:ext>
            </a:extLst>
          </p:cNvPr>
          <p:cNvSpPr>
            <a:spLocks noGrp="1"/>
          </p:cNvSpPr>
          <p:nvPr>
            <p:ph type="body" sz="quarter" idx="15"/>
          </p:nvPr>
        </p:nvSpPr>
        <p:spPr/>
        <p:txBody>
          <a:bodyPr/>
          <a:lstStyle/>
          <a:p>
            <a:endParaRPr lang="en-US"/>
          </a:p>
        </p:txBody>
      </p:sp>
      <p:sp>
        <p:nvSpPr>
          <p:cNvPr id="9" name="Text Placeholder 8">
            <a:extLst>
              <a:ext uri="{FF2B5EF4-FFF2-40B4-BE49-F238E27FC236}">
                <a16:creationId xmlns:a16="http://schemas.microsoft.com/office/drawing/2014/main" id="{B396B85C-0FC1-A1EC-1CDD-A30E5A5853AE}"/>
              </a:ext>
            </a:extLst>
          </p:cNvPr>
          <p:cNvSpPr>
            <a:spLocks noGrp="1"/>
          </p:cNvSpPr>
          <p:nvPr>
            <p:ph type="body" sz="quarter" idx="16"/>
          </p:nvPr>
        </p:nvSpPr>
        <p:spPr/>
        <p:txBody>
          <a:bodyPr/>
          <a:lstStyle/>
          <a:p>
            <a:endParaRPr lang="en-US"/>
          </a:p>
        </p:txBody>
      </p:sp>
      <p:sp>
        <p:nvSpPr>
          <p:cNvPr id="7" name="Date Placeholder 6">
            <a:extLst>
              <a:ext uri="{FF2B5EF4-FFF2-40B4-BE49-F238E27FC236}">
                <a16:creationId xmlns:a16="http://schemas.microsoft.com/office/drawing/2014/main" id="{CEF85AFF-46F8-5CF1-080B-21AD9FAF9069}"/>
              </a:ext>
            </a:extLst>
          </p:cNvPr>
          <p:cNvSpPr>
            <a:spLocks noGrp="1"/>
          </p:cNvSpPr>
          <p:nvPr>
            <p:ph type="dt" sz="half" idx="10"/>
          </p:nvPr>
        </p:nvSpPr>
        <p:spPr/>
        <p:txBody>
          <a:bodyPr/>
          <a:lstStyle/>
          <a:p>
            <a:endParaRPr lang="en-US" dirty="0"/>
          </a:p>
        </p:txBody>
      </p:sp>
      <p:pic>
        <p:nvPicPr>
          <p:cNvPr id="2" name="Picture 2" descr="Inngangspartiet på Universitetets aula med blomster i forgrunnen.">
            <a:extLst>
              <a:ext uri="{FF2B5EF4-FFF2-40B4-BE49-F238E27FC236}">
                <a16:creationId xmlns:a16="http://schemas.microsoft.com/office/drawing/2014/main" id="{D79864C9-3F7B-79E6-ACE6-B6894DF122E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r="-1"/>
          <a:stretch/>
        </p:blipFill>
        <p:spPr bwMode="auto">
          <a:xfrm>
            <a:off x="6211493" y="0"/>
            <a:ext cx="5973955"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Sylinder 10">
            <a:extLst>
              <a:ext uri="{FF2B5EF4-FFF2-40B4-BE49-F238E27FC236}">
                <a16:creationId xmlns:a16="http://schemas.microsoft.com/office/drawing/2014/main" id="{05D37356-AF79-87B1-1D27-FD756B765778}"/>
              </a:ext>
            </a:extLst>
          </p:cNvPr>
          <p:cNvSpPr txBox="1"/>
          <p:nvPr/>
        </p:nvSpPr>
        <p:spPr>
          <a:xfrm>
            <a:off x="10915549" y="6610318"/>
            <a:ext cx="1269899" cy="215444"/>
          </a:xfrm>
          <a:prstGeom prst="rect">
            <a:avLst/>
          </a:prstGeom>
          <a:noFill/>
        </p:spPr>
        <p:txBody>
          <a:bodyPr wrap="none" rtlCol="0">
            <a:spAutoFit/>
          </a:bodyPr>
          <a:lstStyle/>
          <a:p>
            <a:r>
              <a:rPr lang="nb-NO" sz="800" dirty="0">
                <a:solidFill>
                  <a:schemeClr val="bg1"/>
                </a:solidFill>
              </a:rPr>
              <a:t>Photo: UiO/Anders Lien</a:t>
            </a:r>
            <a:endParaRPr lang="en-GB" sz="800" dirty="0">
              <a:solidFill>
                <a:schemeClr val="bg1"/>
              </a:solidFill>
            </a:endParaRPr>
          </a:p>
        </p:txBody>
      </p:sp>
    </p:spTree>
    <p:extLst>
      <p:ext uri="{BB962C8B-B14F-4D97-AF65-F5344CB8AC3E}">
        <p14:creationId xmlns:p14="http://schemas.microsoft.com/office/powerpoint/2010/main" val="4199331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e 17" descr="Illustrasjon fra det nye Vikingtidsmuseet med et belyst vikingskip i midten">
            <a:extLst>
              <a:ext uri="{FF2B5EF4-FFF2-40B4-BE49-F238E27FC236}">
                <a16:creationId xmlns:a16="http://schemas.microsoft.com/office/drawing/2014/main" id="{E7929762-6715-9807-DCC6-DF94D02D9BCA}"/>
              </a:ext>
            </a:extLst>
          </p:cNvPr>
          <p:cNvPicPr>
            <a:picLocks/>
          </p:cNvPicPr>
          <p:nvPr/>
        </p:nvPicPr>
        <p:blipFill rotWithShape="1">
          <a:blip r:embed="rId3">
            <a:extLst>
              <a:ext uri="{28A0092B-C50C-407E-A947-70E740481C1C}">
                <a14:useLocalDpi xmlns:a14="http://schemas.microsoft.com/office/drawing/2010/main"/>
              </a:ext>
            </a:extLst>
          </a:blip>
          <a:srcRect/>
          <a:stretch/>
        </p:blipFill>
        <p:spPr>
          <a:xfrm>
            <a:off x="374110" y="1180946"/>
            <a:ext cx="2862000" cy="2378808"/>
          </a:xfrm>
          <a:prstGeom prst="rect">
            <a:avLst/>
          </a:prstGeom>
          <a:ln>
            <a:noFill/>
          </a:ln>
        </p:spPr>
      </p:pic>
      <p:pic>
        <p:nvPicPr>
          <p:cNvPr id="3082" name="Picture 10" descr="Interør fra Fysikkbygningen på Blindern med Focaults pendel fra taket og fargerik freske på veggen.">
            <a:extLst>
              <a:ext uri="{FF2B5EF4-FFF2-40B4-BE49-F238E27FC236}">
                <a16:creationId xmlns:a16="http://schemas.microsoft.com/office/drawing/2014/main" id="{5BD73227-87A6-38B7-B7B0-C2F75CC48150}"/>
              </a:ext>
            </a:extLst>
          </p:cNvPr>
          <p:cNvPicPr>
            <a:picLocks noChangeArrowheads="1"/>
          </p:cNvPicPr>
          <p:nvPr/>
        </p:nvPicPr>
        <p:blipFill>
          <a:blip r:embed="rId4">
            <a:extLst>
              <a:ext uri="{28A0092B-C50C-407E-A947-70E740481C1C}">
                <a14:useLocalDpi xmlns:a14="http://schemas.microsoft.com/office/drawing/2010/main"/>
              </a:ext>
            </a:extLst>
          </a:blip>
          <a:srcRect/>
          <a:stretch/>
        </p:blipFill>
        <p:spPr bwMode="auto">
          <a:xfrm>
            <a:off x="6089850" y="1180946"/>
            <a:ext cx="2862000" cy="23796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Tre forskere studerer gamelt manuskript i glassmonter.">
            <a:extLst>
              <a:ext uri="{FF2B5EF4-FFF2-40B4-BE49-F238E27FC236}">
                <a16:creationId xmlns:a16="http://schemas.microsoft.com/office/drawing/2014/main" id="{A969712B-967F-42CC-4494-F2D39FE8BED5}"/>
              </a:ext>
            </a:extLst>
          </p:cNvPr>
          <p:cNvPicPr preferRelativeResize="0">
            <a:picLocks noChangeArrowheads="1"/>
          </p:cNvPicPr>
          <p:nvPr/>
        </p:nvPicPr>
        <p:blipFill>
          <a:blip r:embed="rId5" cstate="screen">
            <a:extLst>
              <a:ext uri="{28A0092B-C50C-407E-A947-70E740481C1C}">
                <a14:useLocalDpi xmlns:a14="http://schemas.microsoft.com/office/drawing/2010/main"/>
              </a:ext>
            </a:extLst>
          </a:blip>
          <a:srcRect/>
          <a:stretch/>
        </p:blipFill>
        <p:spPr bwMode="auto">
          <a:xfrm>
            <a:off x="8947457" y="3543848"/>
            <a:ext cx="2862000" cy="2379600"/>
          </a:xfrm>
          <a:prstGeom prst="rect">
            <a:avLst/>
          </a:prstGeom>
          <a:noFill/>
          <a:extLst>
            <a:ext uri="{909E8E84-426E-40DD-AFC4-6F175D3DCCD1}">
              <a14:hiddenFill xmlns:a14="http://schemas.microsoft.com/office/drawing/2010/main">
                <a:solidFill>
                  <a:srgbClr val="FFFFFF"/>
                </a:solidFill>
              </a14:hiddenFill>
            </a:ext>
          </a:extLst>
        </p:spPr>
      </p:pic>
      <p:sp>
        <p:nvSpPr>
          <p:cNvPr id="13" name="Rektangel 12">
            <a:extLst>
              <a:ext uri="{FF2B5EF4-FFF2-40B4-BE49-F238E27FC236}">
                <a16:creationId xmlns:a16="http://schemas.microsoft.com/office/drawing/2014/main" id="{C2F60CFF-7FC9-EB23-91F3-72164E3D0626}"/>
              </a:ext>
            </a:extLst>
          </p:cNvPr>
          <p:cNvSpPr/>
          <p:nvPr/>
        </p:nvSpPr>
        <p:spPr>
          <a:xfrm>
            <a:off x="6089850" y="3543848"/>
            <a:ext cx="2862000" cy="237960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Rektangel 8">
            <a:extLst>
              <a:ext uri="{FF2B5EF4-FFF2-40B4-BE49-F238E27FC236}">
                <a16:creationId xmlns:a16="http://schemas.microsoft.com/office/drawing/2014/main" id="{5C88362F-98CA-532B-7A23-8FEEB22E193C}"/>
              </a:ext>
            </a:extLst>
          </p:cNvPr>
          <p:cNvSpPr/>
          <p:nvPr/>
        </p:nvSpPr>
        <p:spPr>
          <a:xfrm>
            <a:off x="374110" y="3543848"/>
            <a:ext cx="2862000" cy="237960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tel 1">
            <a:extLst>
              <a:ext uri="{FF2B5EF4-FFF2-40B4-BE49-F238E27FC236}">
                <a16:creationId xmlns:a16="http://schemas.microsoft.com/office/drawing/2014/main" id="{90A77013-0A47-87A0-F4DF-C5766C38DD36}"/>
              </a:ext>
            </a:extLst>
          </p:cNvPr>
          <p:cNvSpPr>
            <a:spLocks noGrp="1"/>
          </p:cNvSpPr>
          <p:nvPr>
            <p:ph type="title"/>
          </p:nvPr>
        </p:nvSpPr>
        <p:spPr/>
        <p:txBody>
          <a:bodyPr/>
          <a:lstStyle/>
          <a:p>
            <a:r>
              <a:rPr lang="en-GB" noProof="0" dirty="0"/>
              <a:t>University of Oslo today</a:t>
            </a:r>
          </a:p>
        </p:txBody>
      </p:sp>
      <p:sp>
        <p:nvSpPr>
          <p:cNvPr id="5" name="Plassholder for lysbildenummer 4">
            <a:extLst>
              <a:ext uri="{FF2B5EF4-FFF2-40B4-BE49-F238E27FC236}">
                <a16:creationId xmlns:a16="http://schemas.microsoft.com/office/drawing/2014/main" id="{251A1C9E-28F8-7A6B-FDEF-B8926A082708}"/>
              </a:ext>
            </a:extLst>
          </p:cNvPr>
          <p:cNvSpPr>
            <a:spLocks noGrp="1"/>
          </p:cNvSpPr>
          <p:nvPr>
            <p:ph type="sldNum" sz="quarter" idx="4"/>
          </p:nvPr>
        </p:nvSpPr>
        <p:spPr>
          <a:xfrm>
            <a:off x="11266367" y="6243181"/>
            <a:ext cx="599469" cy="365125"/>
          </a:xfrm>
        </p:spPr>
        <p:txBody>
          <a:bodyPr/>
          <a:lstStyle/>
          <a:p>
            <a:r>
              <a:rPr lang="en-GB" noProof="0" dirty="0"/>
              <a:t>Page </a:t>
            </a:r>
            <a:fld id="{5251F420-7306-4E7C-A79E-F31A38F7D392}" type="slidenum">
              <a:rPr lang="en-GB" noProof="0" smtClean="0"/>
              <a:pPr/>
              <a:t>2</a:t>
            </a:fld>
            <a:endParaRPr lang="en-GB" noProof="0" dirty="0"/>
          </a:p>
        </p:txBody>
      </p:sp>
      <p:sp>
        <p:nvSpPr>
          <p:cNvPr id="10" name="Rektangel 9">
            <a:extLst>
              <a:ext uri="{FF2B5EF4-FFF2-40B4-BE49-F238E27FC236}">
                <a16:creationId xmlns:a16="http://schemas.microsoft.com/office/drawing/2014/main" id="{CE4E104F-A083-F6D9-468E-DB1459E1F578}"/>
              </a:ext>
            </a:extLst>
          </p:cNvPr>
          <p:cNvSpPr/>
          <p:nvPr/>
        </p:nvSpPr>
        <p:spPr>
          <a:xfrm>
            <a:off x="3229774" y="1181854"/>
            <a:ext cx="2861251" cy="237960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Rektangel 13">
            <a:extLst>
              <a:ext uri="{FF2B5EF4-FFF2-40B4-BE49-F238E27FC236}">
                <a16:creationId xmlns:a16="http://schemas.microsoft.com/office/drawing/2014/main" id="{BA628F62-DA64-9532-C44D-EC0EE9D591F2}"/>
              </a:ext>
            </a:extLst>
          </p:cNvPr>
          <p:cNvSpPr/>
          <p:nvPr/>
        </p:nvSpPr>
        <p:spPr>
          <a:xfrm>
            <a:off x="8947457" y="1180946"/>
            <a:ext cx="2862000" cy="237960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1" name="TekstSylinder 20">
            <a:extLst>
              <a:ext uri="{FF2B5EF4-FFF2-40B4-BE49-F238E27FC236}">
                <a16:creationId xmlns:a16="http://schemas.microsoft.com/office/drawing/2014/main" id="{56A22CA1-19ED-08F1-2EBE-429D2EC8966A}"/>
              </a:ext>
            </a:extLst>
          </p:cNvPr>
          <p:cNvSpPr txBox="1"/>
          <p:nvPr/>
        </p:nvSpPr>
        <p:spPr>
          <a:xfrm>
            <a:off x="3324287" y="1378064"/>
            <a:ext cx="2730118" cy="2044342"/>
          </a:xfrm>
          <a:prstGeom prst="rect">
            <a:avLst/>
          </a:prstGeom>
          <a:noFill/>
        </p:spPr>
        <p:txBody>
          <a:bodyPr wrap="square" rtlCol="0">
            <a:spAutoFit/>
          </a:bodyPr>
          <a:lstStyle/>
          <a:p>
            <a:pPr lvl="0">
              <a:lnSpc>
                <a:spcPct val="107000"/>
              </a:lnSpc>
            </a:pP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8 faculties</a:t>
            </a:r>
          </a:p>
          <a:p>
            <a:pPr lvl="0">
              <a:lnSpc>
                <a:spcPct val="107000"/>
              </a:lnSpc>
            </a:pPr>
            <a:endParaRPr lang="en-GB" sz="2000" noProof="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pP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226 study programmes</a:t>
            </a:r>
          </a:p>
          <a:p>
            <a:pPr lvl="0">
              <a:lnSpc>
                <a:spcPct val="107000"/>
              </a:lnSpc>
            </a:pPr>
            <a:endParaRPr lang="en-GB" sz="2000" noProof="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pP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476 completed PhDs</a:t>
            </a:r>
          </a:p>
        </p:txBody>
      </p:sp>
      <p:sp>
        <p:nvSpPr>
          <p:cNvPr id="3" name="TekstSylinder 2">
            <a:extLst>
              <a:ext uri="{FF2B5EF4-FFF2-40B4-BE49-F238E27FC236}">
                <a16:creationId xmlns:a16="http://schemas.microsoft.com/office/drawing/2014/main" id="{DFBFFAB3-5362-DEC8-389D-8E21F9AC702E}"/>
              </a:ext>
            </a:extLst>
          </p:cNvPr>
          <p:cNvSpPr txBox="1"/>
          <p:nvPr/>
        </p:nvSpPr>
        <p:spPr>
          <a:xfrm>
            <a:off x="593795" y="3933443"/>
            <a:ext cx="2422630" cy="1715021"/>
          </a:xfrm>
          <a:prstGeom prst="rect">
            <a:avLst/>
          </a:prstGeom>
          <a:noFill/>
        </p:spPr>
        <p:txBody>
          <a:bodyPr wrap="square" rtlCol="0">
            <a:spAutoFit/>
          </a:bodyPr>
          <a:lstStyle/>
          <a:p>
            <a:pPr lvl="0">
              <a:lnSpc>
                <a:spcPct val="107000"/>
              </a:lnSpc>
            </a:pP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6,9</a:t>
            </a:r>
            <a:r>
              <a:rPr lang="en-GB" sz="2000" noProof="0" dirty="0">
                <a:solidFill>
                  <a:schemeClr val="bg1"/>
                </a:solidFill>
                <a:latin typeface="Arial" panose="020B0604020202020204" pitchFamily="34" charset="0"/>
                <a:ea typeface="Calibri" panose="020F0502020204030204" pitchFamily="34" charset="0"/>
                <a:cs typeface="Arial" panose="020B0604020202020204" pitchFamily="34" charset="0"/>
              </a:rPr>
              <a:t>00</a:t>
            </a: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 employees</a:t>
            </a:r>
          </a:p>
          <a:p>
            <a:pPr lvl="0">
              <a:lnSpc>
                <a:spcPct val="107000"/>
              </a:lnSpc>
            </a:pPr>
            <a:endPar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pPr>
            <a:r>
              <a:rPr lang="en-GB" sz="2000" noProof="0" dirty="0">
                <a:solidFill>
                  <a:schemeClr val="bg1"/>
                </a:solidFill>
                <a:latin typeface="Arial" panose="020B0604020202020204" pitchFamily="34" charset="0"/>
                <a:ea typeface="Calibri" panose="020F0502020204030204" pitchFamily="34" charset="0"/>
                <a:cs typeface="Arial" panose="020B0604020202020204" pitchFamily="34" charset="0"/>
              </a:rPr>
              <a:t>3,014 researchers</a:t>
            </a:r>
          </a:p>
          <a:p>
            <a:pPr lvl="0">
              <a:lnSpc>
                <a:spcPct val="107000"/>
              </a:lnSpc>
            </a:pPr>
            <a:endPar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pP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27,400 students</a:t>
            </a:r>
          </a:p>
        </p:txBody>
      </p:sp>
      <p:sp>
        <p:nvSpPr>
          <p:cNvPr id="7" name="TekstSylinder 6">
            <a:extLst>
              <a:ext uri="{FF2B5EF4-FFF2-40B4-BE49-F238E27FC236}">
                <a16:creationId xmlns:a16="http://schemas.microsoft.com/office/drawing/2014/main" id="{B2ED2194-84C5-2605-FADB-0012C4B874CA}"/>
              </a:ext>
            </a:extLst>
          </p:cNvPr>
          <p:cNvSpPr txBox="1"/>
          <p:nvPr/>
        </p:nvSpPr>
        <p:spPr>
          <a:xfrm>
            <a:off x="9040027" y="1411060"/>
            <a:ext cx="2765563" cy="1715021"/>
          </a:xfrm>
          <a:prstGeom prst="rect">
            <a:avLst/>
          </a:prstGeom>
          <a:noFill/>
        </p:spPr>
        <p:txBody>
          <a:bodyPr wrap="square" rtlCol="0">
            <a:spAutoFit/>
          </a:bodyPr>
          <a:lstStyle/>
          <a:p>
            <a:pPr lvl="0">
              <a:lnSpc>
                <a:spcPct val="107000"/>
              </a:lnSpc>
            </a:pP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World’s </a:t>
            </a:r>
            <a:r>
              <a:rPr lang="en-GB" sz="2000" noProof="0" dirty="0">
                <a:solidFill>
                  <a:schemeClr val="bg1"/>
                </a:solidFill>
                <a:latin typeface="Arial" panose="020B0604020202020204" pitchFamily="34" charset="0"/>
                <a:ea typeface="Calibri" panose="020F0502020204030204" pitchFamily="34" charset="0"/>
                <a:cs typeface="Arial" panose="020B0604020202020204" pitchFamily="34" charset="0"/>
              </a:rPr>
              <a:t>83rd</a:t>
            </a: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 best research university</a:t>
            </a:r>
          </a:p>
          <a:p>
            <a:pPr lvl="0">
              <a:lnSpc>
                <a:spcPct val="107000"/>
              </a:lnSpc>
            </a:pPr>
            <a:endPar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800"/>
              </a:spcAft>
            </a:pP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5 Nobel Prize Laureates</a:t>
            </a:r>
          </a:p>
        </p:txBody>
      </p:sp>
      <p:sp>
        <p:nvSpPr>
          <p:cNvPr id="8" name="TekstSylinder 7">
            <a:extLst>
              <a:ext uri="{FF2B5EF4-FFF2-40B4-BE49-F238E27FC236}">
                <a16:creationId xmlns:a16="http://schemas.microsoft.com/office/drawing/2014/main" id="{38FC1847-2089-F6E3-B84E-9F9C7714959A}"/>
              </a:ext>
            </a:extLst>
          </p:cNvPr>
          <p:cNvSpPr txBox="1"/>
          <p:nvPr/>
        </p:nvSpPr>
        <p:spPr>
          <a:xfrm>
            <a:off x="6163859" y="3671742"/>
            <a:ext cx="2782144" cy="2373663"/>
          </a:xfrm>
          <a:prstGeom prst="rect">
            <a:avLst/>
          </a:prstGeom>
          <a:noFill/>
        </p:spPr>
        <p:txBody>
          <a:bodyPr wrap="square" rtlCol="0">
            <a:spAutoFit/>
          </a:bodyPr>
          <a:lstStyle/>
          <a:p>
            <a:pPr lvl="0">
              <a:lnSpc>
                <a:spcPct val="107000"/>
              </a:lnSpc>
            </a:pP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Centre for global sustainability</a:t>
            </a:r>
          </a:p>
          <a:p>
            <a:pPr lvl="0">
              <a:lnSpc>
                <a:spcPct val="107000"/>
              </a:lnSpc>
            </a:pPr>
            <a:endParaRPr lang="en-GB" sz="2000" noProof="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pPr>
            <a:r>
              <a:rPr lang="en-GB" sz="2000" noProof="0" dirty="0">
                <a:solidFill>
                  <a:schemeClr val="bg1"/>
                </a:solidFill>
                <a:latin typeface="Arial" panose="020B0604020202020204" pitchFamily="34" charset="0"/>
                <a:ea typeface="Calibri" panose="020F0502020204030204" pitchFamily="34" charset="0"/>
                <a:cs typeface="Arial" panose="020B0604020202020204" pitchFamily="34" charset="0"/>
              </a:rPr>
              <a:t>University Library</a:t>
            </a:r>
          </a:p>
          <a:p>
            <a:pPr lvl="0">
              <a:lnSpc>
                <a:spcPct val="107000"/>
              </a:lnSpc>
            </a:pPr>
            <a:endPar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pPr>
            <a:r>
              <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rPr>
              <a:t>2 </a:t>
            </a:r>
            <a:r>
              <a:rPr lang="en-GB" sz="2000" noProof="0" dirty="0">
                <a:solidFill>
                  <a:schemeClr val="bg1"/>
                </a:solidFill>
                <a:latin typeface="Arial" panose="020B0604020202020204" pitchFamily="34" charset="0"/>
                <a:ea typeface="Calibri" panose="020F0502020204030204" pitchFamily="34" charset="0"/>
                <a:cs typeface="Arial" panose="020B0604020202020204" pitchFamily="34" charset="0"/>
              </a:rPr>
              <a:t>museums</a:t>
            </a:r>
            <a:endParaRPr lang="en-GB" sz="2000" noProof="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pPr>
            <a:endParaRPr lang="en-GB" sz="2000" noProof="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4" name="TekstSylinder 3">
            <a:extLst>
              <a:ext uri="{FF2B5EF4-FFF2-40B4-BE49-F238E27FC236}">
                <a16:creationId xmlns:a16="http://schemas.microsoft.com/office/drawing/2014/main" id="{410A0C82-7DEE-2975-0598-166B5C2BF621}"/>
              </a:ext>
            </a:extLst>
          </p:cNvPr>
          <p:cNvSpPr txBox="1"/>
          <p:nvPr/>
        </p:nvSpPr>
        <p:spPr>
          <a:xfrm>
            <a:off x="4815413" y="5707096"/>
            <a:ext cx="1348446" cy="215444"/>
          </a:xfrm>
          <a:prstGeom prst="rect">
            <a:avLst/>
          </a:prstGeom>
          <a:noFill/>
        </p:spPr>
        <p:txBody>
          <a:bodyPr wrap="none" rtlCol="0">
            <a:spAutoFit/>
          </a:bodyPr>
          <a:lstStyle/>
          <a:p>
            <a:r>
              <a:rPr lang="en-GB" sz="800" noProof="0" dirty="0">
                <a:solidFill>
                  <a:schemeClr val="bg1"/>
                </a:solidFill>
              </a:rPr>
              <a:t>Photo: Jarli &amp; Jordan/UiO</a:t>
            </a:r>
          </a:p>
        </p:txBody>
      </p:sp>
      <p:sp>
        <p:nvSpPr>
          <p:cNvPr id="6" name="TekstSylinder 5">
            <a:extLst>
              <a:ext uri="{FF2B5EF4-FFF2-40B4-BE49-F238E27FC236}">
                <a16:creationId xmlns:a16="http://schemas.microsoft.com/office/drawing/2014/main" id="{1D3B700A-AFA6-58B8-D20C-A4F2465A500C}"/>
              </a:ext>
            </a:extLst>
          </p:cNvPr>
          <p:cNvSpPr txBox="1"/>
          <p:nvPr/>
        </p:nvSpPr>
        <p:spPr>
          <a:xfrm>
            <a:off x="10422808" y="5693300"/>
            <a:ext cx="1455848" cy="230832"/>
          </a:xfrm>
          <a:prstGeom prst="rect">
            <a:avLst/>
          </a:prstGeom>
          <a:noFill/>
        </p:spPr>
        <p:txBody>
          <a:bodyPr wrap="none" rtlCol="0">
            <a:spAutoFit/>
          </a:bodyPr>
          <a:lstStyle/>
          <a:p>
            <a:r>
              <a:rPr lang="en-GB" sz="800" noProof="0" dirty="0"/>
              <a:t>Photo</a:t>
            </a:r>
            <a:r>
              <a:rPr lang="en-GB" noProof="0" dirty="0"/>
              <a:t>: UiO/Jarli &amp; Jordan</a:t>
            </a:r>
          </a:p>
        </p:txBody>
      </p:sp>
      <p:sp>
        <p:nvSpPr>
          <p:cNvPr id="11" name="TekstSylinder 10">
            <a:extLst>
              <a:ext uri="{FF2B5EF4-FFF2-40B4-BE49-F238E27FC236}">
                <a16:creationId xmlns:a16="http://schemas.microsoft.com/office/drawing/2014/main" id="{148B57ED-CD48-5661-DB5F-35AD93AA4BFE}"/>
              </a:ext>
            </a:extLst>
          </p:cNvPr>
          <p:cNvSpPr txBox="1"/>
          <p:nvPr/>
        </p:nvSpPr>
        <p:spPr>
          <a:xfrm>
            <a:off x="7661677" y="3328406"/>
            <a:ext cx="1348446" cy="215444"/>
          </a:xfrm>
          <a:prstGeom prst="rect">
            <a:avLst/>
          </a:prstGeom>
          <a:noFill/>
        </p:spPr>
        <p:txBody>
          <a:bodyPr wrap="none" rtlCol="0">
            <a:spAutoFit/>
          </a:bodyPr>
          <a:lstStyle/>
          <a:p>
            <a:r>
              <a:rPr lang="en-GB" sz="800" noProof="0" dirty="0">
                <a:solidFill>
                  <a:schemeClr val="bg1"/>
                </a:solidFill>
              </a:rPr>
              <a:t>Photo: UiO/Jarli &amp; Jordan</a:t>
            </a:r>
          </a:p>
        </p:txBody>
      </p:sp>
      <p:sp>
        <p:nvSpPr>
          <p:cNvPr id="12" name="TekstSylinder 11">
            <a:extLst>
              <a:ext uri="{FF2B5EF4-FFF2-40B4-BE49-F238E27FC236}">
                <a16:creationId xmlns:a16="http://schemas.microsoft.com/office/drawing/2014/main" id="{0734659E-FBEE-81A3-94E6-786FB38983CC}"/>
              </a:ext>
            </a:extLst>
          </p:cNvPr>
          <p:cNvSpPr txBox="1"/>
          <p:nvPr/>
        </p:nvSpPr>
        <p:spPr>
          <a:xfrm>
            <a:off x="2026087" y="3325422"/>
            <a:ext cx="1268296" cy="215444"/>
          </a:xfrm>
          <a:prstGeom prst="rect">
            <a:avLst/>
          </a:prstGeom>
          <a:noFill/>
        </p:spPr>
        <p:txBody>
          <a:bodyPr wrap="none" rtlCol="0">
            <a:spAutoFit/>
          </a:bodyPr>
          <a:lstStyle/>
          <a:p>
            <a:r>
              <a:rPr lang="en-GB" sz="800" noProof="0" dirty="0">
                <a:solidFill>
                  <a:schemeClr val="bg1"/>
                </a:solidFill>
              </a:rPr>
              <a:t>Photo: AART Architects</a:t>
            </a:r>
          </a:p>
        </p:txBody>
      </p:sp>
      <p:pic>
        <p:nvPicPr>
          <p:cNvPr id="15" name="Bilde 16">
            <a:extLst>
              <a:ext uri="{FF2B5EF4-FFF2-40B4-BE49-F238E27FC236}">
                <a16:creationId xmlns:a16="http://schemas.microsoft.com/office/drawing/2014/main" id="{289F15D6-D5B5-2D78-BD40-FEA7F68AC29A}"/>
              </a:ext>
            </a:extLst>
          </p:cNvPr>
          <p:cNvPicPr>
            <a:picLocks/>
          </p:cNvPicPr>
          <p:nvPr/>
        </p:nvPicPr>
        <p:blipFill>
          <a:blip r:embed="rId6" cstate="screen">
            <a:extLst>
              <a:ext uri="{28A0092B-C50C-407E-A947-70E740481C1C}">
                <a14:useLocalDpi xmlns:a14="http://schemas.microsoft.com/office/drawing/2010/main"/>
              </a:ext>
            </a:extLst>
          </a:blip>
          <a:srcRect/>
          <a:stretch/>
        </p:blipFill>
        <p:spPr>
          <a:xfrm>
            <a:off x="3230263" y="3543848"/>
            <a:ext cx="2862000" cy="2379600"/>
          </a:xfrm>
          <a:prstGeom prst="rect">
            <a:avLst/>
          </a:prstGeom>
        </p:spPr>
      </p:pic>
      <p:sp>
        <p:nvSpPr>
          <p:cNvPr id="16" name="TekstSylinder 3">
            <a:extLst>
              <a:ext uri="{FF2B5EF4-FFF2-40B4-BE49-F238E27FC236}">
                <a16:creationId xmlns:a16="http://schemas.microsoft.com/office/drawing/2014/main" id="{2A822ECE-D3C7-C557-FA4F-1549F8F74AB9}"/>
              </a:ext>
            </a:extLst>
          </p:cNvPr>
          <p:cNvSpPr txBox="1"/>
          <p:nvPr/>
        </p:nvSpPr>
        <p:spPr>
          <a:xfrm>
            <a:off x="4797589" y="5711892"/>
            <a:ext cx="1348446" cy="215444"/>
          </a:xfrm>
          <a:prstGeom prst="rect">
            <a:avLst/>
          </a:prstGeom>
          <a:noFill/>
        </p:spPr>
        <p:txBody>
          <a:bodyPr wrap="none" rtlCol="0">
            <a:spAutoFit/>
          </a:bodyPr>
          <a:lstStyle/>
          <a:p>
            <a:r>
              <a:rPr lang="en-GB" sz="800" noProof="0" dirty="0"/>
              <a:t>Photo: UiO/Jarli &amp; Jordan</a:t>
            </a:r>
          </a:p>
        </p:txBody>
      </p:sp>
    </p:spTree>
    <p:extLst>
      <p:ext uri="{BB962C8B-B14F-4D97-AF65-F5344CB8AC3E}">
        <p14:creationId xmlns:p14="http://schemas.microsoft.com/office/powerpoint/2010/main" val="759644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Tre ansatte på takterrasse i Domus Juridica med utsikt mot Oslo rådhus ">
            <a:extLst>
              <a:ext uri="{FF2B5EF4-FFF2-40B4-BE49-F238E27FC236}">
                <a16:creationId xmlns:a16="http://schemas.microsoft.com/office/drawing/2014/main" id="{F58B79D7-8889-C084-05A9-504CEA74D89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90192" y="1208690"/>
            <a:ext cx="5721408" cy="2376000"/>
          </a:xfrm>
          <a:prstGeom prst="rect">
            <a:avLst/>
          </a:prstGeom>
        </p:spPr>
      </p:pic>
      <p:pic>
        <p:nvPicPr>
          <p:cNvPr id="6152" name="Picture 8">
            <a:extLst>
              <a:ext uri="{FF2B5EF4-FFF2-40B4-BE49-F238E27FC236}">
                <a16:creationId xmlns:a16="http://schemas.microsoft.com/office/drawing/2014/main" id="{894616F7-237E-45C6-9514-489462C48BCB}"/>
              </a:ext>
            </a:extLst>
          </p:cNvPr>
          <p:cNvPicPr>
            <a:picLocks noChangeArrowheads="1"/>
          </p:cNvPicPr>
          <p:nvPr/>
        </p:nvPicPr>
        <p:blipFill>
          <a:blip r:embed="rId4">
            <a:extLst>
              <a:ext uri="{28A0092B-C50C-407E-A947-70E740481C1C}">
                <a14:useLocalDpi xmlns:a14="http://schemas.microsoft.com/office/drawing/2010/main"/>
              </a:ext>
            </a:extLst>
          </a:blip>
          <a:srcRect/>
          <a:stretch/>
        </p:blipFill>
        <p:spPr bwMode="auto">
          <a:xfrm>
            <a:off x="6091200" y="3574730"/>
            <a:ext cx="5720400" cy="237001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Blomstrende tre foran utsnitt fra Botanisk hage med Oslo synlig i bakgrunnen.">
            <a:extLst>
              <a:ext uri="{FF2B5EF4-FFF2-40B4-BE49-F238E27FC236}">
                <a16:creationId xmlns:a16="http://schemas.microsoft.com/office/drawing/2014/main" id="{4C35AA79-E252-F62B-9DB8-330900A2EB3A}"/>
              </a:ext>
            </a:extLst>
          </p:cNvPr>
          <p:cNvPicPr>
            <a:picLocks noChangeArrowheads="1"/>
          </p:cNvPicPr>
          <p:nvPr/>
        </p:nvPicPr>
        <p:blipFill>
          <a:blip r:embed="rId5">
            <a:extLst>
              <a:ext uri="{28A0092B-C50C-407E-A947-70E740481C1C}">
                <a14:useLocalDpi xmlns:a14="http://schemas.microsoft.com/office/drawing/2010/main"/>
              </a:ext>
            </a:extLst>
          </a:blip>
          <a:srcRect/>
          <a:stretch/>
        </p:blipFill>
        <p:spPr bwMode="auto">
          <a:xfrm>
            <a:off x="381384" y="3571107"/>
            <a:ext cx="5724000" cy="23796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Tre studenter foran fasaden til Fysikkbygget på Blindern">
            <a:extLst>
              <a:ext uri="{FF2B5EF4-FFF2-40B4-BE49-F238E27FC236}">
                <a16:creationId xmlns:a16="http://schemas.microsoft.com/office/drawing/2014/main" id="{CB72BF4E-0BDA-419D-E1AB-EF6DFA0CB469}"/>
              </a:ext>
            </a:extLst>
          </p:cNvPr>
          <p:cNvPicPr>
            <a:picLocks noChangeArrowheads="1"/>
          </p:cNvPicPr>
          <p:nvPr/>
        </p:nvPicPr>
        <p:blipFill>
          <a:blip r:embed="rId6">
            <a:extLst>
              <a:ext uri="{28A0092B-C50C-407E-A947-70E740481C1C}">
                <a14:useLocalDpi xmlns:a14="http://schemas.microsoft.com/office/drawing/2010/main"/>
              </a:ext>
            </a:extLst>
          </a:blip>
          <a:srcRect/>
          <a:stretch/>
        </p:blipFill>
        <p:spPr bwMode="auto">
          <a:xfrm>
            <a:off x="374400" y="1191600"/>
            <a:ext cx="5724000" cy="2379600"/>
          </a:xfrm>
          <a:prstGeom prst="rect">
            <a:avLst/>
          </a:prstGeom>
          <a:noFill/>
          <a:extLst>
            <a:ext uri="{909E8E84-426E-40DD-AFC4-6F175D3DCCD1}">
              <a14:hiddenFill xmlns:a14="http://schemas.microsoft.com/office/drawing/2010/main">
                <a:solidFill>
                  <a:srgbClr val="FFFFFF"/>
                </a:solidFill>
              </a14:hiddenFill>
            </a:ext>
          </a:extLst>
        </p:spPr>
      </p:pic>
      <p:sp>
        <p:nvSpPr>
          <p:cNvPr id="7" name="Rektangel 6">
            <a:extLst>
              <a:ext uri="{FF2B5EF4-FFF2-40B4-BE49-F238E27FC236}">
                <a16:creationId xmlns:a16="http://schemas.microsoft.com/office/drawing/2014/main" id="{BC5EE8CE-C1C9-9936-C28B-3F268CA1E3C1}"/>
              </a:ext>
            </a:extLst>
          </p:cNvPr>
          <p:cNvSpPr/>
          <p:nvPr/>
        </p:nvSpPr>
        <p:spPr>
          <a:xfrm>
            <a:off x="6104324" y="5399938"/>
            <a:ext cx="4129856" cy="5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Rektangel 7">
            <a:extLst>
              <a:ext uri="{FF2B5EF4-FFF2-40B4-BE49-F238E27FC236}">
                <a16:creationId xmlns:a16="http://schemas.microsoft.com/office/drawing/2014/main" id="{A78C3770-5CE4-FFF7-3EE4-09B204297063}"/>
              </a:ext>
            </a:extLst>
          </p:cNvPr>
          <p:cNvSpPr/>
          <p:nvPr/>
        </p:nvSpPr>
        <p:spPr>
          <a:xfrm>
            <a:off x="6102532" y="3031130"/>
            <a:ext cx="2862000" cy="5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Rektangel 4">
            <a:extLst>
              <a:ext uri="{FF2B5EF4-FFF2-40B4-BE49-F238E27FC236}">
                <a16:creationId xmlns:a16="http://schemas.microsoft.com/office/drawing/2014/main" id="{D7D742CF-15A5-96CD-463A-91DDA4364F2D}"/>
              </a:ext>
            </a:extLst>
          </p:cNvPr>
          <p:cNvSpPr/>
          <p:nvPr/>
        </p:nvSpPr>
        <p:spPr>
          <a:xfrm>
            <a:off x="374400" y="3034577"/>
            <a:ext cx="2861251" cy="5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Rektangel 5">
            <a:extLst>
              <a:ext uri="{FF2B5EF4-FFF2-40B4-BE49-F238E27FC236}">
                <a16:creationId xmlns:a16="http://schemas.microsoft.com/office/drawing/2014/main" id="{BF8A32CA-9EEC-A29F-9373-AB2DB5A09A4F}"/>
              </a:ext>
            </a:extLst>
          </p:cNvPr>
          <p:cNvSpPr/>
          <p:nvPr/>
        </p:nvSpPr>
        <p:spPr>
          <a:xfrm>
            <a:off x="378000" y="5421154"/>
            <a:ext cx="2862000" cy="5426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tel 1">
            <a:extLst>
              <a:ext uri="{FF2B5EF4-FFF2-40B4-BE49-F238E27FC236}">
                <a16:creationId xmlns:a16="http://schemas.microsoft.com/office/drawing/2014/main" id="{B419CEF0-512F-0F19-C66D-9A389F32CF55}"/>
              </a:ext>
            </a:extLst>
          </p:cNvPr>
          <p:cNvSpPr>
            <a:spLocks noGrp="1"/>
          </p:cNvSpPr>
          <p:nvPr>
            <p:ph type="title"/>
          </p:nvPr>
        </p:nvSpPr>
        <p:spPr/>
        <p:txBody>
          <a:bodyPr/>
          <a:lstStyle/>
          <a:p>
            <a:r>
              <a:rPr lang="en-GB" noProof="0" dirty="0"/>
              <a:t>Campuses</a:t>
            </a:r>
          </a:p>
        </p:txBody>
      </p:sp>
      <p:sp>
        <p:nvSpPr>
          <p:cNvPr id="10" name="Plassholder for lysbildenummer 9">
            <a:extLst>
              <a:ext uri="{FF2B5EF4-FFF2-40B4-BE49-F238E27FC236}">
                <a16:creationId xmlns:a16="http://schemas.microsoft.com/office/drawing/2014/main" id="{B217454E-AB23-B669-D082-900D991E4895}"/>
              </a:ext>
            </a:extLst>
          </p:cNvPr>
          <p:cNvSpPr>
            <a:spLocks noGrp="1"/>
          </p:cNvSpPr>
          <p:nvPr>
            <p:ph type="sldNum" sz="quarter" idx="4"/>
          </p:nvPr>
        </p:nvSpPr>
        <p:spPr/>
        <p:txBody>
          <a:bodyPr/>
          <a:lstStyle/>
          <a:p>
            <a:r>
              <a:rPr lang="en-GB" noProof="0" dirty="0"/>
              <a:t>Page </a:t>
            </a:r>
            <a:fld id="{5251F420-7306-4E7C-A79E-F31A38F7D392}" type="slidenum">
              <a:rPr lang="en-GB" noProof="0" smtClean="0"/>
              <a:pPr/>
              <a:t>3</a:t>
            </a:fld>
            <a:endParaRPr lang="en-GB" noProof="0" dirty="0"/>
          </a:p>
        </p:txBody>
      </p:sp>
      <p:sp>
        <p:nvSpPr>
          <p:cNvPr id="18" name="TekstSylinder 17">
            <a:extLst>
              <a:ext uri="{FF2B5EF4-FFF2-40B4-BE49-F238E27FC236}">
                <a16:creationId xmlns:a16="http://schemas.microsoft.com/office/drawing/2014/main" id="{51105C33-99C3-3D14-2972-17BB9747333A}"/>
              </a:ext>
            </a:extLst>
          </p:cNvPr>
          <p:cNvSpPr txBox="1"/>
          <p:nvPr/>
        </p:nvSpPr>
        <p:spPr>
          <a:xfrm>
            <a:off x="594000" y="3096647"/>
            <a:ext cx="2422630" cy="397738"/>
          </a:xfrm>
          <a:prstGeom prst="rect">
            <a:avLst/>
          </a:prstGeom>
          <a:noFill/>
        </p:spPr>
        <p:txBody>
          <a:bodyPr wrap="square" rtlCol="0">
            <a:spAutoFit/>
          </a:bodyPr>
          <a:lstStyle/>
          <a:p>
            <a:pPr lvl="0">
              <a:lnSpc>
                <a:spcPct val="107000"/>
              </a:lnSpc>
            </a:pPr>
            <a:r>
              <a:rPr lang="en-GB" sz="2000" noProof="0" dirty="0">
                <a:latin typeface="Arial" panose="020B0604020202020204" pitchFamily="34" charset="0"/>
                <a:ea typeface="Calibri" panose="020F0502020204030204" pitchFamily="34" charset="0"/>
                <a:cs typeface="Arial" panose="020B0604020202020204" pitchFamily="34" charset="0"/>
              </a:rPr>
              <a:t>Campus Blindern</a:t>
            </a:r>
            <a:endParaRPr lang="en-GB" sz="2000" noProof="0" dirty="0">
              <a:effectLst/>
              <a:latin typeface="Arial" panose="020B0604020202020204" pitchFamily="34" charset="0"/>
              <a:ea typeface="Calibri" panose="020F0502020204030204" pitchFamily="34" charset="0"/>
              <a:cs typeface="Arial" panose="020B0604020202020204" pitchFamily="34" charset="0"/>
            </a:endParaRPr>
          </a:p>
        </p:txBody>
      </p:sp>
      <p:sp>
        <p:nvSpPr>
          <p:cNvPr id="19" name="TekstSylinder 18">
            <a:extLst>
              <a:ext uri="{FF2B5EF4-FFF2-40B4-BE49-F238E27FC236}">
                <a16:creationId xmlns:a16="http://schemas.microsoft.com/office/drawing/2014/main" id="{92335B98-C402-B84C-5BDA-B8C3086EEDB2}"/>
              </a:ext>
            </a:extLst>
          </p:cNvPr>
          <p:cNvSpPr txBox="1"/>
          <p:nvPr/>
        </p:nvSpPr>
        <p:spPr>
          <a:xfrm>
            <a:off x="6321842" y="3119495"/>
            <a:ext cx="2862000" cy="397738"/>
          </a:xfrm>
          <a:prstGeom prst="rect">
            <a:avLst/>
          </a:prstGeom>
          <a:noFill/>
        </p:spPr>
        <p:txBody>
          <a:bodyPr wrap="square" rtlCol="0">
            <a:spAutoFit/>
          </a:bodyPr>
          <a:lstStyle/>
          <a:p>
            <a:pPr lvl="0">
              <a:lnSpc>
                <a:spcPct val="107000"/>
              </a:lnSpc>
            </a:pPr>
            <a:r>
              <a:rPr lang="en-GB" sz="2000" noProof="0" dirty="0">
                <a:effectLst/>
                <a:latin typeface="Arial" panose="020B0604020202020204" pitchFamily="34" charset="0"/>
                <a:ea typeface="Calibri" panose="020F0502020204030204" pitchFamily="34" charset="0"/>
                <a:cs typeface="Arial" panose="020B0604020202020204" pitchFamily="34" charset="0"/>
              </a:rPr>
              <a:t>Campus Downtown</a:t>
            </a:r>
          </a:p>
        </p:txBody>
      </p:sp>
      <p:sp>
        <p:nvSpPr>
          <p:cNvPr id="25" name="TekstSylinder 24">
            <a:extLst>
              <a:ext uri="{FF2B5EF4-FFF2-40B4-BE49-F238E27FC236}">
                <a16:creationId xmlns:a16="http://schemas.microsoft.com/office/drawing/2014/main" id="{F38FD66C-8F8F-B093-A527-683553BABC35}"/>
              </a:ext>
            </a:extLst>
          </p:cNvPr>
          <p:cNvSpPr txBox="1"/>
          <p:nvPr/>
        </p:nvSpPr>
        <p:spPr>
          <a:xfrm>
            <a:off x="602670" y="5487374"/>
            <a:ext cx="2422630" cy="397738"/>
          </a:xfrm>
          <a:prstGeom prst="rect">
            <a:avLst/>
          </a:prstGeom>
          <a:noFill/>
        </p:spPr>
        <p:txBody>
          <a:bodyPr wrap="square" rtlCol="0">
            <a:spAutoFit/>
          </a:bodyPr>
          <a:lstStyle/>
          <a:p>
            <a:pPr lvl="0">
              <a:lnSpc>
                <a:spcPct val="107000"/>
              </a:lnSpc>
            </a:pPr>
            <a:r>
              <a:rPr lang="en-GB" sz="2000" noProof="0" dirty="0">
                <a:latin typeface="Arial" panose="020B0604020202020204" pitchFamily="34" charset="0"/>
                <a:ea typeface="Calibri" panose="020F0502020204030204" pitchFamily="34" charset="0"/>
                <a:cs typeface="Arial" panose="020B0604020202020204" pitchFamily="34" charset="0"/>
              </a:rPr>
              <a:t>Campus Tøyen</a:t>
            </a:r>
          </a:p>
        </p:txBody>
      </p:sp>
      <p:sp>
        <p:nvSpPr>
          <p:cNvPr id="26" name="TekstSylinder 25">
            <a:extLst>
              <a:ext uri="{FF2B5EF4-FFF2-40B4-BE49-F238E27FC236}">
                <a16:creationId xmlns:a16="http://schemas.microsoft.com/office/drawing/2014/main" id="{0DFE4201-5DA0-3D05-2EC2-D2132C8613D7}"/>
              </a:ext>
            </a:extLst>
          </p:cNvPr>
          <p:cNvSpPr txBox="1"/>
          <p:nvPr/>
        </p:nvSpPr>
        <p:spPr>
          <a:xfrm>
            <a:off x="6112057" y="5492575"/>
            <a:ext cx="4383380" cy="397738"/>
          </a:xfrm>
          <a:prstGeom prst="rect">
            <a:avLst/>
          </a:prstGeom>
          <a:noFill/>
        </p:spPr>
        <p:txBody>
          <a:bodyPr wrap="square" rtlCol="0">
            <a:spAutoFit/>
          </a:bodyPr>
          <a:lstStyle/>
          <a:p>
            <a:pPr lvl="0">
              <a:lnSpc>
                <a:spcPct val="107000"/>
              </a:lnSpc>
            </a:pPr>
            <a:r>
              <a:rPr lang="en-GB" sz="2000" noProof="0" dirty="0">
                <a:latin typeface="Arial" panose="020B0604020202020204" pitchFamily="34" charset="0"/>
                <a:ea typeface="Calibri" panose="020F0502020204030204" pitchFamily="34" charset="0"/>
                <a:cs typeface="Arial" panose="020B0604020202020204" pitchFamily="34" charset="0"/>
              </a:rPr>
              <a:t>Decentralised medical programmes</a:t>
            </a:r>
            <a:endParaRPr lang="en-GB" sz="2000" noProof="0" dirty="0">
              <a:effectLst/>
              <a:latin typeface="Arial" panose="020B0604020202020204" pitchFamily="34" charset="0"/>
              <a:ea typeface="Calibri" panose="020F0502020204030204" pitchFamily="34" charset="0"/>
              <a:cs typeface="Arial" panose="020B0604020202020204" pitchFamily="34" charset="0"/>
            </a:endParaRPr>
          </a:p>
        </p:txBody>
      </p:sp>
      <p:sp>
        <p:nvSpPr>
          <p:cNvPr id="11" name="TekstSylinder 10">
            <a:extLst>
              <a:ext uri="{FF2B5EF4-FFF2-40B4-BE49-F238E27FC236}">
                <a16:creationId xmlns:a16="http://schemas.microsoft.com/office/drawing/2014/main" id="{1AD70E32-B9A9-B913-3ABB-85F1A8014EEC}"/>
              </a:ext>
            </a:extLst>
          </p:cNvPr>
          <p:cNvSpPr txBox="1"/>
          <p:nvPr/>
        </p:nvSpPr>
        <p:spPr>
          <a:xfrm>
            <a:off x="4787073" y="3372227"/>
            <a:ext cx="1348446" cy="215444"/>
          </a:xfrm>
          <a:prstGeom prst="rect">
            <a:avLst/>
          </a:prstGeom>
          <a:noFill/>
        </p:spPr>
        <p:txBody>
          <a:bodyPr wrap="none" rtlCol="0">
            <a:spAutoFit/>
          </a:bodyPr>
          <a:lstStyle/>
          <a:p>
            <a:r>
              <a:rPr lang="en-GB" sz="800" dirty="0">
                <a:solidFill>
                  <a:schemeClr val="bg1"/>
                </a:solidFill>
              </a:rPr>
              <a:t>Photo: UiO/Jarli &amp; Jordan</a:t>
            </a:r>
            <a:endParaRPr lang="en-GB" sz="800" noProof="0" dirty="0">
              <a:solidFill>
                <a:schemeClr val="bg1"/>
              </a:solidFill>
            </a:endParaRPr>
          </a:p>
        </p:txBody>
      </p:sp>
      <p:sp>
        <p:nvSpPr>
          <p:cNvPr id="12" name="TekstSylinder 11">
            <a:extLst>
              <a:ext uri="{FF2B5EF4-FFF2-40B4-BE49-F238E27FC236}">
                <a16:creationId xmlns:a16="http://schemas.microsoft.com/office/drawing/2014/main" id="{32C8EE94-AB14-FD79-2769-02FC714B8550}"/>
              </a:ext>
            </a:extLst>
          </p:cNvPr>
          <p:cNvSpPr txBox="1"/>
          <p:nvPr/>
        </p:nvSpPr>
        <p:spPr>
          <a:xfrm>
            <a:off x="5077120" y="5777390"/>
            <a:ext cx="1010213" cy="215444"/>
          </a:xfrm>
          <a:prstGeom prst="rect">
            <a:avLst/>
          </a:prstGeom>
          <a:noFill/>
        </p:spPr>
        <p:txBody>
          <a:bodyPr wrap="none" rtlCol="0">
            <a:spAutoFit/>
          </a:bodyPr>
          <a:lstStyle/>
          <a:p>
            <a:r>
              <a:rPr lang="en-GB" sz="800" noProof="0" dirty="0">
                <a:solidFill>
                  <a:schemeClr val="bg1"/>
                </a:solidFill>
              </a:rPr>
              <a:t>Photo: Fara Mohri</a:t>
            </a:r>
          </a:p>
        </p:txBody>
      </p:sp>
      <p:sp>
        <p:nvSpPr>
          <p:cNvPr id="13" name="TekstSylinder 12">
            <a:extLst>
              <a:ext uri="{FF2B5EF4-FFF2-40B4-BE49-F238E27FC236}">
                <a16:creationId xmlns:a16="http://schemas.microsoft.com/office/drawing/2014/main" id="{D4644572-032A-921B-28E1-D8E4C802225F}"/>
              </a:ext>
            </a:extLst>
          </p:cNvPr>
          <p:cNvSpPr txBox="1"/>
          <p:nvPr/>
        </p:nvSpPr>
        <p:spPr>
          <a:xfrm>
            <a:off x="10499301" y="3386663"/>
            <a:ext cx="1348446" cy="215444"/>
          </a:xfrm>
          <a:prstGeom prst="rect">
            <a:avLst/>
          </a:prstGeom>
          <a:noFill/>
        </p:spPr>
        <p:txBody>
          <a:bodyPr wrap="none" rtlCol="0">
            <a:spAutoFit/>
          </a:bodyPr>
          <a:lstStyle/>
          <a:p>
            <a:r>
              <a:rPr lang="en-GB" sz="800" noProof="0" dirty="0">
                <a:solidFill>
                  <a:schemeClr val="bg1"/>
                </a:solidFill>
              </a:rPr>
              <a:t>Photo: UiO/Jarli &amp; Jordan</a:t>
            </a:r>
          </a:p>
        </p:txBody>
      </p:sp>
      <p:sp>
        <p:nvSpPr>
          <p:cNvPr id="14" name="TekstSylinder 13">
            <a:extLst>
              <a:ext uri="{FF2B5EF4-FFF2-40B4-BE49-F238E27FC236}">
                <a16:creationId xmlns:a16="http://schemas.microsoft.com/office/drawing/2014/main" id="{C8EEF587-B072-303F-0989-C6C1EEC856C5}"/>
              </a:ext>
            </a:extLst>
          </p:cNvPr>
          <p:cNvSpPr txBox="1"/>
          <p:nvPr/>
        </p:nvSpPr>
        <p:spPr>
          <a:xfrm>
            <a:off x="10265718" y="5616574"/>
            <a:ext cx="1600118" cy="338554"/>
          </a:xfrm>
          <a:prstGeom prst="rect">
            <a:avLst/>
          </a:prstGeom>
          <a:noFill/>
        </p:spPr>
        <p:txBody>
          <a:bodyPr wrap="none" rtlCol="0">
            <a:spAutoFit/>
          </a:bodyPr>
          <a:lstStyle/>
          <a:p>
            <a:r>
              <a:rPr lang="en-GB" sz="800" noProof="0" dirty="0">
                <a:solidFill>
                  <a:schemeClr val="bg1"/>
                </a:solidFill>
              </a:rPr>
              <a:t>Photo: </a:t>
            </a:r>
          </a:p>
          <a:p>
            <a:r>
              <a:rPr lang="en-GB" sz="800" noProof="0" dirty="0">
                <a:solidFill>
                  <a:schemeClr val="bg1"/>
                </a:solidFill>
              </a:rPr>
              <a:t>Lars Kristian Singelstad, SSHF</a:t>
            </a:r>
          </a:p>
        </p:txBody>
      </p:sp>
    </p:spTree>
    <p:extLst>
      <p:ext uri="{BB962C8B-B14F-4D97-AF65-F5344CB8AC3E}">
        <p14:creationId xmlns:p14="http://schemas.microsoft.com/office/powerpoint/2010/main" val="2105157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042D16-ABCC-D552-45AC-3D86BE238B3E}"/>
              </a:ext>
            </a:extLst>
          </p:cNvPr>
          <p:cNvSpPr>
            <a:spLocks noGrp="1"/>
          </p:cNvSpPr>
          <p:nvPr>
            <p:ph type="title"/>
          </p:nvPr>
        </p:nvSpPr>
        <p:spPr/>
        <p:txBody>
          <a:bodyPr/>
          <a:lstStyle/>
          <a:p>
            <a:r>
              <a:rPr lang="en-GB" noProof="0" dirty="0"/>
              <a:t>Strategy 2030</a:t>
            </a:r>
          </a:p>
        </p:txBody>
      </p:sp>
      <p:sp>
        <p:nvSpPr>
          <p:cNvPr id="3" name="Undertittel 2">
            <a:extLst>
              <a:ext uri="{FF2B5EF4-FFF2-40B4-BE49-F238E27FC236}">
                <a16:creationId xmlns:a16="http://schemas.microsoft.com/office/drawing/2014/main" id="{B62AD94B-8F70-E15C-B2CC-09B10F62C651}"/>
              </a:ext>
            </a:extLst>
          </p:cNvPr>
          <p:cNvSpPr>
            <a:spLocks noGrp="1"/>
          </p:cNvSpPr>
          <p:nvPr>
            <p:ph type="subTitle" idx="13"/>
          </p:nvPr>
        </p:nvSpPr>
        <p:spPr/>
        <p:txBody>
          <a:bodyPr/>
          <a:lstStyle/>
          <a:p>
            <a:endParaRPr lang="en-GB" noProof="0" dirty="0"/>
          </a:p>
          <a:p>
            <a:endParaRPr lang="en-GB" noProof="0" dirty="0"/>
          </a:p>
        </p:txBody>
      </p:sp>
      <p:sp>
        <p:nvSpPr>
          <p:cNvPr id="5" name="Plassholder for dato 4">
            <a:extLst>
              <a:ext uri="{FF2B5EF4-FFF2-40B4-BE49-F238E27FC236}">
                <a16:creationId xmlns:a16="http://schemas.microsoft.com/office/drawing/2014/main" id="{619EEF55-2818-FFA7-2314-DE837A9EC151}"/>
              </a:ext>
            </a:extLst>
          </p:cNvPr>
          <p:cNvSpPr>
            <a:spLocks noGrp="1"/>
          </p:cNvSpPr>
          <p:nvPr>
            <p:ph type="dt" sz="half" idx="2"/>
          </p:nvPr>
        </p:nvSpPr>
        <p:spPr>
          <a:xfrm>
            <a:off x="10326756" y="6243181"/>
            <a:ext cx="741694" cy="365125"/>
          </a:xfrm>
        </p:spPr>
        <p:txBody>
          <a:bodyPr/>
          <a:lstStyle/>
          <a:p>
            <a:fld id="{0ED04C1F-6A31-C642-89E7-B59407722618}" type="datetime1">
              <a:rPr lang="en-GB" noProof="0" smtClean="0"/>
              <a:t>09/07/2026</a:t>
            </a:fld>
            <a:endParaRPr lang="en-GB" noProof="0" dirty="0"/>
          </a:p>
        </p:txBody>
      </p:sp>
      <p:sp>
        <p:nvSpPr>
          <p:cNvPr id="6" name="Plassholder for lysbildenummer 5">
            <a:extLst>
              <a:ext uri="{FF2B5EF4-FFF2-40B4-BE49-F238E27FC236}">
                <a16:creationId xmlns:a16="http://schemas.microsoft.com/office/drawing/2014/main" id="{B14FF2FC-B868-7F84-3625-918C36DCEEB3}"/>
              </a:ext>
            </a:extLst>
          </p:cNvPr>
          <p:cNvSpPr>
            <a:spLocks noGrp="1"/>
          </p:cNvSpPr>
          <p:nvPr>
            <p:ph type="sldNum" sz="quarter" idx="4"/>
          </p:nvPr>
        </p:nvSpPr>
        <p:spPr>
          <a:xfrm>
            <a:off x="11266367" y="6243181"/>
            <a:ext cx="599469" cy="365125"/>
          </a:xfrm>
        </p:spPr>
        <p:txBody>
          <a:bodyPr/>
          <a:lstStyle/>
          <a:p>
            <a:r>
              <a:rPr lang="en-GB" noProof="0" dirty="0"/>
              <a:t>Side </a:t>
            </a:r>
            <a:fld id="{5251F420-7306-4E7C-A79E-F31A38F7D392}" type="slidenum">
              <a:rPr lang="en-GB" noProof="0" smtClean="0"/>
              <a:pPr/>
              <a:t>4</a:t>
            </a:fld>
            <a:endParaRPr lang="en-GB" noProof="0" dirty="0"/>
          </a:p>
        </p:txBody>
      </p:sp>
      <p:sp>
        <p:nvSpPr>
          <p:cNvPr id="7" name="Plassholder for bunntekst 6">
            <a:extLst>
              <a:ext uri="{FF2B5EF4-FFF2-40B4-BE49-F238E27FC236}">
                <a16:creationId xmlns:a16="http://schemas.microsoft.com/office/drawing/2014/main" id="{764B6EAF-73D4-02C8-53E0-B98170DD97DC}"/>
              </a:ext>
            </a:extLst>
          </p:cNvPr>
          <p:cNvSpPr>
            <a:spLocks noGrp="1"/>
          </p:cNvSpPr>
          <p:nvPr>
            <p:ph type="ftr" sz="quarter" idx="3"/>
          </p:nvPr>
        </p:nvSpPr>
        <p:spPr>
          <a:xfrm>
            <a:off x="8614798" y="6243181"/>
            <a:ext cx="1501215" cy="385472"/>
          </a:xfrm>
        </p:spPr>
        <p:txBody>
          <a:bodyPr/>
          <a:lstStyle/>
          <a:p>
            <a:r>
              <a:rPr lang="en-GB" noProof="0" dirty="0" err="1"/>
              <a:t>Universitetet</a:t>
            </a:r>
            <a:r>
              <a:rPr lang="en-GB" noProof="0" dirty="0"/>
              <a:t> </a:t>
            </a:r>
            <a:r>
              <a:rPr lang="en-GB" noProof="0" dirty="0" err="1"/>
              <a:t>i</a:t>
            </a:r>
            <a:r>
              <a:rPr lang="en-GB" noProof="0" dirty="0"/>
              <a:t> Oslo</a:t>
            </a:r>
          </a:p>
        </p:txBody>
      </p:sp>
      <p:sp>
        <p:nvSpPr>
          <p:cNvPr id="13" name="TekstSylinder 12">
            <a:extLst>
              <a:ext uri="{FF2B5EF4-FFF2-40B4-BE49-F238E27FC236}">
                <a16:creationId xmlns:a16="http://schemas.microsoft.com/office/drawing/2014/main" id="{CBF6B84E-29D2-B41F-BA8C-7BAA1C225A31}"/>
              </a:ext>
            </a:extLst>
          </p:cNvPr>
          <p:cNvSpPr txBox="1"/>
          <p:nvPr/>
        </p:nvSpPr>
        <p:spPr>
          <a:xfrm>
            <a:off x="360044" y="1330100"/>
            <a:ext cx="5302127" cy="4924425"/>
          </a:xfrm>
          <a:prstGeom prst="rect">
            <a:avLst/>
          </a:prstGeom>
          <a:noFill/>
        </p:spPr>
        <p:txBody>
          <a:bodyPr wrap="square" rtlCol="0">
            <a:spAutoFit/>
          </a:bodyPr>
          <a:lstStyle/>
          <a:p>
            <a:pPr marL="285750" lvl="0" indent="-285750">
              <a:buFont typeface="Wingdings" pitchFamily="2" charset="2"/>
              <a:buChar char="§"/>
              <a:defRPr/>
            </a:pPr>
            <a:r>
              <a:rPr lang="en-GB" sz="2000" noProof="0" dirty="0">
                <a:solidFill>
                  <a:prstClr val="black"/>
                </a:solidFill>
                <a:latin typeface="Arial" panose="020B0604020202020204" pitchFamily="34" charset="0"/>
                <a:cs typeface="Arial" panose="020B0604020202020204" pitchFamily="34" charset="0"/>
              </a:rPr>
              <a:t>Promote independent, ground-breaking, long-term research</a:t>
            </a:r>
            <a:br>
              <a:rPr lang="en-GB" sz="2000" noProof="0" dirty="0">
                <a:solidFill>
                  <a:prstClr val="black"/>
                </a:solidFill>
                <a:latin typeface="Arial" panose="020B0604020202020204" pitchFamily="34" charset="0"/>
                <a:cs typeface="Arial" panose="020B0604020202020204" pitchFamily="34" charset="0"/>
              </a:rPr>
            </a:br>
            <a:endParaRPr lang="en-GB" sz="2000" noProof="0" dirty="0">
              <a:solidFill>
                <a:prstClr val="black"/>
              </a:solidFill>
              <a:latin typeface="Arial" panose="020B0604020202020204" pitchFamily="34" charset="0"/>
              <a:cs typeface="Arial" panose="020B0604020202020204" pitchFamily="34" charset="0"/>
            </a:endParaRPr>
          </a:p>
          <a:p>
            <a:pPr marL="285750" lvl="0" indent="-285750">
              <a:buFont typeface="Wingdings" pitchFamily="2" charset="2"/>
              <a:buChar char="§"/>
              <a:defRPr/>
            </a:pPr>
            <a:r>
              <a:rPr lang="en-GB" sz="2000" noProof="0" dirty="0">
                <a:solidFill>
                  <a:prstClr val="black"/>
                </a:solidFill>
                <a:latin typeface="Arial" panose="020B0604020202020204" pitchFamily="34" charset="0"/>
                <a:cs typeface="Arial" panose="020B0604020202020204" pitchFamily="34" charset="0"/>
              </a:rPr>
              <a:t>Educate students with the knowledge, ability and willingness to create a better world</a:t>
            </a:r>
            <a:br>
              <a:rPr lang="en-GB" sz="2000" noProof="0" dirty="0">
                <a:solidFill>
                  <a:prstClr val="black"/>
                </a:solidFill>
                <a:latin typeface="Arial" panose="020B0604020202020204" pitchFamily="34" charset="0"/>
                <a:cs typeface="Arial" panose="020B0604020202020204" pitchFamily="34" charset="0"/>
              </a:rPr>
            </a:br>
            <a:endParaRPr lang="en-GB" sz="2000" noProof="0" dirty="0">
              <a:solidFill>
                <a:prstClr val="black"/>
              </a:solidFill>
              <a:latin typeface="Arial" panose="020B0604020202020204" pitchFamily="34" charset="0"/>
              <a:cs typeface="Arial" panose="020B0604020202020204" pitchFamily="34" charset="0"/>
            </a:endParaRPr>
          </a:p>
          <a:p>
            <a:pPr marL="285750" lvl="0" indent="-285750">
              <a:buFont typeface="Wingdings" pitchFamily="2" charset="2"/>
              <a:buChar char="§"/>
              <a:defRPr/>
            </a:pPr>
            <a:r>
              <a:rPr lang="en-GB" sz="2000" noProof="0" dirty="0">
                <a:solidFill>
                  <a:prstClr val="black"/>
                </a:solidFill>
                <a:latin typeface="Arial" panose="020B0604020202020204" pitchFamily="34" charset="0"/>
                <a:cs typeface="Arial" panose="020B0604020202020204" pitchFamily="34" charset="0"/>
              </a:rPr>
              <a:t>Strengthen the dialogue with the outside world and work to ensure that knowledge is put into use</a:t>
            </a:r>
            <a:br>
              <a:rPr lang="en-GB" sz="2000" noProof="0" dirty="0">
                <a:solidFill>
                  <a:prstClr val="black"/>
                </a:solidFill>
                <a:latin typeface="Arial" panose="020B0604020202020204" pitchFamily="34" charset="0"/>
                <a:cs typeface="Arial" panose="020B0604020202020204" pitchFamily="34" charset="0"/>
              </a:rPr>
            </a:br>
            <a:endParaRPr lang="en-GB" sz="2000" noProof="0" dirty="0">
              <a:solidFill>
                <a:prstClr val="black"/>
              </a:solidFill>
              <a:latin typeface="Arial" panose="020B0604020202020204" pitchFamily="34" charset="0"/>
              <a:cs typeface="Arial" panose="020B0604020202020204" pitchFamily="34" charset="0"/>
            </a:endParaRPr>
          </a:p>
          <a:p>
            <a:pPr marL="285750" lvl="0" indent="-285750">
              <a:buFont typeface="Wingdings" pitchFamily="2" charset="2"/>
              <a:buChar char="§"/>
              <a:defRPr/>
            </a:pPr>
            <a:r>
              <a:rPr lang="en-GB" sz="2000" noProof="0" dirty="0">
                <a:solidFill>
                  <a:prstClr val="black"/>
                </a:solidFill>
                <a:latin typeface="Arial" panose="020B0604020202020204" pitchFamily="34" charset="0"/>
                <a:cs typeface="Arial" panose="020B0604020202020204" pitchFamily="34" charset="0"/>
              </a:rPr>
              <a:t>Be an innovative organisation and an attractive place of work and study</a:t>
            </a:r>
          </a:p>
          <a:p>
            <a:endParaRPr lang="en-GB" sz="1800" noProof="0" dirty="0">
              <a:latin typeface="Arial" panose="020B0604020202020204" pitchFamily="34" charset="0"/>
              <a:cs typeface="Arial" panose="020B0604020202020204" pitchFamily="34" charset="0"/>
            </a:endParaRPr>
          </a:p>
          <a:p>
            <a:endParaRPr lang="en-GB" sz="1800" noProof="0" dirty="0">
              <a:latin typeface="Arial" panose="020B0604020202020204" pitchFamily="34" charset="0"/>
              <a:cs typeface="Arial" panose="020B0604020202020204" pitchFamily="34" charset="0"/>
            </a:endParaRPr>
          </a:p>
          <a:p>
            <a:endParaRPr lang="en-GB" sz="1800" noProof="0" dirty="0">
              <a:latin typeface="Arial" panose="020B0604020202020204" pitchFamily="34" charset="0"/>
              <a:cs typeface="Arial" panose="020B0604020202020204" pitchFamily="34" charset="0"/>
            </a:endParaRPr>
          </a:p>
        </p:txBody>
      </p:sp>
      <p:pic>
        <p:nvPicPr>
          <p:cNvPr id="18" name="Bilde 17" descr="Utsikt til Universitetsplassen fra veranda i Domus Media med et ornamentert rekkverk og fire store joniske søyler i front.">
            <a:extLst>
              <a:ext uri="{FF2B5EF4-FFF2-40B4-BE49-F238E27FC236}">
                <a16:creationId xmlns:a16="http://schemas.microsoft.com/office/drawing/2014/main" id="{9367EE8D-6038-89BE-8240-3175C284B9B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14197" y="0"/>
            <a:ext cx="5879002" cy="6857999"/>
          </a:xfrm>
          <a:prstGeom prst="rect">
            <a:avLst/>
          </a:prstGeom>
        </p:spPr>
      </p:pic>
      <p:sp>
        <p:nvSpPr>
          <p:cNvPr id="9" name="TekstSylinder 8">
            <a:extLst>
              <a:ext uri="{FF2B5EF4-FFF2-40B4-BE49-F238E27FC236}">
                <a16:creationId xmlns:a16="http://schemas.microsoft.com/office/drawing/2014/main" id="{C3BA24BD-887E-1001-E4E1-22F47AABAA1A}"/>
              </a:ext>
            </a:extLst>
          </p:cNvPr>
          <p:cNvSpPr txBox="1"/>
          <p:nvPr/>
        </p:nvSpPr>
        <p:spPr>
          <a:xfrm>
            <a:off x="10843554" y="6646862"/>
            <a:ext cx="1348446" cy="215444"/>
          </a:xfrm>
          <a:prstGeom prst="rect">
            <a:avLst/>
          </a:prstGeom>
          <a:noFill/>
        </p:spPr>
        <p:txBody>
          <a:bodyPr wrap="none" rtlCol="0">
            <a:spAutoFit/>
          </a:bodyPr>
          <a:lstStyle/>
          <a:p>
            <a:r>
              <a:rPr lang="en-GB" sz="800" noProof="0" dirty="0">
                <a:solidFill>
                  <a:schemeClr val="bg1"/>
                </a:solidFill>
              </a:rPr>
              <a:t>Photo: UiO/Jarli &amp; Jordan</a:t>
            </a:r>
            <a:endParaRPr lang="en-GB" noProof="0" dirty="0">
              <a:solidFill>
                <a:schemeClr val="bg1"/>
              </a:solidFill>
            </a:endParaRPr>
          </a:p>
        </p:txBody>
      </p:sp>
    </p:spTree>
    <p:extLst>
      <p:ext uri="{BB962C8B-B14F-4D97-AF65-F5344CB8AC3E}">
        <p14:creationId xmlns:p14="http://schemas.microsoft.com/office/powerpoint/2010/main" val="3191669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descr="To forskere i blå laboratoriefrakker studerer grønne planter i et drivhus.">
            <a:extLst>
              <a:ext uri="{FF2B5EF4-FFF2-40B4-BE49-F238E27FC236}">
                <a16:creationId xmlns:a16="http://schemas.microsoft.com/office/drawing/2014/main" id="{0B5233A9-E37F-DCD7-9D31-49B6359D1A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15102" y="2"/>
            <a:ext cx="5877192" cy="6857998"/>
          </a:xfrm>
          <a:prstGeom prst="rect">
            <a:avLst/>
          </a:prstGeom>
        </p:spPr>
      </p:pic>
      <p:sp>
        <p:nvSpPr>
          <p:cNvPr id="2" name="Tittel 1">
            <a:extLst>
              <a:ext uri="{FF2B5EF4-FFF2-40B4-BE49-F238E27FC236}">
                <a16:creationId xmlns:a16="http://schemas.microsoft.com/office/drawing/2014/main" id="{A8042D16-ABCC-D552-45AC-3D86BE238B3E}"/>
              </a:ext>
            </a:extLst>
          </p:cNvPr>
          <p:cNvSpPr>
            <a:spLocks noGrp="1"/>
          </p:cNvSpPr>
          <p:nvPr>
            <p:ph type="title"/>
          </p:nvPr>
        </p:nvSpPr>
        <p:spPr>
          <a:xfrm>
            <a:off x="360044" y="360045"/>
            <a:ext cx="5735956" cy="542658"/>
          </a:xfrm>
        </p:spPr>
        <p:txBody>
          <a:bodyPr/>
          <a:lstStyle/>
          <a:p>
            <a:r>
              <a:rPr lang="en-GB" noProof="0" dirty="0"/>
              <a:t>Comprehensive climate and environmental strategy</a:t>
            </a:r>
          </a:p>
        </p:txBody>
      </p:sp>
      <p:sp>
        <p:nvSpPr>
          <p:cNvPr id="4" name="Content Placeholder 3">
            <a:extLst>
              <a:ext uri="{FF2B5EF4-FFF2-40B4-BE49-F238E27FC236}">
                <a16:creationId xmlns:a16="http://schemas.microsoft.com/office/drawing/2014/main" id="{3DDF3D93-5053-48C8-104A-6DE5AC6D4C96}"/>
              </a:ext>
            </a:extLst>
          </p:cNvPr>
          <p:cNvSpPr>
            <a:spLocks noGrp="1"/>
          </p:cNvSpPr>
          <p:nvPr>
            <p:ph sz="quarter" idx="28"/>
          </p:nvPr>
        </p:nvSpPr>
        <p:spPr>
          <a:xfrm>
            <a:off x="360044" y="1722840"/>
            <a:ext cx="5516855" cy="4316897"/>
          </a:xfrm>
        </p:spPr>
        <p:txBody>
          <a:bodyPr/>
          <a:lstStyle/>
          <a:p>
            <a:pPr marL="285750" lvl="0" indent="-285750">
              <a:buFont typeface="Wingdings" pitchFamily="2" charset="2"/>
              <a:buChar char="§"/>
              <a:defRPr/>
            </a:pPr>
            <a:r>
              <a:rPr lang="en-GB" sz="2000" dirty="0">
                <a:solidFill>
                  <a:prstClr val="black"/>
                </a:solidFill>
                <a:latin typeface="Arial" panose="020B0604020202020204" pitchFamily="34" charset="0"/>
                <a:cs typeface="Arial" panose="020B0604020202020204" pitchFamily="34" charset="0"/>
              </a:rPr>
              <a:t>Offer all students research-based education on climate, the environment and sustainability</a:t>
            </a:r>
          </a:p>
          <a:p>
            <a:pPr marL="285750" lvl="0" indent="-285750">
              <a:buFont typeface="Wingdings" pitchFamily="2" charset="2"/>
              <a:buChar char="§"/>
              <a:defRPr/>
            </a:pPr>
            <a:endParaRPr lang="en-GB" sz="2000" dirty="0">
              <a:solidFill>
                <a:prstClr val="black"/>
              </a:solidFill>
              <a:latin typeface="Arial" panose="020B0604020202020204" pitchFamily="34" charset="0"/>
              <a:cs typeface="Arial" panose="020B0604020202020204" pitchFamily="34" charset="0"/>
            </a:endParaRPr>
          </a:p>
          <a:p>
            <a:pPr marL="285750" lvl="0" indent="-285750">
              <a:buFont typeface="Wingdings" pitchFamily="2" charset="2"/>
              <a:buChar char="§"/>
              <a:defRPr/>
            </a:pPr>
            <a:r>
              <a:rPr lang="en-GB" sz="2000" dirty="0">
                <a:solidFill>
                  <a:prstClr val="black"/>
                </a:solidFill>
                <a:latin typeface="Arial" panose="020B0604020202020204" pitchFamily="34" charset="0"/>
                <a:cs typeface="Arial" panose="020B0604020202020204" pitchFamily="34" charset="0"/>
              </a:rPr>
              <a:t>Strengthen interdisciplinary research and collaboration on climate, environment and sustainability</a:t>
            </a:r>
          </a:p>
          <a:p>
            <a:pPr marL="285750" lvl="0" indent="-285750">
              <a:buFont typeface="Wingdings" pitchFamily="2" charset="2"/>
              <a:buChar char="§"/>
              <a:defRPr/>
            </a:pPr>
            <a:endParaRPr lang="en-GB" sz="2000" dirty="0">
              <a:solidFill>
                <a:prstClr val="black"/>
              </a:solidFill>
              <a:latin typeface="Arial" panose="020B0604020202020204" pitchFamily="34" charset="0"/>
              <a:cs typeface="Arial" panose="020B0604020202020204" pitchFamily="34" charset="0"/>
            </a:endParaRPr>
          </a:p>
          <a:p>
            <a:pPr marL="285750" lvl="0" indent="-285750">
              <a:buFont typeface="Wingdings" pitchFamily="2" charset="2"/>
              <a:buChar char="§"/>
              <a:defRPr/>
            </a:pPr>
            <a:r>
              <a:rPr lang="en-GB" sz="2000" dirty="0">
                <a:solidFill>
                  <a:prstClr val="black"/>
                </a:solidFill>
                <a:latin typeface="Arial" panose="020B0604020202020204" pitchFamily="34" charset="0"/>
                <a:cs typeface="Arial" panose="020B0604020202020204" pitchFamily="34" charset="0"/>
              </a:rPr>
              <a:t>Reduce our climate footprint and further develop «green campuses»</a:t>
            </a:r>
          </a:p>
          <a:p>
            <a:endParaRPr lang="en-GB" sz="2000" dirty="0">
              <a:latin typeface="Arial" panose="020B0604020202020204" pitchFamily="34" charset="0"/>
              <a:cs typeface="Arial" panose="020B0604020202020204" pitchFamily="34" charset="0"/>
            </a:endParaRPr>
          </a:p>
        </p:txBody>
      </p:sp>
      <p:sp>
        <p:nvSpPr>
          <p:cNvPr id="3" name="TekstSylinder 2">
            <a:extLst>
              <a:ext uri="{FF2B5EF4-FFF2-40B4-BE49-F238E27FC236}">
                <a16:creationId xmlns:a16="http://schemas.microsoft.com/office/drawing/2014/main" id="{298FD256-F068-07B2-65B9-62C7B8075DC8}"/>
              </a:ext>
            </a:extLst>
          </p:cNvPr>
          <p:cNvSpPr txBox="1"/>
          <p:nvPr/>
        </p:nvSpPr>
        <p:spPr>
          <a:xfrm>
            <a:off x="10776228" y="6636599"/>
            <a:ext cx="1486304" cy="230832"/>
          </a:xfrm>
          <a:prstGeom prst="rect">
            <a:avLst/>
          </a:prstGeom>
          <a:noFill/>
        </p:spPr>
        <p:txBody>
          <a:bodyPr wrap="none" rtlCol="0">
            <a:spAutoFit/>
          </a:bodyPr>
          <a:lstStyle/>
          <a:p>
            <a:r>
              <a:rPr lang="en-GB" noProof="0" dirty="0"/>
              <a:t>Photo: UiO/Jarli &amp; Jordan</a:t>
            </a:r>
          </a:p>
        </p:txBody>
      </p:sp>
    </p:spTree>
    <p:extLst>
      <p:ext uri="{BB962C8B-B14F-4D97-AF65-F5344CB8AC3E}">
        <p14:creationId xmlns:p14="http://schemas.microsoft.com/office/powerpoint/2010/main" val="401253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F45FF5F8-1ED9-0623-1FCB-20169A45BDB9}"/>
              </a:ext>
            </a:extLst>
          </p:cNvPr>
          <p:cNvSpPr txBox="1">
            <a:spLocks/>
          </p:cNvSpPr>
          <p:nvPr/>
        </p:nvSpPr>
        <p:spPr>
          <a:xfrm>
            <a:off x="360045" y="208944"/>
            <a:ext cx="11471910" cy="542658"/>
          </a:xfrm>
          <a:prstGeom prst="rect">
            <a:avLst/>
          </a:prstGeom>
        </p:spPr>
        <p:txBody>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en-GB" noProof="0" dirty="0"/>
              <a:t>Diversity at UiO</a:t>
            </a:r>
          </a:p>
        </p:txBody>
      </p:sp>
      <p:pic>
        <p:nvPicPr>
          <p:cNvPr id="5" name="Bilde 4">
            <a:extLst>
              <a:ext uri="{FF2B5EF4-FFF2-40B4-BE49-F238E27FC236}">
                <a16:creationId xmlns:a16="http://schemas.microsoft.com/office/drawing/2014/main" id="{E1EA3555-AED7-0DBE-A275-1DF2B52A2F5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09360" y="0"/>
            <a:ext cx="5882640" cy="6858000"/>
          </a:xfrm>
          <a:prstGeom prst="rect">
            <a:avLst/>
          </a:prstGeom>
        </p:spPr>
      </p:pic>
      <p:sp>
        <p:nvSpPr>
          <p:cNvPr id="8" name="TekstSylinder 7">
            <a:extLst>
              <a:ext uri="{FF2B5EF4-FFF2-40B4-BE49-F238E27FC236}">
                <a16:creationId xmlns:a16="http://schemas.microsoft.com/office/drawing/2014/main" id="{6933BB82-0803-1578-B954-98E67D03357B}"/>
              </a:ext>
            </a:extLst>
          </p:cNvPr>
          <p:cNvSpPr txBox="1"/>
          <p:nvPr/>
        </p:nvSpPr>
        <p:spPr>
          <a:xfrm>
            <a:off x="10735726" y="6627168"/>
            <a:ext cx="1570574" cy="230832"/>
          </a:xfrm>
          <a:prstGeom prst="rect">
            <a:avLst/>
          </a:prstGeom>
          <a:noFill/>
        </p:spPr>
        <p:txBody>
          <a:bodyPr wrap="square">
            <a:spAutoFit/>
          </a:bodyPr>
          <a:lstStyle/>
          <a:p>
            <a:r>
              <a:rPr lang="en-GB" noProof="0" dirty="0">
                <a:solidFill>
                  <a:schemeClr val="bg1"/>
                </a:solidFill>
              </a:rPr>
              <a:t>Photo: UiO/Jarli &amp; Jordan</a:t>
            </a:r>
          </a:p>
        </p:txBody>
      </p:sp>
      <p:sp>
        <p:nvSpPr>
          <p:cNvPr id="15" name="Content Placeholder 14">
            <a:extLst>
              <a:ext uri="{FF2B5EF4-FFF2-40B4-BE49-F238E27FC236}">
                <a16:creationId xmlns:a16="http://schemas.microsoft.com/office/drawing/2014/main" id="{F237125C-39A6-702F-BB69-EB4AEA3A73C5}"/>
              </a:ext>
            </a:extLst>
          </p:cNvPr>
          <p:cNvSpPr>
            <a:spLocks noGrp="1"/>
          </p:cNvSpPr>
          <p:nvPr>
            <p:ph sz="quarter" idx="4294967295"/>
          </p:nvPr>
        </p:nvSpPr>
        <p:spPr>
          <a:xfrm>
            <a:off x="360045" y="1277937"/>
            <a:ext cx="5489575" cy="4302125"/>
          </a:xfrm>
        </p:spPr>
        <p:txBody>
          <a:bodyPr/>
          <a:lstStyle/>
          <a:p>
            <a:pPr marL="0" indent="0" fontAlgn="base">
              <a:buNone/>
            </a:pPr>
            <a:r>
              <a:rPr lang="en-GB" sz="2000" dirty="0">
                <a:latin typeface="Arial" panose="020B0604020202020204" pitchFamily="34" charset="0"/>
                <a:cs typeface="Arial" panose="020B0604020202020204" pitchFamily="34" charset="0"/>
              </a:rPr>
              <a:t>High proportion of women among students and staff, younger age profile, and higher share of international representation than in the general population.</a:t>
            </a:r>
          </a:p>
          <a:p>
            <a:pPr marL="342900" indent="-342900" fontAlgn="base"/>
            <a:r>
              <a:rPr lang="en-GB" sz="2000" dirty="0">
                <a:latin typeface="Arial" panose="020B0604020202020204" pitchFamily="34" charset="0"/>
                <a:cs typeface="Arial" panose="020B0604020202020204" pitchFamily="34" charset="0"/>
              </a:rPr>
              <a:t>Around 52 percent of staff are women and 47 percent of staff are men</a:t>
            </a:r>
          </a:p>
          <a:p>
            <a:pPr marL="342900" indent="-342900" fontAlgn="base"/>
            <a:r>
              <a:rPr lang="en-GB" sz="2000" dirty="0">
                <a:latin typeface="Arial" panose="020B0604020202020204" pitchFamily="34" charset="0"/>
                <a:cs typeface="Arial" panose="020B0604020202020204" pitchFamily="34" charset="0"/>
              </a:rPr>
              <a:t>25 percent of staff have international citizenships. Postdocs: 64 percent</a:t>
            </a:r>
          </a:p>
          <a:p>
            <a:pPr marL="342900" indent="-342900" fontAlgn="base"/>
            <a:r>
              <a:rPr lang="en-GB" sz="2000" dirty="0">
                <a:latin typeface="Arial" panose="020B0604020202020204" pitchFamily="34" charset="0"/>
                <a:cs typeface="Arial" panose="020B0604020202020204" pitchFamily="34" charset="0"/>
              </a:rPr>
              <a:t>40 percent of professors are women</a:t>
            </a:r>
          </a:p>
          <a:p>
            <a:pPr marL="342900" indent="-342900" fontAlgn="base"/>
            <a:r>
              <a:rPr lang="en-GB" sz="2000" dirty="0">
                <a:latin typeface="Arial" panose="020B0604020202020204" pitchFamily="34" charset="0"/>
                <a:cs typeface="Arial" panose="020B0604020202020204" pitchFamily="34" charset="0"/>
              </a:rPr>
              <a:t>Students: 62 percent women, 28 percent with immigrant background</a:t>
            </a:r>
            <a:endParaRPr lang="en-GB" sz="2000" dirty="0">
              <a:highlight>
                <a:srgbClr val="FFFF00"/>
              </a:highlight>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7867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utendørs, himmel, tre, fontene&#10;&#10;Automatisk generert beskrivelse">
            <a:extLst>
              <a:ext uri="{FF2B5EF4-FFF2-40B4-BE49-F238E27FC236}">
                <a16:creationId xmlns:a16="http://schemas.microsoft.com/office/drawing/2014/main" id="{A8A8F63D-F3B5-C7A4-E790-828ED9A7A4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5431" y="1193474"/>
            <a:ext cx="7506300" cy="2259207"/>
          </a:xfrm>
          <a:prstGeom prst="rect">
            <a:avLst/>
          </a:prstGeom>
        </p:spPr>
      </p:pic>
      <p:sp>
        <p:nvSpPr>
          <p:cNvPr id="16" name="Rektangel 15">
            <a:extLst>
              <a:ext uri="{FF2B5EF4-FFF2-40B4-BE49-F238E27FC236}">
                <a16:creationId xmlns:a16="http://schemas.microsoft.com/office/drawing/2014/main" id="{2809539A-1087-4255-78A8-56070B3494E5}"/>
              </a:ext>
            </a:extLst>
          </p:cNvPr>
          <p:cNvSpPr/>
          <p:nvPr/>
        </p:nvSpPr>
        <p:spPr>
          <a:xfrm>
            <a:off x="360045" y="1193474"/>
            <a:ext cx="3710914" cy="226371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cs typeface="Arial" panose="020B0604020202020204" pitchFamily="34" charset="0"/>
            </a:endParaRPr>
          </a:p>
        </p:txBody>
      </p:sp>
      <p:sp>
        <p:nvSpPr>
          <p:cNvPr id="15" name="Rektangel 14">
            <a:extLst>
              <a:ext uri="{FF2B5EF4-FFF2-40B4-BE49-F238E27FC236}">
                <a16:creationId xmlns:a16="http://schemas.microsoft.com/office/drawing/2014/main" id="{9DC0051A-10BC-B898-2F95-420ED4A9E5D7}"/>
              </a:ext>
            </a:extLst>
          </p:cNvPr>
          <p:cNvSpPr/>
          <p:nvPr/>
        </p:nvSpPr>
        <p:spPr>
          <a:xfrm>
            <a:off x="360045"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cs typeface="Arial" panose="020B0604020202020204" pitchFamily="34" charset="0"/>
            </a:endParaRPr>
          </a:p>
        </p:txBody>
      </p:sp>
      <p:sp>
        <p:nvSpPr>
          <p:cNvPr id="21" name="Rektangel 20">
            <a:extLst>
              <a:ext uri="{FF2B5EF4-FFF2-40B4-BE49-F238E27FC236}">
                <a16:creationId xmlns:a16="http://schemas.microsoft.com/office/drawing/2014/main" id="{5A68E6B6-AD78-2E6D-2A38-3EE4F4B933A7}"/>
              </a:ext>
            </a:extLst>
          </p:cNvPr>
          <p:cNvSpPr/>
          <p:nvPr/>
        </p:nvSpPr>
        <p:spPr>
          <a:xfrm>
            <a:off x="4155431"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cs typeface="Arial" panose="020B0604020202020204" pitchFamily="34" charset="0"/>
            </a:endParaRPr>
          </a:p>
        </p:txBody>
      </p:sp>
      <p:sp>
        <p:nvSpPr>
          <p:cNvPr id="23" name="Rektangel 22">
            <a:extLst>
              <a:ext uri="{FF2B5EF4-FFF2-40B4-BE49-F238E27FC236}">
                <a16:creationId xmlns:a16="http://schemas.microsoft.com/office/drawing/2014/main" id="{13EEC073-E6AC-36D7-E35E-F6638B8B5027}"/>
              </a:ext>
            </a:extLst>
          </p:cNvPr>
          <p:cNvSpPr/>
          <p:nvPr/>
        </p:nvSpPr>
        <p:spPr>
          <a:xfrm>
            <a:off x="7950817"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cs typeface="Arial" panose="020B0604020202020204" pitchFamily="34" charset="0"/>
            </a:endParaRPr>
          </a:p>
        </p:txBody>
      </p:sp>
      <p:sp>
        <p:nvSpPr>
          <p:cNvPr id="2" name="Tittel 1">
            <a:extLst>
              <a:ext uri="{FF2B5EF4-FFF2-40B4-BE49-F238E27FC236}">
                <a16:creationId xmlns:a16="http://schemas.microsoft.com/office/drawing/2014/main" id="{B419CEF0-512F-0F19-C66D-9A389F32CF55}"/>
              </a:ext>
            </a:extLst>
          </p:cNvPr>
          <p:cNvSpPr>
            <a:spLocks noGrp="1"/>
          </p:cNvSpPr>
          <p:nvPr>
            <p:ph type="title"/>
          </p:nvPr>
        </p:nvSpPr>
        <p:spPr/>
        <p:txBody>
          <a:bodyPr/>
          <a:lstStyle/>
          <a:p>
            <a:r>
              <a:rPr lang="en-GB" noProof="0" dirty="0">
                <a:latin typeface="Arial" panose="020B0604020202020204" pitchFamily="34" charset="0"/>
                <a:cs typeface="Arial" panose="020B0604020202020204" pitchFamily="34" charset="0"/>
              </a:rPr>
              <a:t>Income</a:t>
            </a:r>
          </a:p>
        </p:txBody>
      </p:sp>
      <p:sp>
        <p:nvSpPr>
          <p:cNvPr id="10" name="Plassholder for lysbildenummer 9">
            <a:extLst>
              <a:ext uri="{FF2B5EF4-FFF2-40B4-BE49-F238E27FC236}">
                <a16:creationId xmlns:a16="http://schemas.microsoft.com/office/drawing/2014/main" id="{B217454E-AB23-B669-D082-900D991E4895}"/>
              </a:ext>
            </a:extLst>
          </p:cNvPr>
          <p:cNvSpPr>
            <a:spLocks noGrp="1"/>
          </p:cNvSpPr>
          <p:nvPr>
            <p:ph type="sldNum" sz="quarter" idx="4"/>
          </p:nvPr>
        </p:nvSpPr>
        <p:spPr/>
        <p:txBody>
          <a:bodyPr/>
          <a:lstStyle/>
          <a:p>
            <a:r>
              <a:rPr lang="en-GB" noProof="0" dirty="0">
                <a:latin typeface="Arial" panose="020B0604020202020204" pitchFamily="34" charset="0"/>
                <a:cs typeface="Arial" panose="020B0604020202020204" pitchFamily="34" charset="0"/>
              </a:rPr>
              <a:t>Page </a:t>
            </a:r>
            <a:fld id="{5251F420-7306-4E7C-A79E-F31A38F7D392}" type="slidenum">
              <a:rPr lang="en-GB" noProof="0" smtClean="0">
                <a:latin typeface="Arial" panose="020B0604020202020204" pitchFamily="34" charset="0"/>
                <a:cs typeface="Arial" panose="020B0604020202020204" pitchFamily="34" charset="0"/>
              </a:rPr>
              <a:pPr/>
              <a:t>7</a:t>
            </a:fld>
            <a:endParaRPr lang="en-GB" noProof="0" dirty="0">
              <a:latin typeface="Arial" panose="020B0604020202020204" pitchFamily="34" charset="0"/>
              <a:cs typeface="Arial" panose="020B0604020202020204" pitchFamily="34" charset="0"/>
            </a:endParaRPr>
          </a:p>
        </p:txBody>
      </p:sp>
      <p:sp>
        <p:nvSpPr>
          <p:cNvPr id="25" name="TekstSylinder 24">
            <a:extLst>
              <a:ext uri="{FF2B5EF4-FFF2-40B4-BE49-F238E27FC236}">
                <a16:creationId xmlns:a16="http://schemas.microsoft.com/office/drawing/2014/main" id="{F38FD66C-8F8F-B093-A527-683553BABC35}"/>
              </a:ext>
            </a:extLst>
          </p:cNvPr>
          <p:cNvSpPr txBox="1"/>
          <p:nvPr/>
        </p:nvSpPr>
        <p:spPr>
          <a:xfrm>
            <a:off x="608719" y="1333806"/>
            <a:ext cx="2810886" cy="1446550"/>
          </a:xfrm>
          <a:prstGeom prst="rect">
            <a:avLst/>
          </a:prstGeom>
          <a:noFill/>
        </p:spPr>
        <p:txBody>
          <a:bodyPr wrap="square" rtlCol="0">
            <a:spAutoFit/>
          </a:bodyPr>
          <a:lstStyle/>
          <a:p>
            <a:r>
              <a:rPr lang="en-GB" sz="2000" noProof="0" dirty="0">
                <a:solidFill>
                  <a:schemeClr val="bg1"/>
                </a:solidFill>
                <a:latin typeface="Arial" panose="020B0604020202020204" pitchFamily="34" charset="0"/>
                <a:cs typeface="Arial" panose="020B0604020202020204" pitchFamily="34" charset="0"/>
              </a:rPr>
              <a:t>Total income </a:t>
            </a:r>
          </a:p>
          <a:p>
            <a:r>
              <a:rPr lang="en-GB" sz="2000" noProof="0" dirty="0">
                <a:solidFill>
                  <a:schemeClr val="bg1"/>
                </a:solidFill>
                <a:latin typeface="Arial" panose="020B0604020202020204" pitchFamily="34" charset="0"/>
                <a:cs typeface="Arial" panose="020B0604020202020204" pitchFamily="34" charset="0"/>
              </a:rPr>
              <a:t>University of Oslo:</a:t>
            </a:r>
          </a:p>
          <a:p>
            <a:endParaRPr lang="en-GB" sz="2000" noProof="0" dirty="0">
              <a:solidFill>
                <a:schemeClr val="bg1"/>
              </a:solidFill>
              <a:latin typeface="Arial" panose="020B0604020202020204" pitchFamily="34" charset="0"/>
              <a:cs typeface="Arial" panose="020B0604020202020204" pitchFamily="34" charset="0"/>
            </a:endParaRPr>
          </a:p>
          <a:p>
            <a:r>
              <a:rPr lang="en-GB" sz="2800" noProof="0" dirty="0">
                <a:solidFill>
                  <a:schemeClr val="bg1"/>
                </a:solidFill>
                <a:latin typeface="Arial" panose="020B0604020202020204" pitchFamily="34" charset="0"/>
                <a:cs typeface="Arial" panose="020B0604020202020204" pitchFamily="34" charset="0"/>
              </a:rPr>
              <a:t>9,75 BNOK</a:t>
            </a:r>
          </a:p>
        </p:txBody>
      </p:sp>
      <p:sp>
        <p:nvSpPr>
          <p:cNvPr id="29" name="TekstSylinder 28">
            <a:extLst>
              <a:ext uri="{FF2B5EF4-FFF2-40B4-BE49-F238E27FC236}">
                <a16:creationId xmlns:a16="http://schemas.microsoft.com/office/drawing/2014/main" id="{5B53442C-6900-6DE7-7AA8-991152FF5C4E}"/>
              </a:ext>
            </a:extLst>
          </p:cNvPr>
          <p:cNvSpPr txBox="1"/>
          <p:nvPr/>
        </p:nvSpPr>
        <p:spPr>
          <a:xfrm>
            <a:off x="4379052" y="3747955"/>
            <a:ext cx="3301907" cy="2062103"/>
          </a:xfrm>
          <a:prstGeom prst="rect">
            <a:avLst/>
          </a:prstGeom>
          <a:noFill/>
        </p:spPr>
        <p:txBody>
          <a:bodyPr wrap="square" rtlCol="0">
            <a:spAutoFit/>
          </a:bodyPr>
          <a:lstStyle/>
          <a:p>
            <a:pPr>
              <a:spcAft>
                <a:spcPts val="600"/>
              </a:spcAft>
            </a:pPr>
            <a:r>
              <a:rPr lang="en-GB" sz="3200" noProof="0" dirty="0">
                <a:solidFill>
                  <a:srgbClr val="5C5BEE"/>
                </a:solidFill>
                <a:latin typeface="Arial" panose="020B0604020202020204" pitchFamily="34" charset="0"/>
                <a:cs typeface="Arial" panose="020B0604020202020204" pitchFamily="34" charset="0"/>
              </a:rPr>
              <a:t>2,5 BNOK</a:t>
            </a:r>
            <a:br>
              <a:rPr lang="en-GB" sz="1800" noProof="0" dirty="0">
                <a:solidFill>
                  <a:srgbClr val="5C5BEE"/>
                </a:solidFill>
                <a:latin typeface="Arial" panose="020B0604020202020204" pitchFamily="34" charset="0"/>
                <a:cs typeface="Arial" panose="020B0604020202020204" pitchFamily="34" charset="0"/>
              </a:rPr>
            </a:br>
            <a:r>
              <a:rPr lang="en-GB" sz="2000" noProof="0" dirty="0">
                <a:latin typeface="Arial" panose="020B0604020202020204" pitchFamily="34" charset="0"/>
                <a:cs typeface="Arial" panose="020B0604020202020204" pitchFamily="34" charset="0"/>
              </a:rPr>
              <a:t>results-based funding</a:t>
            </a:r>
          </a:p>
          <a:p>
            <a:pPr>
              <a:spcAft>
                <a:spcPts val="600"/>
              </a:spcAft>
            </a:pPr>
            <a:r>
              <a:rPr lang="en-GB" sz="1600" noProof="0" dirty="0">
                <a:latin typeface="Arial" panose="020B0604020202020204" pitchFamily="34" charset="0"/>
                <a:cs typeface="Arial" panose="020B0604020202020204" pitchFamily="34" charset="0"/>
              </a:rPr>
              <a:t>Funding from EU, Norwegian Research Council, other contributions and assignments</a:t>
            </a:r>
          </a:p>
          <a:p>
            <a:endParaRPr lang="en-GB" sz="1800" noProof="0" dirty="0">
              <a:latin typeface="Arial" panose="020B0604020202020204" pitchFamily="34" charset="0"/>
              <a:cs typeface="Arial" panose="020B0604020202020204" pitchFamily="34" charset="0"/>
            </a:endParaRPr>
          </a:p>
        </p:txBody>
      </p:sp>
      <p:sp>
        <p:nvSpPr>
          <p:cNvPr id="30" name="TekstSylinder 29">
            <a:extLst>
              <a:ext uri="{FF2B5EF4-FFF2-40B4-BE49-F238E27FC236}">
                <a16:creationId xmlns:a16="http://schemas.microsoft.com/office/drawing/2014/main" id="{DCF5E13E-F221-D74D-128E-72BA372212BC}"/>
              </a:ext>
            </a:extLst>
          </p:cNvPr>
          <p:cNvSpPr txBox="1"/>
          <p:nvPr/>
        </p:nvSpPr>
        <p:spPr>
          <a:xfrm>
            <a:off x="8161913" y="3747955"/>
            <a:ext cx="3104453" cy="892552"/>
          </a:xfrm>
          <a:prstGeom prst="rect">
            <a:avLst/>
          </a:prstGeom>
          <a:noFill/>
        </p:spPr>
        <p:txBody>
          <a:bodyPr wrap="square" rtlCol="0">
            <a:spAutoFit/>
          </a:bodyPr>
          <a:lstStyle/>
          <a:p>
            <a:r>
              <a:rPr lang="en-GB" sz="3200" noProof="0" dirty="0">
                <a:solidFill>
                  <a:srgbClr val="5C5BEE"/>
                </a:solidFill>
                <a:latin typeface="Arial" panose="020B0604020202020204" pitchFamily="34" charset="0"/>
                <a:cs typeface="Arial" panose="020B0604020202020204" pitchFamily="34" charset="0"/>
              </a:rPr>
              <a:t>540 MNOK</a:t>
            </a:r>
            <a:br>
              <a:rPr lang="en-GB" sz="1800" noProof="0" dirty="0">
                <a:solidFill>
                  <a:srgbClr val="5C5BEE"/>
                </a:solidFill>
                <a:latin typeface="Arial" panose="020B0604020202020204" pitchFamily="34" charset="0"/>
                <a:cs typeface="Arial" panose="020B0604020202020204" pitchFamily="34" charset="0"/>
              </a:rPr>
            </a:br>
            <a:r>
              <a:rPr lang="en-GB" sz="2000" noProof="0" dirty="0">
                <a:latin typeface="Arial" panose="020B0604020202020204" pitchFamily="34" charset="0"/>
                <a:cs typeface="Arial" panose="020B0604020202020204" pitchFamily="34" charset="0"/>
              </a:rPr>
              <a:t>other income</a:t>
            </a:r>
          </a:p>
        </p:txBody>
      </p:sp>
      <p:sp>
        <p:nvSpPr>
          <p:cNvPr id="31" name="TekstSylinder 30">
            <a:extLst>
              <a:ext uri="{FF2B5EF4-FFF2-40B4-BE49-F238E27FC236}">
                <a16:creationId xmlns:a16="http://schemas.microsoft.com/office/drawing/2014/main" id="{A3ABCFF3-6F36-2A8F-6647-E9C929A90504}"/>
              </a:ext>
            </a:extLst>
          </p:cNvPr>
          <p:cNvSpPr txBox="1"/>
          <p:nvPr/>
        </p:nvSpPr>
        <p:spPr>
          <a:xfrm>
            <a:off x="671349" y="3747955"/>
            <a:ext cx="3282342" cy="1169551"/>
          </a:xfrm>
          <a:prstGeom prst="rect">
            <a:avLst/>
          </a:prstGeom>
          <a:noFill/>
        </p:spPr>
        <p:txBody>
          <a:bodyPr wrap="square" rtlCol="0">
            <a:spAutoFit/>
          </a:bodyPr>
          <a:lstStyle/>
          <a:p>
            <a:r>
              <a:rPr lang="en-GB" sz="3200" noProof="0" dirty="0">
                <a:solidFill>
                  <a:srgbClr val="5C5BEE"/>
                </a:solidFill>
                <a:latin typeface="Arial" panose="020B0604020202020204" pitchFamily="34" charset="0"/>
                <a:cs typeface="Arial" panose="020B0604020202020204" pitchFamily="34" charset="0"/>
              </a:rPr>
              <a:t>6,7 BNOK</a:t>
            </a:r>
            <a:br>
              <a:rPr lang="en-GB" sz="1800" noProof="0" dirty="0">
                <a:solidFill>
                  <a:srgbClr val="5C5BEE"/>
                </a:solidFill>
                <a:latin typeface="Arial" panose="020B0604020202020204" pitchFamily="34" charset="0"/>
                <a:cs typeface="Arial" panose="020B0604020202020204" pitchFamily="34" charset="0"/>
              </a:rPr>
            </a:br>
            <a:r>
              <a:rPr lang="en-GB" sz="2000" noProof="0" dirty="0">
                <a:latin typeface="Arial" panose="020B0604020202020204" pitchFamily="34" charset="0"/>
                <a:cs typeface="Arial" panose="020B0604020202020204" pitchFamily="34" charset="0"/>
              </a:rPr>
              <a:t>basic funding</a:t>
            </a:r>
          </a:p>
          <a:p>
            <a:endParaRPr lang="en-GB" sz="1800" noProof="0" dirty="0">
              <a:latin typeface="Arial" panose="020B0604020202020204" pitchFamily="34" charset="0"/>
              <a:cs typeface="Arial" panose="020B0604020202020204" pitchFamily="34" charset="0"/>
            </a:endParaRPr>
          </a:p>
        </p:txBody>
      </p:sp>
      <p:sp>
        <p:nvSpPr>
          <p:cNvPr id="5" name="TekstSylinder 4">
            <a:extLst>
              <a:ext uri="{FF2B5EF4-FFF2-40B4-BE49-F238E27FC236}">
                <a16:creationId xmlns:a16="http://schemas.microsoft.com/office/drawing/2014/main" id="{51866651-CCCB-5F5E-BD28-F875537668DD}"/>
              </a:ext>
            </a:extLst>
          </p:cNvPr>
          <p:cNvSpPr txBox="1"/>
          <p:nvPr/>
        </p:nvSpPr>
        <p:spPr>
          <a:xfrm>
            <a:off x="10476304" y="3249776"/>
            <a:ext cx="1269899" cy="215444"/>
          </a:xfrm>
          <a:prstGeom prst="rect">
            <a:avLst/>
          </a:prstGeom>
          <a:noFill/>
        </p:spPr>
        <p:txBody>
          <a:bodyPr wrap="none" rtlCol="0">
            <a:spAutoFit/>
          </a:bodyPr>
          <a:lstStyle/>
          <a:p>
            <a:r>
              <a:rPr lang="en-GB" sz="800" noProof="0" dirty="0">
                <a:solidFill>
                  <a:schemeClr val="bg1"/>
                </a:solidFill>
                <a:latin typeface="Arial" panose="020B0604020202020204" pitchFamily="34" charset="0"/>
                <a:cs typeface="Arial" panose="020B0604020202020204" pitchFamily="34" charset="0"/>
              </a:rPr>
              <a:t>Photo: UiO/Anders Lien</a:t>
            </a:r>
          </a:p>
        </p:txBody>
      </p:sp>
    </p:spTree>
    <p:extLst>
      <p:ext uri="{BB962C8B-B14F-4D97-AF65-F5344CB8AC3E}">
        <p14:creationId xmlns:p14="http://schemas.microsoft.com/office/powerpoint/2010/main" val="3077545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5C501-9667-6196-CBA8-787E03492CC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06E79E7-0C9B-E05D-3E30-DCA5B4A7C298}"/>
              </a:ext>
            </a:extLst>
          </p:cNvPr>
          <p:cNvSpPr>
            <a:spLocks noGrp="1"/>
          </p:cNvSpPr>
          <p:nvPr>
            <p:ph type="title"/>
          </p:nvPr>
        </p:nvSpPr>
        <p:spPr>
          <a:xfrm>
            <a:off x="292770" y="239729"/>
            <a:ext cx="5076929" cy="542658"/>
          </a:xfrm>
        </p:spPr>
        <p:txBody>
          <a:bodyPr/>
          <a:lstStyle/>
          <a:p>
            <a:r>
              <a:rPr lang="en-GB" noProof="0" dirty="0"/>
              <a:t>The faculties</a:t>
            </a:r>
          </a:p>
        </p:txBody>
      </p:sp>
      <p:sp>
        <p:nvSpPr>
          <p:cNvPr id="4" name="TekstSylinder 3">
            <a:extLst>
              <a:ext uri="{FF2B5EF4-FFF2-40B4-BE49-F238E27FC236}">
                <a16:creationId xmlns:a16="http://schemas.microsoft.com/office/drawing/2014/main" id="{7A45E9FC-ECE7-29E8-14BA-C52663BD2A66}"/>
              </a:ext>
            </a:extLst>
          </p:cNvPr>
          <p:cNvSpPr txBox="1"/>
          <p:nvPr/>
        </p:nvSpPr>
        <p:spPr>
          <a:xfrm>
            <a:off x="293144" y="1074509"/>
            <a:ext cx="5679032" cy="4708981"/>
          </a:xfrm>
          <a:prstGeom prst="rect">
            <a:avLst/>
          </a:prstGeom>
          <a:noFill/>
        </p:spPr>
        <p:txBody>
          <a:bodyPr wrap="square">
            <a:spAutoFit/>
          </a:bodyPr>
          <a:lstStyle/>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Faculty of Humanities</a:t>
            </a:r>
          </a:p>
          <a:p>
            <a:pPr marL="285750" indent="-285750">
              <a:buFont typeface="Wingdings" pitchFamily="2" charset="2"/>
              <a:buChar char="§"/>
            </a:pPr>
            <a:endParaRPr lang="en-GB" sz="2000" noProof="0" dirty="0">
              <a:latin typeface="Arial" panose="020B0604020202020204" pitchFamily="34" charset="0"/>
              <a:cs typeface="Arial" panose="020B0604020202020204" pitchFamily="34" charset="0"/>
            </a:endParaRP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Faculty of Law</a:t>
            </a:r>
          </a:p>
          <a:p>
            <a:pPr marL="285750" indent="-285750">
              <a:buFont typeface="Wingdings" pitchFamily="2" charset="2"/>
              <a:buChar char="§"/>
            </a:pPr>
            <a:endParaRPr lang="en-GB" sz="2000" noProof="0" dirty="0">
              <a:latin typeface="Arial" panose="020B0604020202020204" pitchFamily="34" charset="0"/>
              <a:cs typeface="Arial" panose="020B0604020202020204" pitchFamily="34" charset="0"/>
            </a:endParaRP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Faculty of Mathematics and Natural Sciences</a:t>
            </a:r>
          </a:p>
          <a:p>
            <a:pPr marL="285750" indent="-285750">
              <a:buFont typeface="Wingdings" pitchFamily="2" charset="2"/>
              <a:buChar char="§"/>
            </a:pPr>
            <a:endParaRPr lang="en-GB" sz="2000" noProof="0" dirty="0">
              <a:latin typeface="Arial" panose="020B0604020202020204" pitchFamily="34" charset="0"/>
              <a:cs typeface="Arial" panose="020B0604020202020204" pitchFamily="34" charset="0"/>
            </a:endParaRP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Faculty of Medicine </a:t>
            </a:r>
          </a:p>
          <a:p>
            <a:pPr marL="285750" indent="-285750">
              <a:buFont typeface="Wingdings" pitchFamily="2" charset="2"/>
              <a:buChar char="§"/>
            </a:pPr>
            <a:endParaRPr lang="en-GB" sz="2000" noProof="0" dirty="0">
              <a:latin typeface="Arial" panose="020B0604020202020204" pitchFamily="34" charset="0"/>
              <a:cs typeface="Arial" panose="020B0604020202020204" pitchFamily="34" charset="0"/>
            </a:endParaRP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Faculty of Dentistry</a:t>
            </a:r>
          </a:p>
          <a:p>
            <a:pPr marL="285750" indent="-285750">
              <a:buFont typeface="Wingdings" pitchFamily="2" charset="2"/>
              <a:buChar char="§"/>
            </a:pPr>
            <a:endParaRPr lang="en-GB" sz="2000" noProof="0" dirty="0">
              <a:latin typeface="Arial" panose="020B0604020202020204" pitchFamily="34" charset="0"/>
              <a:cs typeface="Arial" panose="020B0604020202020204" pitchFamily="34" charset="0"/>
            </a:endParaRP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Faculty of Social Sciences </a:t>
            </a:r>
            <a:br>
              <a:rPr lang="en-GB" sz="2000" noProof="0" dirty="0">
                <a:latin typeface="Arial" panose="020B0604020202020204" pitchFamily="34" charset="0"/>
                <a:cs typeface="Arial" panose="020B0604020202020204" pitchFamily="34" charset="0"/>
              </a:rPr>
            </a:br>
            <a:endParaRPr lang="en-GB" sz="2000" noProof="0" dirty="0">
              <a:latin typeface="Arial" panose="020B0604020202020204" pitchFamily="34" charset="0"/>
              <a:cs typeface="Arial" panose="020B0604020202020204" pitchFamily="34" charset="0"/>
            </a:endParaRP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Faculty of Theology </a:t>
            </a:r>
          </a:p>
          <a:p>
            <a:pPr marL="285750" indent="-285750">
              <a:buFont typeface="Wingdings" pitchFamily="2" charset="2"/>
              <a:buChar char="§"/>
            </a:pPr>
            <a:endParaRPr lang="en-GB" sz="2000" noProof="0" dirty="0">
              <a:latin typeface="Arial" panose="020B0604020202020204" pitchFamily="34" charset="0"/>
              <a:cs typeface="Arial" panose="020B0604020202020204" pitchFamily="34" charset="0"/>
            </a:endParaRP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Faculty of Educational Sciences </a:t>
            </a:r>
          </a:p>
        </p:txBody>
      </p:sp>
      <p:pic>
        <p:nvPicPr>
          <p:cNvPr id="9" name="Plassholder for bilde 8">
            <a:extLst>
              <a:ext uri="{FF2B5EF4-FFF2-40B4-BE49-F238E27FC236}">
                <a16:creationId xmlns:a16="http://schemas.microsoft.com/office/drawing/2014/main" id="{C96ED567-22FF-15BB-42BC-253C1935FED2}"/>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a:xfrm>
            <a:off x="6219825" y="0"/>
            <a:ext cx="5972175" cy="6858000"/>
          </a:xfrm>
          <a:prstGeom prst="rect">
            <a:avLst/>
          </a:prstGeom>
          <a:noFill/>
        </p:spPr>
      </p:pic>
      <p:sp>
        <p:nvSpPr>
          <p:cNvPr id="8" name="TekstSylinder 7">
            <a:extLst>
              <a:ext uri="{FF2B5EF4-FFF2-40B4-BE49-F238E27FC236}">
                <a16:creationId xmlns:a16="http://schemas.microsoft.com/office/drawing/2014/main" id="{380BA936-4BE8-9D2B-8EB0-069536F8341E}"/>
              </a:ext>
            </a:extLst>
          </p:cNvPr>
          <p:cNvSpPr txBox="1"/>
          <p:nvPr/>
        </p:nvSpPr>
        <p:spPr>
          <a:xfrm>
            <a:off x="10745251" y="6627168"/>
            <a:ext cx="1570574" cy="230832"/>
          </a:xfrm>
          <a:prstGeom prst="rect">
            <a:avLst/>
          </a:prstGeom>
          <a:noFill/>
        </p:spPr>
        <p:txBody>
          <a:bodyPr wrap="square">
            <a:spAutoFit/>
          </a:bodyPr>
          <a:lstStyle/>
          <a:p>
            <a:r>
              <a:rPr lang="en-GB" noProof="0" dirty="0"/>
              <a:t>Photo: UiO/Jarli &amp; Jordan</a:t>
            </a:r>
          </a:p>
        </p:txBody>
      </p:sp>
    </p:spTree>
    <p:extLst>
      <p:ext uri="{BB962C8B-B14F-4D97-AF65-F5344CB8AC3E}">
        <p14:creationId xmlns:p14="http://schemas.microsoft.com/office/powerpoint/2010/main" val="3043783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17482A8E-095B-2618-04D4-E316934C0B56}"/>
              </a:ext>
            </a:extLst>
          </p:cNvPr>
          <p:cNvSpPr/>
          <p:nvPr/>
        </p:nvSpPr>
        <p:spPr>
          <a:xfrm>
            <a:off x="6301946" y="0"/>
            <a:ext cx="589005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Plassholder for lysbildenummer 5">
            <a:extLst>
              <a:ext uri="{FF2B5EF4-FFF2-40B4-BE49-F238E27FC236}">
                <a16:creationId xmlns:a16="http://schemas.microsoft.com/office/drawing/2014/main" id="{B14FF2FC-B868-7F84-3625-918C36DCEEB3}"/>
              </a:ext>
            </a:extLst>
          </p:cNvPr>
          <p:cNvSpPr>
            <a:spLocks noGrp="1"/>
          </p:cNvSpPr>
          <p:nvPr>
            <p:ph type="sldNum" sz="quarter" idx="24"/>
          </p:nvPr>
        </p:nvSpPr>
        <p:spPr/>
        <p:txBody>
          <a:bodyPr/>
          <a:lstStyle/>
          <a:p>
            <a:r>
              <a:rPr lang="en-GB" noProof="0" dirty="0"/>
              <a:t>Side </a:t>
            </a:r>
            <a:fld id="{5251F420-7306-4E7C-A79E-F31A38F7D392}" type="slidenum">
              <a:rPr lang="en-GB" noProof="0" smtClean="0"/>
              <a:pPr/>
              <a:t>9</a:t>
            </a:fld>
            <a:endParaRPr lang="en-GB" noProof="0" dirty="0"/>
          </a:p>
        </p:txBody>
      </p:sp>
      <p:sp>
        <p:nvSpPr>
          <p:cNvPr id="2" name="Tittel 1">
            <a:extLst>
              <a:ext uri="{FF2B5EF4-FFF2-40B4-BE49-F238E27FC236}">
                <a16:creationId xmlns:a16="http://schemas.microsoft.com/office/drawing/2014/main" id="{A8042D16-ABCC-D552-45AC-3D86BE238B3E}"/>
              </a:ext>
            </a:extLst>
          </p:cNvPr>
          <p:cNvSpPr>
            <a:spLocks noGrp="1"/>
          </p:cNvSpPr>
          <p:nvPr>
            <p:ph type="title"/>
          </p:nvPr>
        </p:nvSpPr>
        <p:spPr/>
        <p:txBody>
          <a:bodyPr/>
          <a:lstStyle/>
          <a:p>
            <a:r>
              <a:rPr lang="en-GB" noProof="0" dirty="0"/>
              <a:t>Centre for Global </a:t>
            </a:r>
            <a:br>
              <a:rPr lang="en-GB" noProof="0" dirty="0"/>
            </a:br>
            <a:r>
              <a:rPr lang="en-GB" noProof="0" dirty="0"/>
              <a:t>Sustainability</a:t>
            </a:r>
          </a:p>
        </p:txBody>
      </p:sp>
      <p:sp>
        <p:nvSpPr>
          <p:cNvPr id="9" name="Picture Placeholder 8">
            <a:extLst>
              <a:ext uri="{FF2B5EF4-FFF2-40B4-BE49-F238E27FC236}">
                <a16:creationId xmlns:a16="http://schemas.microsoft.com/office/drawing/2014/main" id="{4839B229-0879-A6CD-D43A-660524FEF88B}"/>
              </a:ext>
            </a:extLst>
          </p:cNvPr>
          <p:cNvSpPr>
            <a:spLocks noGrp="1"/>
          </p:cNvSpPr>
          <p:nvPr>
            <p:ph type="pic" sz="quarter" idx="21"/>
          </p:nvPr>
        </p:nvSpPr>
        <p:spPr/>
        <p:txBody>
          <a:bodyPr/>
          <a:lstStyle/>
          <a:p>
            <a:endParaRPr lang="en-GB"/>
          </a:p>
        </p:txBody>
      </p:sp>
      <p:sp>
        <p:nvSpPr>
          <p:cNvPr id="11" name="Text Placeholder 10">
            <a:extLst>
              <a:ext uri="{FF2B5EF4-FFF2-40B4-BE49-F238E27FC236}">
                <a16:creationId xmlns:a16="http://schemas.microsoft.com/office/drawing/2014/main" id="{995932A2-3640-8FDE-3605-4BCF802DCEC4}"/>
              </a:ext>
            </a:extLst>
          </p:cNvPr>
          <p:cNvSpPr>
            <a:spLocks noGrp="1"/>
          </p:cNvSpPr>
          <p:nvPr>
            <p:ph type="body" sz="quarter" idx="26"/>
          </p:nvPr>
        </p:nvSpPr>
        <p:spPr/>
        <p:txBody>
          <a:bodyPr/>
          <a:lstStyle/>
          <a:p>
            <a:endParaRPr lang="en-GB"/>
          </a:p>
        </p:txBody>
      </p:sp>
      <p:sp>
        <p:nvSpPr>
          <p:cNvPr id="13" name="TekstSylinder 12">
            <a:extLst>
              <a:ext uri="{FF2B5EF4-FFF2-40B4-BE49-F238E27FC236}">
                <a16:creationId xmlns:a16="http://schemas.microsoft.com/office/drawing/2014/main" id="{CBF6B84E-29D2-B41F-BA8C-7BAA1C225A31}"/>
              </a:ext>
            </a:extLst>
          </p:cNvPr>
          <p:cNvSpPr txBox="1"/>
          <p:nvPr/>
        </p:nvSpPr>
        <p:spPr>
          <a:xfrm>
            <a:off x="360042" y="1843950"/>
            <a:ext cx="5116692" cy="3170099"/>
          </a:xfrm>
          <a:prstGeom prst="rect">
            <a:avLst/>
          </a:prstGeom>
          <a:noFill/>
        </p:spPr>
        <p:txBody>
          <a:bodyPr wrap="square" rtlCol="0">
            <a:spAutoFit/>
          </a:bodyPr>
          <a:lstStyle/>
          <a:p>
            <a:r>
              <a:rPr lang="en-GB" sz="2000" noProof="0" dirty="0">
                <a:latin typeface="Arial" panose="020B0604020202020204" pitchFamily="34" charset="0"/>
                <a:cs typeface="Arial" panose="020B0604020202020204" pitchFamily="34" charset="0"/>
              </a:rPr>
              <a:t>Founded in 2025</a:t>
            </a:r>
            <a:br>
              <a:rPr lang="en-GB" sz="2000" noProof="0" dirty="0">
                <a:latin typeface="Arial" panose="020B0604020202020204" pitchFamily="34" charset="0"/>
                <a:cs typeface="Arial" panose="020B0604020202020204" pitchFamily="34" charset="0"/>
              </a:rPr>
            </a:br>
            <a:br>
              <a:rPr lang="en-GB" sz="2000" noProof="0" dirty="0">
                <a:latin typeface="Arial" panose="020B0604020202020204" pitchFamily="34" charset="0"/>
                <a:cs typeface="Arial" panose="020B0604020202020204" pitchFamily="34" charset="0"/>
              </a:rPr>
            </a:br>
            <a:r>
              <a:rPr lang="en-GB" sz="2000" noProof="0" dirty="0">
                <a:latin typeface="Arial" panose="020B0604020202020204" pitchFamily="34" charset="0"/>
                <a:cs typeface="Arial" panose="020B0604020202020204" pitchFamily="34" charset="0"/>
              </a:rPr>
              <a:t>Interdisciplinary research, education, and dissemination within four thematic areas:</a:t>
            </a:r>
          </a:p>
          <a:p>
            <a:endParaRPr lang="en-GB" sz="2000" noProof="0" dirty="0">
              <a:latin typeface="Arial" panose="020B0604020202020204" pitchFamily="34" charset="0"/>
              <a:cs typeface="Arial" panose="020B0604020202020204" pitchFamily="34" charset="0"/>
            </a:endParaRP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Energy, food, and resources</a:t>
            </a: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Health, climate, and environment</a:t>
            </a: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Knowledge, technology, and trust</a:t>
            </a: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Democracy, governance, and social justice</a:t>
            </a:r>
          </a:p>
        </p:txBody>
      </p:sp>
      <p:sp>
        <p:nvSpPr>
          <p:cNvPr id="4" name="TekstSylinder 3">
            <a:extLst>
              <a:ext uri="{FF2B5EF4-FFF2-40B4-BE49-F238E27FC236}">
                <a16:creationId xmlns:a16="http://schemas.microsoft.com/office/drawing/2014/main" id="{4BDEB708-02F3-B0FE-3333-15FC67813D9F}"/>
              </a:ext>
            </a:extLst>
          </p:cNvPr>
          <p:cNvSpPr txBox="1"/>
          <p:nvPr/>
        </p:nvSpPr>
        <p:spPr>
          <a:xfrm>
            <a:off x="8267400" y="3065111"/>
            <a:ext cx="2196010" cy="338554"/>
          </a:xfrm>
          <a:prstGeom prst="rect">
            <a:avLst/>
          </a:prstGeom>
          <a:noFill/>
        </p:spPr>
        <p:txBody>
          <a:bodyPr wrap="square" rtlCol="0">
            <a:spAutoFit/>
          </a:bodyPr>
          <a:lstStyle/>
          <a:p>
            <a:pPr algn="ctr"/>
            <a:r>
              <a:rPr lang="en-GB" sz="1600" noProof="0" dirty="0">
                <a:solidFill>
                  <a:schemeClr val="bg2">
                    <a:lumMod val="75000"/>
                  </a:schemeClr>
                </a:solidFill>
              </a:rPr>
              <a:t>Sett inn </a:t>
            </a:r>
            <a:r>
              <a:rPr lang="en-GB" sz="1600" noProof="0" dirty="0" err="1">
                <a:solidFill>
                  <a:schemeClr val="bg2">
                    <a:lumMod val="75000"/>
                  </a:schemeClr>
                </a:solidFill>
              </a:rPr>
              <a:t>bilde</a:t>
            </a:r>
            <a:r>
              <a:rPr lang="en-GB" sz="1600" noProof="0" dirty="0">
                <a:solidFill>
                  <a:schemeClr val="bg2">
                    <a:lumMod val="75000"/>
                  </a:schemeClr>
                </a:solidFill>
              </a:rPr>
              <a:t> her</a:t>
            </a:r>
          </a:p>
        </p:txBody>
      </p:sp>
      <p:pic>
        <p:nvPicPr>
          <p:cNvPr id="16" name="Picture 15">
            <a:extLst>
              <a:ext uri="{FF2B5EF4-FFF2-40B4-BE49-F238E27FC236}">
                <a16:creationId xmlns:a16="http://schemas.microsoft.com/office/drawing/2014/main" id="{8FC16EFD-EBBF-3C73-3C7A-63F5DD7244C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104571" y="0"/>
            <a:ext cx="6086475" cy="6858000"/>
          </a:xfrm>
          <a:prstGeom prst="rect">
            <a:avLst/>
          </a:prstGeom>
        </p:spPr>
      </p:pic>
      <p:sp>
        <p:nvSpPr>
          <p:cNvPr id="5" name="TekstSylinder 4">
            <a:extLst>
              <a:ext uri="{FF2B5EF4-FFF2-40B4-BE49-F238E27FC236}">
                <a16:creationId xmlns:a16="http://schemas.microsoft.com/office/drawing/2014/main" id="{8235BE0F-2BD9-2047-2953-94D3D09B08EB}"/>
              </a:ext>
            </a:extLst>
          </p:cNvPr>
          <p:cNvSpPr txBox="1"/>
          <p:nvPr/>
        </p:nvSpPr>
        <p:spPr>
          <a:xfrm>
            <a:off x="11124079" y="6642556"/>
            <a:ext cx="1132041" cy="215444"/>
          </a:xfrm>
          <a:prstGeom prst="rect">
            <a:avLst/>
          </a:prstGeom>
          <a:noFill/>
        </p:spPr>
        <p:txBody>
          <a:bodyPr wrap="none" rtlCol="0">
            <a:spAutoFit/>
          </a:bodyPr>
          <a:lstStyle/>
          <a:p>
            <a:r>
              <a:rPr lang="en-GB" sz="800" noProof="0" dirty="0">
                <a:solidFill>
                  <a:schemeClr val="bg1"/>
                </a:solidFill>
              </a:rPr>
              <a:t>Photo: Helge Brekke</a:t>
            </a:r>
          </a:p>
        </p:txBody>
      </p:sp>
    </p:spTree>
    <p:extLst>
      <p:ext uri="{BB962C8B-B14F-4D97-AF65-F5344CB8AC3E}">
        <p14:creationId xmlns:p14="http://schemas.microsoft.com/office/powerpoint/2010/main" val="4177462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EC3A0-2F92-0EF1-B15A-1D41F177FB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21B74D2-D2EE-F15C-DF0F-9856388EECC9}"/>
              </a:ext>
            </a:extLst>
          </p:cNvPr>
          <p:cNvSpPr>
            <a:spLocks noGrp="1"/>
          </p:cNvSpPr>
          <p:nvPr>
            <p:ph type="title"/>
          </p:nvPr>
        </p:nvSpPr>
        <p:spPr>
          <a:xfrm>
            <a:off x="360043" y="360045"/>
            <a:ext cx="5076929" cy="542658"/>
          </a:xfrm>
        </p:spPr>
        <p:txBody>
          <a:bodyPr/>
          <a:lstStyle/>
          <a:p>
            <a:r>
              <a:rPr lang="en-GB" noProof="0" dirty="0"/>
              <a:t>The University Library</a:t>
            </a:r>
          </a:p>
        </p:txBody>
      </p:sp>
      <p:pic>
        <p:nvPicPr>
          <p:cNvPr id="7" name="Plassholder for bilde 6">
            <a:extLst>
              <a:ext uri="{FF2B5EF4-FFF2-40B4-BE49-F238E27FC236}">
                <a16:creationId xmlns:a16="http://schemas.microsoft.com/office/drawing/2014/main" id="{9CA3FD9D-CBAB-3732-02B5-98708462A673}"/>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6219825" y="0"/>
            <a:ext cx="5972175" cy="6858000"/>
          </a:xfrm>
          <a:prstGeom prst="rect">
            <a:avLst/>
          </a:prstGeom>
          <a:noFill/>
        </p:spPr>
      </p:pic>
      <p:sp>
        <p:nvSpPr>
          <p:cNvPr id="2" name="TekstSylinder 1">
            <a:extLst>
              <a:ext uri="{FF2B5EF4-FFF2-40B4-BE49-F238E27FC236}">
                <a16:creationId xmlns:a16="http://schemas.microsoft.com/office/drawing/2014/main" id="{6FD57458-389A-FCB8-7151-5C92958563A1}"/>
              </a:ext>
            </a:extLst>
          </p:cNvPr>
          <p:cNvSpPr txBox="1"/>
          <p:nvPr/>
        </p:nvSpPr>
        <p:spPr>
          <a:xfrm>
            <a:off x="10986221" y="6642556"/>
            <a:ext cx="1269899" cy="215444"/>
          </a:xfrm>
          <a:prstGeom prst="rect">
            <a:avLst/>
          </a:prstGeom>
          <a:noFill/>
        </p:spPr>
        <p:txBody>
          <a:bodyPr wrap="none" rtlCol="0">
            <a:spAutoFit/>
          </a:bodyPr>
          <a:lstStyle/>
          <a:p>
            <a:r>
              <a:rPr lang="en-GB" sz="800" dirty="0">
                <a:solidFill>
                  <a:schemeClr val="bg1"/>
                </a:solidFill>
              </a:rPr>
              <a:t>Ph</a:t>
            </a:r>
            <a:r>
              <a:rPr lang="en-GB" sz="800" noProof="0" dirty="0" err="1">
                <a:solidFill>
                  <a:schemeClr val="bg1"/>
                </a:solidFill>
              </a:rPr>
              <a:t>oto</a:t>
            </a:r>
            <a:r>
              <a:rPr lang="en-GB" sz="800" noProof="0" dirty="0">
                <a:solidFill>
                  <a:schemeClr val="bg1"/>
                </a:solidFill>
              </a:rPr>
              <a:t>: UiO/Anders Lien</a:t>
            </a:r>
          </a:p>
        </p:txBody>
      </p:sp>
      <p:sp>
        <p:nvSpPr>
          <p:cNvPr id="10" name="Plassholder for innhold 2">
            <a:extLst>
              <a:ext uri="{FF2B5EF4-FFF2-40B4-BE49-F238E27FC236}">
                <a16:creationId xmlns:a16="http://schemas.microsoft.com/office/drawing/2014/main" id="{590D317B-CD05-A775-B20B-DF222218A95E}"/>
              </a:ext>
            </a:extLst>
          </p:cNvPr>
          <p:cNvSpPr txBox="1">
            <a:spLocks/>
          </p:cNvSpPr>
          <p:nvPr/>
        </p:nvSpPr>
        <p:spPr>
          <a:xfrm>
            <a:off x="360045" y="1255595"/>
            <a:ext cx="5342255" cy="4435522"/>
          </a:xfrm>
          <a:prstGeom prst="rect">
            <a:avLst/>
          </a:prstGeom>
        </p:spPr>
        <p:txBody>
          <a:bodyPr vert="horz" lIns="0" tIns="0" rIns="0" bIns="0" rtlCol="0">
            <a:normAutofit/>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lnSpc>
                <a:spcPct val="120000"/>
              </a:lnSpc>
            </a:pPr>
            <a:r>
              <a:rPr lang="en-US" sz="2000" dirty="0">
                <a:latin typeface="Arial" panose="020B0604020202020204" pitchFamily="34" charset="0"/>
                <a:cs typeface="Arial" panose="020B0604020202020204" pitchFamily="34" charset="0"/>
              </a:rPr>
              <a:t>Public research library and part of UiO</a:t>
            </a:r>
          </a:p>
          <a:p>
            <a:pPr fontAlgn="ctr">
              <a:lnSpc>
                <a:spcPct val="120000"/>
              </a:lnSpc>
            </a:pPr>
            <a:r>
              <a:rPr lang="en-GB" sz="2000" noProof="0" dirty="0">
                <a:latin typeface="Arial" panose="020B0604020202020204" pitchFamily="34" charset="0"/>
                <a:cs typeface="Arial" panose="020B0604020202020204" pitchFamily="34" charset="0"/>
              </a:rPr>
              <a:t>Open and accessible libraries on all campuses </a:t>
            </a:r>
          </a:p>
          <a:p>
            <a:pPr fontAlgn="ctr">
              <a:lnSpc>
                <a:spcPct val="120000"/>
              </a:lnSpc>
            </a:pPr>
            <a:r>
              <a:rPr lang="en-GB" sz="2000" dirty="0">
                <a:latin typeface="Arial" panose="020B0604020202020204" pitchFamily="34" charset="0"/>
                <a:cs typeface="Arial" panose="020B0604020202020204" pitchFamily="34" charset="0"/>
              </a:rPr>
              <a:t>Provides access to relevant academic literature for studies and research at UiO and Oslo University Hospital (OUS)</a:t>
            </a:r>
          </a:p>
          <a:p>
            <a:pPr fontAlgn="ctr">
              <a:lnSpc>
                <a:spcPct val="120000"/>
              </a:lnSpc>
            </a:pPr>
            <a:r>
              <a:rPr lang="en-GB" sz="2000" dirty="0">
                <a:latin typeface="Arial" panose="020B0604020202020204" pitchFamily="34" charset="0"/>
                <a:cs typeface="Arial" panose="020B0604020202020204" pitchFamily="34" charset="0"/>
              </a:rPr>
              <a:t>Develops tools to support the full research process </a:t>
            </a:r>
          </a:p>
          <a:p>
            <a:pPr>
              <a:lnSpc>
                <a:spcPct val="120000"/>
              </a:lnSpc>
            </a:pPr>
            <a:r>
              <a:rPr lang="en-US" sz="2000" dirty="0">
                <a:latin typeface="Arial" panose="020B0604020202020204" pitchFamily="34" charset="0"/>
                <a:cs typeface="Arial" panose="020B0604020202020204" pitchFamily="34" charset="0"/>
              </a:rPr>
              <a:t>Supports student learning, digital skills, and information literacy</a:t>
            </a:r>
          </a:p>
          <a:p>
            <a:pPr fontAlgn="ctr"/>
            <a:endParaRPr lang="en-GB"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810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n rekke vindmøller ute på åpent hav.">
            <a:extLst>
              <a:ext uri="{FF2B5EF4-FFF2-40B4-BE49-F238E27FC236}">
                <a16:creationId xmlns:a16="http://schemas.microsoft.com/office/drawing/2014/main" id="{A9FB46CB-0557-E161-943D-F0B1D26ED1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55430" y="1171423"/>
            <a:ext cx="3710914" cy="2367420"/>
          </a:xfrm>
          <a:prstGeom prst="rect">
            <a:avLst/>
          </a:prstGeom>
        </p:spPr>
      </p:pic>
      <p:sp>
        <p:nvSpPr>
          <p:cNvPr id="16" name="Rektangel 15">
            <a:extLst>
              <a:ext uri="{FF2B5EF4-FFF2-40B4-BE49-F238E27FC236}">
                <a16:creationId xmlns:a16="http://schemas.microsoft.com/office/drawing/2014/main" id="{2809539A-1087-4255-78A8-56070B3494E5}"/>
              </a:ext>
            </a:extLst>
          </p:cNvPr>
          <p:cNvSpPr/>
          <p:nvPr/>
        </p:nvSpPr>
        <p:spPr>
          <a:xfrm>
            <a:off x="360045" y="1193474"/>
            <a:ext cx="3710914" cy="226371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Rektangel 14">
            <a:extLst>
              <a:ext uri="{FF2B5EF4-FFF2-40B4-BE49-F238E27FC236}">
                <a16:creationId xmlns:a16="http://schemas.microsoft.com/office/drawing/2014/main" id="{9DC0051A-10BC-B898-2F95-420ED4A9E5D7}"/>
              </a:ext>
            </a:extLst>
          </p:cNvPr>
          <p:cNvSpPr/>
          <p:nvPr/>
        </p:nvSpPr>
        <p:spPr>
          <a:xfrm>
            <a:off x="360045"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1" name="Rektangel 20">
            <a:extLst>
              <a:ext uri="{FF2B5EF4-FFF2-40B4-BE49-F238E27FC236}">
                <a16:creationId xmlns:a16="http://schemas.microsoft.com/office/drawing/2014/main" id="{5A68E6B6-AD78-2E6D-2A38-3EE4F4B933A7}"/>
              </a:ext>
            </a:extLst>
          </p:cNvPr>
          <p:cNvSpPr/>
          <p:nvPr/>
        </p:nvSpPr>
        <p:spPr>
          <a:xfrm>
            <a:off x="4155431"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3" name="Rektangel 22">
            <a:extLst>
              <a:ext uri="{FF2B5EF4-FFF2-40B4-BE49-F238E27FC236}">
                <a16:creationId xmlns:a16="http://schemas.microsoft.com/office/drawing/2014/main" id="{13EEC073-E6AC-36D7-E35E-F6638B8B5027}"/>
              </a:ext>
            </a:extLst>
          </p:cNvPr>
          <p:cNvSpPr/>
          <p:nvPr/>
        </p:nvSpPr>
        <p:spPr>
          <a:xfrm>
            <a:off x="7950817"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tel 1">
            <a:extLst>
              <a:ext uri="{FF2B5EF4-FFF2-40B4-BE49-F238E27FC236}">
                <a16:creationId xmlns:a16="http://schemas.microsoft.com/office/drawing/2014/main" id="{B419CEF0-512F-0F19-C66D-9A389F32CF55}"/>
              </a:ext>
            </a:extLst>
          </p:cNvPr>
          <p:cNvSpPr>
            <a:spLocks noGrp="1"/>
          </p:cNvSpPr>
          <p:nvPr>
            <p:ph type="title"/>
          </p:nvPr>
        </p:nvSpPr>
        <p:spPr/>
        <p:txBody>
          <a:bodyPr/>
          <a:lstStyle/>
          <a:p>
            <a:r>
              <a:rPr lang="en-GB" noProof="0" dirty="0"/>
              <a:t>A research-intensive university </a:t>
            </a:r>
          </a:p>
        </p:txBody>
      </p:sp>
      <p:sp>
        <p:nvSpPr>
          <p:cNvPr id="10" name="Plassholder for lysbildenummer 9">
            <a:extLst>
              <a:ext uri="{FF2B5EF4-FFF2-40B4-BE49-F238E27FC236}">
                <a16:creationId xmlns:a16="http://schemas.microsoft.com/office/drawing/2014/main" id="{B217454E-AB23-B669-D082-900D991E4895}"/>
              </a:ext>
            </a:extLst>
          </p:cNvPr>
          <p:cNvSpPr>
            <a:spLocks noGrp="1"/>
          </p:cNvSpPr>
          <p:nvPr>
            <p:ph type="sldNum" sz="quarter" idx="4"/>
          </p:nvPr>
        </p:nvSpPr>
        <p:spPr/>
        <p:txBody>
          <a:bodyPr/>
          <a:lstStyle/>
          <a:p>
            <a:r>
              <a:rPr lang="en-GB" noProof="0" dirty="0"/>
              <a:t>Page </a:t>
            </a:r>
            <a:fld id="{5251F420-7306-4E7C-A79E-F31A38F7D392}" type="slidenum">
              <a:rPr lang="en-GB" noProof="0" smtClean="0"/>
              <a:pPr/>
              <a:t>11</a:t>
            </a:fld>
            <a:endParaRPr lang="en-GB" noProof="0" dirty="0"/>
          </a:p>
        </p:txBody>
      </p:sp>
      <p:sp>
        <p:nvSpPr>
          <p:cNvPr id="29" name="TekstSylinder 28">
            <a:extLst>
              <a:ext uri="{FF2B5EF4-FFF2-40B4-BE49-F238E27FC236}">
                <a16:creationId xmlns:a16="http://schemas.microsoft.com/office/drawing/2014/main" id="{5B53442C-6900-6DE7-7AA8-991152FF5C4E}"/>
              </a:ext>
            </a:extLst>
          </p:cNvPr>
          <p:cNvSpPr txBox="1"/>
          <p:nvPr/>
        </p:nvSpPr>
        <p:spPr>
          <a:xfrm>
            <a:off x="4324837" y="3745179"/>
            <a:ext cx="3700036" cy="2523768"/>
          </a:xfrm>
          <a:prstGeom prst="rect">
            <a:avLst/>
          </a:prstGeom>
          <a:noFill/>
        </p:spPr>
        <p:txBody>
          <a:bodyPr wrap="square" lIns="91440" tIns="45720" rIns="91440" bIns="45720" rtlCol="0" anchor="t">
            <a:spAutoFit/>
          </a:bodyPr>
          <a:lstStyle/>
          <a:p>
            <a:r>
              <a:rPr lang="en-GB" sz="2000" dirty="0">
                <a:solidFill>
                  <a:srgbClr val="2D61F1"/>
                </a:solidFill>
                <a:latin typeface="Arial" panose="020B0604020202020204" pitchFamily="34" charset="0"/>
                <a:cs typeface="Arial" panose="020B0604020202020204" pitchFamily="34" charset="0"/>
              </a:rPr>
              <a:t>69</a:t>
            </a:r>
            <a:r>
              <a:rPr lang="en-GB" sz="2000" noProof="0" dirty="0">
                <a:solidFill>
                  <a:schemeClr val="accent6"/>
                </a:solidFill>
                <a:latin typeface="Arial" panose="020B0604020202020204" pitchFamily="34" charset="0"/>
                <a:cs typeface="Arial" panose="020B0604020202020204" pitchFamily="34" charset="0"/>
              </a:rPr>
              <a:t> </a:t>
            </a:r>
            <a:r>
              <a:rPr lang="en-GB" sz="2000" noProof="0" dirty="0">
                <a:latin typeface="Arial" panose="020B0604020202020204" pitchFamily="34" charset="0"/>
                <a:cs typeface="Arial" panose="020B0604020202020204" pitchFamily="34" charset="0"/>
              </a:rPr>
              <a:t>active projects from the</a:t>
            </a:r>
          </a:p>
          <a:p>
            <a:pPr lvl="0">
              <a:defRPr/>
            </a:pPr>
            <a:r>
              <a:rPr lang="en-GB" sz="2000" noProof="0" dirty="0">
                <a:latin typeface="Arial" panose="020B0604020202020204" pitchFamily="34" charset="0"/>
                <a:cs typeface="Arial" panose="020B0604020202020204" pitchFamily="34" charset="0"/>
              </a:rPr>
              <a:t>European Research Council (ERC)</a:t>
            </a:r>
          </a:p>
          <a:p>
            <a:endParaRPr lang="en-GB" sz="2000" noProof="0" dirty="0">
              <a:latin typeface="Arial" panose="020B0604020202020204" pitchFamily="34" charset="0"/>
              <a:cs typeface="Arial" panose="020B0604020202020204" pitchFamily="34" charset="0"/>
            </a:endParaRPr>
          </a:p>
          <a:p>
            <a:r>
              <a:rPr lang="en-GB" sz="2000" noProof="0" dirty="0">
                <a:solidFill>
                  <a:schemeClr val="accent3">
                    <a:lumMod val="75000"/>
                  </a:schemeClr>
                </a:solidFill>
                <a:latin typeface="Arial" panose="020B0604020202020204" pitchFamily="34" charset="0"/>
                <a:cs typeface="Arial" panose="020B0604020202020204" pitchFamily="34" charset="0"/>
              </a:rPr>
              <a:t>101</a:t>
            </a:r>
            <a:r>
              <a:rPr lang="en-GB" sz="2000" noProof="0" dirty="0">
                <a:latin typeface="Arial" panose="020B0604020202020204" pitchFamily="34" charset="0"/>
                <a:cs typeface="Arial" panose="020B0604020202020204" pitchFamily="34" charset="0"/>
              </a:rPr>
              <a:t> active Marie Sklodowska-Curie-actions</a:t>
            </a:r>
            <a:r>
              <a:rPr lang="en-GB" sz="2000" noProof="0" dirty="0">
                <a:solidFill>
                  <a:srgbClr val="C00000"/>
                </a:solidFill>
                <a:latin typeface="Arial" panose="020B0604020202020204" pitchFamily="34" charset="0"/>
                <a:cs typeface="Arial" panose="020B0604020202020204" pitchFamily="34" charset="0"/>
              </a:rPr>
              <a:t> </a:t>
            </a:r>
            <a:r>
              <a:rPr lang="en-GB" sz="2000" noProof="0" dirty="0">
                <a:latin typeface="Arial" panose="020B0604020202020204" pitchFamily="34" charset="0"/>
                <a:cs typeface="Arial" panose="020B0604020202020204" pitchFamily="34" charset="0"/>
              </a:rPr>
              <a:t>(from the EU)</a:t>
            </a:r>
          </a:p>
          <a:p>
            <a:endParaRPr lang="en-GB" sz="2000" noProof="0" dirty="0">
              <a:latin typeface="Arial" panose="020B0604020202020204" pitchFamily="34" charset="0"/>
              <a:cs typeface="Arial" panose="020B0604020202020204" pitchFamily="34" charset="0"/>
            </a:endParaRPr>
          </a:p>
          <a:p>
            <a:endParaRPr lang="en-GB" sz="1800" noProof="0" dirty="0">
              <a:latin typeface="Arial" panose="020B0604020202020204" pitchFamily="34" charset="0"/>
              <a:cs typeface="Arial" panose="020B0604020202020204" pitchFamily="34" charset="0"/>
            </a:endParaRPr>
          </a:p>
        </p:txBody>
      </p:sp>
      <p:sp>
        <p:nvSpPr>
          <p:cNvPr id="31" name="TekstSylinder 30">
            <a:extLst>
              <a:ext uri="{FF2B5EF4-FFF2-40B4-BE49-F238E27FC236}">
                <a16:creationId xmlns:a16="http://schemas.microsoft.com/office/drawing/2014/main" id="{A3ABCFF3-6F36-2A8F-6647-E9C929A90504}"/>
              </a:ext>
            </a:extLst>
          </p:cNvPr>
          <p:cNvSpPr txBox="1"/>
          <p:nvPr/>
        </p:nvSpPr>
        <p:spPr>
          <a:xfrm>
            <a:off x="586877" y="3747955"/>
            <a:ext cx="3484082" cy="1938992"/>
          </a:xfrm>
          <a:prstGeom prst="rect">
            <a:avLst/>
          </a:prstGeom>
          <a:noFill/>
        </p:spPr>
        <p:txBody>
          <a:bodyPr wrap="square" rtlCol="0">
            <a:spAutoFit/>
          </a:bodyPr>
          <a:lstStyle/>
          <a:p>
            <a:pPr lvl="0">
              <a:defRPr/>
            </a:pPr>
            <a:r>
              <a:rPr lang="en-GB" sz="2000" noProof="0" dirty="0">
                <a:solidFill>
                  <a:srgbClr val="2D61F1"/>
                </a:solidFill>
                <a:latin typeface="Arial" panose="020B0604020202020204" pitchFamily="34" charset="0"/>
                <a:cs typeface="Arial" panose="020B0604020202020204" pitchFamily="34" charset="0"/>
              </a:rPr>
              <a:t>30</a:t>
            </a:r>
            <a:r>
              <a:rPr lang="en-GB" sz="2000" noProof="0" dirty="0">
                <a:solidFill>
                  <a:schemeClr val="accent6"/>
                </a:solidFill>
                <a:latin typeface="Arial" panose="020B0604020202020204" pitchFamily="34" charset="0"/>
                <a:cs typeface="Arial" panose="020B0604020202020204" pitchFamily="34" charset="0"/>
              </a:rPr>
              <a:t> </a:t>
            </a:r>
            <a:r>
              <a:rPr lang="en-GB" sz="2000" noProof="0" dirty="0">
                <a:solidFill>
                  <a:prstClr val="black"/>
                </a:solidFill>
                <a:latin typeface="Arial" panose="020B0604020202020204" pitchFamily="34" charset="0"/>
                <a:cs typeface="Arial" panose="020B0604020202020204" pitchFamily="34" charset="0"/>
              </a:rPr>
              <a:t>active Excellent Centres</a:t>
            </a:r>
          </a:p>
          <a:p>
            <a:pPr lvl="0">
              <a:defRPr/>
            </a:pPr>
            <a:endParaRPr lang="en-GB" sz="2000" noProof="0" dirty="0">
              <a:latin typeface="Arial" panose="020B0604020202020204" pitchFamily="34" charset="0"/>
              <a:cs typeface="Arial" panose="020B0604020202020204" pitchFamily="34" charset="0"/>
            </a:endParaRPr>
          </a:p>
          <a:p>
            <a:r>
              <a:rPr lang="en-GB" sz="2000" noProof="0" dirty="0">
                <a:latin typeface="Arial" panose="020B0604020202020204" pitchFamily="34" charset="0"/>
                <a:cs typeface="Arial" panose="020B0604020202020204" pitchFamily="34" charset="0"/>
              </a:rPr>
              <a:t>– research, innovation, education, sustainable energy</a:t>
            </a:r>
          </a:p>
          <a:p>
            <a:endParaRPr lang="en-GB" sz="2000" noProof="0" dirty="0">
              <a:latin typeface="Arial" panose="020B0604020202020204" pitchFamily="34" charset="0"/>
              <a:cs typeface="Arial" panose="020B0604020202020204" pitchFamily="34" charset="0"/>
            </a:endParaRPr>
          </a:p>
        </p:txBody>
      </p:sp>
      <p:sp>
        <p:nvSpPr>
          <p:cNvPr id="3" name="TekstSylinder 2">
            <a:extLst>
              <a:ext uri="{FF2B5EF4-FFF2-40B4-BE49-F238E27FC236}">
                <a16:creationId xmlns:a16="http://schemas.microsoft.com/office/drawing/2014/main" id="{CDB6293B-6AC3-1006-0817-44132B0AF93A}"/>
              </a:ext>
            </a:extLst>
          </p:cNvPr>
          <p:cNvSpPr txBox="1"/>
          <p:nvPr/>
        </p:nvSpPr>
        <p:spPr>
          <a:xfrm>
            <a:off x="8147747" y="3747955"/>
            <a:ext cx="3468262" cy="1323439"/>
          </a:xfrm>
          <a:prstGeom prst="rect">
            <a:avLst/>
          </a:prstGeom>
          <a:noFill/>
        </p:spPr>
        <p:txBody>
          <a:bodyPr wrap="square" lIns="91440" tIns="45720" rIns="91440" bIns="45720" rtlCol="0" anchor="t">
            <a:spAutoFit/>
          </a:bodyPr>
          <a:lstStyle/>
          <a:p>
            <a:r>
              <a:rPr lang="en-GB" sz="2000" noProof="0" dirty="0">
                <a:solidFill>
                  <a:schemeClr val="accent3">
                    <a:lumMod val="75000"/>
                  </a:schemeClr>
                </a:solidFill>
                <a:latin typeface="Arial" panose="020B0604020202020204" pitchFamily="34" charset="0"/>
                <a:cs typeface="Arial" panose="020B0604020202020204" pitchFamily="34" charset="0"/>
              </a:rPr>
              <a:t>254</a:t>
            </a:r>
            <a:r>
              <a:rPr lang="en-GB" sz="2000" noProof="0" dirty="0">
                <a:latin typeface="Arial" panose="020B0604020202020204" pitchFamily="34" charset="0"/>
                <a:cs typeface="Arial" panose="020B0604020202020204" pitchFamily="34" charset="0"/>
              </a:rPr>
              <a:t> active FRIPRO-projects from  the Research Council of Norway (NFR) </a:t>
            </a:r>
          </a:p>
          <a:p>
            <a:endParaRPr lang="en-GB" sz="2000" noProof="0"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A454AFDE-F809-576E-B777-552E240A404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p:blipFill>
        <p:spPr bwMode="auto">
          <a:xfrm>
            <a:off x="360044" y="1173003"/>
            <a:ext cx="3710914" cy="2364260"/>
          </a:xfrm>
          <a:prstGeom prst="rect">
            <a:avLst/>
          </a:prstGeom>
          <a:noFill/>
          <a:extLst>
            <a:ext uri="{909E8E84-426E-40DD-AFC4-6F175D3DCCD1}">
              <a14:hiddenFill xmlns:a14="http://schemas.microsoft.com/office/drawing/2010/main">
                <a:solidFill>
                  <a:srgbClr val="FFFFFF"/>
                </a:solidFill>
              </a14:hiddenFill>
            </a:ext>
          </a:extLst>
        </p:spPr>
      </p:pic>
      <p:sp>
        <p:nvSpPr>
          <p:cNvPr id="6" name="TekstSylinder 5">
            <a:extLst>
              <a:ext uri="{FF2B5EF4-FFF2-40B4-BE49-F238E27FC236}">
                <a16:creationId xmlns:a16="http://schemas.microsoft.com/office/drawing/2014/main" id="{A7EE6E3F-7D73-CDD9-109E-916D91E6BEFE}"/>
              </a:ext>
            </a:extLst>
          </p:cNvPr>
          <p:cNvSpPr txBox="1"/>
          <p:nvPr/>
        </p:nvSpPr>
        <p:spPr>
          <a:xfrm>
            <a:off x="3305517" y="3313352"/>
            <a:ext cx="849913" cy="215444"/>
          </a:xfrm>
          <a:prstGeom prst="rect">
            <a:avLst/>
          </a:prstGeom>
          <a:noFill/>
        </p:spPr>
        <p:txBody>
          <a:bodyPr wrap="none" rtlCol="0">
            <a:spAutoFit/>
          </a:bodyPr>
          <a:lstStyle/>
          <a:p>
            <a:r>
              <a:rPr lang="en-GB" sz="800" dirty="0"/>
              <a:t>Ph</a:t>
            </a:r>
            <a:r>
              <a:rPr lang="en-GB" sz="800" noProof="0" dirty="0"/>
              <a:t>oto:CanCell</a:t>
            </a:r>
          </a:p>
        </p:txBody>
      </p:sp>
      <p:sp>
        <p:nvSpPr>
          <p:cNvPr id="8" name="TekstSylinder 7">
            <a:extLst>
              <a:ext uri="{FF2B5EF4-FFF2-40B4-BE49-F238E27FC236}">
                <a16:creationId xmlns:a16="http://schemas.microsoft.com/office/drawing/2014/main" id="{F5783494-8402-D41F-67D2-E7BB52338E18}"/>
              </a:ext>
            </a:extLst>
          </p:cNvPr>
          <p:cNvSpPr txBox="1"/>
          <p:nvPr/>
        </p:nvSpPr>
        <p:spPr>
          <a:xfrm>
            <a:off x="10377405" y="3333130"/>
            <a:ext cx="1284326" cy="215444"/>
          </a:xfrm>
          <a:prstGeom prst="rect">
            <a:avLst/>
          </a:prstGeom>
          <a:noFill/>
        </p:spPr>
        <p:txBody>
          <a:bodyPr wrap="none" rtlCol="0">
            <a:spAutoFit/>
          </a:bodyPr>
          <a:lstStyle/>
          <a:p>
            <a:r>
              <a:rPr lang="en-GB" sz="800" noProof="0" dirty="0">
                <a:solidFill>
                  <a:schemeClr val="bg1"/>
                </a:solidFill>
              </a:rPr>
              <a:t>Foto: Jarli &amp; Jordan/UiO</a:t>
            </a:r>
          </a:p>
        </p:txBody>
      </p:sp>
      <p:sp>
        <p:nvSpPr>
          <p:cNvPr id="9" name="TekstSylinder 8">
            <a:extLst>
              <a:ext uri="{FF2B5EF4-FFF2-40B4-BE49-F238E27FC236}">
                <a16:creationId xmlns:a16="http://schemas.microsoft.com/office/drawing/2014/main" id="{74911B76-6657-3916-6758-4844B26FA992}"/>
              </a:ext>
            </a:extLst>
          </p:cNvPr>
          <p:cNvSpPr txBox="1"/>
          <p:nvPr/>
        </p:nvSpPr>
        <p:spPr>
          <a:xfrm>
            <a:off x="6174855" y="3332924"/>
            <a:ext cx="1755609" cy="215444"/>
          </a:xfrm>
          <a:prstGeom prst="rect">
            <a:avLst/>
          </a:prstGeom>
          <a:noFill/>
        </p:spPr>
        <p:txBody>
          <a:bodyPr wrap="none" rtlCol="0">
            <a:spAutoFit/>
          </a:bodyPr>
          <a:lstStyle/>
          <a:p>
            <a:r>
              <a:rPr lang="en-GB" sz="800" noProof="0" dirty="0">
                <a:solidFill>
                  <a:schemeClr val="bg1"/>
                </a:solidFill>
              </a:rPr>
              <a:t>Photo: Nicholas Doherty/Unsplash</a:t>
            </a:r>
          </a:p>
        </p:txBody>
      </p:sp>
      <p:pic>
        <p:nvPicPr>
          <p:cNvPr id="11" name="Bilde 10">
            <a:extLst>
              <a:ext uri="{FF2B5EF4-FFF2-40B4-BE49-F238E27FC236}">
                <a16:creationId xmlns:a16="http://schemas.microsoft.com/office/drawing/2014/main" id="{7BFFAC97-969D-83C3-0581-48F5ECAB57F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944623" y="1173186"/>
            <a:ext cx="3720028" cy="2355610"/>
          </a:xfrm>
          <a:prstGeom prst="rect">
            <a:avLst/>
          </a:prstGeom>
        </p:spPr>
      </p:pic>
      <p:sp>
        <p:nvSpPr>
          <p:cNvPr id="7" name="TekstSylinder 6">
            <a:extLst>
              <a:ext uri="{FF2B5EF4-FFF2-40B4-BE49-F238E27FC236}">
                <a16:creationId xmlns:a16="http://schemas.microsoft.com/office/drawing/2014/main" id="{4A7758A2-E8E5-E0C7-3C17-501E656DBB0F}"/>
              </a:ext>
            </a:extLst>
          </p:cNvPr>
          <p:cNvSpPr txBox="1"/>
          <p:nvPr/>
        </p:nvSpPr>
        <p:spPr>
          <a:xfrm rot="10800000" flipV="1">
            <a:off x="10251050" y="3313584"/>
            <a:ext cx="1537035" cy="230832"/>
          </a:xfrm>
          <a:prstGeom prst="rect">
            <a:avLst/>
          </a:prstGeom>
          <a:noFill/>
        </p:spPr>
        <p:txBody>
          <a:bodyPr wrap="square">
            <a:spAutoFit/>
          </a:bodyPr>
          <a:lstStyle/>
          <a:p>
            <a:r>
              <a:rPr lang="en-GB" dirty="0">
                <a:solidFill>
                  <a:schemeClr val="bg1"/>
                </a:solidFill>
              </a:rPr>
              <a:t>Ph</a:t>
            </a:r>
            <a:r>
              <a:rPr lang="en-GB" noProof="0" dirty="0" err="1">
                <a:solidFill>
                  <a:schemeClr val="bg1"/>
                </a:solidFill>
              </a:rPr>
              <a:t>oto</a:t>
            </a:r>
            <a:r>
              <a:rPr lang="en-GB" noProof="0" dirty="0">
                <a:solidFill>
                  <a:schemeClr val="bg1"/>
                </a:solidFill>
              </a:rPr>
              <a:t>: UiO/Jarli &amp; Jordan</a:t>
            </a:r>
          </a:p>
        </p:txBody>
      </p:sp>
    </p:spTree>
    <p:extLst>
      <p:ext uri="{BB962C8B-B14F-4D97-AF65-F5344CB8AC3E}">
        <p14:creationId xmlns:p14="http://schemas.microsoft.com/office/powerpoint/2010/main" val="3230532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BD2B5-5A39-7E5E-8A16-6706935C57CB}"/>
            </a:ext>
          </a:extLst>
        </p:cNvPr>
        <p:cNvGrpSpPr/>
        <p:nvPr/>
      </p:nvGrpSpPr>
      <p:grpSpPr>
        <a:xfrm>
          <a:off x="0" y="0"/>
          <a:ext cx="0" cy="0"/>
          <a:chOff x="0" y="0"/>
          <a:chExt cx="0" cy="0"/>
        </a:xfrm>
      </p:grpSpPr>
      <p:sp>
        <p:nvSpPr>
          <p:cNvPr id="15" name="Rektangel 14">
            <a:extLst>
              <a:ext uri="{FF2B5EF4-FFF2-40B4-BE49-F238E27FC236}">
                <a16:creationId xmlns:a16="http://schemas.microsoft.com/office/drawing/2014/main" id="{236D3D90-A49E-E9AF-5F9D-0405D4743838}"/>
              </a:ext>
            </a:extLst>
          </p:cNvPr>
          <p:cNvSpPr/>
          <p:nvPr/>
        </p:nvSpPr>
        <p:spPr>
          <a:xfrm>
            <a:off x="360045"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3" name="Rektangel 22">
            <a:extLst>
              <a:ext uri="{FF2B5EF4-FFF2-40B4-BE49-F238E27FC236}">
                <a16:creationId xmlns:a16="http://schemas.microsoft.com/office/drawing/2014/main" id="{7BFF52B9-736B-985D-6138-5C2652DEDDBB}"/>
              </a:ext>
            </a:extLst>
          </p:cNvPr>
          <p:cNvSpPr/>
          <p:nvPr/>
        </p:nvSpPr>
        <p:spPr>
          <a:xfrm>
            <a:off x="7950817"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tel 1">
            <a:extLst>
              <a:ext uri="{FF2B5EF4-FFF2-40B4-BE49-F238E27FC236}">
                <a16:creationId xmlns:a16="http://schemas.microsoft.com/office/drawing/2014/main" id="{A0EC891D-E580-CD2C-F426-1AEC64361496}"/>
              </a:ext>
            </a:extLst>
          </p:cNvPr>
          <p:cNvSpPr>
            <a:spLocks noGrp="1"/>
          </p:cNvSpPr>
          <p:nvPr>
            <p:ph type="title"/>
          </p:nvPr>
        </p:nvSpPr>
        <p:spPr/>
        <p:txBody>
          <a:bodyPr/>
          <a:lstStyle/>
          <a:p>
            <a:r>
              <a:rPr lang="en-GB" noProof="0" dirty="0"/>
              <a:t>Best in Norway  </a:t>
            </a:r>
          </a:p>
        </p:txBody>
      </p:sp>
      <p:sp>
        <p:nvSpPr>
          <p:cNvPr id="10" name="Plassholder for lysbildenummer 9">
            <a:extLst>
              <a:ext uri="{FF2B5EF4-FFF2-40B4-BE49-F238E27FC236}">
                <a16:creationId xmlns:a16="http://schemas.microsoft.com/office/drawing/2014/main" id="{0E83F0FA-CF2D-2A7E-6E59-17A785DF3F74}"/>
              </a:ext>
            </a:extLst>
          </p:cNvPr>
          <p:cNvSpPr>
            <a:spLocks noGrp="1"/>
          </p:cNvSpPr>
          <p:nvPr>
            <p:ph type="sldNum" sz="quarter" idx="4"/>
          </p:nvPr>
        </p:nvSpPr>
        <p:spPr/>
        <p:txBody>
          <a:bodyPr/>
          <a:lstStyle/>
          <a:p>
            <a:r>
              <a:rPr lang="en-GB" noProof="0" dirty="0"/>
              <a:t>Page </a:t>
            </a:r>
            <a:fld id="{5251F420-7306-4E7C-A79E-F31A38F7D392}" type="slidenum">
              <a:rPr lang="en-GB" noProof="0" smtClean="0"/>
              <a:pPr/>
              <a:t>12</a:t>
            </a:fld>
            <a:endParaRPr lang="en-GB" noProof="0" dirty="0"/>
          </a:p>
        </p:txBody>
      </p:sp>
      <p:sp>
        <p:nvSpPr>
          <p:cNvPr id="31" name="TekstSylinder 30">
            <a:extLst>
              <a:ext uri="{FF2B5EF4-FFF2-40B4-BE49-F238E27FC236}">
                <a16:creationId xmlns:a16="http://schemas.microsoft.com/office/drawing/2014/main" id="{05ED7FB8-3F72-2833-4CF7-5C2324830D2A}"/>
              </a:ext>
            </a:extLst>
          </p:cNvPr>
          <p:cNvSpPr txBox="1"/>
          <p:nvPr/>
        </p:nvSpPr>
        <p:spPr>
          <a:xfrm>
            <a:off x="586875" y="3657642"/>
            <a:ext cx="3484082" cy="1631216"/>
          </a:xfrm>
          <a:prstGeom prst="rect">
            <a:avLst/>
          </a:prstGeom>
          <a:noFill/>
        </p:spPr>
        <p:txBody>
          <a:bodyPr wrap="square" rtlCol="0">
            <a:spAutoFit/>
          </a:bodyPr>
          <a:lstStyle/>
          <a:p>
            <a:r>
              <a:rPr lang="en-GB" sz="2000" noProof="0" dirty="0">
                <a:solidFill>
                  <a:schemeClr val="accent3">
                    <a:lumMod val="75000"/>
                  </a:schemeClr>
                </a:solidFill>
                <a:latin typeface="Arial" panose="020B0604020202020204" pitchFamily="34" charset="0"/>
                <a:cs typeface="Arial" panose="020B0604020202020204" pitchFamily="34" charset="0"/>
              </a:rPr>
              <a:t>10</a:t>
            </a:r>
            <a:r>
              <a:rPr lang="en-GB" sz="2000" noProof="0" dirty="0">
                <a:solidFill>
                  <a:schemeClr val="accent6"/>
                </a:solidFill>
                <a:latin typeface="Arial" panose="020B0604020202020204" pitchFamily="34" charset="0"/>
                <a:cs typeface="Arial" panose="020B0604020202020204" pitchFamily="34" charset="0"/>
              </a:rPr>
              <a:t> </a:t>
            </a:r>
            <a:r>
              <a:rPr lang="en-GB" sz="2000" noProof="0" dirty="0">
                <a:latin typeface="Arial" panose="020B0604020202020204" pitchFamily="34" charset="0"/>
                <a:cs typeface="Arial" panose="020B0604020202020204" pitchFamily="34" charset="0"/>
              </a:rPr>
              <a:t>active Centres of Excellence (SFF)</a:t>
            </a:r>
          </a:p>
          <a:p>
            <a:endParaRPr lang="en-GB" sz="2000" noProof="0" dirty="0">
              <a:latin typeface="Arial" panose="020B0604020202020204" pitchFamily="34" charset="0"/>
              <a:cs typeface="Arial" panose="020B0604020202020204" pitchFamily="34" charset="0"/>
            </a:endParaRPr>
          </a:p>
          <a:p>
            <a:pPr lvl="0">
              <a:lnSpc>
                <a:spcPct val="100000"/>
              </a:lnSpc>
            </a:pPr>
            <a:r>
              <a:rPr lang="en-GB" sz="2000" noProof="0" dirty="0">
                <a:latin typeface="Arial" panose="020B0604020202020204" pitchFamily="34" charset="0"/>
                <a:cs typeface="Arial" panose="020B0604020202020204" pitchFamily="34" charset="0"/>
              </a:rPr>
              <a:t>– more than 50 percent of Norway’s current SFFs</a:t>
            </a:r>
          </a:p>
        </p:txBody>
      </p:sp>
      <p:sp>
        <p:nvSpPr>
          <p:cNvPr id="3" name="TekstSylinder 2">
            <a:extLst>
              <a:ext uri="{FF2B5EF4-FFF2-40B4-BE49-F238E27FC236}">
                <a16:creationId xmlns:a16="http://schemas.microsoft.com/office/drawing/2014/main" id="{44CAAE0D-6A51-906C-30AC-6EB44857D5F8}"/>
              </a:ext>
            </a:extLst>
          </p:cNvPr>
          <p:cNvSpPr txBox="1"/>
          <p:nvPr/>
        </p:nvSpPr>
        <p:spPr>
          <a:xfrm>
            <a:off x="7989566" y="3581400"/>
            <a:ext cx="3842388" cy="2246769"/>
          </a:xfrm>
          <a:prstGeom prst="rect">
            <a:avLst/>
          </a:prstGeom>
          <a:noFill/>
        </p:spPr>
        <p:txBody>
          <a:bodyPr wrap="square" lIns="91440" tIns="45720" rIns="91440" bIns="45720" rtlCol="0" anchor="t">
            <a:spAutoFit/>
          </a:bodyPr>
          <a:lstStyle/>
          <a:p>
            <a:r>
              <a:rPr lang="en-GB" sz="2000" noProof="0" dirty="0">
                <a:solidFill>
                  <a:schemeClr val="accent3">
                    <a:lumMod val="75000"/>
                  </a:schemeClr>
                </a:solidFill>
                <a:latin typeface="Arial" panose="020B0604020202020204" pitchFamily="34" charset="0"/>
                <a:cs typeface="Arial" panose="020B0604020202020204" pitchFamily="34" charset="0"/>
              </a:rPr>
              <a:t>101</a:t>
            </a:r>
            <a:r>
              <a:rPr lang="en-GB" sz="2000" noProof="0" dirty="0">
                <a:latin typeface="Arial" panose="020B0604020202020204" pitchFamily="34" charset="0"/>
                <a:cs typeface="Arial" panose="020B0604020202020204" pitchFamily="34" charset="0"/>
              </a:rPr>
              <a:t> active Marie Sklodowska-Curie Actions – best in Norway, fourth in the Nordic region</a:t>
            </a:r>
            <a:endParaRPr lang="en-GB" sz="2000" noProof="0" dirty="0">
              <a:solidFill>
                <a:schemeClr val="accent3">
                  <a:lumMod val="75000"/>
                </a:schemeClr>
              </a:solidFill>
              <a:latin typeface="Arial" panose="020B0604020202020204" pitchFamily="34" charset="0"/>
              <a:cs typeface="Arial" panose="020B0604020202020204" pitchFamily="34" charset="0"/>
            </a:endParaRPr>
          </a:p>
          <a:p>
            <a:endParaRPr lang="en-GB" sz="2000" noProof="0" dirty="0">
              <a:solidFill>
                <a:schemeClr val="accent3">
                  <a:lumMod val="75000"/>
                </a:schemeClr>
              </a:solidFill>
              <a:latin typeface="Arial" panose="020B0604020202020204" pitchFamily="34" charset="0"/>
              <a:cs typeface="Arial" panose="020B0604020202020204" pitchFamily="34" charset="0"/>
            </a:endParaRPr>
          </a:p>
          <a:p>
            <a:r>
              <a:rPr lang="en-GB" sz="2000" noProof="0" dirty="0">
                <a:solidFill>
                  <a:schemeClr val="accent3">
                    <a:lumMod val="75000"/>
                  </a:schemeClr>
                </a:solidFill>
                <a:latin typeface="Arial" panose="020B0604020202020204" pitchFamily="34" charset="0"/>
                <a:cs typeface="Arial" panose="020B0604020202020204" pitchFamily="34" charset="0"/>
              </a:rPr>
              <a:t>254</a:t>
            </a:r>
            <a:r>
              <a:rPr lang="en-GB" sz="2000" noProof="0" dirty="0">
                <a:latin typeface="Arial" panose="020B0604020202020204" pitchFamily="34" charset="0"/>
                <a:cs typeface="Arial" panose="020B0604020202020204" pitchFamily="34" charset="0"/>
              </a:rPr>
              <a:t> active FRIPRO-projects</a:t>
            </a:r>
          </a:p>
          <a:p>
            <a:r>
              <a:rPr lang="en-GB" sz="2000" noProof="0" dirty="0">
                <a:latin typeface="Arial" panose="020B0604020202020204" pitchFamily="34" charset="0"/>
                <a:cs typeface="Arial" panose="020B0604020202020204" pitchFamily="34" charset="0"/>
              </a:rPr>
              <a:t>– more than 40 percent of</a:t>
            </a:r>
            <a:r>
              <a:rPr lang="en-GB" sz="2000" dirty="0">
                <a:latin typeface="Arial" panose="020B0604020202020204" pitchFamily="34" charset="0"/>
                <a:cs typeface="Arial" panose="020B0604020202020204" pitchFamily="34" charset="0"/>
              </a:rPr>
              <a:t> all</a:t>
            </a:r>
            <a:r>
              <a:rPr lang="en-GB" sz="2000" noProof="0" dirty="0">
                <a:latin typeface="Arial" panose="020B0604020202020204" pitchFamily="34" charset="0"/>
                <a:cs typeface="Arial" panose="020B0604020202020204" pitchFamily="34" charset="0"/>
              </a:rPr>
              <a:t> allocations in 2025</a:t>
            </a:r>
          </a:p>
        </p:txBody>
      </p:sp>
      <p:sp>
        <p:nvSpPr>
          <p:cNvPr id="8" name="TekstSylinder 7">
            <a:extLst>
              <a:ext uri="{FF2B5EF4-FFF2-40B4-BE49-F238E27FC236}">
                <a16:creationId xmlns:a16="http://schemas.microsoft.com/office/drawing/2014/main" id="{9E11EBAA-CB29-F242-B210-68CF446B9F54}"/>
              </a:ext>
            </a:extLst>
          </p:cNvPr>
          <p:cNvSpPr txBox="1"/>
          <p:nvPr/>
        </p:nvSpPr>
        <p:spPr>
          <a:xfrm>
            <a:off x="10377405" y="3333130"/>
            <a:ext cx="1284326" cy="215444"/>
          </a:xfrm>
          <a:prstGeom prst="rect">
            <a:avLst/>
          </a:prstGeom>
          <a:noFill/>
        </p:spPr>
        <p:txBody>
          <a:bodyPr wrap="none" rtlCol="0">
            <a:spAutoFit/>
          </a:bodyPr>
          <a:lstStyle/>
          <a:p>
            <a:r>
              <a:rPr lang="en-GB" sz="800" noProof="0" dirty="0">
                <a:solidFill>
                  <a:schemeClr val="bg1"/>
                </a:solidFill>
              </a:rPr>
              <a:t>Foto: Jarli &amp; Jordan/UiO</a:t>
            </a:r>
          </a:p>
        </p:txBody>
      </p:sp>
      <p:sp>
        <p:nvSpPr>
          <p:cNvPr id="9" name="TekstSylinder 8">
            <a:extLst>
              <a:ext uri="{FF2B5EF4-FFF2-40B4-BE49-F238E27FC236}">
                <a16:creationId xmlns:a16="http://schemas.microsoft.com/office/drawing/2014/main" id="{4DE70CEF-4547-4B42-BCBC-060BF2DEA069}"/>
              </a:ext>
            </a:extLst>
          </p:cNvPr>
          <p:cNvSpPr txBox="1"/>
          <p:nvPr/>
        </p:nvSpPr>
        <p:spPr>
          <a:xfrm>
            <a:off x="6174855" y="3332924"/>
            <a:ext cx="1691489" cy="215444"/>
          </a:xfrm>
          <a:prstGeom prst="rect">
            <a:avLst/>
          </a:prstGeom>
          <a:noFill/>
        </p:spPr>
        <p:txBody>
          <a:bodyPr wrap="none" rtlCol="0">
            <a:spAutoFit/>
          </a:bodyPr>
          <a:lstStyle/>
          <a:p>
            <a:r>
              <a:rPr lang="en-GB" sz="800" noProof="0" dirty="0">
                <a:solidFill>
                  <a:schemeClr val="bg1"/>
                </a:solidFill>
              </a:rPr>
              <a:t>Foto: Nicholas Doherty/Unsplash</a:t>
            </a:r>
          </a:p>
        </p:txBody>
      </p:sp>
      <p:sp>
        <p:nvSpPr>
          <p:cNvPr id="17" name="Rektangel 16">
            <a:extLst>
              <a:ext uri="{FF2B5EF4-FFF2-40B4-BE49-F238E27FC236}">
                <a16:creationId xmlns:a16="http://schemas.microsoft.com/office/drawing/2014/main" id="{CBD37256-F338-4396-BEB7-07DECF89AC5F}"/>
              </a:ext>
            </a:extLst>
          </p:cNvPr>
          <p:cNvSpPr/>
          <p:nvPr/>
        </p:nvSpPr>
        <p:spPr>
          <a:xfrm>
            <a:off x="4155431"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TekstSylinder 17">
            <a:extLst>
              <a:ext uri="{FF2B5EF4-FFF2-40B4-BE49-F238E27FC236}">
                <a16:creationId xmlns:a16="http://schemas.microsoft.com/office/drawing/2014/main" id="{20CCB55D-F15E-0BB8-AA8D-F832DC64B969}"/>
              </a:ext>
            </a:extLst>
          </p:cNvPr>
          <p:cNvSpPr txBox="1"/>
          <p:nvPr/>
        </p:nvSpPr>
        <p:spPr>
          <a:xfrm>
            <a:off x="4180282" y="3556838"/>
            <a:ext cx="3789910" cy="2246769"/>
          </a:xfrm>
          <a:prstGeom prst="rect">
            <a:avLst/>
          </a:prstGeom>
          <a:noFill/>
        </p:spPr>
        <p:txBody>
          <a:bodyPr wrap="square" rtlCol="0">
            <a:spAutoFit/>
          </a:bodyPr>
          <a:lstStyle/>
          <a:p>
            <a:pPr lvl="0">
              <a:lnSpc>
                <a:spcPct val="100000"/>
              </a:lnSpc>
            </a:pPr>
            <a:r>
              <a:rPr lang="en-GB" sz="2000" dirty="0">
                <a:solidFill>
                  <a:schemeClr val="accent3">
                    <a:lumMod val="75000"/>
                  </a:schemeClr>
                </a:solidFill>
                <a:latin typeface="Arial" panose="020B0604020202020204" pitchFamily="34" charset="0"/>
                <a:cs typeface="Arial" panose="020B0604020202020204" pitchFamily="34" charset="0"/>
              </a:rPr>
              <a:t>69</a:t>
            </a:r>
            <a:r>
              <a:rPr lang="en-GB" sz="2000" noProof="0" dirty="0">
                <a:latin typeface="Arial" panose="020B0604020202020204" pitchFamily="34" charset="0"/>
                <a:cs typeface="Arial" panose="020B0604020202020204" pitchFamily="34" charset="0"/>
              </a:rPr>
              <a:t> active ERC-projects:</a:t>
            </a:r>
          </a:p>
          <a:p>
            <a:pPr lvl="0">
              <a:lnSpc>
                <a:spcPct val="100000"/>
              </a:lnSpc>
            </a:pPr>
            <a:endParaRPr lang="en-GB" sz="2000" noProof="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 </a:t>
            </a:r>
            <a:r>
              <a:rPr lang="en-GB" sz="2000" noProof="0" dirty="0">
                <a:latin typeface="Arial" panose="020B0604020202020204" pitchFamily="34" charset="0"/>
                <a:cs typeface="Arial" panose="020B0604020202020204" pitchFamily="34" charset="0"/>
              </a:rPr>
              <a:t>more than 40 percent of current projects</a:t>
            </a:r>
            <a:r>
              <a:rPr lang="nb-NO" sz="2000" dirty="0">
                <a:latin typeface="Arial" panose="020B0604020202020204" pitchFamily="34" charset="0"/>
                <a:cs typeface="Arial" panose="020B0604020202020204" pitchFamily="34" charset="0"/>
              </a:rPr>
              <a:t> in Norway</a:t>
            </a:r>
          </a:p>
          <a:p>
            <a:pPr lvl="0">
              <a:lnSpc>
                <a:spcPct val="100000"/>
              </a:lnSpc>
            </a:pPr>
            <a:endParaRPr lang="en-GB" sz="2000" dirty="0">
              <a:latin typeface="Arial" panose="020B0604020202020204" pitchFamily="34" charset="0"/>
              <a:cs typeface="Arial" panose="020B0604020202020204" pitchFamily="34" charset="0"/>
            </a:endParaRPr>
          </a:p>
          <a:p>
            <a:pPr lvl="0">
              <a:lnSpc>
                <a:spcPct val="100000"/>
              </a:lnSpc>
            </a:pPr>
            <a:r>
              <a:rPr lang="en-GB" sz="2000" dirty="0">
                <a:latin typeface="Arial" panose="020B0604020202020204" pitchFamily="34" charset="0"/>
                <a:cs typeface="Arial" panose="020B0604020202020204" pitchFamily="34" charset="0"/>
              </a:rPr>
              <a:t>– UiO n</a:t>
            </a:r>
            <a:r>
              <a:rPr lang="en-GB" sz="2000" noProof="0" dirty="0">
                <a:latin typeface="Arial" panose="020B0604020202020204" pitchFamily="34" charset="0"/>
                <a:cs typeface="Arial" panose="020B0604020202020204" pitchFamily="34" charset="0"/>
              </a:rPr>
              <a:t>umber two in the Nordic region, after Copenhagen</a:t>
            </a:r>
          </a:p>
        </p:txBody>
      </p:sp>
      <p:sp>
        <p:nvSpPr>
          <p:cNvPr id="5" name="AutoShape 2" descr="Forskere på plantelab">
            <a:extLst>
              <a:ext uri="{FF2B5EF4-FFF2-40B4-BE49-F238E27FC236}">
                <a16:creationId xmlns:a16="http://schemas.microsoft.com/office/drawing/2014/main" id="{0A0AB496-8E11-CB12-8296-75C1839AC06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dirty="0"/>
          </a:p>
        </p:txBody>
      </p:sp>
      <p:pic>
        <p:nvPicPr>
          <p:cNvPr id="1030" name="Picture 6" descr="Forskere på plantelab">
            <a:extLst>
              <a:ext uri="{FF2B5EF4-FFF2-40B4-BE49-F238E27FC236}">
                <a16:creationId xmlns:a16="http://schemas.microsoft.com/office/drawing/2014/main" id="{F553CD46-1435-9CF5-2D19-F9728C042AC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9420" y="1225906"/>
            <a:ext cx="3691537" cy="22407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2AF0B2E-CD26-C837-B99B-CF93F52EC28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50817" y="1219676"/>
            <a:ext cx="3684405" cy="229543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2" name="TekstSylinder 11">
            <a:extLst>
              <a:ext uri="{FF2B5EF4-FFF2-40B4-BE49-F238E27FC236}">
                <a16:creationId xmlns:a16="http://schemas.microsoft.com/office/drawing/2014/main" id="{B64E6742-B666-9E89-0478-78F9C3E8C611}"/>
              </a:ext>
            </a:extLst>
          </p:cNvPr>
          <p:cNvSpPr txBox="1"/>
          <p:nvPr/>
        </p:nvSpPr>
        <p:spPr>
          <a:xfrm rot="10800000" flipV="1">
            <a:off x="10182660" y="3292016"/>
            <a:ext cx="1537035" cy="230832"/>
          </a:xfrm>
          <a:prstGeom prst="rect">
            <a:avLst/>
          </a:prstGeom>
          <a:noFill/>
        </p:spPr>
        <p:txBody>
          <a:bodyPr wrap="square">
            <a:spAutoFit/>
          </a:bodyPr>
          <a:lstStyle/>
          <a:p>
            <a:r>
              <a:rPr lang="en-GB" noProof="0" dirty="0">
                <a:solidFill>
                  <a:schemeClr val="bg1"/>
                </a:solidFill>
              </a:rPr>
              <a:t>Photo: UiO/Jarli &amp; Jordan</a:t>
            </a:r>
          </a:p>
        </p:txBody>
      </p:sp>
      <p:sp>
        <p:nvSpPr>
          <p:cNvPr id="13" name="TekstSylinder 12">
            <a:extLst>
              <a:ext uri="{FF2B5EF4-FFF2-40B4-BE49-F238E27FC236}">
                <a16:creationId xmlns:a16="http://schemas.microsoft.com/office/drawing/2014/main" id="{663817D4-8950-5832-BF8F-2198BE4EF92F}"/>
              </a:ext>
            </a:extLst>
          </p:cNvPr>
          <p:cNvSpPr txBox="1"/>
          <p:nvPr/>
        </p:nvSpPr>
        <p:spPr>
          <a:xfrm rot="10800000" flipV="1">
            <a:off x="2701727" y="3321771"/>
            <a:ext cx="1537035" cy="230832"/>
          </a:xfrm>
          <a:prstGeom prst="rect">
            <a:avLst/>
          </a:prstGeom>
          <a:noFill/>
        </p:spPr>
        <p:txBody>
          <a:bodyPr wrap="square">
            <a:spAutoFit/>
          </a:bodyPr>
          <a:lstStyle/>
          <a:p>
            <a:r>
              <a:rPr lang="en-GB" noProof="0" dirty="0"/>
              <a:t>Photo: UiO/Jarli &amp; Jordan</a:t>
            </a:r>
          </a:p>
        </p:txBody>
      </p:sp>
      <p:pic>
        <p:nvPicPr>
          <p:cNvPr id="19" name="Bilde 18">
            <a:extLst>
              <a:ext uri="{FF2B5EF4-FFF2-40B4-BE49-F238E27FC236}">
                <a16:creationId xmlns:a16="http://schemas.microsoft.com/office/drawing/2014/main" id="{201546DA-7C09-D5F3-833F-5021098EA2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54991" y="1218100"/>
            <a:ext cx="3710914" cy="2295431"/>
          </a:xfrm>
          <a:prstGeom prst="rect">
            <a:avLst/>
          </a:prstGeom>
        </p:spPr>
      </p:pic>
      <p:sp>
        <p:nvSpPr>
          <p:cNvPr id="20" name="TekstSylinder 19">
            <a:extLst>
              <a:ext uri="{FF2B5EF4-FFF2-40B4-BE49-F238E27FC236}">
                <a16:creationId xmlns:a16="http://schemas.microsoft.com/office/drawing/2014/main" id="{A692D062-34D3-6FF8-D4F8-6390B02657A2}"/>
              </a:ext>
            </a:extLst>
          </p:cNvPr>
          <p:cNvSpPr txBox="1"/>
          <p:nvPr/>
        </p:nvSpPr>
        <p:spPr>
          <a:xfrm rot="10800000" flipV="1">
            <a:off x="6452531" y="3309632"/>
            <a:ext cx="1537035" cy="230832"/>
          </a:xfrm>
          <a:prstGeom prst="rect">
            <a:avLst/>
          </a:prstGeom>
          <a:noFill/>
        </p:spPr>
        <p:txBody>
          <a:bodyPr wrap="square">
            <a:spAutoFit/>
          </a:bodyPr>
          <a:lstStyle/>
          <a:p>
            <a:r>
              <a:rPr lang="en-GB" noProof="0" dirty="0">
                <a:solidFill>
                  <a:schemeClr val="bg1"/>
                </a:solidFill>
              </a:rPr>
              <a:t>Photo: UiO/Jarli &amp; Jordan</a:t>
            </a:r>
          </a:p>
        </p:txBody>
      </p:sp>
    </p:spTree>
    <p:extLst>
      <p:ext uri="{BB962C8B-B14F-4D97-AF65-F5344CB8AC3E}">
        <p14:creationId xmlns:p14="http://schemas.microsoft.com/office/powerpoint/2010/main" val="4199956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64379-7062-016C-E817-C2419CA01BA5}"/>
            </a:ext>
          </a:extLst>
        </p:cNvPr>
        <p:cNvGrpSpPr/>
        <p:nvPr/>
      </p:nvGrpSpPr>
      <p:grpSpPr>
        <a:xfrm>
          <a:off x="0" y="0"/>
          <a:ext cx="0" cy="0"/>
          <a:chOff x="0" y="0"/>
          <a:chExt cx="0" cy="0"/>
        </a:xfrm>
      </p:grpSpPr>
      <p:pic>
        <p:nvPicPr>
          <p:cNvPr id="4" name="Bilde 3">
            <a:extLst>
              <a:ext uri="{FF2B5EF4-FFF2-40B4-BE49-F238E27FC236}">
                <a16:creationId xmlns:a16="http://schemas.microsoft.com/office/drawing/2014/main" id="{0BF34A46-24E4-57A3-13AE-BBB40571D4EB}"/>
              </a:ext>
            </a:extLst>
          </p:cNvPr>
          <p:cNvPicPr>
            <a:picLocks noChangeAspect="1"/>
          </p:cNvPicPr>
          <p:nvPr/>
        </p:nvPicPr>
        <p:blipFill>
          <a:blip r:embed="rId3" cstate="screen">
            <a:extLst>
              <a:ext uri="{28A0092B-C50C-407E-A947-70E740481C1C}">
                <a14:useLocalDpi xmlns:a14="http://schemas.microsoft.com/office/drawing/2010/main"/>
              </a:ext>
            </a:extLst>
          </a:blip>
          <a:srcRect l="-637"/>
          <a:stretch>
            <a:fillRect/>
          </a:stretch>
        </p:blipFill>
        <p:spPr>
          <a:xfrm>
            <a:off x="4155432" y="1193473"/>
            <a:ext cx="7506300" cy="2263709"/>
          </a:xfrm>
          <a:prstGeom prst="rect">
            <a:avLst/>
          </a:prstGeom>
        </p:spPr>
      </p:pic>
      <p:sp>
        <p:nvSpPr>
          <p:cNvPr id="16" name="Rektangel 15">
            <a:extLst>
              <a:ext uri="{FF2B5EF4-FFF2-40B4-BE49-F238E27FC236}">
                <a16:creationId xmlns:a16="http://schemas.microsoft.com/office/drawing/2014/main" id="{B86886AE-7411-523C-1319-48EE823343A2}"/>
              </a:ext>
            </a:extLst>
          </p:cNvPr>
          <p:cNvSpPr/>
          <p:nvPr/>
        </p:nvSpPr>
        <p:spPr>
          <a:xfrm>
            <a:off x="360045" y="1193474"/>
            <a:ext cx="3710914" cy="226371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Rektangel 14">
            <a:extLst>
              <a:ext uri="{FF2B5EF4-FFF2-40B4-BE49-F238E27FC236}">
                <a16:creationId xmlns:a16="http://schemas.microsoft.com/office/drawing/2014/main" id="{60ED6731-E218-CC26-C7F5-8B70BA1B3ABD}"/>
              </a:ext>
            </a:extLst>
          </p:cNvPr>
          <p:cNvSpPr/>
          <p:nvPr/>
        </p:nvSpPr>
        <p:spPr>
          <a:xfrm>
            <a:off x="360045"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1" name="Rektangel 20">
            <a:extLst>
              <a:ext uri="{FF2B5EF4-FFF2-40B4-BE49-F238E27FC236}">
                <a16:creationId xmlns:a16="http://schemas.microsoft.com/office/drawing/2014/main" id="{5F0787AE-DB52-3A8C-7E48-14AAD10F4674}"/>
              </a:ext>
            </a:extLst>
          </p:cNvPr>
          <p:cNvSpPr/>
          <p:nvPr/>
        </p:nvSpPr>
        <p:spPr>
          <a:xfrm>
            <a:off x="4198976" y="3548368"/>
            <a:ext cx="3591523"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3" name="Rektangel 22">
            <a:extLst>
              <a:ext uri="{FF2B5EF4-FFF2-40B4-BE49-F238E27FC236}">
                <a16:creationId xmlns:a16="http://schemas.microsoft.com/office/drawing/2014/main" id="{F7BE59FD-2CE9-4894-76D9-2C781CC0C3E0}"/>
              </a:ext>
            </a:extLst>
          </p:cNvPr>
          <p:cNvSpPr/>
          <p:nvPr/>
        </p:nvSpPr>
        <p:spPr>
          <a:xfrm>
            <a:off x="7950817"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tel 1">
            <a:extLst>
              <a:ext uri="{FF2B5EF4-FFF2-40B4-BE49-F238E27FC236}">
                <a16:creationId xmlns:a16="http://schemas.microsoft.com/office/drawing/2014/main" id="{43E8F42F-178B-83B2-5BBC-DD7DBB799415}"/>
              </a:ext>
            </a:extLst>
          </p:cNvPr>
          <p:cNvSpPr>
            <a:spLocks noGrp="1"/>
          </p:cNvSpPr>
          <p:nvPr>
            <p:ph type="title"/>
          </p:nvPr>
        </p:nvSpPr>
        <p:spPr/>
        <p:txBody>
          <a:bodyPr/>
          <a:lstStyle/>
          <a:p>
            <a:r>
              <a:rPr lang="en-GB" noProof="0" dirty="0"/>
              <a:t>Scientific publications</a:t>
            </a:r>
          </a:p>
        </p:txBody>
      </p:sp>
      <p:sp>
        <p:nvSpPr>
          <p:cNvPr id="10" name="Plassholder for lysbildenummer 9">
            <a:extLst>
              <a:ext uri="{FF2B5EF4-FFF2-40B4-BE49-F238E27FC236}">
                <a16:creationId xmlns:a16="http://schemas.microsoft.com/office/drawing/2014/main" id="{CB888A72-5765-619C-7599-5AD8210018FD}"/>
              </a:ext>
            </a:extLst>
          </p:cNvPr>
          <p:cNvSpPr>
            <a:spLocks noGrp="1"/>
          </p:cNvSpPr>
          <p:nvPr>
            <p:ph type="sldNum" sz="quarter" idx="4"/>
          </p:nvPr>
        </p:nvSpPr>
        <p:spPr/>
        <p:txBody>
          <a:bodyPr/>
          <a:lstStyle/>
          <a:p>
            <a:r>
              <a:rPr lang="en-GB" noProof="0" dirty="0"/>
              <a:t>Page </a:t>
            </a:r>
            <a:fld id="{5251F420-7306-4E7C-A79E-F31A38F7D392}" type="slidenum">
              <a:rPr lang="en-GB" noProof="0" smtClean="0"/>
              <a:pPr/>
              <a:t>13</a:t>
            </a:fld>
            <a:endParaRPr lang="en-GB" noProof="0" dirty="0"/>
          </a:p>
        </p:txBody>
      </p:sp>
      <p:sp>
        <p:nvSpPr>
          <p:cNvPr id="25" name="TekstSylinder 24">
            <a:extLst>
              <a:ext uri="{FF2B5EF4-FFF2-40B4-BE49-F238E27FC236}">
                <a16:creationId xmlns:a16="http://schemas.microsoft.com/office/drawing/2014/main" id="{C17DAC48-BDA7-54D7-C4FC-4EA4A52BCA58}"/>
              </a:ext>
            </a:extLst>
          </p:cNvPr>
          <p:cNvSpPr txBox="1"/>
          <p:nvPr/>
        </p:nvSpPr>
        <p:spPr>
          <a:xfrm>
            <a:off x="608719" y="1333806"/>
            <a:ext cx="2810886" cy="1508105"/>
          </a:xfrm>
          <a:prstGeom prst="rect">
            <a:avLst/>
          </a:prstGeom>
          <a:noFill/>
        </p:spPr>
        <p:txBody>
          <a:bodyPr wrap="square" rtlCol="0">
            <a:spAutoFit/>
          </a:bodyPr>
          <a:lstStyle/>
          <a:p>
            <a:r>
              <a:rPr lang="en-GB" sz="2000" noProof="0" dirty="0">
                <a:solidFill>
                  <a:schemeClr val="bg1"/>
                </a:solidFill>
                <a:latin typeface="Arial" panose="020B0604020202020204" pitchFamily="34" charset="0"/>
                <a:cs typeface="Arial" panose="020B0604020202020204" pitchFamily="34" charset="0"/>
              </a:rPr>
              <a:t>Total publications University of Oslo</a:t>
            </a:r>
          </a:p>
          <a:p>
            <a:endParaRPr lang="en-GB" sz="2000" noProof="0" dirty="0">
              <a:solidFill>
                <a:schemeClr val="bg1"/>
              </a:solidFill>
              <a:latin typeface="Arial" panose="020B0604020202020204" pitchFamily="34" charset="0"/>
              <a:cs typeface="Arial" panose="020B0604020202020204" pitchFamily="34" charset="0"/>
            </a:endParaRPr>
          </a:p>
          <a:p>
            <a:r>
              <a:rPr lang="en-GB" sz="3200" noProof="0" dirty="0">
                <a:solidFill>
                  <a:schemeClr val="bg1"/>
                </a:solidFill>
                <a:latin typeface="Arial" panose="020B0604020202020204" pitchFamily="34" charset="0"/>
                <a:cs typeface="Arial" panose="020B0604020202020204" pitchFamily="34" charset="0"/>
              </a:rPr>
              <a:t>6,514</a:t>
            </a:r>
          </a:p>
        </p:txBody>
      </p:sp>
      <p:sp>
        <p:nvSpPr>
          <p:cNvPr id="29" name="TekstSylinder 28">
            <a:extLst>
              <a:ext uri="{FF2B5EF4-FFF2-40B4-BE49-F238E27FC236}">
                <a16:creationId xmlns:a16="http://schemas.microsoft.com/office/drawing/2014/main" id="{77C11794-071B-F8F5-9D8F-3B673175C5A4}"/>
              </a:ext>
            </a:extLst>
          </p:cNvPr>
          <p:cNvSpPr txBox="1"/>
          <p:nvPr/>
        </p:nvSpPr>
        <p:spPr>
          <a:xfrm>
            <a:off x="4374028" y="3964641"/>
            <a:ext cx="3443941" cy="892552"/>
          </a:xfrm>
          <a:prstGeom prst="rect">
            <a:avLst/>
          </a:prstGeom>
          <a:noFill/>
        </p:spPr>
        <p:txBody>
          <a:bodyPr wrap="square" rtlCol="0">
            <a:spAutoFit/>
          </a:bodyPr>
          <a:lstStyle/>
          <a:p>
            <a:pPr>
              <a:spcAft>
                <a:spcPts val="600"/>
              </a:spcAft>
            </a:pPr>
            <a:r>
              <a:rPr lang="en-GB" sz="3200" noProof="0" dirty="0">
                <a:solidFill>
                  <a:srgbClr val="5C5BEE"/>
                </a:solidFill>
                <a:latin typeface="Arial" panose="020B0604020202020204" pitchFamily="34" charset="0"/>
                <a:cs typeface="Arial" panose="020B0604020202020204" pitchFamily="34" charset="0"/>
              </a:rPr>
              <a:t>64 % </a:t>
            </a:r>
            <a:br>
              <a:rPr lang="en-GB" sz="1800" noProof="0" dirty="0">
                <a:solidFill>
                  <a:srgbClr val="5C5BEE"/>
                </a:solidFill>
                <a:latin typeface="Arial" panose="020B0604020202020204" pitchFamily="34" charset="0"/>
                <a:cs typeface="Arial" panose="020B0604020202020204" pitchFamily="34" charset="0"/>
              </a:rPr>
            </a:br>
            <a:r>
              <a:rPr lang="en-GB" sz="2000" noProof="0" dirty="0">
                <a:latin typeface="Arial" panose="020B0604020202020204" pitchFamily="34" charset="0"/>
                <a:cs typeface="Arial" panose="020B0604020202020204" pitchFamily="34" charset="0"/>
              </a:rPr>
              <a:t>international co-publications</a:t>
            </a:r>
          </a:p>
        </p:txBody>
      </p:sp>
      <p:sp>
        <p:nvSpPr>
          <p:cNvPr id="30" name="TekstSylinder 29">
            <a:extLst>
              <a:ext uri="{FF2B5EF4-FFF2-40B4-BE49-F238E27FC236}">
                <a16:creationId xmlns:a16="http://schemas.microsoft.com/office/drawing/2014/main" id="{7848E94F-B84D-8046-9B88-B4803A7F0F3E}"/>
              </a:ext>
            </a:extLst>
          </p:cNvPr>
          <p:cNvSpPr txBox="1"/>
          <p:nvPr/>
        </p:nvSpPr>
        <p:spPr>
          <a:xfrm>
            <a:off x="530269" y="3964641"/>
            <a:ext cx="3104453" cy="892552"/>
          </a:xfrm>
          <a:prstGeom prst="rect">
            <a:avLst/>
          </a:prstGeom>
          <a:noFill/>
        </p:spPr>
        <p:txBody>
          <a:bodyPr wrap="square" rtlCol="0">
            <a:spAutoFit/>
          </a:bodyPr>
          <a:lstStyle/>
          <a:p>
            <a:r>
              <a:rPr lang="en-GB" sz="3200" noProof="0" dirty="0">
                <a:solidFill>
                  <a:srgbClr val="5C5BEE"/>
                </a:solidFill>
                <a:latin typeface="Arial" panose="020B0604020202020204" pitchFamily="34" charset="0"/>
                <a:cs typeface="Arial" panose="020B0604020202020204" pitchFamily="34" charset="0"/>
              </a:rPr>
              <a:t>6,652</a:t>
            </a:r>
            <a:br>
              <a:rPr lang="en-GB" sz="1800" noProof="0" dirty="0">
                <a:solidFill>
                  <a:srgbClr val="5C5BEE"/>
                </a:solidFill>
                <a:latin typeface="Arial" panose="020B0604020202020204" pitchFamily="34" charset="0"/>
                <a:cs typeface="Arial" panose="020B0604020202020204" pitchFamily="34" charset="0"/>
              </a:rPr>
            </a:br>
            <a:r>
              <a:rPr lang="en-GB" sz="2000" noProof="0" dirty="0">
                <a:latin typeface="Arial" panose="020B0604020202020204" pitchFamily="34" charset="0"/>
                <a:cs typeface="Arial" panose="020B0604020202020204" pitchFamily="34" charset="0"/>
              </a:rPr>
              <a:t>publication points (ECTS)</a:t>
            </a:r>
          </a:p>
        </p:txBody>
      </p:sp>
      <p:sp>
        <p:nvSpPr>
          <p:cNvPr id="31" name="TekstSylinder 30">
            <a:extLst>
              <a:ext uri="{FF2B5EF4-FFF2-40B4-BE49-F238E27FC236}">
                <a16:creationId xmlns:a16="http://schemas.microsoft.com/office/drawing/2014/main" id="{04C644CA-727E-4922-2F9A-D89ABF522B43}"/>
              </a:ext>
            </a:extLst>
          </p:cNvPr>
          <p:cNvSpPr txBox="1"/>
          <p:nvPr/>
        </p:nvSpPr>
        <p:spPr>
          <a:xfrm>
            <a:off x="8155961" y="3879678"/>
            <a:ext cx="3282342" cy="1477328"/>
          </a:xfrm>
          <a:prstGeom prst="rect">
            <a:avLst/>
          </a:prstGeom>
          <a:noFill/>
        </p:spPr>
        <p:txBody>
          <a:bodyPr wrap="square" rtlCol="0">
            <a:spAutoFit/>
          </a:bodyPr>
          <a:lstStyle/>
          <a:p>
            <a:r>
              <a:rPr lang="en-GB" sz="3200" noProof="0" dirty="0">
                <a:solidFill>
                  <a:srgbClr val="5C5BEE"/>
                </a:solidFill>
                <a:latin typeface="Arial" panose="020B0604020202020204" pitchFamily="34" charset="0"/>
                <a:cs typeface="Arial" panose="020B0604020202020204" pitchFamily="34" charset="0"/>
              </a:rPr>
              <a:t>79 %</a:t>
            </a:r>
            <a:br>
              <a:rPr lang="en-GB" sz="1800" noProof="0" dirty="0">
                <a:solidFill>
                  <a:srgbClr val="5C5BEE"/>
                </a:solidFill>
                <a:latin typeface="Arial" panose="020B0604020202020204" pitchFamily="34" charset="0"/>
                <a:cs typeface="Arial" panose="020B0604020202020204" pitchFamily="34" charset="0"/>
              </a:rPr>
            </a:br>
            <a:r>
              <a:rPr lang="en-GB" sz="2000" noProof="0" dirty="0">
                <a:latin typeface="Arial" panose="020B0604020202020204" pitchFamily="34" charset="0"/>
                <a:cs typeface="Arial" panose="020B0604020202020204" pitchFamily="34" charset="0"/>
              </a:rPr>
              <a:t>of UiO’s academic papers are open access</a:t>
            </a:r>
          </a:p>
          <a:p>
            <a:endParaRPr lang="en-GB" sz="1800" noProof="0" dirty="0">
              <a:latin typeface="Arial" panose="020B0604020202020204" pitchFamily="34" charset="0"/>
              <a:cs typeface="Arial" panose="020B0604020202020204" pitchFamily="34" charset="0"/>
            </a:endParaRPr>
          </a:p>
        </p:txBody>
      </p:sp>
      <p:sp>
        <p:nvSpPr>
          <p:cNvPr id="5" name="TekstSylinder 4">
            <a:extLst>
              <a:ext uri="{FF2B5EF4-FFF2-40B4-BE49-F238E27FC236}">
                <a16:creationId xmlns:a16="http://schemas.microsoft.com/office/drawing/2014/main" id="{FE9A9B68-75AD-DCA5-AFBA-9F3DA8C7EEBF}"/>
              </a:ext>
            </a:extLst>
          </p:cNvPr>
          <p:cNvSpPr txBox="1"/>
          <p:nvPr/>
        </p:nvSpPr>
        <p:spPr>
          <a:xfrm>
            <a:off x="10377405" y="3233131"/>
            <a:ext cx="1348446" cy="215444"/>
          </a:xfrm>
          <a:prstGeom prst="rect">
            <a:avLst/>
          </a:prstGeom>
          <a:noFill/>
        </p:spPr>
        <p:txBody>
          <a:bodyPr wrap="none" rtlCol="0">
            <a:spAutoFit/>
          </a:bodyPr>
          <a:lstStyle/>
          <a:p>
            <a:r>
              <a:rPr lang="en-GB" sz="800" noProof="0" dirty="0">
                <a:solidFill>
                  <a:schemeClr val="bg1"/>
                </a:solidFill>
              </a:rPr>
              <a:t>Photo: UiO/Jarli &amp; Jordan</a:t>
            </a:r>
          </a:p>
        </p:txBody>
      </p:sp>
    </p:spTree>
    <p:extLst>
      <p:ext uri="{BB962C8B-B14F-4D97-AF65-F5344CB8AC3E}">
        <p14:creationId xmlns:p14="http://schemas.microsoft.com/office/powerpoint/2010/main" val="605827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60EAB-D606-056E-2687-B5BD004A1C8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C9EF7DD-7EEC-C09F-6C38-BC80034BDA13}"/>
              </a:ext>
            </a:extLst>
          </p:cNvPr>
          <p:cNvSpPr>
            <a:spLocks noGrp="1"/>
          </p:cNvSpPr>
          <p:nvPr>
            <p:ph type="title"/>
          </p:nvPr>
        </p:nvSpPr>
        <p:spPr>
          <a:xfrm>
            <a:off x="360044" y="360045"/>
            <a:ext cx="11471910" cy="542658"/>
          </a:xfrm>
        </p:spPr>
        <p:txBody>
          <a:bodyPr anchor="b">
            <a:normAutofit/>
          </a:bodyPr>
          <a:lstStyle/>
          <a:p>
            <a:r>
              <a:rPr lang="en-GB" noProof="0" dirty="0"/>
              <a:t>Doctorates</a:t>
            </a:r>
          </a:p>
        </p:txBody>
      </p:sp>
      <p:sp>
        <p:nvSpPr>
          <p:cNvPr id="3" name="Plassholder for innhold 2">
            <a:extLst>
              <a:ext uri="{FF2B5EF4-FFF2-40B4-BE49-F238E27FC236}">
                <a16:creationId xmlns:a16="http://schemas.microsoft.com/office/drawing/2014/main" id="{91257F66-BAA7-52E0-7C49-A6A73480E945}"/>
              </a:ext>
            </a:extLst>
          </p:cNvPr>
          <p:cNvSpPr>
            <a:spLocks noGrp="1"/>
          </p:cNvSpPr>
          <p:nvPr>
            <p:ph sz="half" idx="29"/>
          </p:nvPr>
        </p:nvSpPr>
        <p:spPr>
          <a:xfrm>
            <a:off x="370566" y="1291007"/>
            <a:ext cx="5489213" cy="4301103"/>
          </a:xfrm>
        </p:spPr>
        <p:txBody>
          <a:bodyPr vert="horz" lIns="0" tIns="0" rIns="0" bIns="0" rtlCol="0">
            <a:normAutofit/>
          </a:bodyPr>
          <a:lstStyle/>
          <a:p>
            <a:pPr fontAlgn="ctr"/>
            <a:endParaRPr lang="en-GB" noProof="0" dirty="0">
              <a:latin typeface="Arial" panose="020B0604020202020204" pitchFamily="34" charset="0"/>
              <a:cs typeface="Arial" panose="020B0604020202020204" pitchFamily="34" charset="0"/>
            </a:endParaRPr>
          </a:p>
          <a:p>
            <a:pPr fontAlgn="ctr"/>
            <a:endParaRPr lang="en-GB" noProof="0" dirty="0">
              <a:latin typeface="Arial" panose="020B0604020202020204" pitchFamily="34" charset="0"/>
              <a:cs typeface="Arial" panose="020B0604020202020204" pitchFamily="34" charset="0"/>
            </a:endParaRPr>
          </a:p>
          <a:p>
            <a:pPr fontAlgn="ctr"/>
            <a:r>
              <a:rPr lang="en-GB" noProof="0" dirty="0">
                <a:latin typeface="Arial" panose="020B0604020202020204" pitchFamily="34" charset="0"/>
                <a:cs typeface="Arial" panose="020B0604020202020204" pitchFamily="34" charset="0"/>
              </a:rPr>
              <a:t>8 Ph.D.-programmes</a:t>
            </a:r>
          </a:p>
          <a:p>
            <a:pPr marL="125095" indent="-125095" fontAlgn="ctr"/>
            <a:r>
              <a:rPr lang="en-GB" noProof="0" dirty="0">
                <a:latin typeface="Arial" panose="020B0604020202020204" pitchFamily="34" charset="0"/>
                <a:cs typeface="Arial" panose="020B0604020202020204" pitchFamily="34" charset="0"/>
              </a:rPr>
              <a:t> 476 doctoral degrees awarded in 2025</a:t>
            </a:r>
          </a:p>
          <a:p>
            <a:pPr fontAlgn="ctr"/>
            <a:r>
              <a:rPr lang="en-GB" noProof="0" dirty="0">
                <a:latin typeface="Arial" panose="020B0604020202020204" pitchFamily="34" charset="0"/>
                <a:cs typeface="Arial" panose="020B0604020202020204" pitchFamily="34" charset="0"/>
              </a:rPr>
              <a:t>A quarter of all Norwegian doctoral degrees are awarded at UiO  </a:t>
            </a:r>
          </a:p>
          <a:p>
            <a:pPr fontAlgn="ctr"/>
            <a:endParaRPr lang="en-GB" noProof="0" dirty="0">
              <a:latin typeface="Arial" panose="020B0604020202020204" pitchFamily="34" charset="0"/>
              <a:cs typeface="Arial" panose="020B0604020202020204" pitchFamily="34" charset="0"/>
            </a:endParaRPr>
          </a:p>
        </p:txBody>
      </p:sp>
      <p:sp>
        <p:nvSpPr>
          <p:cNvPr id="18" name="Text Placeholder 4">
            <a:extLst>
              <a:ext uri="{FF2B5EF4-FFF2-40B4-BE49-F238E27FC236}">
                <a16:creationId xmlns:a16="http://schemas.microsoft.com/office/drawing/2014/main" id="{1C4F4E72-BC72-1FA5-58D1-71A6C8683215}"/>
              </a:ext>
            </a:extLst>
          </p:cNvPr>
          <p:cNvSpPr>
            <a:spLocks noGrp="1"/>
          </p:cNvSpPr>
          <p:nvPr>
            <p:ph type="body" sz="quarter" idx="32"/>
          </p:nvPr>
        </p:nvSpPr>
        <p:spPr>
          <a:xfrm>
            <a:off x="6342741" y="1076623"/>
            <a:ext cx="5489213" cy="494749"/>
          </a:xfrm>
        </p:spPr>
        <p:txBody>
          <a:bodyPr/>
          <a:lstStyle/>
          <a:p>
            <a:endParaRPr lang="en-GB" noProof="0" dirty="0"/>
          </a:p>
        </p:txBody>
      </p:sp>
      <p:sp>
        <p:nvSpPr>
          <p:cNvPr id="4" name="Plassholder for dato 3">
            <a:extLst>
              <a:ext uri="{FF2B5EF4-FFF2-40B4-BE49-F238E27FC236}">
                <a16:creationId xmlns:a16="http://schemas.microsoft.com/office/drawing/2014/main" id="{1CB87619-86DF-6705-E611-5C198D1DFF05}"/>
              </a:ext>
            </a:extLst>
          </p:cNvPr>
          <p:cNvSpPr>
            <a:spLocks noGrp="1"/>
          </p:cNvSpPr>
          <p:nvPr>
            <p:ph type="dt" sz="half" idx="2"/>
          </p:nvPr>
        </p:nvSpPr>
        <p:spPr>
          <a:xfrm>
            <a:off x="10326756" y="6243181"/>
            <a:ext cx="741694" cy="365125"/>
          </a:xfrm>
        </p:spPr>
        <p:txBody>
          <a:bodyPr anchor="ctr">
            <a:normAutofit/>
          </a:bodyPr>
          <a:lstStyle/>
          <a:p>
            <a:pPr>
              <a:spcAft>
                <a:spcPts val="600"/>
              </a:spcAft>
            </a:pPr>
            <a:fld id="{C1D9C995-3813-DD4F-BD93-A084B2B802BC}" type="datetime1">
              <a:rPr lang="en-GB" noProof="0" smtClean="0"/>
              <a:pPr>
                <a:spcAft>
                  <a:spcPts val="600"/>
                </a:spcAft>
              </a:pPr>
              <a:t>09/07/2026</a:t>
            </a:fld>
            <a:endParaRPr lang="en-GB" noProof="0" dirty="0"/>
          </a:p>
        </p:txBody>
      </p:sp>
      <p:sp>
        <p:nvSpPr>
          <p:cNvPr id="5" name="Plassholder for lysbildenummer 4">
            <a:extLst>
              <a:ext uri="{FF2B5EF4-FFF2-40B4-BE49-F238E27FC236}">
                <a16:creationId xmlns:a16="http://schemas.microsoft.com/office/drawing/2014/main" id="{83C09857-3F03-24F6-6088-08E19D0731D2}"/>
              </a:ext>
            </a:extLst>
          </p:cNvPr>
          <p:cNvSpPr>
            <a:spLocks noGrp="1"/>
          </p:cNvSpPr>
          <p:nvPr>
            <p:ph type="sldNum" sz="quarter" idx="4"/>
          </p:nvPr>
        </p:nvSpPr>
        <p:spPr>
          <a:xfrm>
            <a:off x="11266367" y="6243181"/>
            <a:ext cx="599469" cy="365125"/>
          </a:xfrm>
        </p:spPr>
        <p:txBody>
          <a:bodyPr anchor="ctr">
            <a:normAutofit/>
          </a:bodyPr>
          <a:lstStyle/>
          <a:p>
            <a:pPr>
              <a:spcAft>
                <a:spcPts val="600"/>
              </a:spcAft>
            </a:pPr>
            <a:r>
              <a:rPr lang="en-GB" noProof="0" dirty="0"/>
              <a:t>Side </a:t>
            </a:r>
            <a:fld id="{5251F420-7306-4E7C-A79E-F31A38F7D392}" type="slidenum">
              <a:rPr lang="en-GB" noProof="0" smtClean="0"/>
              <a:pPr>
                <a:spcAft>
                  <a:spcPts val="600"/>
                </a:spcAft>
              </a:pPr>
              <a:t>14</a:t>
            </a:fld>
            <a:endParaRPr lang="en-GB" noProof="0" dirty="0"/>
          </a:p>
        </p:txBody>
      </p:sp>
      <p:sp>
        <p:nvSpPr>
          <p:cNvPr id="6" name="Plassholder for bunntekst 5">
            <a:extLst>
              <a:ext uri="{FF2B5EF4-FFF2-40B4-BE49-F238E27FC236}">
                <a16:creationId xmlns:a16="http://schemas.microsoft.com/office/drawing/2014/main" id="{AF44E426-EBC9-4799-38A4-EB23D33E79FC}"/>
              </a:ext>
            </a:extLst>
          </p:cNvPr>
          <p:cNvSpPr>
            <a:spLocks noGrp="1"/>
          </p:cNvSpPr>
          <p:nvPr>
            <p:ph type="ftr" sz="quarter" idx="3"/>
          </p:nvPr>
        </p:nvSpPr>
        <p:spPr>
          <a:xfrm>
            <a:off x="4333840" y="6243181"/>
            <a:ext cx="5782174" cy="385472"/>
          </a:xfrm>
        </p:spPr>
        <p:txBody>
          <a:bodyPr anchor="ctr">
            <a:normAutofit/>
          </a:bodyPr>
          <a:lstStyle/>
          <a:p>
            <a:pPr>
              <a:spcAft>
                <a:spcPts val="600"/>
              </a:spcAft>
            </a:pPr>
            <a:r>
              <a:rPr lang="en-GB" noProof="0" dirty="0" err="1"/>
              <a:t>Universitetet</a:t>
            </a:r>
            <a:r>
              <a:rPr lang="en-GB" noProof="0" dirty="0"/>
              <a:t> </a:t>
            </a:r>
            <a:r>
              <a:rPr lang="en-GB" noProof="0" dirty="0" err="1"/>
              <a:t>i</a:t>
            </a:r>
            <a:r>
              <a:rPr lang="en-GB" noProof="0" dirty="0"/>
              <a:t> Oslo</a:t>
            </a:r>
          </a:p>
        </p:txBody>
      </p:sp>
      <p:sp>
        <p:nvSpPr>
          <p:cNvPr id="12" name="TekstSylinder 8">
            <a:extLst>
              <a:ext uri="{FF2B5EF4-FFF2-40B4-BE49-F238E27FC236}">
                <a16:creationId xmlns:a16="http://schemas.microsoft.com/office/drawing/2014/main" id="{BB658303-0B26-E1FD-5573-678D0256F75E}"/>
              </a:ext>
            </a:extLst>
          </p:cNvPr>
          <p:cNvSpPr txBox="1"/>
          <p:nvPr/>
        </p:nvSpPr>
        <p:spPr>
          <a:xfrm>
            <a:off x="10474108" y="5827769"/>
            <a:ext cx="1455848" cy="230832"/>
          </a:xfrm>
          <a:prstGeom prst="rect">
            <a:avLst/>
          </a:prstGeom>
          <a:noFill/>
        </p:spPr>
        <p:txBody>
          <a:bodyPr wrap="none" rtlCol="0">
            <a:spAutoFit/>
          </a:bodyPr>
          <a:lstStyle/>
          <a:p>
            <a:r>
              <a:rPr lang="en-GB" sz="800" noProof="0" dirty="0">
                <a:solidFill>
                  <a:schemeClr val="bg1"/>
                </a:solidFill>
              </a:rPr>
              <a:t>Photo</a:t>
            </a:r>
            <a:r>
              <a:rPr lang="en-GB" noProof="0" dirty="0">
                <a:solidFill>
                  <a:schemeClr val="bg1"/>
                </a:solidFill>
              </a:rPr>
              <a:t>: Jarli &amp; Jordan/UiO</a:t>
            </a:r>
          </a:p>
        </p:txBody>
      </p:sp>
      <p:sp>
        <p:nvSpPr>
          <p:cNvPr id="8" name="Content Placeholder 7">
            <a:extLst>
              <a:ext uri="{FF2B5EF4-FFF2-40B4-BE49-F238E27FC236}">
                <a16:creationId xmlns:a16="http://schemas.microsoft.com/office/drawing/2014/main" id="{63406FF8-849E-96CC-A367-59ECD4EC9A52}"/>
              </a:ext>
            </a:extLst>
          </p:cNvPr>
          <p:cNvSpPr>
            <a:spLocks noGrp="1"/>
          </p:cNvSpPr>
          <p:nvPr>
            <p:ph sz="half" idx="31"/>
          </p:nvPr>
        </p:nvSpPr>
        <p:spPr/>
        <p:txBody>
          <a:bodyPr/>
          <a:lstStyle/>
          <a:p>
            <a:endParaRPr lang="en-GB" noProof="0" dirty="0"/>
          </a:p>
        </p:txBody>
      </p:sp>
      <p:sp>
        <p:nvSpPr>
          <p:cNvPr id="10" name="TekstSylinder 14">
            <a:extLst>
              <a:ext uri="{FF2B5EF4-FFF2-40B4-BE49-F238E27FC236}">
                <a16:creationId xmlns:a16="http://schemas.microsoft.com/office/drawing/2014/main" id="{BAF9A500-D75A-57E7-DE43-8FDB7F240F9C}"/>
              </a:ext>
            </a:extLst>
          </p:cNvPr>
          <p:cNvSpPr txBox="1"/>
          <p:nvPr/>
        </p:nvSpPr>
        <p:spPr>
          <a:xfrm>
            <a:off x="10776228" y="6627168"/>
            <a:ext cx="1486304" cy="230832"/>
          </a:xfrm>
          <a:prstGeom prst="rect">
            <a:avLst/>
          </a:prstGeom>
          <a:noFill/>
        </p:spPr>
        <p:txBody>
          <a:bodyPr wrap="none" rtlCol="0">
            <a:spAutoFit/>
          </a:bodyPr>
          <a:lstStyle/>
          <a:p>
            <a:r>
              <a:rPr lang="en-GB" noProof="0" dirty="0"/>
              <a:t>Photo: UiO/Jarli &amp; Jordan</a:t>
            </a:r>
          </a:p>
        </p:txBody>
      </p:sp>
      <p:pic>
        <p:nvPicPr>
          <p:cNvPr id="7" name="Plassholder for bilde 4">
            <a:extLst>
              <a:ext uri="{FF2B5EF4-FFF2-40B4-BE49-F238E27FC236}">
                <a16:creationId xmlns:a16="http://schemas.microsoft.com/office/drawing/2014/main" id="{333BF7ED-4542-8186-DC31-A3DB304B15A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219825" y="0"/>
            <a:ext cx="5972175" cy="6858000"/>
          </a:xfrm>
          <a:prstGeom prst="rect">
            <a:avLst/>
          </a:prstGeom>
          <a:noFill/>
        </p:spPr>
      </p:pic>
      <p:sp>
        <p:nvSpPr>
          <p:cNvPr id="11" name="TekstSylinder 14">
            <a:extLst>
              <a:ext uri="{FF2B5EF4-FFF2-40B4-BE49-F238E27FC236}">
                <a16:creationId xmlns:a16="http://schemas.microsoft.com/office/drawing/2014/main" id="{36209C63-4D1F-25C8-0C44-8AA5C37D5AEB}"/>
              </a:ext>
            </a:extLst>
          </p:cNvPr>
          <p:cNvSpPr txBox="1"/>
          <p:nvPr/>
        </p:nvSpPr>
        <p:spPr>
          <a:xfrm>
            <a:off x="10740962" y="6598712"/>
            <a:ext cx="1486304" cy="230832"/>
          </a:xfrm>
          <a:prstGeom prst="rect">
            <a:avLst/>
          </a:prstGeom>
          <a:noFill/>
        </p:spPr>
        <p:txBody>
          <a:bodyPr wrap="none" rtlCol="0">
            <a:spAutoFit/>
          </a:bodyPr>
          <a:lstStyle/>
          <a:p>
            <a:r>
              <a:rPr lang="nb-NO" dirty="0">
                <a:solidFill>
                  <a:schemeClr val="bg1"/>
                </a:solidFill>
              </a:rPr>
              <a:t>Photo: UiO/Jarli &amp; Jordan</a:t>
            </a:r>
            <a:endParaRPr lang="en-GB" dirty="0">
              <a:solidFill>
                <a:schemeClr val="bg1"/>
              </a:solidFill>
            </a:endParaRPr>
          </a:p>
        </p:txBody>
      </p:sp>
    </p:spTree>
    <p:extLst>
      <p:ext uri="{BB962C8B-B14F-4D97-AF65-F5344CB8AC3E}">
        <p14:creationId xmlns:p14="http://schemas.microsoft.com/office/powerpoint/2010/main" val="4200063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0B5233A9-E37F-DCD7-9D31-49B6359D1A03}"/>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315102" y="3177"/>
            <a:ext cx="5877192" cy="6851648"/>
          </a:xfrm>
          <a:prstGeom prst="rect">
            <a:avLst/>
          </a:prstGeom>
        </p:spPr>
      </p:pic>
      <p:sp>
        <p:nvSpPr>
          <p:cNvPr id="2" name="Tittel 1">
            <a:extLst>
              <a:ext uri="{FF2B5EF4-FFF2-40B4-BE49-F238E27FC236}">
                <a16:creationId xmlns:a16="http://schemas.microsoft.com/office/drawing/2014/main" id="{A8042D16-ABCC-D552-45AC-3D86BE238B3E}"/>
              </a:ext>
            </a:extLst>
          </p:cNvPr>
          <p:cNvSpPr>
            <a:spLocks noGrp="1"/>
          </p:cNvSpPr>
          <p:nvPr>
            <p:ph type="title"/>
          </p:nvPr>
        </p:nvSpPr>
        <p:spPr>
          <a:xfrm>
            <a:off x="360044" y="394682"/>
            <a:ext cx="11471910" cy="542658"/>
          </a:xfrm>
        </p:spPr>
        <p:txBody>
          <a:bodyPr/>
          <a:lstStyle/>
          <a:p>
            <a:r>
              <a:rPr lang="en-GB" noProof="0" dirty="0"/>
              <a:t>Emerging technologies</a:t>
            </a:r>
          </a:p>
        </p:txBody>
      </p:sp>
      <p:sp>
        <p:nvSpPr>
          <p:cNvPr id="3" name="TekstSylinder 2">
            <a:extLst>
              <a:ext uri="{FF2B5EF4-FFF2-40B4-BE49-F238E27FC236}">
                <a16:creationId xmlns:a16="http://schemas.microsoft.com/office/drawing/2014/main" id="{298FD256-F068-07B2-65B9-62C7B8075DC8}"/>
              </a:ext>
            </a:extLst>
          </p:cNvPr>
          <p:cNvSpPr txBox="1"/>
          <p:nvPr/>
        </p:nvSpPr>
        <p:spPr>
          <a:xfrm>
            <a:off x="11457492" y="6623991"/>
            <a:ext cx="748923" cy="230832"/>
          </a:xfrm>
          <a:prstGeom prst="rect">
            <a:avLst/>
          </a:prstGeom>
          <a:noFill/>
        </p:spPr>
        <p:txBody>
          <a:bodyPr wrap="none" rtlCol="0">
            <a:spAutoFit/>
          </a:bodyPr>
          <a:lstStyle/>
          <a:p>
            <a:r>
              <a:rPr lang="en-GB" noProof="0" dirty="0"/>
              <a:t>Photo: UiO</a:t>
            </a:r>
          </a:p>
        </p:txBody>
      </p:sp>
      <p:sp>
        <p:nvSpPr>
          <p:cNvPr id="4" name="TekstSylinder 12">
            <a:extLst>
              <a:ext uri="{FF2B5EF4-FFF2-40B4-BE49-F238E27FC236}">
                <a16:creationId xmlns:a16="http://schemas.microsoft.com/office/drawing/2014/main" id="{CBF6B84E-29D2-B41F-BA8C-7BAA1C225A31}"/>
              </a:ext>
            </a:extLst>
          </p:cNvPr>
          <p:cNvSpPr txBox="1"/>
          <p:nvPr/>
        </p:nvSpPr>
        <p:spPr>
          <a:xfrm>
            <a:off x="218807" y="1075997"/>
            <a:ext cx="5877192" cy="4401205"/>
          </a:xfrm>
          <a:prstGeom prst="rect">
            <a:avLst/>
          </a:prstGeom>
          <a:noFill/>
        </p:spPr>
        <p:txBody>
          <a:bodyPr wrap="square" lIns="91440" tIns="45720" rIns="91440" bIns="45720" rtlCol="0" anchor="t">
            <a:spAutoFit/>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marL="285750" indent="-285750">
              <a:buFont typeface="Wingdings" pitchFamily="2" charset="2"/>
              <a:buChar char="§"/>
            </a:pPr>
            <a:endParaRPr lang="en-GB" sz="2000" noProof="0" dirty="0">
              <a:latin typeface="Arial" panose="020B0604020202020204" pitchFamily="34" charset="0"/>
              <a:cs typeface="Arial" panose="020B0604020202020204" pitchFamily="34" charset="0"/>
            </a:endParaRPr>
          </a:p>
          <a:p>
            <a:r>
              <a:rPr lang="en-GB" sz="2000" noProof="0" dirty="0">
                <a:latin typeface="Arial" panose="020B0604020202020204" pitchFamily="34" charset="0"/>
                <a:cs typeface="Arial" panose="020B0604020202020204" pitchFamily="34" charset="0"/>
              </a:rPr>
              <a:t>UiO has been given 50 MNOK annually </a:t>
            </a:r>
            <a:r>
              <a:rPr lang="en-GB" sz="2000" dirty="0">
                <a:latin typeface="Arial" panose="020B0604020202020204" pitchFamily="34" charset="0"/>
                <a:cs typeface="Arial" panose="020B0604020202020204" pitchFamily="34" charset="0"/>
              </a:rPr>
              <a:t>for a</a:t>
            </a:r>
            <a:r>
              <a:rPr lang="en-GB" sz="2000" noProof="0" dirty="0">
                <a:latin typeface="Arial" panose="020B0604020202020204" pitchFamily="34" charset="0"/>
                <a:cs typeface="Arial" panose="020B0604020202020204" pitchFamily="34" charset="0"/>
              </a:rPr>
              <a:t> research initiative within emerging technologies</a:t>
            </a:r>
          </a:p>
          <a:p>
            <a:endParaRPr lang="en-GB" sz="2000" noProof="0" dirty="0">
              <a:latin typeface="Arial" panose="020B0604020202020204" pitchFamily="34" charset="0"/>
              <a:cs typeface="Arial" panose="020B0604020202020204" pitchFamily="34" charset="0"/>
            </a:endParaRPr>
          </a:p>
          <a:p>
            <a:r>
              <a:rPr lang="en-GB" sz="2000" noProof="0" dirty="0">
                <a:latin typeface="Arial" panose="020B0604020202020204" pitchFamily="34" charset="0"/>
                <a:cs typeface="Arial" panose="020B0604020202020204" pitchFamily="34" charset="0"/>
              </a:rPr>
              <a:t>Research areas:</a:t>
            </a:r>
          </a:p>
          <a:p>
            <a:pPr marL="342900" indent="-342900">
              <a:buFont typeface="Wingdings" panose="05000000000000000000" pitchFamily="2" charset="2"/>
              <a:buChar char="§"/>
            </a:pPr>
            <a:r>
              <a:rPr lang="en-GB" sz="2000" noProof="0" dirty="0">
                <a:latin typeface="Arial" panose="020B0604020202020204" pitchFamily="34" charset="0"/>
                <a:cs typeface="Arial" panose="020B0604020202020204" pitchFamily="34" charset="0"/>
              </a:rPr>
              <a:t>advanced materials and quantum technology</a:t>
            </a:r>
          </a:p>
          <a:p>
            <a:pPr marL="342900" indent="-342900">
              <a:buFont typeface="Wingdings" panose="05000000000000000000" pitchFamily="2" charset="2"/>
              <a:buChar char="§"/>
            </a:pPr>
            <a:r>
              <a:rPr lang="en-GB" sz="2000" noProof="0" dirty="0">
                <a:latin typeface="Arial" panose="020B0604020202020204" pitchFamily="34" charset="0"/>
                <a:cs typeface="Arial" panose="020B0604020202020204" pitchFamily="34" charset="0"/>
              </a:rPr>
              <a:t>life sciences and biotechnology</a:t>
            </a:r>
          </a:p>
          <a:p>
            <a:pPr marL="342900" indent="-342900">
              <a:buFont typeface="Wingdings" panose="05000000000000000000" pitchFamily="2" charset="2"/>
              <a:buChar char="§"/>
            </a:pPr>
            <a:r>
              <a:rPr lang="en-GB" sz="2000" noProof="0" dirty="0">
                <a:latin typeface="Arial" panose="020B0604020202020204" pitchFamily="34" charset="0"/>
                <a:cs typeface="Arial" panose="020B0604020202020204" pitchFamily="34" charset="0"/>
              </a:rPr>
              <a:t>social sciences and technology</a:t>
            </a:r>
          </a:p>
          <a:p>
            <a:pPr marL="342900" indent="-342900">
              <a:buFont typeface="Wingdings" panose="05000000000000000000" pitchFamily="2" charset="2"/>
              <a:buChar char="§"/>
            </a:pPr>
            <a:endParaRPr lang="en-GB" sz="2000" noProof="0" dirty="0">
              <a:latin typeface="Arial" panose="020B0604020202020204" pitchFamily="34" charset="0"/>
              <a:cs typeface="Arial" panose="020B0604020202020204" pitchFamily="34" charset="0"/>
            </a:endParaRPr>
          </a:p>
          <a:p>
            <a:r>
              <a:rPr lang="en-GB" sz="2000" noProof="0" dirty="0">
                <a:latin typeface="Arial" panose="020B0604020202020204" pitchFamily="34" charset="0"/>
                <a:cs typeface="Arial" panose="020B0604020202020204" pitchFamily="34" charset="0"/>
              </a:rPr>
              <a:t>UiO also hosts two research centres </a:t>
            </a:r>
            <a:r>
              <a:rPr lang="en-GB" sz="2000" dirty="0">
                <a:latin typeface="Arial" panose="020B0604020202020204" pitchFamily="34" charset="0"/>
                <a:cs typeface="Arial" panose="020B0604020202020204" pitchFamily="34" charset="0"/>
              </a:rPr>
              <a:t>within artificial intelligence (AI): </a:t>
            </a:r>
            <a:r>
              <a:rPr lang="en-GB" sz="2000" noProof="0" dirty="0">
                <a:latin typeface="Arial" panose="020B0604020202020204" pitchFamily="34" charset="0"/>
                <a:cs typeface="Arial" panose="020B0604020202020204" pitchFamily="34" charset="0"/>
              </a:rPr>
              <a:t>MishMash and TRUST</a:t>
            </a:r>
          </a:p>
          <a:p>
            <a:endParaRPr lang="en-GB" sz="2000" noProof="0" dirty="0">
              <a:latin typeface="Arial" panose="020B0604020202020204" pitchFamily="34" charset="0"/>
              <a:cs typeface="Arial" panose="020B0604020202020204" pitchFamily="34" charset="0"/>
            </a:endParaRPr>
          </a:p>
          <a:p>
            <a:r>
              <a:rPr lang="en-GB" sz="2000" noProof="0" dirty="0">
                <a:latin typeface="Arial" panose="020B0604020202020204" pitchFamily="34" charset="0"/>
                <a:cs typeface="Arial" panose="020B0604020202020204" pitchFamily="34" charset="0"/>
              </a:rPr>
              <a:t>Additionally, UiO is a partner in four other AI-centres and one centre for quantum technology</a:t>
            </a:r>
          </a:p>
        </p:txBody>
      </p:sp>
    </p:spTree>
    <p:extLst>
      <p:ext uri="{BB962C8B-B14F-4D97-AF65-F5344CB8AC3E}">
        <p14:creationId xmlns:p14="http://schemas.microsoft.com/office/powerpoint/2010/main" val="138567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D26C301-C617-EB71-5B30-8F08F96768FE}"/>
              </a:ext>
            </a:extLst>
          </p:cNvPr>
          <p:cNvSpPr>
            <a:spLocks noGrp="1"/>
          </p:cNvSpPr>
          <p:nvPr>
            <p:ph type="title"/>
          </p:nvPr>
        </p:nvSpPr>
        <p:spPr>
          <a:xfrm>
            <a:off x="251759" y="361606"/>
            <a:ext cx="11471910" cy="542658"/>
          </a:xfrm>
        </p:spPr>
        <p:txBody>
          <a:bodyPr/>
          <a:lstStyle/>
          <a:p>
            <a:r>
              <a:rPr lang="en-GB" noProof="0" dirty="0"/>
              <a:t>Life Science Building </a:t>
            </a:r>
          </a:p>
        </p:txBody>
      </p:sp>
      <p:sp>
        <p:nvSpPr>
          <p:cNvPr id="14" name="TekstSylinder 13">
            <a:extLst>
              <a:ext uri="{FF2B5EF4-FFF2-40B4-BE49-F238E27FC236}">
                <a16:creationId xmlns:a16="http://schemas.microsoft.com/office/drawing/2014/main" id="{142B2EAB-82A1-6863-FA66-FCCDF1A0F4BD}"/>
              </a:ext>
            </a:extLst>
          </p:cNvPr>
          <p:cNvSpPr txBox="1"/>
          <p:nvPr/>
        </p:nvSpPr>
        <p:spPr>
          <a:xfrm>
            <a:off x="10176492" y="5452327"/>
            <a:ext cx="1654620"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white"/>
                </a:solidFill>
                <a:effectLst/>
                <a:uLnTx/>
                <a:uFillTx/>
                <a:latin typeface="Arial"/>
                <a:ea typeface="+mn-ea"/>
                <a:cs typeface="+mn-cs"/>
              </a:rPr>
              <a:t>Illustrasjon</a:t>
            </a:r>
            <a:r>
              <a:rPr kumimoji="0" lang="en-GB" sz="800" b="0" i="0" u="none" strike="noStrike" kern="1200" cap="none" spc="0" normalizeH="0" baseline="0" noProof="0" dirty="0">
                <a:ln>
                  <a:noFill/>
                </a:ln>
                <a:solidFill>
                  <a:prstClr val="white"/>
                </a:solidFill>
                <a:effectLst/>
                <a:uLnTx/>
                <a:uFillTx/>
                <a:latin typeface="Arial"/>
                <a:ea typeface="+mn-ea"/>
                <a:cs typeface="+mn-cs"/>
              </a:rPr>
              <a:t>: Ratio Arkitekter/MIR</a:t>
            </a:r>
          </a:p>
        </p:txBody>
      </p:sp>
      <p:pic>
        <p:nvPicPr>
          <p:cNvPr id="21" name="Plassholder for bilde 20">
            <a:extLst>
              <a:ext uri="{FF2B5EF4-FFF2-40B4-BE49-F238E27FC236}">
                <a16:creationId xmlns:a16="http://schemas.microsoft.com/office/drawing/2014/main" id="{AE99C903-5FD6-85FA-6AC3-B113E34CE3CC}"/>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6219825" y="0"/>
            <a:ext cx="5972175" cy="6858000"/>
          </a:xfrm>
          <a:prstGeom prst="rect">
            <a:avLst/>
          </a:prstGeom>
          <a:noFill/>
        </p:spPr>
      </p:pic>
      <p:sp>
        <p:nvSpPr>
          <p:cNvPr id="2" name="TekstSylinder 1">
            <a:extLst>
              <a:ext uri="{FF2B5EF4-FFF2-40B4-BE49-F238E27FC236}">
                <a16:creationId xmlns:a16="http://schemas.microsoft.com/office/drawing/2014/main" id="{CEE2B253-23B7-92A9-2976-0FAC0AE144D1}"/>
              </a:ext>
            </a:extLst>
          </p:cNvPr>
          <p:cNvSpPr txBox="1"/>
          <p:nvPr/>
        </p:nvSpPr>
        <p:spPr>
          <a:xfrm>
            <a:off x="10357749" y="6620483"/>
            <a:ext cx="1885571" cy="338554"/>
          </a:xfrm>
          <a:prstGeom prst="rect">
            <a:avLst/>
          </a:prstGeom>
          <a:noFill/>
        </p:spPr>
        <p:txBody>
          <a:bodyPr wrap="square" rtlCol="0">
            <a:spAutoFit/>
          </a:bodyPr>
          <a:lstStyle/>
          <a:p>
            <a:r>
              <a:rPr lang="en-GB" sz="800" noProof="0" dirty="0">
                <a:solidFill>
                  <a:schemeClr val="bg1"/>
                </a:solidFill>
              </a:rPr>
              <a:t>Illustration</a:t>
            </a:r>
            <a:r>
              <a:rPr lang="nb-NO" sz="800" dirty="0">
                <a:solidFill>
                  <a:schemeClr val="bg1"/>
                </a:solidFill>
              </a:rPr>
              <a:t>: Ratio arkitekter/KVANT-1</a:t>
            </a:r>
          </a:p>
          <a:p>
            <a:endParaRPr lang="en-GB" sz="800" noProof="0" dirty="0">
              <a:solidFill>
                <a:schemeClr val="bg1"/>
              </a:solidFill>
            </a:endParaRPr>
          </a:p>
        </p:txBody>
      </p:sp>
      <p:sp>
        <p:nvSpPr>
          <p:cNvPr id="3" name="Plassholder for innhold 2">
            <a:extLst>
              <a:ext uri="{FF2B5EF4-FFF2-40B4-BE49-F238E27FC236}">
                <a16:creationId xmlns:a16="http://schemas.microsoft.com/office/drawing/2014/main" id="{6D246BB8-A297-90E5-86E8-40E315C58AA9}"/>
              </a:ext>
            </a:extLst>
          </p:cNvPr>
          <p:cNvSpPr txBox="1">
            <a:spLocks/>
          </p:cNvSpPr>
          <p:nvPr/>
        </p:nvSpPr>
        <p:spPr>
          <a:xfrm>
            <a:off x="251759" y="1490798"/>
            <a:ext cx="5234641" cy="4301103"/>
          </a:xfrm>
          <a:prstGeom prst="rect">
            <a:avLst/>
          </a:prstGeom>
        </p:spPr>
        <p:txBody>
          <a:bodyPr vert="horz" lIns="0" tIns="0" rIns="0" bIns="0" rtlCol="0">
            <a:normAutofit/>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GB" sz="2000" dirty="0">
                <a:latin typeface="Arial" panose="020B0604020202020204" pitchFamily="34" charset="0"/>
                <a:cs typeface="Arial" panose="020B0604020202020204" pitchFamily="34" charset="0"/>
              </a:rPr>
              <a:t>UiO and parts of Oslo University Hospital moves into this high-tech flagship building </a:t>
            </a:r>
          </a:p>
          <a:p>
            <a:pPr fontAlgn="ctr"/>
            <a:endParaRPr lang="en-GB" sz="2000" dirty="0">
              <a:latin typeface="Arial" panose="020B0604020202020204" pitchFamily="34" charset="0"/>
              <a:cs typeface="Arial" panose="020B0604020202020204" pitchFamily="34" charset="0"/>
            </a:endParaRPr>
          </a:p>
          <a:p>
            <a:pPr fontAlgn="ctr"/>
            <a:r>
              <a:rPr lang="en-GB" sz="2000" dirty="0">
                <a:latin typeface="Arial" panose="020B0604020202020204" pitchFamily="34" charset="0"/>
                <a:cs typeface="Arial" panose="020B0604020202020204" pitchFamily="34" charset="0"/>
              </a:rPr>
              <a:t>Interdisciplinary research and education within chemistry, pharmacy, biosciences, laboratory medicine, and life sciences</a:t>
            </a:r>
          </a:p>
          <a:p>
            <a:pPr fontAlgn="ctr"/>
            <a:endParaRPr lang="en-GB" sz="2000" dirty="0">
              <a:latin typeface="Arial" panose="020B0604020202020204" pitchFamily="34" charset="0"/>
              <a:cs typeface="Arial" panose="020B0604020202020204" pitchFamily="34" charset="0"/>
            </a:endParaRPr>
          </a:p>
          <a:p>
            <a:pPr fontAlgn="ctr"/>
            <a:r>
              <a:rPr lang="en-US" sz="2000" dirty="0">
                <a:latin typeface="Arial" panose="020B0604020202020204" pitchFamily="34" charset="0"/>
                <a:cs typeface="Arial" panose="020B0604020202020204" pitchFamily="34" charset="0"/>
              </a:rPr>
              <a:t>About 1,600 staff and 1,250 students will work together to develop new solutions to major challenges like dementia, cancer, antimicrobial resistance, and viral diseases</a:t>
            </a:r>
            <a:endParaRPr lang="en-GB" sz="2000" dirty="0">
              <a:latin typeface="Arial" panose="020B0604020202020204" pitchFamily="34" charset="0"/>
              <a:cs typeface="Arial" panose="020B0604020202020204" pitchFamily="34" charset="0"/>
            </a:endParaRPr>
          </a:p>
          <a:p>
            <a:pPr fontAlgn="ctr"/>
            <a:endParaRPr lang="en-GB"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4389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0E188-85C1-A6A6-33D1-6FDC72CD4D17}"/>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4709366C-93E4-822A-67FD-30C8D6522F57}"/>
              </a:ext>
            </a:extLst>
          </p:cNvPr>
          <p:cNvSpPr>
            <a:spLocks noGrp="1"/>
          </p:cNvSpPr>
          <p:nvPr>
            <p:ph type="title" idx="4294967295"/>
          </p:nvPr>
        </p:nvSpPr>
        <p:spPr>
          <a:xfrm>
            <a:off x="360045" y="258061"/>
            <a:ext cx="4981575" cy="541338"/>
          </a:xfrm>
        </p:spPr>
        <p:txBody>
          <a:bodyPr/>
          <a:lstStyle/>
          <a:p>
            <a:r>
              <a:rPr lang="en-GB" noProof="0" dirty="0"/>
              <a:t>Oslo Science City</a:t>
            </a:r>
          </a:p>
        </p:txBody>
      </p:sp>
      <p:pic>
        <p:nvPicPr>
          <p:cNvPr id="5" name="Plassholder for bilde 4">
            <a:extLst>
              <a:ext uri="{FF2B5EF4-FFF2-40B4-BE49-F238E27FC236}">
                <a16:creationId xmlns:a16="http://schemas.microsoft.com/office/drawing/2014/main" id="{DC4C8721-2625-8851-6E68-39B347798829}"/>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p:blipFill>
        <p:spPr>
          <a:xfrm>
            <a:off x="6219825" y="0"/>
            <a:ext cx="5972175" cy="6858000"/>
          </a:xfrm>
          <a:prstGeom prst="rect">
            <a:avLst/>
          </a:prstGeom>
          <a:noFill/>
        </p:spPr>
      </p:pic>
      <p:sp>
        <p:nvSpPr>
          <p:cNvPr id="3" name="Plassholder for innhold 2">
            <a:extLst>
              <a:ext uri="{FF2B5EF4-FFF2-40B4-BE49-F238E27FC236}">
                <a16:creationId xmlns:a16="http://schemas.microsoft.com/office/drawing/2014/main" id="{1305466D-1E39-2CDB-20BD-657F9E66DD32}"/>
              </a:ext>
            </a:extLst>
          </p:cNvPr>
          <p:cNvSpPr txBox="1">
            <a:spLocks/>
          </p:cNvSpPr>
          <p:nvPr/>
        </p:nvSpPr>
        <p:spPr>
          <a:xfrm>
            <a:off x="360045" y="1566998"/>
            <a:ext cx="5380355" cy="4301103"/>
          </a:xfrm>
          <a:prstGeom prst="rect">
            <a:avLst/>
          </a:prstGeom>
        </p:spPr>
        <p:txBody>
          <a:bodyPr vert="horz" lIns="0" tIns="0" rIns="0" bIns="0" rtlCol="0">
            <a:normAutofit/>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GB" sz="2000" noProof="0" dirty="0">
                <a:latin typeface="Arial" panose="020B0604020202020204" pitchFamily="34" charset="0"/>
                <a:cs typeface="Arial" panose="020B0604020202020204" pitchFamily="34" charset="0"/>
              </a:rPr>
              <a:t>Norway’s first </a:t>
            </a:r>
            <a:r>
              <a:rPr lang="en-GB" sz="2000" dirty="0">
                <a:latin typeface="Arial" panose="020B0604020202020204" pitchFamily="34" charset="0"/>
                <a:cs typeface="Arial" panose="020B0604020202020204" pitchFamily="34" charset="0"/>
              </a:rPr>
              <a:t>innovation district</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pPr fontAlgn="ctr"/>
            <a:r>
              <a:rPr lang="en-US" sz="2000" dirty="0">
                <a:latin typeface="Arial" panose="020B0604020202020204" pitchFamily="34" charset="0"/>
                <a:cs typeface="Arial" panose="020B0604020202020204" pitchFamily="34" charset="0"/>
              </a:rPr>
              <a:t>Home to the country's top university, the largest hospital in the Nordic region, internationally leading research institutes, one of Europe's largest business schools, and dynamic startup environments.</a:t>
            </a:r>
            <a:r>
              <a:rPr lang="en-GB" sz="2000" dirty="0">
                <a:latin typeface="Arial" panose="020B0604020202020204" pitchFamily="34" charset="0"/>
                <a:cs typeface="Arial" panose="020B0604020202020204" pitchFamily="34" charset="0"/>
              </a:rPr>
              <a:t> </a:t>
            </a:r>
            <a:r>
              <a:rPr lang="en-GB" sz="2000" noProof="0" dirty="0">
                <a:latin typeface="Arial" panose="020B0604020202020204" pitchFamily="34" charset="0"/>
                <a:cs typeface="Arial" panose="020B0604020202020204" pitchFamily="34" charset="0"/>
              </a:rPr>
              <a:t> </a:t>
            </a:r>
            <a:br>
              <a:rPr lang="en-GB" sz="2000" noProof="0" dirty="0">
                <a:latin typeface="Arial" panose="020B0604020202020204" pitchFamily="34" charset="0"/>
                <a:cs typeface="Arial" panose="020B0604020202020204" pitchFamily="34" charset="0"/>
              </a:rPr>
            </a:br>
            <a:endParaRPr lang="en-GB" sz="2000" noProof="0" dirty="0">
              <a:latin typeface="Arial" panose="020B0604020202020204" pitchFamily="34" charset="0"/>
              <a:cs typeface="Arial" panose="020B0604020202020204" pitchFamily="34" charset="0"/>
            </a:endParaRPr>
          </a:p>
          <a:p>
            <a:pPr fontAlgn="ctr"/>
            <a:r>
              <a:rPr lang="en-GB" sz="2000" dirty="0">
                <a:latin typeface="Arial" panose="020B0604020202020204" pitchFamily="34" charset="0"/>
                <a:cs typeface="Arial" panose="020B0604020202020204" pitchFamily="34" charset="0"/>
              </a:rPr>
              <a:t>The area: Majorstuen, Marienlyst, Blindern, Gaustad, Ullevål and the Radium Hospital</a:t>
            </a:r>
            <a:endParaRPr lang="en-GB" sz="2000" noProof="0" dirty="0">
              <a:latin typeface="Arial" panose="020B0604020202020204" pitchFamily="34" charset="0"/>
              <a:cs typeface="Arial" panose="020B0604020202020204" pitchFamily="34" charset="0"/>
            </a:endParaRPr>
          </a:p>
        </p:txBody>
      </p:sp>
      <p:sp>
        <p:nvSpPr>
          <p:cNvPr id="6" name="TekstSylinder 1">
            <a:extLst>
              <a:ext uri="{FF2B5EF4-FFF2-40B4-BE49-F238E27FC236}">
                <a16:creationId xmlns:a16="http://schemas.microsoft.com/office/drawing/2014/main" id="{4E8B2A07-945B-A44E-6C76-05B1F49233A2}"/>
              </a:ext>
            </a:extLst>
          </p:cNvPr>
          <p:cNvSpPr txBox="1"/>
          <p:nvPr/>
        </p:nvSpPr>
        <p:spPr>
          <a:xfrm>
            <a:off x="10750660" y="6642556"/>
            <a:ext cx="1524776" cy="215444"/>
          </a:xfrm>
          <a:prstGeom prst="rect">
            <a:avLst/>
          </a:prstGeom>
          <a:noFill/>
        </p:spPr>
        <p:txBody>
          <a:bodyPr wrap="none" rtlCol="0">
            <a:spAutoFit/>
          </a:bodyPr>
          <a:lstStyle/>
          <a:p>
            <a:r>
              <a:rPr lang="nb-NO" sz="800" dirty="0">
                <a:solidFill>
                  <a:schemeClr val="bg1"/>
                </a:solidFill>
              </a:rPr>
              <a:t>Illustration: </a:t>
            </a:r>
            <a:r>
              <a:rPr lang="nb-NO" sz="800" noProof="0" dirty="0">
                <a:solidFill>
                  <a:schemeClr val="bg1"/>
                </a:solidFill>
              </a:rPr>
              <a:t>Oslo Science City</a:t>
            </a:r>
          </a:p>
        </p:txBody>
      </p:sp>
    </p:spTree>
    <p:extLst>
      <p:ext uri="{BB962C8B-B14F-4D97-AF65-F5344CB8AC3E}">
        <p14:creationId xmlns:p14="http://schemas.microsoft.com/office/powerpoint/2010/main" val="4241135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C5452AC3-0808-4137-2AF6-A0DE6D5E3D4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058964" y="1186014"/>
            <a:ext cx="2905803" cy="2396268"/>
          </a:xfrm>
          <a:prstGeom prst="rect">
            <a:avLst/>
          </a:prstGeom>
        </p:spPr>
      </p:pic>
      <p:sp>
        <p:nvSpPr>
          <p:cNvPr id="12" name="Rektangel 11">
            <a:extLst>
              <a:ext uri="{FF2B5EF4-FFF2-40B4-BE49-F238E27FC236}">
                <a16:creationId xmlns:a16="http://schemas.microsoft.com/office/drawing/2014/main" id="{42C99C17-9738-96CB-814F-869680CB024B}"/>
              </a:ext>
            </a:extLst>
          </p:cNvPr>
          <p:cNvSpPr/>
          <p:nvPr/>
        </p:nvSpPr>
        <p:spPr>
          <a:xfrm>
            <a:off x="6091826" y="3554267"/>
            <a:ext cx="2862000" cy="237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15" name="Rektangel 14">
            <a:extLst>
              <a:ext uri="{FF2B5EF4-FFF2-40B4-BE49-F238E27FC236}">
                <a16:creationId xmlns:a16="http://schemas.microsoft.com/office/drawing/2014/main" id="{8B3E633B-18DC-B9C4-A8D5-038156BCCC75}"/>
              </a:ext>
            </a:extLst>
          </p:cNvPr>
          <p:cNvSpPr/>
          <p:nvPr/>
        </p:nvSpPr>
        <p:spPr>
          <a:xfrm>
            <a:off x="362959" y="3553374"/>
            <a:ext cx="2905802" cy="237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Rektangel 15">
            <a:extLst>
              <a:ext uri="{FF2B5EF4-FFF2-40B4-BE49-F238E27FC236}">
                <a16:creationId xmlns:a16="http://schemas.microsoft.com/office/drawing/2014/main" id="{6C71914A-EBF5-1C1F-9B8E-28E0A1636024}"/>
              </a:ext>
            </a:extLst>
          </p:cNvPr>
          <p:cNvSpPr/>
          <p:nvPr/>
        </p:nvSpPr>
        <p:spPr>
          <a:xfrm>
            <a:off x="3230576" y="1179430"/>
            <a:ext cx="2861251" cy="237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17" name="Rektangel 16">
            <a:extLst>
              <a:ext uri="{FF2B5EF4-FFF2-40B4-BE49-F238E27FC236}">
                <a16:creationId xmlns:a16="http://schemas.microsoft.com/office/drawing/2014/main" id="{FFE03C4A-A8F5-9BAA-24AF-BF3FA31011A6}"/>
              </a:ext>
            </a:extLst>
          </p:cNvPr>
          <p:cNvSpPr/>
          <p:nvPr/>
        </p:nvSpPr>
        <p:spPr>
          <a:xfrm>
            <a:off x="8947458" y="1179430"/>
            <a:ext cx="2862000" cy="237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2" name="Tittel 1">
            <a:extLst>
              <a:ext uri="{FF2B5EF4-FFF2-40B4-BE49-F238E27FC236}">
                <a16:creationId xmlns:a16="http://schemas.microsoft.com/office/drawing/2014/main" id="{90A77013-0A47-87A0-F4DF-C5766C38DD36}"/>
              </a:ext>
            </a:extLst>
          </p:cNvPr>
          <p:cNvSpPr>
            <a:spLocks noGrp="1"/>
          </p:cNvSpPr>
          <p:nvPr>
            <p:ph type="title"/>
          </p:nvPr>
        </p:nvSpPr>
        <p:spPr/>
        <p:txBody>
          <a:bodyPr/>
          <a:lstStyle/>
          <a:p>
            <a:r>
              <a:rPr lang="en-GB" noProof="0" dirty="0"/>
              <a:t>From basic research to innovation</a:t>
            </a:r>
          </a:p>
        </p:txBody>
      </p:sp>
      <p:sp>
        <p:nvSpPr>
          <p:cNvPr id="5" name="Plassholder for lysbildenummer 4">
            <a:extLst>
              <a:ext uri="{FF2B5EF4-FFF2-40B4-BE49-F238E27FC236}">
                <a16:creationId xmlns:a16="http://schemas.microsoft.com/office/drawing/2014/main" id="{251A1C9E-28F8-7A6B-FDEF-B8926A082708}"/>
              </a:ext>
            </a:extLst>
          </p:cNvPr>
          <p:cNvSpPr>
            <a:spLocks noGrp="1"/>
          </p:cNvSpPr>
          <p:nvPr>
            <p:ph type="sldNum" sz="quarter" idx="4"/>
          </p:nvPr>
        </p:nvSpPr>
        <p:spPr>
          <a:xfrm>
            <a:off x="11266367" y="6243181"/>
            <a:ext cx="599469" cy="365125"/>
          </a:xfrm>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GB" sz="750" b="0" i="0" u="none" strike="noStrike" kern="1200" cap="none" spc="0" normalizeH="0" baseline="0" noProof="0" dirty="0">
                <a:ln>
                  <a:noFill/>
                </a:ln>
                <a:solidFill>
                  <a:prstClr val="black"/>
                </a:solidFill>
                <a:effectLst/>
                <a:uLnTx/>
                <a:uFillTx/>
                <a:latin typeface="Arial"/>
                <a:ea typeface="+mn-ea"/>
                <a:cs typeface="+mn-cs"/>
              </a:rPr>
              <a:t>Page </a:t>
            </a:r>
            <a:fld id="{5251F420-7306-4E7C-A79E-F31A38F7D392}" type="slidenum">
              <a:rPr kumimoji="0" lang="en-GB" sz="750" b="0" i="0" u="none" strike="noStrike" kern="1200" cap="none" spc="0" normalizeH="0" baseline="0" noProof="0" smtClean="0">
                <a:ln>
                  <a:noFill/>
                </a:ln>
                <a:solidFill>
                  <a:prstClr val="black"/>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18</a:t>
            </a:fld>
            <a:endParaRPr kumimoji="0" lang="en-GB" sz="75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TekstSylinder 2">
            <a:extLst>
              <a:ext uri="{FF2B5EF4-FFF2-40B4-BE49-F238E27FC236}">
                <a16:creationId xmlns:a16="http://schemas.microsoft.com/office/drawing/2014/main" id="{DFBFFAB3-5362-DEC8-389D-8E21F9AC702E}"/>
              </a:ext>
            </a:extLst>
          </p:cNvPr>
          <p:cNvSpPr txBox="1"/>
          <p:nvPr/>
        </p:nvSpPr>
        <p:spPr>
          <a:xfrm>
            <a:off x="3452400" y="1956072"/>
            <a:ext cx="2422630" cy="1056379"/>
          </a:xfrm>
          <a:prstGeom prst="rect">
            <a:avLst/>
          </a:prstGeom>
          <a:noFill/>
        </p:spPr>
        <p:txBody>
          <a:bodyPr wrap="square" rtlCol="0">
            <a:spAutoFit/>
          </a:bodyPr>
          <a:lstStyle/>
          <a:p>
            <a:pPr lvl="0">
              <a:lnSpc>
                <a:spcPct val="107000"/>
              </a:lnSpc>
              <a:defRPr/>
            </a:pPr>
            <a:r>
              <a:rPr lang="en-GB" sz="2000" noProof="0" dirty="0">
                <a:solidFill>
                  <a:prstClr val="black"/>
                </a:solidFill>
                <a:latin typeface="Arial" panose="020B0604020202020204" pitchFamily="34" charset="0"/>
                <a:ea typeface="Calibri" panose="020F0502020204030204" pitchFamily="34" charset="0"/>
                <a:cs typeface="Arial" panose="020B0604020202020204" pitchFamily="34" charset="0"/>
              </a:rPr>
              <a:t>Pharmaceuticals</a:t>
            </a:r>
            <a:br>
              <a:rPr lang="en-GB" sz="2000" noProof="0"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GB" sz="2000" noProof="0" dirty="0">
                <a:solidFill>
                  <a:prstClr val="black"/>
                </a:solidFill>
                <a:latin typeface="Arial" panose="020B0604020202020204" pitchFamily="34" charset="0"/>
                <a:ea typeface="Calibri" panose="020F0502020204030204" pitchFamily="34" charset="0"/>
                <a:cs typeface="Arial" panose="020B0604020202020204" pitchFamily="34" charset="0"/>
              </a:rPr>
              <a:t>and methods of treatment</a:t>
            </a:r>
          </a:p>
        </p:txBody>
      </p:sp>
      <p:sp>
        <p:nvSpPr>
          <p:cNvPr id="7" name="TekstSylinder 6">
            <a:extLst>
              <a:ext uri="{FF2B5EF4-FFF2-40B4-BE49-F238E27FC236}">
                <a16:creationId xmlns:a16="http://schemas.microsoft.com/office/drawing/2014/main" id="{B2ED2194-84C5-2605-FADB-0012C4B874CA}"/>
              </a:ext>
            </a:extLst>
          </p:cNvPr>
          <p:cNvSpPr txBox="1"/>
          <p:nvPr/>
        </p:nvSpPr>
        <p:spPr>
          <a:xfrm>
            <a:off x="9046482" y="2067360"/>
            <a:ext cx="2653093" cy="1715021"/>
          </a:xfrm>
          <a:prstGeom prst="rect">
            <a:avLst/>
          </a:prstGeom>
          <a:noFill/>
        </p:spPr>
        <p:txBody>
          <a:bodyPr wrap="square" rtlCol="0">
            <a:spAutoFit/>
          </a:bodyPr>
          <a:lstStyle/>
          <a:p>
            <a:pPr lvl="0">
              <a:lnSpc>
                <a:spcPct val="107000"/>
              </a:lnSpc>
              <a:defRPr/>
            </a:pPr>
            <a:r>
              <a:rPr lang="en-GB" sz="2000" noProof="0" dirty="0">
                <a:solidFill>
                  <a:prstClr val="black"/>
                </a:solidFill>
                <a:latin typeface="Arial" panose="020B0604020202020204" pitchFamily="34" charset="0"/>
                <a:ea typeface="Calibri" panose="020F0502020204030204" pitchFamily="34" charset="0"/>
                <a:cs typeface="Arial" panose="020B0604020202020204" pitchFamily="34" charset="0"/>
              </a:rPr>
              <a:t>New legislation </a:t>
            </a:r>
            <a:br>
              <a:rPr lang="en-GB" sz="2000" noProof="0"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GB" sz="2000" noProof="0" dirty="0">
                <a:solidFill>
                  <a:prstClr val="black"/>
                </a:solidFill>
                <a:latin typeface="Arial" panose="020B0604020202020204" pitchFamily="34" charset="0"/>
                <a:ea typeface="Calibri" panose="020F0502020204030204" pitchFamily="34" charset="0"/>
                <a:cs typeface="Arial" panose="020B0604020202020204" pitchFamily="34" charset="0"/>
              </a:rPr>
              <a:t>and regulations</a:t>
            </a:r>
          </a:p>
          <a:p>
            <a:pPr lvl="0">
              <a:lnSpc>
                <a:spcPct val="107000"/>
              </a:lnSpc>
              <a:defRPr/>
            </a:pPr>
            <a:endParaRPr lang="en-GB" sz="2000" noProof="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defRPr/>
            </a:pPr>
            <a:r>
              <a:rPr lang="en-GB" sz="2000" noProof="0" dirty="0">
                <a:solidFill>
                  <a:prstClr val="black"/>
                </a:solidFill>
                <a:latin typeface="Arial" panose="020B0604020202020204" pitchFamily="34" charset="0"/>
                <a:ea typeface="Calibri" panose="020F0502020204030204" pitchFamily="34" charset="0"/>
                <a:cs typeface="Arial" panose="020B0604020202020204" pitchFamily="34" charset="0"/>
              </a:rPr>
              <a:t>Policy development</a:t>
            </a:r>
          </a:p>
          <a:p>
            <a:pPr marL="0" marR="0" lvl="0" indent="0" algn="l" defTabSz="228600" rtl="0" eaLnBrk="1" fontAlgn="auto" latinLnBrk="0" hangingPunct="1">
              <a:lnSpc>
                <a:spcPct val="107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p>
        </p:txBody>
      </p:sp>
      <p:sp>
        <p:nvSpPr>
          <p:cNvPr id="8" name="TekstSylinder 7">
            <a:extLst>
              <a:ext uri="{FF2B5EF4-FFF2-40B4-BE49-F238E27FC236}">
                <a16:creationId xmlns:a16="http://schemas.microsoft.com/office/drawing/2014/main" id="{38FC1847-2089-F6E3-B84E-9F9C7714959A}"/>
              </a:ext>
            </a:extLst>
          </p:cNvPr>
          <p:cNvSpPr txBox="1"/>
          <p:nvPr/>
        </p:nvSpPr>
        <p:spPr>
          <a:xfrm>
            <a:off x="6296428" y="5280832"/>
            <a:ext cx="2422630" cy="397738"/>
          </a:xfrm>
          <a:prstGeom prst="rect">
            <a:avLst/>
          </a:prstGeom>
          <a:noFill/>
        </p:spPr>
        <p:txBody>
          <a:bodyPr wrap="square" rtlCol="0">
            <a:spAutoFit/>
          </a:bodyPr>
          <a:lstStyle/>
          <a:p>
            <a:pPr marL="0" marR="0" lvl="0" indent="0" algn="l" defTabSz="228600" rtl="0" eaLnBrk="1" fontAlgn="auto" latinLnBrk="0" hangingPunct="1">
              <a:lnSpc>
                <a:spcPct val="107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Technology</a:t>
            </a:r>
          </a:p>
        </p:txBody>
      </p:sp>
      <p:sp>
        <p:nvSpPr>
          <p:cNvPr id="9" name="TekstSylinder 8">
            <a:extLst>
              <a:ext uri="{FF2B5EF4-FFF2-40B4-BE49-F238E27FC236}">
                <a16:creationId xmlns:a16="http://schemas.microsoft.com/office/drawing/2014/main" id="{E3F9011A-F048-6EB4-304C-565BC1E8E94A}"/>
              </a:ext>
            </a:extLst>
          </p:cNvPr>
          <p:cNvSpPr txBox="1"/>
          <p:nvPr/>
        </p:nvSpPr>
        <p:spPr>
          <a:xfrm>
            <a:off x="7467827" y="3363977"/>
            <a:ext cx="1550424" cy="215444"/>
          </a:xfrm>
          <a:prstGeom prst="rect">
            <a:avLst/>
          </a:prstGeom>
          <a:noFill/>
        </p:spPr>
        <p:txBody>
          <a:bodyPr wrap="none" rtlCol="0">
            <a:spAutoFit/>
          </a:bodyPr>
          <a:lstStyle/>
          <a:p>
            <a:pPr lvl="0">
              <a:defRPr/>
            </a:pPr>
            <a:r>
              <a:rPr kumimoji="0" lang="en-GB" sz="800" b="0" i="0" u="none" strike="noStrike" kern="1200" cap="none" spc="0" normalizeH="0" baseline="0" noProof="0" dirty="0">
                <a:ln>
                  <a:noFill/>
                </a:ln>
                <a:solidFill>
                  <a:schemeClr val="bg1"/>
                </a:solidFill>
                <a:effectLst/>
                <a:uLnTx/>
                <a:uFillTx/>
                <a:latin typeface="Arial"/>
                <a:ea typeface="+mn-ea"/>
                <a:cs typeface="+mn-cs"/>
              </a:rPr>
              <a:t>Photo: </a:t>
            </a:r>
            <a:r>
              <a:rPr lang="en-GB" sz="800" noProof="0" dirty="0">
                <a:solidFill>
                  <a:schemeClr val="bg1"/>
                </a:solidFill>
              </a:rPr>
              <a:t>Francesco Saggio/UiO</a:t>
            </a:r>
            <a:endParaRPr kumimoji="0" lang="en-GB" sz="800" b="0" i="0" u="none" strike="noStrike" kern="1200" cap="none" spc="0" normalizeH="0" baseline="0" noProof="0" dirty="0">
              <a:ln>
                <a:noFill/>
              </a:ln>
              <a:solidFill>
                <a:schemeClr val="bg1"/>
              </a:solidFill>
              <a:effectLst/>
              <a:uLnTx/>
              <a:uFillTx/>
              <a:latin typeface="Arial"/>
              <a:ea typeface="+mn-ea"/>
              <a:cs typeface="+mn-cs"/>
            </a:endParaRPr>
          </a:p>
        </p:txBody>
      </p:sp>
      <p:pic>
        <p:nvPicPr>
          <p:cNvPr id="6" name="Bilde 5" descr="Utsnitt av en databrikke">
            <a:extLst>
              <a:ext uri="{FF2B5EF4-FFF2-40B4-BE49-F238E27FC236}">
                <a16:creationId xmlns:a16="http://schemas.microsoft.com/office/drawing/2014/main" id="{BA3BF43A-94ED-018F-1CE1-3B7F8337D5D9}"/>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8939517" y="3559030"/>
            <a:ext cx="2867025" cy="2381250"/>
          </a:xfrm>
          <a:prstGeom prst="rect">
            <a:avLst/>
          </a:prstGeom>
        </p:spPr>
      </p:pic>
      <p:sp>
        <p:nvSpPr>
          <p:cNvPr id="4" name="TekstSylinder 3">
            <a:extLst>
              <a:ext uri="{FF2B5EF4-FFF2-40B4-BE49-F238E27FC236}">
                <a16:creationId xmlns:a16="http://schemas.microsoft.com/office/drawing/2014/main" id="{3E540924-117D-2D85-9104-E7B6BF3E75C0}"/>
              </a:ext>
            </a:extLst>
          </p:cNvPr>
          <p:cNvSpPr txBox="1"/>
          <p:nvPr/>
        </p:nvSpPr>
        <p:spPr>
          <a:xfrm>
            <a:off x="10879308" y="5713979"/>
            <a:ext cx="982961"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effectLst/>
                <a:uLnTx/>
                <a:uFillTx/>
                <a:latin typeface="Arial"/>
                <a:ea typeface="+mn-ea"/>
                <a:cs typeface="+mn-cs"/>
              </a:rPr>
              <a:t>Photo: Colourbox</a:t>
            </a:r>
          </a:p>
        </p:txBody>
      </p:sp>
      <p:sp>
        <p:nvSpPr>
          <p:cNvPr id="19" name="TekstSylinder 20">
            <a:extLst>
              <a:ext uri="{FF2B5EF4-FFF2-40B4-BE49-F238E27FC236}">
                <a16:creationId xmlns:a16="http://schemas.microsoft.com/office/drawing/2014/main" id="{0A349716-5F43-9FD8-C6F6-DA2AA14EA427}"/>
              </a:ext>
            </a:extLst>
          </p:cNvPr>
          <p:cNvSpPr txBox="1"/>
          <p:nvPr/>
        </p:nvSpPr>
        <p:spPr>
          <a:xfrm>
            <a:off x="593021" y="5281200"/>
            <a:ext cx="2422630" cy="397738"/>
          </a:xfrm>
          <a:prstGeom prst="rect">
            <a:avLst/>
          </a:prstGeom>
          <a:noFill/>
        </p:spPr>
        <p:txBody>
          <a:bodyPr wrap="square" rtlCol="0">
            <a:spAutoFit/>
          </a:bodyPr>
          <a:lstStyle/>
          <a:p>
            <a:pPr marL="0" marR="0" lvl="0" indent="0" algn="l" defTabSz="228600" rtl="0" eaLnBrk="1" fontAlgn="auto" latinLnBrk="0" hangingPunct="1">
              <a:lnSpc>
                <a:spcPct val="107000"/>
              </a:lnSpc>
              <a:spcBef>
                <a:spcPts val="0"/>
              </a:spcBef>
              <a:spcAft>
                <a:spcPts val="0"/>
              </a:spcAft>
              <a:buClrTx/>
              <a:buSzTx/>
              <a:buFontTx/>
              <a:buNone/>
              <a:tabLst/>
              <a:defRPr/>
            </a:pPr>
            <a:r>
              <a:rPr lang="en-GB" sz="2000" dirty="0">
                <a:solidFill>
                  <a:prstClr val="black"/>
                </a:solidFill>
                <a:latin typeface="Arial" panose="020B0604020202020204" pitchFamily="34" charset="0"/>
                <a:ea typeface="Calibri" panose="020F0502020204030204" pitchFamily="34" charset="0"/>
                <a:cs typeface="Arial" panose="020B0604020202020204" pitchFamily="34" charset="0"/>
              </a:rPr>
              <a:t>Teaching</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1" name="Picture 2" descr="Nærbilde av hånd som rører i turkis væske med et molekylsett ved siden av.">
            <a:extLst>
              <a:ext uri="{FF2B5EF4-FFF2-40B4-BE49-F238E27FC236}">
                <a16:creationId xmlns:a16="http://schemas.microsoft.com/office/drawing/2014/main" id="{09FB38B4-1E7B-0A4F-0794-187EB9DA9BCF}"/>
              </a:ext>
            </a:extLst>
          </p:cNvPr>
          <p:cNvPicPr>
            <a:picLocks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368575" y="1173774"/>
            <a:ext cx="2862000" cy="23796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3402DA1-0C33-D67E-DF32-837A6E6FC38E}"/>
              </a:ext>
            </a:extLst>
          </p:cNvPr>
          <p:cNvSpPr txBox="1"/>
          <p:nvPr/>
        </p:nvSpPr>
        <p:spPr>
          <a:xfrm>
            <a:off x="1909520" y="3338180"/>
            <a:ext cx="1402770" cy="215444"/>
          </a:xfrm>
          <a:prstGeom prst="rect">
            <a:avLst/>
          </a:prstGeom>
          <a:noFill/>
        </p:spPr>
        <p:txBody>
          <a:bodyPr wrap="square">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lang="en-GB" sz="800" noProof="0" dirty="0">
                <a:solidFill>
                  <a:prstClr val="white"/>
                </a:solidFill>
                <a:latin typeface="Arial"/>
              </a:rPr>
              <a:t>Photo: UiO/Jarli &amp; Jordan </a:t>
            </a:r>
            <a:endParaRPr kumimoji="0" lang="en-GB" sz="800" b="0" i="0" u="none" strike="noStrike" kern="1200" cap="none" spc="0" normalizeH="0" baseline="0" noProof="0" dirty="0">
              <a:ln>
                <a:noFill/>
              </a:ln>
              <a:solidFill>
                <a:prstClr val="white"/>
              </a:solidFill>
              <a:effectLst/>
              <a:uLnTx/>
              <a:uFillTx/>
              <a:latin typeface="Arial"/>
              <a:ea typeface="+mn-ea"/>
              <a:cs typeface="+mn-cs"/>
            </a:endParaRPr>
          </a:p>
        </p:txBody>
      </p:sp>
      <p:pic>
        <p:nvPicPr>
          <p:cNvPr id="3076" name="Picture 4" descr="Lærer foran tavle i samtale med to VGS-elever">
            <a:extLst>
              <a:ext uri="{FF2B5EF4-FFF2-40B4-BE49-F238E27FC236}">
                <a16:creationId xmlns:a16="http://schemas.microsoft.com/office/drawing/2014/main" id="{D0106377-9956-16E2-DF8A-20249926DF4A}"/>
              </a:ext>
            </a:extLst>
          </p:cNvPr>
          <p:cNvPicPr>
            <a:picLocks noChangeArrowheads="1"/>
          </p:cNvPicPr>
          <p:nvPr/>
        </p:nvPicPr>
        <p:blipFill>
          <a:blip r:embed="rId6">
            <a:extLst>
              <a:ext uri="{28A0092B-C50C-407E-A947-70E740481C1C}">
                <a14:useLocalDpi xmlns:a14="http://schemas.microsoft.com/office/drawing/2010/main"/>
              </a:ext>
            </a:extLst>
          </a:blip>
          <a:srcRect/>
          <a:stretch/>
        </p:blipFill>
        <p:spPr bwMode="auto">
          <a:xfrm>
            <a:off x="3235756" y="3552570"/>
            <a:ext cx="2862000" cy="2374851"/>
          </a:xfrm>
          <a:prstGeom prst="rect">
            <a:avLst/>
          </a:prstGeom>
          <a:noFill/>
          <a:extLst>
            <a:ext uri="{909E8E84-426E-40DD-AFC4-6F175D3DCCD1}">
              <a14:hiddenFill xmlns:a14="http://schemas.microsoft.com/office/drawing/2010/main">
                <a:solidFill>
                  <a:srgbClr val="FFFFFF"/>
                </a:solidFill>
              </a14:hiddenFill>
            </a:ext>
          </a:extLst>
        </p:spPr>
      </p:pic>
      <p:sp>
        <p:nvSpPr>
          <p:cNvPr id="10" name="TekstSylinder 9">
            <a:extLst>
              <a:ext uri="{FF2B5EF4-FFF2-40B4-BE49-F238E27FC236}">
                <a16:creationId xmlns:a16="http://schemas.microsoft.com/office/drawing/2014/main" id="{8524E002-A0DB-4577-99D8-5E24A28490B4}"/>
              </a:ext>
            </a:extLst>
          </p:cNvPr>
          <p:cNvSpPr txBox="1"/>
          <p:nvPr/>
        </p:nvSpPr>
        <p:spPr>
          <a:xfrm>
            <a:off x="4778004" y="5713806"/>
            <a:ext cx="1366080"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Arial"/>
                <a:ea typeface="+mn-ea"/>
                <a:cs typeface="+mn-cs"/>
              </a:rPr>
              <a:t>Photo: NTB/Thomas Brun</a:t>
            </a:r>
          </a:p>
        </p:txBody>
      </p:sp>
    </p:spTree>
    <p:extLst>
      <p:ext uri="{BB962C8B-B14F-4D97-AF65-F5344CB8AC3E}">
        <p14:creationId xmlns:p14="http://schemas.microsoft.com/office/powerpoint/2010/main" val="597942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Picture 8" descr="En gruppe forskere har møte foran en grønn, mosekledt vegg. ">
            <a:extLst>
              <a:ext uri="{FF2B5EF4-FFF2-40B4-BE49-F238E27FC236}">
                <a16:creationId xmlns:a16="http://schemas.microsoft.com/office/drawing/2014/main" id="{FB58B123-97CF-AD02-0DAA-24AB86D8638E}"/>
              </a:ext>
            </a:extLst>
          </p:cNvPr>
          <p:cNvPicPr>
            <a:picLocks noChangeArrowheads="1"/>
          </p:cNvPicPr>
          <p:nvPr/>
        </p:nvPicPr>
        <p:blipFill>
          <a:blip r:embed="rId3">
            <a:extLst>
              <a:ext uri="{28A0092B-C50C-407E-A947-70E740481C1C}">
                <a14:useLocalDpi xmlns:a14="http://schemas.microsoft.com/office/drawing/2010/main"/>
              </a:ext>
            </a:extLst>
          </a:blip>
          <a:srcRect/>
          <a:stretch/>
        </p:blipFill>
        <p:spPr bwMode="auto">
          <a:xfrm>
            <a:off x="8943666" y="1206800"/>
            <a:ext cx="2862000" cy="2379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Publikumsarrangement med mange tilhørere i salen og foredragsholder på scene i grønt lys.">
            <a:extLst>
              <a:ext uri="{FF2B5EF4-FFF2-40B4-BE49-F238E27FC236}">
                <a16:creationId xmlns:a16="http://schemas.microsoft.com/office/drawing/2014/main" id="{2B3F26C5-6142-2776-60A1-B9416B29BA1B}"/>
              </a:ext>
            </a:extLst>
          </p:cNvPr>
          <p:cNvPicPr>
            <a:picLocks/>
          </p:cNvPicPr>
          <p:nvPr/>
        </p:nvPicPr>
        <p:blipFill>
          <a:blip r:embed="rId4">
            <a:extLst>
              <a:ext uri="{28A0092B-C50C-407E-A947-70E740481C1C}">
                <a14:useLocalDpi xmlns:a14="http://schemas.microsoft.com/office/drawing/2010/main"/>
              </a:ext>
            </a:extLst>
          </a:blip>
          <a:srcRect/>
          <a:stretch/>
        </p:blipFill>
        <p:spPr>
          <a:xfrm>
            <a:off x="3229092" y="1206800"/>
            <a:ext cx="2862000" cy="2379600"/>
          </a:xfrm>
          <a:prstGeom prst="rect">
            <a:avLst/>
          </a:prstGeom>
        </p:spPr>
      </p:pic>
      <p:pic>
        <p:nvPicPr>
          <p:cNvPr id="6150" name="Picture 6">
            <a:extLst>
              <a:ext uri="{FF2B5EF4-FFF2-40B4-BE49-F238E27FC236}">
                <a16:creationId xmlns:a16="http://schemas.microsoft.com/office/drawing/2014/main" id="{5335DDB1-5DCD-36C6-DBD8-2EE6AAD98258}"/>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5952646" y="3586400"/>
            <a:ext cx="3001472" cy="2379600"/>
          </a:xfrm>
          <a:prstGeom prst="rect">
            <a:avLst/>
          </a:prstGeom>
          <a:noFill/>
          <a:extLst>
            <a:ext uri="{909E8E84-426E-40DD-AFC4-6F175D3DCCD1}">
              <a14:hiddenFill xmlns:a14="http://schemas.microsoft.com/office/drawing/2010/main">
                <a:solidFill>
                  <a:srgbClr val="FFFFFF"/>
                </a:solidFill>
              </a14:hiddenFill>
            </a:ext>
          </a:extLst>
        </p:spPr>
      </p:pic>
      <p:sp>
        <p:nvSpPr>
          <p:cNvPr id="15" name="Rektangel 14">
            <a:extLst>
              <a:ext uri="{FF2B5EF4-FFF2-40B4-BE49-F238E27FC236}">
                <a16:creationId xmlns:a16="http://schemas.microsoft.com/office/drawing/2014/main" id="{1986AF8C-AD2B-2A37-55D3-ED5855EB40E0}"/>
              </a:ext>
            </a:extLst>
          </p:cNvPr>
          <p:cNvSpPr/>
          <p:nvPr/>
        </p:nvSpPr>
        <p:spPr>
          <a:xfrm>
            <a:off x="6089850" y="1206800"/>
            <a:ext cx="2861251" cy="237960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20" name="Rektangel 19">
            <a:extLst>
              <a:ext uri="{FF2B5EF4-FFF2-40B4-BE49-F238E27FC236}">
                <a16:creationId xmlns:a16="http://schemas.microsoft.com/office/drawing/2014/main" id="{B97228FB-9E55-A2ED-5A5C-89C74B4E340F}"/>
              </a:ext>
            </a:extLst>
          </p:cNvPr>
          <p:cNvSpPr/>
          <p:nvPr/>
        </p:nvSpPr>
        <p:spPr>
          <a:xfrm>
            <a:off x="371767" y="1206800"/>
            <a:ext cx="2875989" cy="237960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21" name="Rektangel 20">
            <a:extLst>
              <a:ext uri="{FF2B5EF4-FFF2-40B4-BE49-F238E27FC236}">
                <a16:creationId xmlns:a16="http://schemas.microsoft.com/office/drawing/2014/main" id="{064A29B1-3E3C-A9F7-EDB0-A811BB4FF797}"/>
              </a:ext>
            </a:extLst>
          </p:cNvPr>
          <p:cNvSpPr/>
          <p:nvPr/>
        </p:nvSpPr>
        <p:spPr>
          <a:xfrm>
            <a:off x="3230264" y="3586400"/>
            <a:ext cx="2861251" cy="237960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22" name="Rektangel 21">
            <a:extLst>
              <a:ext uri="{FF2B5EF4-FFF2-40B4-BE49-F238E27FC236}">
                <a16:creationId xmlns:a16="http://schemas.microsoft.com/office/drawing/2014/main" id="{AF59C412-CB19-1C42-19AD-223F7CB39595}"/>
              </a:ext>
            </a:extLst>
          </p:cNvPr>
          <p:cNvSpPr/>
          <p:nvPr/>
        </p:nvSpPr>
        <p:spPr>
          <a:xfrm>
            <a:off x="8947458" y="3586400"/>
            <a:ext cx="2861251" cy="237960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2" name="Tittel 1">
            <a:extLst>
              <a:ext uri="{FF2B5EF4-FFF2-40B4-BE49-F238E27FC236}">
                <a16:creationId xmlns:a16="http://schemas.microsoft.com/office/drawing/2014/main" id="{B419CEF0-512F-0F19-C66D-9A389F32CF55}"/>
              </a:ext>
            </a:extLst>
          </p:cNvPr>
          <p:cNvSpPr>
            <a:spLocks noGrp="1"/>
          </p:cNvSpPr>
          <p:nvPr>
            <p:ph type="title"/>
          </p:nvPr>
        </p:nvSpPr>
        <p:spPr/>
        <p:txBody>
          <a:bodyPr/>
          <a:lstStyle/>
          <a:p>
            <a:r>
              <a:rPr lang="en-GB" noProof="0" dirty="0"/>
              <a:t>Measures for innovation</a:t>
            </a:r>
          </a:p>
        </p:txBody>
      </p:sp>
      <p:sp>
        <p:nvSpPr>
          <p:cNvPr id="10" name="Plassholder for lysbildenummer 9">
            <a:extLst>
              <a:ext uri="{FF2B5EF4-FFF2-40B4-BE49-F238E27FC236}">
                <a16:creationId xmlns:a16="http://schemas.microsoft.com/office/drawing/2014/main" id="{B217454E-AB23-B669-D082-900D991E4895}"/>
              </a:ext>
            </a:extLst>
          </p:cNvPr>
          <p:cNvSpPr>
            <a:spLocks noGrp="1"/>
          </p:cNvSpPr>
          <p:nvPr>
            <p:ph type="sldNum" sz="quarter" idx="4"/>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GB" sz="750" b="0" i="0" u="none" strike="noStrike" kern="1200" cap="none" spc="0" normalizeH="0" baseline="0" noProof="0" dirty="0">
                <a:ln>
                  <a:noFill/>
                </a:ln>
                <a:solidFill>
                  <a:prstClr val="black"/>
                </a:solidFill>
                <a:effectLst/>
                <a:uLnTx/>
                <a:uFillTx/>
                <a:latin typeface="Arial"/>
                <a:ea typeface="+mn-ea"/>
                <a:cs typeface="+mn-cs"/>
              </a:rPr>
              <a:t>Page </a:t>
            </a:r>
            <a:fld id="{5251F420-7306-4E7C-A79E-F31A38F7D392}" type="slidenum">
              <a:rPr kumimoji="0" lang="en-GB" sz="750" b="0" i="0" u="none" strike="noStrike" kern="1200" cap="none" spc="0" normalizeH="0" baseline="0" noProof="0" smtClean="0">
                <a:ln>
                  <a:noFill/>
                </a:ln>
                <a:solidFill>
                  <a:prstClr val="black"/>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19</a:t>
            </a:fld>
            <a:endParaRPr kumimoji="0" lang="en-GB" sz="750" b="0" i="0" u="none" strike="noStrike" kern="1200" cap="none" spc="0" normalizeH="0" baseline="0" noProof="0" dirty="0">
              <a:ln>
                <a:noFill/>
              </a:ln>
              <a:solidFill>
                <a:prstClr val="black"/>
              </a:solidFill>
              <a:effectLst/>
              <a:uLnTx/>
              <a:uFillTx/>
              <a:latin typeface="Arial"/>
              <a:ea typeface="+mn-ea"/>
              <a:cs typeface="+mn-cs"/>
            </a:endParaRPr>
          </a:p>
        </p:txBody>
      </p:sp>
      <p:sp>
        <p:nvSpPr>
          <p:cNvPr id="18" name="TekstSylinder 17">
            <a:extLst>
              <a:ext uri="{FF2B5EF4-FFF2-40B4-BE49-F238E27FC236}">
                <a16:creationId xmlns:a16="http://schemas.microsoft.com/office/drawing/2014/main" id="{51105C33-99C3-3D14-2972-17BB9747333A}"/>
              </a:ext>
            </a:extLst>
          </p:cNvPr>
          <p:cNvSpPr txBox="1"/>
          <p:nvPr/>
        </p:nvSpPr>
        <p:spPr>
          <a:xfrm>
            <a:off x="3443962" y="4119432"/>
            <a:ext cx="2508684" cy="707886"/>
          </a:xfrm>
          <a:prstGeom prst="rect">
            <a:avLst/>
          </a:prstGeom>
          <a:noFill/>
        </p:spPr>
        <p:txBody>
          <a:bodyPr wrap="square" rtlCol="0" anchor="b">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a:ea typeface="+mn-ea"/>
                <a:cs typeface="+mn-cs"/>
              </a:rPr>
              <a:t>Startuplab</a:t>
            </a:r>
          </a:p>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a:ea typeface="+mn-ea"/>
                <a:cs typeface="+mn-cs"/>
              </a:rPr>
              <a:t>ShareLab</a:t>
            </a:r>
          </a:p>
        </p:txBody>
      </p:sp>
      <p:sp>
        <p:nvSpPr>
          <p:cNvPr id="19" name="TekstSylinder 18">
            <a:extLst>
              <a:ext uri="{FF2B5EF4-FFF2-40B4-BE49-F238E27FC236}">
                <a16:creationId xmlns:a16="http://schemas.microsoft.com/office/drawing/2014/main" id="{92335B98-C402-B84C-5BDA-B8C3086EEDB2}"/>
              </a:ext>
            </a:extLst>
          </p:cNvPr>
          <p:cNvSpPr txBox="1"/>
          <p:nvPr/>
        </p:nvSpPr>
        <p:spPr>
          <a:xfrm>
            <a:off x="598445" y="2048842"/>
            <a:ext cx="2625189" cy="1323439"/>
          </a:xfrm>
          <a:prstGeom prst="rect">
            <a:avLst/>
          </a:prstGeom>
          <a:noFill/>
        </p:spPr>
        <p:txBody>
          <a:bodyPr wrap="square" rtlCol="0" anchor="b">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lvl="0">
              <a:defRPr/>
            </a:pPr>
            <a:r>
              <a:rPr lang="en-GB" sz="2000" noProof="0" dirty="0">
                <a:solidFill>
                  <a:prstClr val="white"/>
                </a:solidFill>
                <a:latin typeface="Arial" panose="020B0604020202020204" pitchFamily="34" charset="0"/>
                <a:cs typeface="Arial" panose="020B0604020202020204" pitchFamily="34" charset="0"/>
              </a:rPr>
              <a:t>Inven2 </a:t>
            </a:r>
          </a:p>
          <a:p>
            <a:pPr lvl="0">
              <a:defRPr/>
            </a:pPr>
            <a:r>
              <a:rPr lang="en-GB" sz="2000" noProof="0" dirty="0">
                <a:solidFill>
                  <a:prstClr val="white"/>
                </a:solidFill>
                <a:latin typeface="Arial" panose="020B0604020202020204" pitchFamily="34" charset="0"/>
                <a:cs typeface="Arial" panose="020B0604020202020204" pitchFamily="34" charset="0"/>
              </a:rPr>
              <a:t>Oslo Tech</a:t>
            </a:r>
          </a:p>
          <a:p>
            <a:pPr lvl="0">
              <a:defRPr/>
            </a:pPr>
            <a:r>
              <a:rPr lang="en-GB" sz="2000" noProof="0" dirty="0">
                <a:solidFill>
                  <a:prstClr val="white"/>
                </a:solidFill>
                <a:latin typeface="Arial" panose="020B0604020202020204" pitchFamily="34" charset="0"/>
                <a:cs typeface="Arial" panose="020B0604020202020204" pitchFamily="34" charset="0"/>
              </a:rPr>
              <a:t>UiO Growth House</a:t>
            </a:r>
          </a:p>
        </p:txBody>
      </p:sp>
      <p:sp>
        <p:nvSpPr>
          <p:cNvPr id="3" name="TekstSylinder 2">
            <a:extLst>
              <a:ext uri="{FF2B5EF4-FFF2-40B4-BE49-F238E27FC236}">
                <a16:creationId xmlns:a16="http://schemas.microsoft.com/office/drawing/2014/main" id="{921A10EF-3E0D-AE54-646C-AA9A993E64E7}"/>
              </a:ext>
            </a:extLst>
          </p:cNvPr>
          <p:cNvSpPr txBox="1"/>
          <p:nvPr/>
        </p:nvSpPr>
        <p:spPr>
          <a:xfrm>
            <a:off x="9133456" y="4119432"/>
            <a:ext cx="2525552" cy="1015663"/>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a:ea typeface="+mn-ea"/>
                <a:cs typeface="+mn-cs"/>
              </a:rPr>
              <a:t>Insj</a:t>
            </a:r>
          </a:p>
          <a:p>
            <a:pPr marL="0" marR="0" lvl="0" indent="0" algn="l" defTabSz="228600" rtl="0" eaLnBrk="1" fontAlgn="auto" latinLnBrk="0" hangingPunct="1">
              <a:lnSpc>
                <a:spcPct val="100000"/>
              </a:lnSpc>
              <a:spcBef>
                <a:spcPts val="0"/>
              </a:spcBef>
              <a:spcAft>
                <a:spcPts val="0"/>
              </a:spcAft>
              <a:buClrTx/>
              <a:buSzTx/>
              <a:buFontTx/>
              <a:buNone/>
              <a:tabLst/>
              <a:defRPr/>
            </a:pPr>
            <a:r>
              <a:rPr lang="en-GB" sz="2000" noProof="0" dirty="0">
                <a:solidFill>
                  <a:prstClr val="white"/>
                </a:solidFill>
                <a:latin typeface="Arial"/>
              </a:rPr>
              <a:t>Innovation certificate </a:t>
            </a:r>
          </a:p>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a:ea typeface="+mn-ea"/>
                <a:cs typeface="+mn-cs"/>
              </a:rPr>
              <a:t>Co-Create</a:t>
            </a:r>
          </a:p>
        </p:txBody>
      </p:sp>
      <p:sp>
        <p:nvSpPr>
          <p:cNvPr id="4" name="TekstSylinder 3">
            <a:extLst>
              <a:ext uri="{FF2B5EF4-FFF2-40B4-BE49-F238E27FC236}">
                <a16:creationId xmlns:a16="http://schemas.microsoft.com/office/drawing/2014/main" id="{CA945010-45A7-528F-4B31-286094C04FD6}"/>
              </a:ext>
            </a:extLst>
          </p:cNvPr>
          <p:cNvSpPr txBox="1"/>
          <p:nvPr/>
        </p:nvSpPr>
        <p:spPr>
          <a:xfrm>
            <a:off x="6230349" y="2356618"/>
            <a:ext cx="2723768" cy="1015663"/>
          </a:xfrm>
          <a:prstGeom prst="rect">
            <a:avLst/>
          </a:prstGeom>
          <a:noFill/>
        </p:spPr>
        <p:txBody>
          <a:bodyPr wrap="square" rtlCol="0" anchor="b">
            <a:spAutoFit/>
          </a:bodyPr>
          <a:lstStyle/>
          <a:p>
            <a:pPr lvl="0">
              <a:defRPr/>
            </a:pPr>
            <a:r>
              <a:rPr lang="en-GB" sz="2000" noProof="0" dirty="0">
                <a:solidFill>
                  <a:prstClr val="white"/>
                </a:solidFill>
                <a:latin typeface="Arial" panose="020B0604020202020204" pitchFamily="34" charset="0"/>
                <a:cs typeface="Arial" panose="020B0604020202020204" pitchFamily="34" charset="0"/>
              </a:rPr>
              <a:t>SPARK Life Science SPARK Social Innovation</a:t>
            </a:r>
          </a:p>
        </p:txBody>
      </p:sp>
      <p:sp>
        <p:nvSpPr>
          <p:cNvPr id="5" name="TekstSylinder 4">
            <a:extLst>
              <a:ext uri="{FF2B5EF4-FFF2-40B4-BE49-F238E27FC236}">
                <a16:creationId xmlns:a16="http://schemas.microsoft.com/office/drawing/2014/main" id="{BF288298-0472-89DA-C437-A1ED733088C0}"/>
              </a:ext>
            </a:extLst>
          </p:cNvPr>
          <p:cNvSpPr txBox="1"/>
          <p:nvPr/>
        </p:nvSpPr>
        <p:spPr>
          <a:xfrm>
            <a:off x="4780214" y="3372281"/>
            <a:ext cx="1377300"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a:ea typeface="+mn-ea"/>
                <a:cs typeface="+mn-cs"/>
              </a:rPr>
              <a:t>Photo: </a:t>
            </a:r>
            <a:r>
              <a:rPr lang="en-GB" sz="800" dirty="0">
                <a:solidFill>
                  <a:prstClr val="white"/>
                </a:solidFill>
                <a:latin typeface="Arial"/>
              </a:rPr>
              <a:t>UiO </a:t>
            </a:r>
            <a:r>
              <a:rPr kumimoji="0" lang="en-GB" sz="800" b="0" i="0" u="none" strike="noStrike" kern="1200" cap="none" spc="0" normalizeH="0" baseline="0" noProof="0" dirty="0">
                <a:ln>
                  <a:noFill/>
                </a:ln>
                <a:solidFill>
                  <a:prstClr val="white"/>
                </a:solidFill>
                <a:effectLst/>
                <a:uLnTx/>
                <a:uFillTx/>
                <a:latin typeface="Arial"/>
                <a:ea typeface="+mn-ea"/>
                <a:cs typeface="+mn-cs"/>
              </a:rPr>
              <a:t>Growth House</a:t>
            </a:r>
          </a:p>
        </p:txBody>
      </p:sp>
      <p:sp>
        <p:nvSpPr>
          <p:cNvPr id="7" name="TekstSylinder 6">
            <a:extLst>
              <a:ext uri="{FF2B5EF4-FFF2-40B4-BE49-F238E27FC236}">
                <a16:creationId xmlns:a16="http://schemas.microsoft.com/office/drawing/2014/main" id="{D562CE0E-8107-0A9E-5631-BC647BCAE67E}"/>
              </a:ext>
            </a:extLst>
          </p:cNvPr>
          <p:cNvSpPr txBox="1"/>
          <p:nvPr/>
        </p:nvSpPr>
        <p:spPr>
          <a:xfrm>
            <a:off x="10522862" y="3372281"/>
            <a:ext cx="1348446"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a:ea typeface="+mn-ea"/>
                <a:cs typeface="+mn-cs"/>
              </a:rPr>
              <a:t>Photo: Jarli &amp; Jordan/UiO</a:t>
            </a:r>
          </a:p>
        </p:txBody>
      </p:sp>
      <p:sp>
        <p:nvSpPr>
          <p:cNvPr id="9" name="TekstSylinder 8">
            <a:extLst>
              <a:ext uri="{FF2B5EF4-FFF2-40B4-BE49-F238E27FC236}">
                <a16:creationId xmlns:a16="http://schemas.microsoft.com/office/drawing/2014/main" id="{1950E709-7212-6523-E451-DFCC8E7F131E}"/>
              </a:ext>
            </a:extLst>
          </p:cNvPr>
          <p:cNvSpPr txBox="1"/>
          <p:nvPr/>
        </p:nvSpPr>
        <p:spPr>
          <a:xfrm>
            <a:off x="1945676" y="5750556"/>
            <a:ext cx="1348446"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a:ea typeface="+mn-ea"/>
                <a:cs typeface="+mn-cs"/>
              </a:rPr>
              <a:t>Photo: Jarli &amp; Jordan/UiO</a:t>
            </a:r>
          </a:p>
        </p:txBody>
      </p:sp>
      <p:sp>
        <p:nvSpPr>
          <p:cNvPr id="11" name="TekstSylinder 10">
            <a:extLst>
              <a:ext uri="{FF2B5EF4-FFF2-40B4-BE49-F238E27FC236}">
                <a16:creationId xmlns:a16="http://schemas.microsoft.com/office/drawing/2014/main" id="{A7F076A5-46D5-BAE9-31C8-FBFC2E7936E6}"/>
              </a:ext>
            </a:extLst>
          </p:cNvPr>
          <p:cNvSpPr txBox="1"/>
          <p:nvPr/>
        </p:nvSpPr>
        <p:spPr>
          <a:xfrm>
            <a:off x="7666775" y="5750556"/>
            <a:ext cx="1348446"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a:ea typeface="+mn-ea"/>
                <a:cs typeface="+mn-cs"/>
              </a:rPr>
              <a:t>Photo: Jarli &amp; Jordan/UiO</a:t>
            </a:r>
          </a:p>
        </p:txBody>
      </p:sp>
      <p:pic>
        <p:nvPicPr>
          <p:cNvPr id="8" name="Bilde 13">
            <a:extLst>
              <a:ext uri="{FF2B5EF4-FFF2-40B4-BE49-F238E27FC236}">
                <a16:creationId xmlns:a16="http://schemas.microsoft.com/office/drawing/2014/main" id="{4DE6BCB4-DFAA-B96C-BD4E-8AFA5DD4D88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0625" y="3586401"/>
            <a:ext cx="2891554" cy="2384826"/>
          </a:xfrm>
          <a:prstGeom prst="rect">
            <a:avLst/>
          </a:prstGeom>
        </p:spPr>
      </p:pic>
      <p:sp>
        <p:nvSpPr>
          <p:cNvPr id="12" name="TekstSylinder 8">
            <a:extLst>
              <a:ext uri="{FF2B5EF4-FFF2-40B4-BE49-F238E27FC236}">
                <a16:creationId xmlns:a16="http://schemas.microsoft.com/office/drawing/2014/main" id="{6CD8566B-0BBA-56CB-B75E-47256BEDD593}"/>
              </a:ext>
            </a:extLst>
          </p:cNvPr>
          <p:cNvSpPr txBox="1"/>
          <p:nvPr/>
        </p:nvSpPr>
        <p:spPr>
          <a:xfrm>
            <a:off x="1963877" y="5745329"/>
            <a:ext cx="1348446"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lang="nb-NO" sz="800" dirty="0">
                <a:solidFill>
                  <a:prstClr val="white"/>
                </a:solidFill>
                <a:latin typeface="Arial"/>
              </a:rPr>
              <a:t>Photo: UiO/Jarli &amp; Jordan</a:t>
            </a:r>
            <a:endParaRPr kumimoji="0" lang="en-GB" sz="8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5091278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9">
            <a:extLst>
              <a:ext uri="{FF2B5EF4-FFF2-40B4-BE49-F238E27FC236}">
                <a16:creationId xmlns:a16="http://schemas.microsoft.com/office/drawing/2014/main" id="{7D4143CD-392C-A663-F184-6DF032A80404}"/>
              </a:ext>
            </a:extLst>
          </p:cNvPr>
          <p:cNvPicPr>
            <a:picLocks/>
          </p:cNvPicPr>
          <p:nvPr/>
        </p:nvPicPr>
        <p:blipFill>
          <a:blip r:embed="rId3">
            <a:extLst>
              <a:ext uri="{28A0092B-C50C-407E-A947-70E740481C1C}">
                <a14:useLocalDpi xmlns:a14="http://schemas.microsoft.com/office/drawing/2010/main"/>
              </a:ext>
            </a:extLst>
          </a:blip>
          <a:srcRect/>
          <a:stretch/>
        </p:blipFill>
        <p:spPr>
          <a:xfrm>
            <a:off x="383290" y="3578854"/>
            <a:ext cx="2875989" cy="2379600"/>
          </a:xfrm>
          <a:prstGeom prst="rect">
            <a:avLst/>
          </a:prstGeom>
        </p:spPr>
      </p:pic>
      <p:sp>
        <p:nvSpPr>
          <p:cNvPr id="16" name="Rektangel 15">
            <a:extLst>
              <a:ext uri="{FF2B5EF4-FFF2-40B4-BE49-F238E27FC236}">
                <a16:creationId xmlns:a16="http://schemas.microsoft.com/office/drawing/2014/main" id="{2809539A-1087-4255-78A8-56070B3494E5}"/>
              </a:ext>
            </a:extLst>
          </p:cNvPr>
          <p:cNvSpPr/>
          <p:nvPr/>
        </p:nvSpPr>
        <p:spPr>
          <a:xfrm>
            <a:off x="3244543" y="3578854"/>
            <a:ext cx="2982052" cy="237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2052" name="Picture 4">
            <a:extLst>
              <a:ext uri="{FF2B5EF4-FFF2-40B4-BE49-F238E27FC236}">
                <a16:creationId xmlns:a16="http://schemas.microsoft.com/office/drawing/2014/main" id="{EDF6038A-F3CB-F098-7505-ABF146E718CF}"/>
              </a:ext>
            </a:extLst>
          </p:cNvPr>
          <p:cNvPicPr preferRelativeResize="0">
            <a:picLocks noChangeArrowheads="1"/>
          </p:cNvPicPr>
          <p:nvPr/>
        </p:nvPicPr>
        <p:blipFill rotWithShape="1">
          <a:blip r:embed="rId4" cstate="screen">
            <a:extLst>
              <a:ext uri="{28A0092B-C50C-407E-A947-70E740481C1C}">
                <a14:useLocalDpi xmlns:a14="http://schemas.microsoft.com/office/drawing/2010/main"/>
              </a:ext>
            </a:extLst>
          </a:blip>
          <a:srcRect b="-79"/>
          <a:stretch>
            <a:fillRect/>
          </a:stretch>
        </p:blipFill>
        <p:spPr bwMode="auto">
          <a:xfrm>
            <a:off x="6226595" y="3577844"/>
            <a:ext cx="2751384" cy="2382459"/>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B419CEF0-512F-0F19-C66D-9A389F32CF55}"/>
              </a:ext>
            </a:extLst>
          </p:cNvPr>
          <p:cNvSpPr>
            <a:spLocks noGrp="1"/>
          </p:cNvSpPr>
          <p:nvPr>
            <p:ph type="title"/>
          </p:nvPr>
        </p:nvSpPr>
        <p:spPr/>
        <p:txBody>
          <a:bodyPr/>
          <a:lstStyle/>
          <a:p>
            <a:r>
              <a:rPr lang="en-GB" noProof="0" dirty="0"/>
              <a:t>Education </a:t>
            </a:r>
          </a:p>
        </p:txBody>
      </p:sp>
      <p:sp>
        <p:nvSpPr>
          <p:cNvPr id="10" name="Plassholder for lysbildenummer 9">
            <a:extLst>
              <a:ext uri="{FF2B5EF4-FFF2-40B4-BE49-F238E27FC236}">
                <a16:creationId xmlns:a16="http://schemas.microsoft.com/office/drawing/2014/main" id="{B217454E-AB23-B669-D082-900D991E4895}"/>
              </a:ext>
            </a:extLst>
          </p:cNvPr>
          <p:cNvSpPr>
            <a:spLocks noGrp="1"/>
          </p:cNvSpPr>
          <p:nvPr>
            <p:ph type="sldNum" sz="quarter" idx="4"/>
          </p:nvPr>
        </p:nvSpPr>
        <p:spPr/>
        <p:txBody>
          <a:bodyPr/>
          <a:lstStyle/>
          <a:p>
            <a:r>
              <a:rPr lang="en-GB" noProof="0" dirty="0"/>
              <a:t>Page </a:t>
            </a:r>
            <a:fld id="{5251F420-7306-4E7C-A79E-F31A38F7D392}" type="slidenum">
              <a:rPr lang="en-GB" noProof="0" smtClean="0"/>
              <a:pPr/>
              <a:t>20</a:t>
            </a:fld>
            <a:endParaRPr lang="en-GB" noProof="0" dirty="0"/>
          </a:p>
        </p:txBody>
      </p:sp>
      <p:sp>
        <p:nvSpPr>
          <p:cNvPr id="13" name="Rektangel 12">
            <a:extLst>
              <a:ext uri="{FF2B5EF4-FFF2-40B4-BE49-F238E27FC236}">
                <a16:creationId xmlns:a16="http://schemas.microsoft.com/office/drawing/2014/main" id="{04F04D25-3C22-50F1-0211-745836D1937B}"/>
              </a:ext>
            </a:extLst>
          </p:cNvPr>
          <p:cNvSpPr/>
          <p:nvPr/>
        </p:nvSpPr>
        <p:spPr>
          <a:xfrm>
            <a:off x="6089850" y="1206801"/>
            <a:ext cx="2861251" cy="237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Rektangel 13">
            <a:extLst>
              <a:ext uri="{FF2B5EF4-FFF2-40B4-BE49-F238E27FC236}">
                <a16:creationId xmlns:a16="http://schemas.microsoft.com/office/drawing/2014/main" id="{AF3D5FE8-BCE8-0806-5A78-584684D7B314}"/>
              </a:ext>
            </a:extLst>
          </p:cNvPr>
          <p:cNvSpPr/>
          <p:nvPr/>
        </p:nvSpPr>
        <p:spPr>
          <a:xfrm>
            <a:off x="371767" y="1206800"/>
            <a:ext cx="2875989" cy="237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Rektangel 16">
            <a:extLst>
              <a:ext uri="{FF2B5EF4-FFF2-40B4-BE49-F238E27FC236}">
                <a16:creationId xmlns:a16="http://schemas.microsoft.com/office/drawing/2014/main" id="{3873171A-028A-BBF6-AB4A-000EED632008}"/>
              </a:ext>
            </a:extLst>
          </p:cNvPr>
          <p:cNvSpPr/>
          <p:nvPr/>
        </p:nvSpPr>
        <p:spPr>
          <a:xfrm>
            <a:off x="8947458" y="3578854"/>
            <a:ext cx="2861251" cy="237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TekstSylinder 17">
            <a:extLst>
              <a:ext uri="{FF2B5EF4-FFF2-40B4-BE49-F238E27FC236}">
                <a16:creationId xmlns:a16="http://schemas.microsoft.com/office/drawing/2014/main" id="{51105C33-99C3-3D14-2972-17BB9747333A}"/>
              </a:ext>
            </a:extLst>
          </p:cNvPr>
          <p:cNvSpPr txBox="1"/>
          <p:nvPr/>
        </p:nvSpPr>
        <p:spPr>
          <a:xfrm>
            <a:off x="617723" y="1748706"/>
            <a:ext cx="2508684" cy="1056379"/>
          </a:xfrm>
          <a:prstGeom prst="rect">
            <a:avLst/>
          </a:prstGeom>
          <a:noFill/>
        </p:spPr>
        <p:txBody>
          <a:bodyPr wrap="square" rtlCol="0" anchor="b">
            <a:spAutoFit/>
          </a:bodyPr>
          <a:lstStyle/>
          <a:p>
            <a:pPr lvl="0">
              <a:lnSpc>
                <a:spcPct val="107000"/>
              </a:lnSpc>
            </a:pPr>
            <a:r>
              <a:rPr lang="en-GB" sz="2000" noProof="0" dirty="0">
                <a:latin typeface="Arial" panose="020B0604020202020204" pitchFamily="34" charset="0"/>
                <a:ea typeface="Calibri" panose="020F0502020204030204" pitchFamily="34" charset="0"/>
                <a:cs typeface="Arial" panose="020B0604020202020204" pitchFamily="34" charset="0"/>
              </a:rPr>
              <a:t>27,400 students</a:t>
            </a:r>
          </a:p>
          <a:p>
            <a:pPr lvl="0">
              <a:lnSpc>
                <a:spcPct val="107000"/>
              </a:lnSpc>
            </a:pPr>
            <a:endParaRPr lang="en-GB" sz="2000" noProof="0" dirty="0">
              <a:latin typeface="Arial" panose="020B0604020202020204" pitchFamily="34" charset="0"/>
              <a:ea typeface="Calibri" panose="020F0502020204030204" pitchFamily="34" charset="0"/>
              <a:cs typeface="Arial" panose="020B0604020202020204" pitchFamily="34" charset="0"/>
            </a:endParaRPr>
          </a:p>
          <a:p>
            <a:pPr lvl="0">
              <a:lnSpc>
                <a:spcPct val="107000"/>
              </a:lnSpc>
            </a:pPr>
            <a:r>
              <a:rPr lang="en-GB" sz="2000" noProof="0" dirty="0">
                <a:latin typeface="Arial" panose="020B0604020202020204" pitchFamily="34" charset="0"/>
                <a:ea typeface="Calibri" panose="020F0502020204030204" pitchFamily="34" charset="0"/>
                <a:cs typeface="Arial" panose="020B0604020202020204" pitchFamily="34" charset="0"/>
              </a:rPr>
              <a:t>5,266 </a:t>
            </a:r>
            <a:r>
              <a:rPr lang="en-GB" sz="2000" noProof="0" dirty="0">
                <a:effectLst/>
                <a:latin typeface="Arial" panose="020B0604020202020204" pitchFamily="34" charset="0"/>
                <a:ea typeface="Calibri" panose="020F0502020204030204" pitchFamily="34" charset="0"/>
                <a:cs typeface="Arial" panose="020B0604020202020204" pitchFamily="34" charset="0"/>
              </a:rPr>
              <a:t>graduates</a:t>
            </a:r>
          </a:p>
        </p:txBody>
      </p:sp>
      <p:sp>
        <p:nvSpPr>
          <p:cNvPr id="19" name="TekstSylinder 18">
            <a:extLst>
              <a:ext uri="{FF2B5EF4-FFF2-40B4-BE49-F238E27FC236}">
                <a16:creationId xmlns:a16="http://schemas.microsoft.com/office/drawing/2014/main" id="{92335B98-C402-B84C-5BDA-B8C3086EEDB2}"/>
              </a:ext>
            </a:extLst>
          </p:cNvPr>
          <p:cNvSpPr txBox="1"/>
          <p:nvPr/>
        </p:nvSpPr>
        <p:spPr>
          <a:xfrm>
            <a:off x="9193911" y="3911143"/>
            <a:ext cx="2885538" cy="1715021"/>
          </a:xfrm>
          <a:prstGeom prst="rect">
            <a:avLst/>
          </a:prstGeom>
          <a:noFill/>
        </p:spPr>
        <p:txBody>
          <a:bodyPr wrap="square" rtlCol="0">
            <a:spAutoFit/>
          </a:bodyPr>
          <a:lstStyle/>
          <a:p>
            <a:pPr lvl="0">
              <a:lnSpc>
                <a:spcPct val="107000"/>
              </a:lnSpc>
            </a:pPr>
            <a:r>
              <a:rPr lang="en-GB" sz="2000" noProof="0" dirty="0"/>
              <a:t>1,097 </a:t>
            </a:r>
          </a:p>
          <a:p>
            <a:pPr lvl="0">
              <a:lnSpc>
                <a:spcPct val="107000"/>
              </a:lnSpc>
            </a:pPr>
            <a:r>
              <a:rPr lang="en-GB" sz="2000" dirty="0"/>
              <a:t>outgoing</a:t>
            </a:r>
            <a:r>
              <a:rPr lang="en-GB" sz="2000" noProof="0" dirty="0"/>
              <a:t> students</a:t>
            </a:r>
            <a:br>
              <a:rPr lang="en-GB" sz="2000" noProof="0" dirty="0"/>
            </a:br>
            <a:r>
              <a:rPr lang="en-GB" sz="2000" noProof="0" dirty="0"/>
              <a:t> </a:t>
            </a:r>
          </a:p>
          <a:p>
            <a:pPr lvl="0">
              <a:lnSpc>
                <a:spcPct val="107000"/>
              </a:lnSpc>
            </a:pPr>
            <a:r>
              <a:rPr lang="en-GB" sz="2000" noProof="0" dirty="0"/>
              <a:t>1,666</a:t>
            </a:r>
          </a:p>
          <a:p>
            <a:pPr lvl="0">
              <a:lnSpc>
                <a:spcPct val="107000"/>
              </a:lnSpc>
            </a:pPr>
            <a:r>
              <a:rPr lang="en-GB" sz="2000" dirty="0"/>
              <a:t>incoming </a:t>
            </a:r>
            <a:r>
              <a:rPr lang="en-GB" sz="2000" noProof="0" dirty="0"/>
              <a:t>students</a:t>
            </a:r>
          </a:p>
        </p:txBody>
      </p:sp>
      <p:sp>
        <p:nvSpPr>
          <p:cNvPr id="3" name="TekstSylinder 2">
            <a:extLst>
              <a:ext uri="{FF2B5EF4-FFF2-40B4-BE49-F238E27FC236}">
                <a16:creationId xmlns:a16="http://schemas.microsoft.com/office/drawing/2014/main" id="{921A10EF-3E0D-AE54-646C-AA9A993E64E7}"/>
              </a:ext>
            </a:extLst>
          </p:cNvPr>
          <p:cNvSpPr txBox="1"/>
          <p:nvPr/>
        </p:nvSpPr>
        <p:spPr>
          <a:xfrm>
            <a:off x="3445769" y="4079577"/>
            <a:ext cx="2480985" cy="1056379"/>
          </a:xfrm>
          <a:prstGeom prst="rect">
            <a:avLst/>
          </a:prstGeom>
          <a:noFill/>
        </p:spPr>
        <p:txBody>
          <a:bodyPr wrap="square" rtlCol="0">
            <a:spAutoFit/>
          </a:bodyPr>
          <a:lstStyle/>
          <a:p>
            <a:pPr lvl="0">
              <a:lnSpc>
                <a:spcPct val="107000"/>
              </a:lnSpc>
            </a:pPr>
            <a:r>
              <a:rPr lang="en-GB" sz="2000" noProof="0" dirty="0">
                <a:latin typeface="Arial" panose="020B0604020202020204" pitchFamily="34" charset="0"/>
                <a:ea typeface="Calibri" panose="020F0502020204030204" pitchFamily="34" charset="0"/>
                <a:cs typeface="Arial" panose="020B0604020202020204" pitchFamily="34" charset="0"/>
              </a:rPr>
              <a:t>16,744 qualified students with UiO as their first choice</a:t>
            </a:r>
          </a:p>
        </p:txBody>
      </p:sp>
      <p:sp>
        <p:nvSpPr>
          <p:cNvPr id="4" name="TekstSylinder 3">
            <a:extLst>
              <a:ext uri="{FF2B5EF4-FFF2-40B4-BE49-F238E27FC236}">
                <a16:creationId xmlns:a16="http://schemas.microsoft.com/office/drawing/2014/main" id="{CA945010-45A7-528F-4B31-286094C04FD6}"/>
              </a:ext>
            </a:extLst>
          </p:cNvPr>
          <p:cNvSpPr txBox="1"/>
          <p:nvPr/>
        </p:nvSpPr>
        <p:spPr>
          <a:xfrm>
            <a:off x="6347945" y="1419386"/>
            <a:ext cx="2508684" cy="1715021"/>
          </a:xfrm>
          <a:prstGeom prst="rect">
            <a:avLst/>
          </a:prstGeom>
          <a:noFill/>
        </p:spPr>
        <p:txBody>
          <a:bodyPr wrap="square" rtlCol="0" anchor="b">
            <a:spAutoFit/>
          </a:bodyPr>
          <a:lstStyle/>
          <a:p>
            <a:pPr lvl="0">
              <a:lnSpc>
                <a:spcPct val="107000"/>
              </a:lnSpc>
            </a:pPr>
            <a:endParaRPr lang="en-GB" sz="2000" noProof="0" dirty="0">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pPr>
            <a:r>
              <a:rPr lang="en-GB" sz="2000" noProof="0" dirty="0">
                <a:latin typeface="Arial" panose="020B0604020202020204" pitchFamily="34" charset="0"/>
                <a:ea typeface="Calibri" panose="020F0502020204030204" pitchFamily="34" charset="0"/>
                <a:cs typeface="Arial" panose="020B0604020202020204" pitchFamily="34" charset="0"/>
              </a:rPr>
              <a:t>Students most pleased with academic content</a:t>
            </a:r>
          </a:p>
          <a:p>
            <a:pPr lvl="0">
              <a:lnSpc>
                <a:spcPct val="107000"/>
              </a:lnSpc>
            </a:pPr>
            <a:endParaRPr lang="en-GB" sz="2000" noProof="0" dirty="0">
              <a:latin typeface="Arial" panose="020B0604020202020204" pitchFamily="34" charset="0"/>
              <a:ea typeface="Calibri" panose="020F0502020204030204" pitchFamily="34" charset="0"/>
              <a:cs typeface="Arial" panose="020B0604020202020204" pitchFamily="34" charset="0"/>
            </a:endParaRPr>
          </a:p>
        </p:txBody>
      </p:sp>
      <p:sp>
        <p:nvSpPr>
          <p:cNvPr id="9" name="TekstSylinder 8">
            <a:extLst>
              <a:ext uri="{FF2B5EF4-FFF2-40B4-BE49-F238E27FC236}">
                <a16:creationId xmlns:a16="http://schemas.microsoft.com/office/drawing/2014/main" id="{083ADEF2-1C6E-6CAF-0024-2945AB205529}"/>
              </a:ext>
            </a:extLst>
          </p:cNvPr>
          <p:cNvSpPr txBox="1"/>
          <p:nvPr/>
        </p:nvSpPr>
        <p:spPr>
          <a:xfrm>
            <a:off x="7520475" y="5744859"/>
            <a:ext cx="1503938" cy="215444"/>
          </a:xfrm>
          <a:prstGeom prst="rect">
            <a:avLst/>
          </a:prstGeom>
          <a:noFill/>
        </p:spPr>
        <p:txBody>
          <a:bodyPr wrap="none" rtlCol="0">
            <a:spAutoFit/>
          </a:bodyPr>
          <a:lstStyle/>
          <a:p>
            <a:r>
              <a:rPr lang="en-GB" sz="800" noProof="0" dirty="0">
                <a:solidFill>
                  <a:schemeClr val="bg1"/>
                </a:solidFill>
              </a:rPr>
              <a:t>Photo: UiO/Francesco Segrè</a:t>
            </a:r>
          </a:p>
        </p:txBody>
      </p:sp>
      <p:pic>
        <p:nvPicPr>
          <p:cNvPr id="11" name="Bilde 6">
            <a:extLst>
              <a:ext uri="{FF2B5EF4-FFF2-40B4-BE49-F238E27FC236}">
                <a16:creationId xmlns:a16="http://schemas.microsoft.com/office/drawing/2014/main" id="{AC7D77AB-7DFC-6BD0-3C93-E8263ACBCD40}"/>
              </a:ext>
            </a:extLst>
          </p:cNvPr>
          <p:cNvPicPr>
            <a:picLocks/>
          </p:cNvPicPr>
          <p:nvPr/>
        </p:nvPicPr>
        <p:blipFill>
          <a:blip r:embed="rId5">
            <a:extLst>
              <a:ext uri="{28A0092B-C50C-407E-A947-70E740481C1C}">
                <a14:useLocalDpi xmlns:a14="http://schemas.microsoft.com/office/drawing/2010/main"/>
              </a:ext>
            </a:extLst>
          </a:blip>
          <a:srcRect/>
          <a:stretch/>
        </p:blipFill>
        <p:spPr>
          <a:xfrm>
            <a:off x="3247756" y="1210639"/>
            <a:ext cx="2978840" cy="2375761"/>
          </a:xfrm>
          <a:prstGeom prst="rect">
            <a:avLst/>
          </a:prstGeom>
        </p:spPr>
      </p:pic>
      <p:sp>
        <p:nvSpPr>
          <p:cNvPr id="12" name="TekstSylinder 5">
            <a:extLst>
              <a:ext uri="{FF2B5EF4-FFF2-40B4-BE49-F238E27FC236}">
                <a16:creationId xmlns:a16="http://schemas.microsoft.com/office/drawing/2014/main" id="{04E02F04-27E8-A2F9-E535-0E065700D0DA}"/>
              </a:ext>
            </a:extLst>
          </p:cNvPr>
          <p:cNvSpPr txBox="1"/>
          <p:nvPr/>
        </p:nvSpPr>
        <p:spPr>
          <a:xfrm>
            <a:off x="4902321" y="3362400"/>
            <a:ext cx="1348446" cy="215444"/>
          </a:xfrm>
          <a:prstGeom prst="rect">
            <a:avLst/>
          </a:prstGeom>
          <a:noFill/>
        </p:spPr>
        <p:txBody>
          <a:bodyPr wrap="none" rtlCol="0">
            <a:spAutoFit/>
          </a:bodyPr>
          <a:lstStyle/>
          <a:p>
            <a:r>
              <a:rPr lang="en-GB" sz="800" noProof="0" dirty="0">
                <a:solidFill>
                  <a:schemeClr val="bg1"/>
                </a:solidFill>
              </a:rPr>
              <a:t>Photo: UiO/Jarli &amp; Jordan</a:t>
            </a:r>
          </a:p>
        </p:txBody>
      </p:sp>
      <p:sp>
        <p:nvSpPr>
          <p:cNvPr id="21" name="TekstSylinder 7">
            <a:extLst>
              <a:ext uri="{FF2B5EF4-FFF2-40B4-BE49-F238E27FC236}">
                <a16:creationId xmlns:a16="http://schemas.microsoft.com/office/drawing/2014/main" id="{7DD883F6-987C-747D-3D43-5D0D87076F74}"/>
              </a:ext>
            </a:extLst>
          </p:cNvPr>
          <p:cNvSpPr txBox="1"/>
          <p:nvPr/>
        </p:nvSpPr>
        <p:spPr>
          <a:xfrm>
            <a:off x="2004078" y="5739171"/>
            <a:ext cx="1348446" cy="215444"/>
          </a:xfrm>
          <a:prstGeom prst="rect">
            <a:avLst/>
          </a:prstGeom>
          <a:noFill/>
        </p:spPr>
        <p:txBody>
          <a:bodyPr wrap="none" rtlCol="0">
            <a:spAutoFit/>
          </a:bodyPr>
          <a:lstStyle/>
          <a:p>
            <a:r>
              <a:rPr lang="en-GB" sz="800" noProof="0" dirty="0"/>
              <a:t>Photo: UiO/Jarli &amp; Jordan</a:t>
            </a:r>
          </a:p>
        </p:txBody>
      </p:sp>
      <p:pic>
        <p:nvPicPr>
          <p:cNvPr id="22" name="Picture 2">
            <a:extLst>
              <a:ext uri="{FF2B5EF4-FFF2-40B4-BE49-F238E27FC236}">
                <a16:creationId xmlns:a16="http://schemas.microsoft.com/office/drawing/2014/main" id="{374136FB-EDD2-5477-DD24-CC0243A618E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p:blipFill>
        <p:spPr bwMode="auto">
          <a:xfrm>
            <a:off x="8943870" y="1207107"/>
            <a:ext cx="2865103" cy="2368888"/>
          </a:xfrm>
          <a:prstGeom prst="rect">
            <a:avLst/>
          </a:prstGeom>
          <a:noFill/>
          <a:extLst>
            <a:ext uri="{909E8E84-426E-40DD-AFC4-6F175D3DCCD1}">
              <a14:hiddenFill xmlns:a14="http://schemas.microsoft.com/office/drawing/2010/main">
                <a:solidFill>
                  <a:srgbClr val="FFFFFF"/>
                </a:solidFill>
              </a14:hiddenFill>
            </a:ext>
          </a:extLst>
        </p:spPr>
      </p:pic>
      <p:sp>
        <p:nvSpPr>
          <p:cNvPr id="23" name="TekstSylinder 4">
            <a:extLst>
              <a:ext uri="{FF2B5EF4-FFF2-40B4-BE49-F238E27FC236}">
                <a16:creationId xmlns:a16="http://schemas.microsoft.com/office/drawing/2014/main" id="{155CDB20-08B7-4205-0A3B-CE983DB90520}"/>
              </a:ext>
            </a:extLst>
          </p:cNvPr>
          <p:cNvSpPr txBox="1"/>
          <p:nvPr/>
        </p:nvSpPr>
        <p:spPr>
          <a:xfrm>
            <a:off x="11167703" y="3362400"/>
            <a:ext cx="689612" cy="215444"/>
          </a:xfrm>
          <a:prstGeom prst="rect">
            <a:avLst/>
          </a:prstGeom>
          <a:noFill/>
        </p:spPr>
        <p:txBody>
          <a:bodyPr wrap="none" rtlCol="0">
            <a:spAutoFit/>
          </a:bodyPr>
          <a:lstStyle/>
          <a:p>
            <a:r>
              <a:rPr lang="en-GB" sz="800" noProof="0" dirty="0">
                <a:solidFill>
                  <a:schemeClr val="bg1"/>
                </a:solidFill>
              </a:rPr>
              <a:t>Photo: UiO</a:t>
            </a:r>
          </a:p>
        </p:txBody>
      </p:sp>
    </p:spTree>
    <p:extLst>
      <p:ext uri="{BB962C8B-B14F-4D97-AF65-F5344CB8AC3E}">
        <p14:creationId xmlns:p14="http://schemas.microsoft.com/office/powerpoint/2010/main" val="2518052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64379-7062-016C-E817-C2419CA01BA5}"/>
            </a:ext>
          </a:extLst>
        </p:cNvPr>
        <p:cNvGrpSpPr/>
        <p:nvPr/>
      </p:nvGrpSpPr>
      <p:grpSpPr>
        <a:xfrm>
          <a:off x="0" y="0"/>
          <a:ext cx="0" cy="0"/>
          <a:chOff x="0" y="0"/>
          <a:chExt cx="0" cy="0"/>
        </a:xfrm>
      </p:grpSpPr>
      <p:sp>
        <p:nvSpPr>
          <p:cNvPr id="16" name="Rektangel 15">
            <a:extLst>
              <a:ext uri="{FF2B5EF4-FFF2-40B4-BE49-F238E27FC236}">
                <a16:creationId xmlns:a16="http://schemas.microsoft.com/office/drawing/2014/main" id="{B86886AE-7411-523C-1319-48EE823343A2}"/>
              </a:ext>
            </a:extLst>
          </p:cNvPr>
          <p:cNvSpPr/>
          <p:nvPr/>
        </p:nvSpPr>
        <p:spPr>
          <a:xfrm>
            <a:off x="360044" y="1193474"/>
            <a:ext cx="7506301" cy="226371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Rektangel 14">
            <a:extLst>
              <a:ext uri="{FF2B5EF4-FFF2-40B4-BE49-F238E27FC236}">
                <a16:creationId xmlns:a16="http://schemas.microsoft.com/office/drawing/2014/main" id="{60ED6731-E218-CC26-C7F5-8B70BA1B3ABD}"/>
              </a:ext>
            </a:extLst>
          </p:cNvPr>
          <p:cNvSpPr/>
          <p:nvPr/>
        </p:nvSpPr>
        <p:spPr>
          <a:xfrm>
            <a:off x="360045"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ektangel 20">
            <a:extLst>
              <a:ext uri="{FF2B5EF4-FFF2-40B4-BE49-F238E27FC236}">
                <a16:creationId xmlns:a16="http://schemas.microsoft.com/office/drawing/2014/main" id="{5F0787AE-DB52-3A8C-7E48-14AAD10F4674}"/>
              </a:ext>
            </a:extLst>
          </p:cNvPr>
          <p:cNvSpPr/>
          <p:nvPr/>
        </p:nvSpPr>
        <p:spPr>
          <a:xfrm>
            <a:off x="4155431"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Rektangel 22">
            <a:extLst>
              <a:ext uri="{FF2B5EF4-FFF2-40B4-BE49-F238E27FC236}">
                <a16:creationId xmlns:a16="http://schemas.microsoft.com/office/drawing/2014/main" id="{F7BE59FD-2CE9-4894-76D9-2C781CC0C3E0}"/>
              </a:ext>
            </a:extLst>
          </p:cNvPr>
          <p:cNvSpPr/>
          <p:nvPr/>
        </p:nvSpPr>
        <p:spPr>
          <a:xfrm>
            <a:off x="7950817"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43E8F42F-178B-83B2-5BBC-DD7DBB799415}"/>
              </a:ext>
            </a:extLst>
          </p:cNvPr>
          <p:cNvSpPr>
            <a:spLocks noGrp="1"/>
          </p:cNvSpPr>
          <p:nvPr>
            <p:ph type="title"/>
          </p:nvPr>
        </p:nvSpPr>
        <p:spPr/>
        <p:txBody>
          <a:bodyPr>
            <a:normAutofit/>
          </a:bodyPr>
          <a:lstStyle/>
          <a:p>
            <a:r>
              <a:rPr lang="en-GB" noProof="0" dirty="0"/>
              <a:t>Students and study programmes</a:t>
            </a:r>
          </a:p>
        </p:txBody>
      </p:sp>
      <p:sp>
        <p:nvSpPr>
          <p:cNvPr id="10" name="Plassholder for lysbildenummer 9">
            <a:extLst>
              <a:ext uri="{FF2B5EF4-FFF2-40B4-BE49-F238E27FC236}">
                <a16:creationId xmlns:a16="http://schemas.microsoft.com/office/drawing/2014/main" id="{CB888A72-5765-619C-7599-5AD8210018FD}"/>
              </a:ext>
            </a:extLst>
          </p:cNvPr>
          <p:cNvSpPr>
            <a:spLocks noGrp="1"/>
          </p:cNvSpPr>
          <p:nvPr>
            <p:ph type="sldNum" sz="quarter" idx="4"/>
          </p:nvPr>
        </p:nvSpPr>
        <p:spPr/>
        <p:txBody>
          <a:bodyPr/>
          <a:lstStyle/>
          <a:p>
            <a:r>
              <a:rPr lang="en-US"/>
              <a:t>Side </a:t>
            </a:r>
            <a:fld id="{5251F420-7306-4E7C-A79E-F31A38F7D392}" type="slidenum">
              <a:rPr lang="en-US" smtClean="0"/>
              <a:pPr/>
              <a:t>21</a:t>
            </a:fld>
            <a:endParaRPr lang="en-US"/>
          </a:p>
        </p:txBody>
      </p:sp>
      <p:sp>
        <p:nvSpPr>
          <p:cNvPr id="25" name="TekstSylinder 24">
            <a:extLst>
              <a:ext uri="{FF2B5EF4-FFF2-40B4-BE49-F238E27FC236}">
                <a16:creationId xmlns:a16="http://schemas.microsoft.com/office/drawing/2014/main" id="{C17DAC48-BDA7-54D7-C4FC-4EA4A52BCA58}"/>
              </a:ext>
            </a:extLst>
          </p:cNvPr>
          <p:cNvSpPr txBox="1"/>
          <p:nvPr/>
        </p:nvSpPr>
        <p:spPr>
          <a:xfrm>
            <a:off x="1145146" y="1191986"/>
            <a:ext cx="2722523" cy="2431435"/>
          </a:xfrm>
          <a:prstGeom prst="rect">
            <a:avLst/>
          </a:prstGeom>
          <a:noFill/>
        </p:spPr>
        <p:txBody>
          <a:bodyPr wrap="square" rtlCol="0">
            <a:spAutoFit/>
          </a:bodyPr>
          <a:lstStyle/>
          <a:p>
            <a:r>
              <a:rPr lang="en-GB" sz="3200" noProof="0" dirty="0">
                <a:solidFill>
                  <a:schemeClr val="bg1"/>
                </a:solidFill>
                <a:latin typeface="Arial" panose="020B0604020202020204" pitchFamily="34" charset="0"/>
                <a:cs typeface="Arial" panose="020B0604020202020204" pitchFamily="34" charset="0"/>
              </a:rPr>
              <a:t>36</a:t>
            </a:r>
            <a:endParaRPr lang="en-GB" sz="2000" noProof="0" dirty="0">
              <a:solidFill>
                <a:schemeClr val="bg1"/>
              </a:solidFill>
              <a:latin typeface="Arial" panose="020B0604020202020204" pitchFamily="34" charset="0"/>
              <a:cs typeface="Arial" panose="020B0604020202020204" pitchFamily="34" charset="0"/>
            </a:endParaRPr>
          </a:p>
          <a:p>
            <a:r>
              <a:rPr lang="en-GB" sz="2000" dirty="0">
                <a:solidFill>
                  <a:schemeClr val="bg1"/>
                </a:solidFill>
                <a:latin typeface="Arial" panose="020B0604020202020204" pitchFamily="34" charset="0"/>
                <a:cs typeface="Arial" panose="020B0604020202020204" pitchFamily="34" charset="0"/>
              </a:rPr>
              <a:t>one-year</a:t>
            </a:r>
            <a:r>
              <a:rPr lang="en-GB" sz="2000" noProof="0" dirty="0">
                <a:solidFill>
                  <a:schemeClr val="bg1"/>
                </a:solidFill>
                <a:latin typeface="Arial" panose="020B0604020202020204" pitchFamily="34" charset="0"/>
                <a:cs typeface="Arial" panose="020B0604020202020204" pitchFamily="34" charset="0"/>
              </a:rPr>
              <a:t> programs</a:t>
            </a:r>
          </a:p>
          <a:p>
            <a:endParaRPr lang="en-GB" sz="1400" noProof="0" dirty="0">
              <a:solidFill>
                <a:schemeClr val="bg1"/>
              </a:solidFill>
              <a:latin typeface="Arial" panose="020B0604020202020204" pitchFamily="34" charset="0"/>
              <a:cs typeface="Arial" panose="020B0604020202020204" pitchFamily="34" charset="0"/>
            </a:endParaRPr>
          </a:p>
          <a:p>
            <a:r>
              <a:rPr lang="en-GB" sz="3200" noProof="0" dirty="0">
                <a:solidFill>
                  <a:schemeClr val="bg1"/>
                </a:solidFill>
                <a:latin typeface="Arial" panose="020B0604020202020204" pitchFamily="34" charset="0"/>
                <a:cs typeface="Arial" panose="020B0604020202020204" pitchFamily="34" charset="0"/>
              </a:rPr>
              <a:t>98 </a:t>
            </a:r>
          </a:p>
          <a:p>
            <a:r>
              <a:rPr lang="en-GB" sz="2000" noProof="0" dirty="0">
                <a:solidFill>
                  <a:schemeClr val="bg1"/>
                </a:solidFill>
                <a:latin typeface="Arial" panose="020B0604020202020204" pitchFamily="34" charset="0"/>
                <a:cs typeface="Arial" panose="020B0604020202020204" pitchFamily="34" charset="0"/>
              </a:rPr>
              <a:t>Master´s degree programmes</a:t>
            </a:r>
          </a:p>
          <a:p>
            <a:endParaRPr lang="en-GB" sz="1400" noProof="0" dirty="0">
              <a:solidFill>
                <a:schemeClr val="bg1"/>
              </a:solidFill>
              <a:latin typeface="Arial" panose="020B0604020202020204" pitchFamily="34" charset="0"/>
              <a:cs typeface="Arial" panose="020B0604020202020204" pitchFamily="34" charset="0"/>
            </a:endParaRPr>
          </a:p>
        </p:txBody>
      </p:sp>
      <p:sp>
        <p:nvSpPr>
          <p:cNvPr id="29" name="TekstSylinder 28">
            <a:extLst>
              <a:ext uri="{FF2B5EF4-FFF2-40B4-BE49-F238E27FC236}">
                <a16:creationId xmlns:a16="http://schemas.microsoft.com/office/drawing/2014/main" id="{77C11794-071B-F8F5-9D8F-3B673175C5A4}"/>
              </a:ext>
            </a:extLst>
          </p:cNvPr>
          <p:cNvSpPr txBox="1"/>
          <p:nvPr/>
        </p:nvSpPr>
        <p:spPr>
          <a:xfrm>
            <a:off x="4451170" y="3837651"/>
            <a:ext cx="3301907" cy="1200329"/>
          </a:xfrm>
          <a:prstGeom prst="rect">
            <a:avLst/>
          </a:prstGeom>
          <a:noFill/>
        </p:spPr>
        <p:txBody>
          <a:bodyPr wrap="square" rtlCol="0">
            <a:spAutoFit/>
          </a:bodyPr>
          <a:lstStyle/>
          <a:p>
            <a:pPr>
              <a:spcAft>
                <a:spcPts val="600"/>
              </a:spcAft>
            </a:pPr>
            <a:r>
              <a:rPr lang="nb-NO" sz="3200" dirty="0">
                <a:solidFill>
                  <a:srgbClr val="5C5BEE"/>
                </a:solidFill>
                <a:latin typeface="Arial" panose="020B0604020202020204" pitchFamily="34" charset="0"/>
                <a:cs typeface="Arial" panose="020B0604020202020204" pitchFamily="34" charset="0"/>
              </a:rPr>
              <a:t>5,770 </a:t>
            </a:r>
            <a:br>
              <a:rPr lang="nb-NO" sz="1800" dirty="0">
                <a:solidFill>
                  <a:srgbClr val="5C5BEE"/>
                </a:solidFill>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students in 1,5 - 2-year master's programmes</a:t>
            </a:r>
            <a:endParaRPr lang="nb-NO" sz="2000" dirty="0">
              <a:latin typeface="Arial" panose="020B0604020202020204" pitchFamily="34" charset="0"/>
              <a:cs typeface="Arial" panose="020B0604020202020204" pitchFamily="34" charset="0"/>
            </a:endParaRPr>
          </a:p>
        </p:txBody>
      </p:sp>
      <p:sp>
        <p:nvSpPr>
          <p:cNvPr id="30" name="TekstSylinder 29">
            <a:extLst>
              <a:ext uri="{FF2B5EF4-FFF2-40B4-BE49-F238E27FC236}">
                <a16:creationId xmlns:a16="http://schemas.microsoft.com/office/drawing/2014/main" id="{7848E94F-B84D-8046-9B88-B4803A7F0F3E}"/>
              </a:ext>
            </a:extLst>
          </p:cNvPr>
          <p:cNvSpPr txBox="1"/>
          <p:nvPr/>
        </p:nvSpPr>
        <p:spPr>
          <a:xfrm>
            <a:off x="509618" y="3837651"/>
            <a:ext cx="3914776" cy="1200329"/>
          </a:xfrm>
          <a:prstGeom prst="rect">
            <a:avLst/>
          </a:prstGeom>
          <a:noFill/>
        </p:spPr>
        <p:txBody>
          <a:bodyPr wrap="square" rtlCol="0">
            <a:spAutoFit/>
          </a:bodyPr>
          <a:lstStyle/>
          <a:p>
            <a:r>
              <a:rPr lang="nb-NO" sz="3200" dirty="0">
                <a:solidFill>
                  <a:srgbClr val="5C5BEE"/>
                </a:solidFill>
                <a:latin typeface="Arial" panose="020B0604020202020204" pitchFamily="34" charset="0"/>
                <a:cs typeface="Arial" panose="020B0604020202020204" pitchFamily="34" charset="0"/>
              </a:rPr>
              <a:t>8,645</a:t>
            </a:r>
            <a:br>
              <a:rPr lang="nb-NO" sz="1800" dirty="0">
                <a:solidFill>
                  <a:srgbClr val="5C5BEE"/>
                </a:solidFill>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students in bachelor’s programmes</a:t>
            </a:r>
            <a:endParaRPr lang="nb-NO" sz="2000" dirty="0">
              <a:latin typeface="Arial" panose="020B0604020202020204" pitchFamily="34" charset="0"/>
              <a:cs typeface="Arial" panose="020B0604020202020204" pitchFamily="34" charset="0"/>
            </a:endParaRPr>
          </a:p>
        </p:txBody>
      </p:sp>
      <p:sp>
        <p:nvSpPr>
          <p:cNvPr id="31" name="TekstSylinder 30">
            <a:extLst>
              <a:ext uri="{FF2B5EF4-FFF2-40B4-BE49-F238E27FC236}">
                <a16:creationId xmlns:a16="http://schemas.microsoft.com/office/drawing/2014/main" id="{04C644CA-727E-4922-2F9A-D89ABF522B43}"/>
              </a:ext>
            </a:extLst>
          </p:cNvPr>
          <p:cNvSpPr txBox="1"/>
          <p:nvPr/>
        </p:nvSpPr>
        <p:spPr>
          <a:xfrm>
            <a:off x="8155959" y="3837651"/>
            <a:ext cx="3496628" cy="1815882"/>
          </a:xfrm>
          <a:prstGeom prst="rect">
            <a:avLst/>
          </a:prstGeom>
          <a:noFill/>
        </p:spPr>
        <p:txBody>
          <a:bodyPr wrap="square" rtlCol="0">
            <a:spAutoFit/>
          </a:bodyPr>
          <a:lstStyle/>
          <a:p>
            <a:r>
              <a:rPr lang="nb-NO" sz="3200" dirty="0">
                <a:solidFill>
                  <a:srgbClr val="5C5BEE"/>
                </a:solidFill>
                <a:latin typeface="Arial" panose="020B0604020202020204" pitchFamily="34" charset="0"/>
                <a:cs typeface="Arial" panose="020B0604020202020204" pitchFamily="34" charset="0"/>
              </a:rPr>
              <a:t>6,340</a:t>
            </a:r>
            <a:br>
              <a:rPr lang="nb-NO" sz="1800" dirty="0">
                <a:solidFill>
                  <a:srgbClr val="5C5BEE"/>
                </a:solidFill>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students in 5-year master's programmes and 6-year programmes of professional study</a:t>
            </a:r>
            <a:endParaRPr lang="nb-NO" sz="1800" dirty="0">
              <a:latin typeface="Arial" panose="020B0604020202020204" pitchFamily="34" charset="0"/>
              <a:cs typeface="Arial" panose="020B0604020202020204" pitchFamily="34" charset="0"/>
            </a:endParaRPr>
          </a:p>
        </p:txBody>
      </p:sp>
      <p:sp>
        <p:nvSpPr>
          <p:cNvPr id="5" name="TekstSylinder 4">
            <a:extLst>
              <a:ext uri="{FF2B5EF4-FFF2-40B4-BE49-F238E27FC236}">
                <a16:creationId xmlns:a16="http://schemas.microsoft.com/office/drawing/2014/main" id="{FE9A9B68-75AD-DCA5-AFBA-9F3DA8C7EEBF}"/>
              </a:ext>
            </a:extLst>
          </p:cNvPr>
          <p:cNvSpPr txBox="1"/>
          <p:nvPr/>
        </p:nvSpPr>
        <p:spPr>
          <a:xfrm>
            <a:off x="10377405" y="3233131"/>
            <a:ext cx="1284326" cy="215444"/>
          </a:xfrm>
          <a:prstGeom prst="rect">
            <a:avLst/>
          </a:prstGeom>
          <a:noFill/>
        </p:spPr>
        <p:txBody>
          <a:bodyPr wrap="none" rtlCol="0">
            <a:spAutoFit/>
          </a:bodyPr>
          <a:lstStyle/>
          <a:p>
            <a:r>
              <a:rPr lang="en-US" sz="800">
                <a:solidFill>
                  <a:schemeClr val="bg1"/>
                </a:solidFill>
              </a:rPr>
              <a:t>Foto: Jarli &amp; Jordan/UiO</a:t>
            </a:r>
            <a:endParaRPr lang="en-GB" sz="800">
              <a:solidFill>
                <a:schemeClr val="bg1"/>
              </a:solidFill>
            </a:endParaRPr>
          </a:p>
        </p:txBody>
      </p:sp>
      <p:sp>
        <p:nvSpPr>
          <p:cNvPr id="4" name="Rektangel 3">
            <a:extLst>
              <a:ext uri="{FF2B5EF4-FFF2-40B4-BE49-F238E27FC236}">
                <a16:creationId xmlns:a16="http://schemas.microsoft.com/office/drawing/2014/main" id="{B86886AE-7411-523C-1319-48EE823343A2}"/>
              </a:ext>
            </a:extLst>
          </p:cNvPr>
          <p:cNvSpPr/>
          <p:nvPr/>
        </p:nvSpPr>
        <p:spPr>
          <a:xfrm>
            <a:off x="4613414" y="1473699"/>
            <a:ext cx="2965169" cy="1352718"/>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noProof="0" dirty="0">
                <a:solidFill>
                  <a:schemeClr val="bg1"/>
                </a:solidFill>
                <a:latin typeface="Arial" panose="020B0604020202020204" pitchFamily="34" charset="0"/>
                <a:cs typeface="Arial" panose="020B0604020202020204" pitchFamily="34" charset="0"/>
              </a:rPr>
              <a:t>72 </a:t>
            </a:r>
          </a:p>
          <a:p>
            <a:r>
              <a:rPr lang="en-GB" sz="2000" noProof="0" dirty="0">
                <a:solidFill>
                  <a:schemeClr val="bg1"/>
                </a:solidFill>
                <a:latin typeface="Arial" panose="020B0604020202020204" pitchFamily="34" charset="0"/>
                <a:cs typeface="Arial" panose="020B0604020202020204" pitchFamily="34" charset="0"/>
              </a:rPr>
              <a:t>Bachelor´s programs</a:t>
            </a:r>
          </a:p>
          <a:p>
            <a:endParaRPr lang="en-GB" sz="1400" noProof="0" dirty="0">
              <a:solidFill>
                <a:schemeClr val="bg1"/>
              </a:solidFill>
              <a:latin typeface="Arial" panose="020B0604020202020204" pitchFamily="34" charset="0"/>
              <a:cs typeface="Arial" panose="020B0604020202020204" pitchFamily="34" charset="0"/>
            </a:endParaRPr>
          </a:p>
          <a:p>
            <a:r>
              <a:rPr lang="en-GB" sz="3200" noProof="0" dirty="0">
                <a:solidFill>
                  <a:schemeClr val="bg1"/>
                </a:solidFill>
                <a:latin typeface="Arial" panose="020B0604020202020204" pitchFamily="34" charset="0"/>
                <a:cs typeface="Arial" panose="020B0604020202020204" pitchFamily="34" charset="0"/>
              </a:rPr>
              <a:t>10 </a:t>
            </a:r>
          </a:p>
          <a:p>
            <a:r>
              <a:rPr lang="en-GB" sz="2000" noProof="0" dirty="0">
                <a:solidFill>
                  <a:schemeClr val="bg1"/>
                </a:solidFill>
                <a:latin typeface="Arial" panose="020B0604020202020204" pitchFamily="34" charset="0"/>
                <a:cs typeface="Arial" panose="020B0604020202020204" pitchFamily="34" charset="0"/>
              </a:rPr>
              <a:t>5-6-year programmes </a:t>
            </a:r>
            <a:endParaRPr lang="en-GB" sz="2000" noProof="0" dirty="0">
              <a:latin typeface="Arial" panose="020B0604020202020204" pitchFamily="34" charset="0"/>
              <a:cs typeface="Arial" panose="020B0604020202020204" pitchFamily="34" charset="0"/>
            </a:endParaRPr>
          </a:p>
        </p:txBody>
      </p:sp>
      <p:pic>
        <p:nvPicPr>
          <p:cNvPr id="11" name="Bilde 10">
            <a:extLst>
              <a:ext uri="{FF2B5EF4-FFF2-40B4-BE49-F238E27FC236}">
                <a16:creationId xmlns:a16="http://schemas.microsoft.com/office/drawing/2014/main" id="{F1BD2546-1A4D-956A-7C75-B823698B92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50818" y="1193474"/>
            <a:ext cx="3710913" cy="2263710"/>
          </a:xfrm>
          <a:prstGeom prst="rect">
            <a:avLst/>
          </a:prstGeom>
        </p:spPr>
      </p:pic>
      <p:sp>
        <p:nvSpPr>
          <p:cNvPr id="6" name="TekstSylinder 5">
            <a:extLst>
              <a:ext uri="{FF2B5EF4-FFF2-40B4-BE49-F238E27FC236}">
                <a16:creationId xmlns:a16="http://schemas.microsoft.com/office/drawing/2014/main" id="{37DF8816-210A-D262-FF5E-181F7E8D6E9C}"/>
              </a:ext>
            </a:extLst>
          </p:cNvPr>
          <p:cNvSpPr txBox="1"/>
          <p:nvPr/>
        </p:nvSpPr>
        <p:spPr>
          <a:xfrm>
            <a:off x="10404691" y="3237413"/>
            <a:ext cx="1284326" cy="215444"/>
          </a:xfrm>
          <a:prstGeom prst="rect">
            <a:avLst/>
          </a:prstGeom>
          <a:noFill/>
        </p:spPr>
        <p:txBody>
          <a:bodyPr wrap="none" rtlCol="0">
            <a:spAutoFit/>
          </a:bodyPr>
          <a:lstStyle/>
          <a:p>
            <a:r>
              <a:rPr lang="nb-NO" sz="800" dirty="0">
                <a:solidFill>
                  <a:schemeClr val="bg1"/>
                </a:solidFill>
              </a:rPr>
              <a:t>Foto: UiO/Jarli &amp; Jordan</a:t>
            </a:r>
            <a:endParaRPr lang="en-GB" sz="800" dirty="0">
              <a:solidFill>
                <a:schemeClr val="bg1"/>
              </a:solidFill>
            </a:endParaRPr>
          </a:p>
        </p:txBody>
      </p:sp>
    </p:spTree>
    <p:extLst>
      <p:ext uri="{BB962C8B-B14F-4D97-AF65-F5344CB8AC3E}">
        <p14:creationId xmlns:p14="http://schemas.microsoft.com/office/powerpoint/2010/main" val="1148908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A1655-2F17-B838-B6FC-14BBD29DAD76}"/>
            </a:ext>
          </a:extLst>
        </p:cNvPr>
        <p:cNvGrpSpPr/>
        <p:nvPr/>
      </p:nvGrpSpPr>
      <p:grpSpPr>
        <a:xfrm>
          <a:off x="0" y="0"/>
          <a:ext cx="0" cy="0"/>
          <a:chOff x="0" y="0"/>
          <a:chExt cx="0" cy="0"/>
        </a:xfrm>
      </p:grpSpPr>
      <p:sp>
        <p:nvSpPr>
          <p:cNvPr id="15" name="Rektangel 14">
            <a:extLst>
              <a:ext uri="{FF2B5EF4-FFF2-40B4-BE49-F238E27FC236}">
                <a16:creationId xmlns:a16="http://schemas.microsoft.com/office/drawing/2014/main" id="{A1A6DE54-4BDE-0B7E-B474-C2DCF0A5DD8D}"/>
              </a:ext>
            </a:extLst>
          </p:cNvPr>
          <p:cNvSpPr/>
          <p:nvPr/>
        </p:nvSpPr>
        <p:spPr>
          <a:xfrm>
            <a:off x="360045"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panose="020B0604020202020204" pitchFamily="34" charset="0"/>
                <a:cs typeface="Arial" panose="020B0604020202020204" pitchFamily="34" charset="0"/>
              </a:rPr>
              <a:t>UiO has </a:t>
            </a:r>
            <a:r>
              <a:rPr lang="en-GB" sz="2000" noProof="0" dirty="0">
                <a:solidFill>
                  <a:srgbClr val="5C5BEE"/>
                </a:solidFill>
                <a:latin typeface="Arial" panose="020B0604020202020204" pitchFamily="34" charset="0"/>
                <a:cs typeface="Arial" panose="020B0604020202020204" pitchFamily="34" charset="0"/>
              </a:rPr>
              <a:t>4</a:t>
            </a:r>
            <a:r>
              <a:rPr lang="en-GB" sz="2000" noProof="0" dirty="0">
                <a:solidFill>
                  <a:schemeClr val="tx1"/>
                </a:solidFill>
                <a:latin typeface="Arial" panose="020B0604020202020204" pitchFamily="34" charset="0"/>
                <a:cs typeface="Arial" panose="020B0604020202020204" pitchFamily="34" charset="0"/>
              </a:rPr>
              <a:t> active Centres for Excellence in Education and participates in a fifth centre</a:t>
            </a:r>
          </a:p>
        </p:txBody>
      </p:sp>
      <p:sp>
        <p:nvSpPr>
          <p:cNvPr id="21" name="Rektangel 20">
            <a:extLst>
              <a:ext uri="{FF2B5EF4-FFF2-40B4-BE49-F238E27FC236}">
                <a16:creationId xmlns:a16="http://schemas.microsoft.com/office/drawing/2014/main" id="{7EA77599-A867-935F-53A1-2AAA2732EA95}"/>
              </a:ext>
            </a:extLst>
          </p:cNvPr>
          <p:cNvSpPr/>
          <p:nvPr/>
        </p:nvSpPr>
        <p:spPr>
          <a:xfrm>
            <a:off x="4155431"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noProof="0" dirty="0">
                <a:solidFill>
                  <a:schemeClr val="tx1"/>
                </a:solidFill>
                <a:latin typeface="Arial" panose="020B0604020202020204" pitchFamily="34" charset="0"/>
                <a:cs typeface="Arial" panose="020B0604020202020204" pitchFamily="34" charset="0"/>
              </a:rPr>
              <a:t>Since 2020, UiO has awarded </a:t>
            </a:r>
            <a:r>
              <a:rPr lang="en-GB" sz="2000" noProof="0" dirty="0">
                <a:solidFill>
                  <a:srgbClr val="5C5BEE"/>
                </a:solidFill>
                <a:latin typeface="Arial" panose="020B0604020202020204" pitchFamily="34" charset="0"/>
                <a:cs typeface="Arial" panose="020B0604020202020204" pitchFamily="34" charset="0"/>
              </a:rPr>
              <a:t>48</a:t>
            </a:r>
            <a:r>
              <a:rPr lang="en-GB" sz="2000" noProof="0" dirty="0">
                <a:solidFill>
                  <a:schemeClr val="tx1"/>
                </a:solidFill>
                <a:latin typeface="Arial" panose="020B0604020202020204" pitchFamily="34" charset="0"/>
                <a:cs typeface="Arial" panose="020B0604020202020204" pitchFamily="34" charset="0"/>
              </a:rPr>
              <a:t> individuals the title of Distinguished Educator</a:t>
            </a:r>
          </a:p>
        </p:txBody>
      </p:sp>
      <p:sp>
        <p:nvSpPr>
          <p:cNvPr id="23" name="Rektangel 22">
            <a:extLst>
              <a:ext uri="{FF2B5EF4-FFF2-40B4-BE49-F238E27FC236}">
                <a16:creationId xmlns:a16="http://schemas.microsoft.com/office/drawing/2014/main" id="{72AE1C1A-3727-BC54-4B9A-2E8BC1F0DC19}"/>
              </a:ext>
            </a:extLst>
          </p:cNvPr>
          <p:cNvSpPr/>
          <p:nvPr/>
        </p:nvSpPr>
        <p:spPr>
          <a:xfrm>
            <a:off x="7943658" y="3548368"/>
            <a:ext cx="3710914" cy="22637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noProof="0" dirty="0">
                <a:solidFill>
                  <a:schemeClr val="tx1"/>
                </a:solidFill>
                <a:latin typeface="Arial" panose="020B0604020202020204" pitchFamily="34" charset="0"/>
                <a:cs typeface="Arial" panose="020B0604020202020204" pitchFamily="34" charset="0"/>
              </a:rPr>
              <a:t>UiO was awarded the national Educational Quality Award for Higher Education in 2025</a:t>
            </a:r>
            <a:endParaRPr lang="en-GB" noProof="0" dirty="0">
              <a:solidFill>
                <a:schemeClr val="tx1"/>
              </a:solidFill>
              <a:latin typeface="Arial" panose="020B0604020202020204" pitchFamily="34" charset="0"/>
              <a:cs typeface="Arial" panose="020B0604020202020204" pitchFamily="34" charset="0"/>
            </a:endParaRPr>
          </a:p>
        </p:txBody>
      </p:sp>
      <p:sp>
        <p:nvSpPr>
          <p:cNvPr id="2" name="Tittel 1">
            <a:extLst>
              <a:ext uri="{FF2B5EF4-FFF2-40B4-BE49-F238E27FC236}">
                <a16:creationId xmlns:a16="http://schemas.microsoft.com/office/drawing/2014/main" id="{F11A0FFA-50AC-E61B-6664-C680BF7D3097}"/>
              </a:ext>
            </a:extLst>
          </p:cNvPr>
          <p:cNvSpPr>
            <a:spLocks noGrp="1"/>
          </p:cNvSpPr>
          <p:nvPr>
            <p:ph type="title"/>
          </p:nvPr>
        </p:nvSpPr>
        <p:spPr/>
        <p:txBody>
          <a:bodyPr/>
          <a:lstStyle/>
          <a:p>
            <a:r>
              <a:rPr lang="nb-NO" dirty="0"/>
              <a:t>Excellence </a:t>
            </a:r>
            <a:r>
              <a:rPr lang="en-GB" dirty="0"/>
              <a:t>in </a:t>
            </a:r>
            <a:r>
              <a:rPr lang="en-GB" noProof="0" dirty="0"/>
              <a:t>education</a:t>
            </a:r>
          </a:p>
        </p:txBody>
      </p:sp>
      <p:sp>
        <p:nvSpPr>
          <p:cNvPr id="10" name="Plassholder for lysbildenummer 9">
            <a:extLst>
              <a:ext uri="{FF2B5EF4-FFF2-40B4-BE49-F238E27FC236}">
                <a16:creationId xmlns:a16="http://schemas.microsoft.com/office/drawing/2014/main" id="{A6A1B6FA-6C0B-1A09-5309-4471381E3EC6}"/>
              </a:ext>
            </a:extLst>
          </p:cNvPr>
          <p:cNvSpPr>
            <a:spLocks noGrp="1"/>
          </p:cNvSpPr>
          <p:nvPr>
            <p:ph type="sldNum" sz="quarter" idx="4"/>
          </p:nvPr>
        </p:nvSpPr>
        <p:spPr/>
        <p:txBody>
          <a:bodyPr/>
          <a:lstStyle/>
          <a:p>
            <a:r>
              <a:rPr lang="en-GB" noProof="0" dirty="0"/>
              <a:t>Page </a:t>
            </a:r>
            <a:fld id="{5251F420-7306-4E7C-A79E-F31A38F7D392}" type="slidenum">
              <a:rPr lang="en-GB" noProof="0" smtClean="0"/>
              <a:pPr/>
              <a:t>22</a:t>
            </a:fld>
            <a:endParaRPr lang="en-GB" noProof="0" dirty="0"/>
          </a:p>
        </p:txBody>
      </p:sp>
      <p:sp>
        <p:nvSpPr>
          <p:cNvPr id="29" name="TekstSylinder 28">
            <a:extLst>
              <a:ext uri="{FF2B5EF4-FFF2-40B4-BE49-F238E27FC236}">
                <a16:creationId xmlns:a16="http://schemas.microsoft.com/office/drawing/2014/main" id="{1F01CE66-6557-5454-9E0E-25BFA523C92C}"/>
              </a:ext>
            </a:extLst>
          </p:cNvPr>
          <p:cNvSpPr txBox="1"/>
          <p:nvPr/>
        </p:nvSpPr>
        <p:spPr>
          <a:xfrm>
            <a:off x="3980907" y="2365045"/>
            <a:ext cx="3379060" cy="677108"/>
          </a:xfrm>
          <a:prstGeom prst="rect">
            <a:avLst/>
          </a:prstGeom>
          <a:noFill/>
        </p:spPr>
        <p:txBody>
          <a:bodyPr wrap="square" lIns="91440" tIns="45720" rIns="91440" bIns="45720" rtlCol="0" anchor="t">
            <a:spAutoFit/>
          </a:bodyPr>
          <a:lstStyle/>
          <a:p>
            <a:endParaRPr lang="en-GB" sz="2000" noProof="0" dirty="0"/>
          </a:p>
          <a:p>
            <a:endParaRPr lang="en-GB" sz="1800" noProof="0" dirty="0"/>
          </a:p>
        </p:txBody>
      </p:sp>
      <p:sp>
        <p:nvSpPr>
          <p:cNvPr id="8" name="TekstSylinder 7">
            <a:extLst>
              <a:ext uri="{FF2B5EF4-FFF2-40B4-BE49-F238E27FC236}">
                <a16:creationId xmlns:a16="http://schemas.microsoft.com/office/drawing/2014/main" id="{89C8BF0D-8584-98A6-EE8A-B590A4082111}"/>
              </a:ext>
            </a:extLst>
          </p:cNvPr>
          <p:cNvSpPr txBox="1"/>
          <p:nvPr/>
        </p:nvSpPr>
        <p:spPr>
          <a:xfrm>
            <a:off x="10377405" y="3333130"/>
            <a:ext cx="1284326" cy="215444"/>
          </a:xfrm>
          <a:prstGeom prst="rect">
            <a:avLst/>
          </a:prstGeom>
          <a:noFill/>
        </p:spPr>
        <p:txBody>
          <a:bodyPr wrap="none" rtlCol="0">
            <a:spAutoFit/>
          </a:bodyPr>
          <a:lstStyle/>
          <a:p>
            <a:r>
              <a:rPr lang="en-GB" sz="800" noProof="0" dirty="0">
                <a:solidFill>
                  <a:schemeClr val="bg1"/>
                </a:solidFill>
              </a:rPr>
              <a:t>Foto: Jarli &amp; Jordan/UiO</a:t>
            </a:r>
          </a:p>
        </p:txBody>
      </p:sp>
      <p:sp>
        <p:nvSpPr>
          <p:cNvPr id="7" name="TekstSylinder 6">
            <a:extLst>
              <a:ext uri="{FF2B5EF4-FFF2-40B4-BE49-F238E27FC236}">
                <a16:creationId xmlns:a16="http://schemas.microsoft.com/office/drawing/2014/main" id="{80ADD34D-E901-3D9C-2180-E0A9352A6194}"/>
              </a:ext>
            </a:extLst>
          </p:cNvPr>
          <p:cNvSpPr txBox="1"/>
          <p:nvPr/>
        </p:nvSpPr>
        <p:spPr>
          <a:xfrm rot="10800000" flipV="1">
            <a:off x="10294919" y="3291764"/>
            <a:ext cx="1537035" cy="230832"/>
          </a:xfrm>
          <a:prstGeom prst="rect">
            <a:avLst/>
          </a:prstGeom>
          <a:noFill/>
        </p:spPr>
        <p:txBody>
          <a:bodyPr wrap="square">
            <a:spAutoFit/>
          </a:bodyPr>
          <a:lstStyle/>
          <a:p>
            <a:r>
              <a:rPr lang="en-GB" noProof="0" dirty="0">
                <a:solidFill>
                  <a:schemeClr val="bg1"/>
                </a:solidFill>
              </a:rPr>
              <a:t>Foto: UiO/Jarli &amp; Jordan</a:t>
            </a:r>
          </a:p>
        </p:txBody>
      </p:sp>
      <p:pic>
        <p:nvPicPr>
          <p:cNvPr id="3" name="Picture 6" descr="Studenthagen">
            <a:extLst>
              <a:ext uri="{FF2B5EF4-FFF2-40B4-BE49-F238E27FC236}">
                <a16:creationId xmlns:a16="http://schemas.microsoft.com/office/drawing/2014/main" id="{95020475-484A-F540-0918-441C67CB9E4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4653" y="1273033"/>
            <a:ext cx="3706305" cy="2222381"/>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12">
            <a:extLst>
              <a:ext uri="{FF2B5EF4-FFF2-40B4-BE49-F238E27FC236}">
                <a16:creationId xmlns:a16="http://schemas.microsoft.com/office/drawing/2014/main" id="{938B4ACF-2ED3-CF4E-26D6-FEFD59B556E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9699" y="1258573"/>
            <a:ext cx="3710914" cy="2251299"/>
          </a:xfrm>
          <a:prstGeom prst="rect">
            <a:avLst/>
          </a:prstGeom>
        </p:spPr>
      </p:pic>
      <p:pic>
        <p:nvPicPr>
          <p:cNvPr id="6" name="Bilde 18">
            <a:extLst>
              <a:ext uri="{FF2B5EF4-FFF2-40B4-BE49-F238E27FC236}">
                <a16:creationId xmlns:a16="http://schemas.microsoft.com/office/drawing/2014/main" id="{D29C22AE-61AA-8BBB-1D12-3E94AD9E0C10}"/>
              </a:ext>
            </a:extLst>
          </p:cNvPr>
          <p:cNvPicPr>
            <a:picLocks noChangeAspect="1"/>
          </p:cNvPicPr>
          <p:nvPr/>
        </p:nvPicPr>
        <p:blipFill>
          <a:blip r:embed="rId5" cstate="screen">
            <a:extLst>
              <a:ext uri="{28A0092B-C50C-407E-A947-70E740481C1C}">
                <a14:useLocalDpi xmlns:a14="http://schemas.microsoft.com/office/drawing/2010/main"/>
              </a:ext>
            </a:extLst>
          </a:blip>
          <a:srcRect b="-1"/>
          <a:stretch>
            <a:fillRect/>
          </a:stretch>
        </p:blipFill>
        <p:spPr>
          <a:xfrm>
            <a:off x="7965300" y="1244114"/>
            <a:ext cx="3692130" cy="2251299"/>
          </a:xfrm>
          <a:prstGeom prst="rect">
            <a:avLst/>
          </a:prstGeom>
        </p:spPr>
      </p:pic>
      <p:sp>
        <p:nvSpPr>
          <p:cNvPr id="9" name="TekstSylinder 16">
            <a:extLst>
              <a:ext uri="{FF2B5EF4-FFF2-40B4-BE49-F238E27FC236}">
                <a16:creationId xmlns:a16="http://schemas.microsoft.com/office/drawing/2014/main" id="{9F175437-435B-A461-CAC1-A85E77F6A2D2}"/>
              </a:ext>
            </a:extLst>
          </p:cNvPr>
          <p:cNvSpPr txBox="1"/>
          <p:nvPr/>
        </p:nvSpPr>
        <p:spPr>
          <a:xfrm>
            <a:off x="2828030" y="3285855"/>
            <a:ext cx="1348446" cy="215444"/>
          </a:xfrm>
          <a:prstGeom prst="rect">
            <a:avLst/>
          </a:prstGeom>
          <a:noFill/>
        </p:spPr>
        <p:txBody>
          <a:bodyPr wrap="none" rtlCol="0">
            <a:spAutoFit/>
          </a:bodyPr>
          <a:lstStyle/>
          <a:p>
            <a:r>
              <a:rPr lang="nb-NO" sz="800" dirty="0">
                <a:solidFill>
                  <a:schemeClr val="bg1"/>
                </a:solidFill>
              </a:rPr>
              <a:t>Photo: UiO/Jarli &amp; Jordan</a:t>
            </a:r>
            <a:endParaRPr lang="en-GB" sz="800" dirty="0">
              <a:solidFill>
                <a:schemeClr val="bg1"/>
              </a:solidFill>
            </a:endParaRPr>
          </a:p>
        </p:txBody>
      </p:sp>
      <p:sp>
        <p:nvSpPr>
          <p:cNvPr id="13" name="TekstSylinder 19">
            <a:extLst>
              <a:ext uri="{FF2B5EF4-FFF2-40B4-BE49-F238E27FC236}">
                <a16:creationId xmlns:a16="http://schemas.microsoft.com/office/drawing/2014/main" id="{7F7FB93D-620F-3DEC-B5BC-DDCB2672755F}"/>
              </a:ext>
            </a:extLst>
          </p:cNvPr>
          <p:cNvSpPr txBox="1"/>
          <p:nvPr/>
        </p:nvSpPr>
        <p:spPr>
          <a:xfrm>
            <a:off x="10337064" y="3292893"/>
            <a:ext cx="1388522" cy="215444"/>
          </a:xfrm>
          <a:prstGeom prst="rect">
            <a:avLst/>
          </a:prstGeom>
          <a:noFill/>
        </p:spPr>
        <p:txBody>
          <a:bodyPr wrap="none" rtlCol="0">
            <a:spAutoFit/>
          </a:bodyPr>
          <a:lstStyle/>
          <a:p>
            <a:r>
              <a:rPr lang="nb-NO" sz="800" dirty="0">
                <a:solidFill>
                  <a:schemeClr val="bg1"/>
                </a:solidFill>
              </a:rPr>
              <a:t>Photo: Nina Vebø/NOKUT</a:t>
            </a:r>
            <a:endParaRPr lang="en-GB" sz="800" dirty="0">
              <a:solidFill>
                <a:schemeClr val="bg1"/>
              </a:solidFill>
            </a:endParaRPr>
          </a:p>
        </p:txBody>
      </p:sp>
      <p:sp>
        <p:nvSpPr>
          <p:cNvPr id="18" name="TekstSylinder 13">
            <a:extLst>
              <a:ext uri="{FF2B5EF4-FFF2-40B4-BE49-F238E27FC236}">
                <a16:creationId xmlns:a16="http://schemas.microsoft.com/office/drawing/2014/main" id="{8A698EC3-1D4D-0AD4-2400-0E58C208E10C}"/>
              </a:ext>
            </a:extLst>
          </p:cNvPr>
          <p:cNvSpPr txBox="1"/>
          <p:nvPr/>
        </p:nvSpPr>
        <p:spPr>
          <a:xfrm>
            <a:off x="6585146" y="3307082"/>
            <a:ext cx="1348446" cy="215444"/>
          </a:xfrm>
          <a:prstGeom prst="rect">
            <a:avLst/>
          </a:prstGeom>
          <a:noFill/>
        </p:spPr>
        <p:txBody>
          <a:bodyPr wrap="none" rtlCol="0">
            <a:spAutoFit/>
          </a:bodyPr>
          <a:lstStyle/>
          <a:p>
            <a:r>
              <a:rPr lang="nb-NO" sz="800" dirty="0">
                <a:solidFill>
                  <a:schemeClr val="bg1"/>
                </a:solidFill>
              </a:rPr>
              <a:t>Photo: UiO/Jarli &amp; Jordan</a:t>
            </a:r>
            <a:endParaRPr lang="en-GB" sz="800" dirty="0">
              <a:solidFill>
                <a:schemeClr val="bg1"/>
              </a:solidFill>
            </a:endParaRPr>
          </a:p>
        </p:txBody>
      </p:sp>
    </p:spTree>
    <p:extLst>
      <p:ext uri="{BB962C8B-B14F-4D97-AF65-F5344CB8AC3E}">
        <p14:creationId xmlns:p14="http://schemas.microsoft.com/office/powerpoint/2010/main" val="448019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17482A8E-095B-2618-04D4-E316934C0B56}"/>
              </a:ext>
            </a:extLst>
          </p:cNvPr>
          <p:cNvSpPr/>
          <p:nvPr/>
        </p:nvSpPr>
        <p:spPr>
          <a:xfrm>
            <a:off x="6301946" y="0"/>
            <a:ext cx="589005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2" name="Tittel 1">
            <a:extLst>
              <a:ext uri="{FF2B5EF4-FFF2-40B4-BE49-F238E27FC236}">
                <a16:creationId xmlns:a16="http://schemas.microsoft.com/office/drawing/2014/main" id="{A8042D16-ABCC-D552-45AC-3D86BE238B3E}"/>
              </a:ext>
            </a:extLst>
          </p:cNvPr>
          <p:cNvSpPr>
            <a:spLocks noGrp="1"/>
          </p:cNvSpPr>
          <p:nvPr>
            <p:ph type="title"/>
          </p:nvPr>
        </p:nvSpPr>
        <p:spPr/>
        <p:txBody>
          <a:bodyPr>
            <a:normAutofit fontScale="90000"/>
          </a:bodyPr>
          <a:lstStyle/>
          <a:p>
            <a:pPr lvl="0" defTabSz="228600">
              <a:lnSpc>
                <a:spcPct val="100000"/>
              </a:lnSpc>
              <a:spcBef>
                <a:spcPts val="0"/>
              </a:spcBef>
              <a:defRPr/>
            </a:pPr>
            <a:r>
              <a:rPr lang="en-GB" sz="3600" dirty="0"/>
              <a:t>International collaboration</a:t>
            </a:r>
          </a:p>
        </p:txBody>
      </p:sp>
      <p:sp>
        <p:nvSpPr>
          <p:cNvPr id="6" name="Plassholder for lysbildenummer 5">
            <a:extLst>
              <a:ext uri="{FF2B5EF4-FFF2-40B4-BE49-F238E27FC236}">
                <a16:creationId xmlns:a16="http://schemas.microsoft.com/office/drawing/2014/main" id="{B14FF2FC-B868-7F84-3625-918C36DCEEB3}"/>
              </a:ext>
            </a:extLst>
          </p:cNvPr>
          <p:cNvSpPr>
            <a:spLocks noGrp="1"/>
          </p:cNvSpPr>
          <p:nvPr>
            <p:ph type="sldNum" sz="quarter" idx="4"/>
          </p:nvPr>
        </p:nvSpPr>
        <p:spPr>
          <a:xfrm>
            <a:off x="11266367" y="6243181"/>
            <a:ext cx="599469" cy="365125"/>
          </a:xfrm>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GB" sz="750" b="0" i="0" u="none" strike="noStrike" kern="1200" cap="none" spc="0" normalizeH="0" baseline="0" noProof="0" dirty="0">
                <a:ln>
                  <a:noFill/>
                </a:ln>
                <a:solidFill>
                  <a:prstClr val="black"/>
                </a:solidFill>
                <a:effectLst/>
                <a:uLnTx/>
                <a:uFillTx/>
                <a:latin typeface="Arial"/>
                <a:ea typeface="+mn-ea"/>
                <a:cs typeface="+mn-cs"/>
              </a:rPr>
              <a:t>Page </a:t>
            </a:r>
            <a:fld id="{5251F420-7306-4E7C-A79E-F31A38F7D392}" type="slidenum">
              <a:rPr kumimoji="0" lang="en-GB" sz="750" b="0" i="0" u="none" strike="noStrike" kern="1200" cap="none" spc="0" normalizeH="0" baseline="0" noProof="0" smtClean="0">
                <a:ln>
                  <a:noFill/>
                </a:ln>
                <a:solidFill>
                  <a:prstClr val="black"/>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23</a:t>
            </a:fld>
            <a:endParaRPr kumimoji="0" lang="en-GB" sz="750" b="0" i="0" u="none" strike="noStrike" kern="1200" cap="none" spc="0" normalizeH="0" baseline="0" noProof="0" dirty="0">
              <a:ln>
                <a:noFill/>
              </a:ln>
              <a:solidFill>
                <a:prstClr val="black"/>
              </a:solidFill>
              <a:effectLst/>
              <a:uLnTx/>
              <a:uFillTx/>
              <a:latin typeface="Arial"/>
              <a:ea typeface="+mn-ea"/>
              <a:cs typeface="+mn-cs"/>
            </a:endParaRPr>
          </a:p>
        </p:txBody>
      </p:sp>
      <p:sp>
        <p:nvSpPr>
          <p:cNvPr id="13" name="TekstSylinder 12">
            <a:extLst>
              <a:ext uri="{FF2B5EF4-FFF2-40B4-BE49-F238E27FC236}">
                <a16:creationId xmlns:a16="http://schemas.microsoft.com/office/drawing/2014/main" id="{CBF6B84E-29D2-B41F-BA8C-7BAA1C225A31}"/>
              </a:ext>
            </a:extLst>
          </p:cNvPr>
          <p:cNvSpPr txBox="1"/>
          <p:nvPr/>
        </p:nvSpPr>
        <p:spPr>
          <a:xfrm>
            <a:off x="128032" y="1262748"/>
            <a:ext cx="5527283" cy="4093428"/>
          </a:xfrm>
          <a:prstGeom prst="rect">
            <a:avLst/>
          </a:prstGeom>
          <a:noFill/>
        </p:spPr>
        <p:txBody>
          <a:bodyPr wrap="square" rtlCol="0">
            <a:spAutoFit/>
          </a:bodyPr>
          <a:lstStyle/>
          <a:p>
            <a:pPr marL="285750" lvl="0" indent="-285750">
              <a:buFont typeface="Wingdings" pitchFamily="2" charset="2"/>
              <a:buChar char="§"/>
              <a:defRPr/>
            </a:pPr>
            <a:r>
              <a:rPr lang="en-GB" sz="2000" noProof="0" dirty="0">
                <a:solidFill>
                  <a:prstClr val="black"/>
                </a:solidFill>
                <a:latin typeface="Arial" panose="020B0604020202020204" pitchFamily="34" charset="0"/>
                <a:cs typeface="Arial" panose="020B0604020202020204" pitchFamily="34" charset="0"/>
              </a:rPr>
              <a:t>Research and education</a:t>
            </a:r>
          </a:p>
          <a:p>
            <a:pPr marL="285750" lvl="0" indent="-285750">
              <a:buFont typeface="Wingdings" pitchFamily="2" charset="2"/>
              <a:buChar char="§"/>
              <a:defRPr/>
            </a:pP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85750" lvl="0" indent="-285750">
              <a:buFont typeface="Wingdings" pitchFamily="2" charset="2"/>
              <a:buChar char="§"/>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Collaboration programmes with the Nordic countries, the Global </a:t>
            </a:r>
            <a:r>
              <a:rPr lang="en-GB" sz="2000" noProof="0" dirty="0">
                <a:solidFill>
                  <a:prstClr val="black"/>
                </a:solidFill>
                <a:latin typeface="Arial" panose="020B0604020202020204" pitchFamily="34" charset="0"/>
                <a:cs typeface="Arial" panose="020B0604020202020204" pitchFamily="34" charset="0"/>
              </a:rPr>
              <a:t>S</a:t>
            </a:r>
            <a:r>
              <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outh, Europe, India, Brazil, South Korea, South Africa, China, Japan, Canada and </a:t>
            </a:r>
            <a:r>
              <a:rPr lang="en-GB" sz="2000" noProof="0" dirty="0">
                <a:solidFill>
                  <a:prstClr val="black"/>
                </a:solidFill>
                <a:latin typeface="Arial" panose="020B0604020202020204" pitchFamily="34" charset="0"/>
                <a:cs typeface="Arial" panose="020B0604020202020204" pitchFamily="34" charset="0"/>
              </a:rPr>
              <a:t>the US. </a:t>
            </a:r>
          </a:p>
          <a:p>
            <a:pPr lvl="0">
              <a:defRPr/>
            </a:pP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85750" marR="0" lvl="0" indent="-285750" algn="l" defTabSz="228600" rtl="0" eaLnBrk="1" fontAlgn="auto" latinLnBrk="0" hangingPunct="1">
              <a:lnSpc>
                <a:spcPct val="100000"/>
              </a:lnSpc>
              <a:spcBef>
                <a:spcPts val="0"/>
              </a:spcBef>
              <a:spcAft>
                <a:spcPts val="0"/>
              </a:spcAft>
              <a:buClrTx/>
              <a:buSzTx/>
              <a:buFont typeface="Wingdings" pitchFamily="2" charset="2"/>
              <a:buChar char="§"/>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Student exchange</a:t>
            </a:r>
          </a:p>
          <a:p>
            <a:pPr marL="285750" marR="0" lvl="0" indent="-285750" algn="l" defTabSz="228600" rtl="0" eaLnBrk="1" fontAlgn="auto" latinLnBrk="0" hangingPunct="1">
              <a:lnSpc>
                <a:spcPct val="100000"/>
              </a:lnSpc>
              <a:spcBef>
                <a:spcPts val="0"/>
              </a:spcBef>
              <a:spcAft>
                <a:spcPts val="0"/>
              </a:spcAft>
              <a:buClrTx/>
              <a:buSzTx/>
              <a:buFont typeface="Wingdings" pitchFamily="2" charset="2"/>
              <a:buChar char="§"/>
              <a:tabLst/>
              <a:defRPr/>
            </a:pP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285750" lvl="0" indent="-285750">
              <a:buFont typeface="Wingdings" pitchFamily="2" charset="2"/>
              <a:buChar char="§"/>
              <a:defRPr/>
            </a:pPr>
            <a:r>
              <a:rPr lang="en-GB" sz="2000" noProof="0" dirty="0">
                <a:latin typeface="Arial" panose="020B0604020202020204" pitchFamily="34" charset="0"/>
                <a:cs typeface="Arial" panose="020B0604020202020204" pitchFamily="34" charset="0"/>
              </a:rPr>
              <a:t>Capacity development</a:t>
            </a:r>
          </a:p>
          <a:p>
            <a:pPr marL="285750" lvl="0" indent="-285750">
              <a:buFont typeface="Wingdings" pitchFamily="2" charset="2"/>
              <a:buChar char="§"/>
              <a:defRPr/>
            </a:pPr>
            <a:endParaRPr lang="en-GB" sz="2000" noProof="0" dirty="0">
              <a:latin typeface="Arial" panose="020B0604020202020204" pitchFamily="34" charset="0"/>
              <a:cs typeface="Arial" panose="020B0604020202020204" pitchFamily="34" charset="0"/>
            </a:endParaRPr>
          </a:p>
          <a:p>
            <a:pPr marL="285750" lvl="0" indent="-285750">
              <a:buFont typeface="Wingdings" pitchFamily="2" charset="2"/>
              <a:buChar char="§"/>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International </a:t>
            </a:r>
            <a:r>
              <a:rPr lang="en-GB" sz="2000" noProof="0" dirty="0">
                <a:solidFill>
                  <a:prstClr val="black"/>
                </a:solidFill>
                <a:latin typeface="Arial" panose="020B0604020202020204" pitchFamily="34" charset="0"/>
                <a:cs typeface="Arial" panose="020B0604020202020204" pitchFamily="34" charset="0"/>
              </a:rPr>
              <a:t>university networks and alliances</a:t>
            </a:r>
          </a:p>
        </p:txBody>
      </p:sp>
      <p:sp>
        <p:nvSpPr>
          <p:cNvPr id="4" name="TekstSylinder 3">
            <a:extLst>
              <a:ext uri="{FF2B5EF4-FFF2-40B4-BE49-F238E27FC236}">
                <a16:creationId xmlns:a16="http://schemas.microsoft.com/office/drawing/2014/main" id="{4BDEB708-02F3-B0FE-3333-15FC67813D9F}"/>
              </a:ext>
            </a:extLst>
          </p:cNvPr>
          <p:cNvSpPr txBox="1"/>
          <p:nvPr/>
        </p:nvSpPr>
        <p:spPr>
          <a:xfrm>
            <a:off x="8267400" y="3065111"/>
            <a:ext cx="2196010" cy="338554"/>
          </a:xfrm>
          <a:prstGeom prst="rect">
            <a:avLst/>
          </a:prstGeom>
          <a:noFill/>
        </p:spPr>
        <p:txBody>
          <a:bodyPr wrap="square" rtlCol="0">
            <a:spAutoFit/>
          </a:bodyPr>
          <a:lstStyle/>
          <a:p>
            <a:pPr marL="0" marR="0" lvl="0" indent="0" algn="ctr" defTabSz="2286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E7E6E6">
                    <a:lumMod val="75000"/>
                  </a:srgbClr>
                </a:solidFill>
                <a:effectLst/>
                <a:uLnTx/>
                <a:uFillTx/>
                <a:latin typeface="Arial"/>
                <a:ea typeface="+mn-ea"/>
                <a:cs typeface="+mn-cs"/>
              </a:rPr>
              <a:t>Sett inn </a:t>
            </a:r>
            <a:r>
              <a:rPr kumimoji="0" lang="en-GB" sz="1600" b="0" i="0" u="none" strike="noStrike" kern="1200" cap="none" spc="0" normalizeH="0" baseline="0" noProof="0" dirty="0" err="1">
                <a:ln>
                  <a:noFill/>
                </a:ln>
                <a:solidFill>
                  <a:srgbClr val="E7E6E6">
                    <a:lumMod val="75000"/>
                  </a:srgbClr>
                </a:solidFill>
                <a:effectLst/>
                <a:uLnTx/>
                <a:uFillTx/>
                <a:latin typeface="Arial"/>
                <a:ea typeface="+mn-ea"/>
                <a:cs typeface="+mn-cs"/>
              </a:rPr>
              <a:t>bilde</a:t>
            </a:r>
            <a:r>
              <a:rPr kumimoji="0" lang="en-GB" sz="1600" b="0" i="0" u="none" strike="noStrike" kern="1200" cap="none" spc="0" normalizeH="0" baseline="0" noProof="0" dirty="0">
                <a:ln>
                  <a:noFill/>
                </a:ln>
                <a:solidFill>
                  <a:srgbClr val="E7E6E6">
                    <a:lumMod val="75000"/>
                  </a:srgbClr>
                </a:solidFill>
                <a:effectLst/>
                <a:uLnTx/>
                <a:uFillTx/>
                <a:latin typeface="Arial"/>
                <a:ea typeface="+mn-ea"/>
                <a:cs typeface="+mn-cs"/>
              </a:rPr>
              <a:t> her</a:t>
            </a:r>
          </a:p>
        </p:txBody>
      </p:sp>
      <p:pic>
        <p:nvPicPr>
          <p:cNvPr id="7" name="Picture 6" descr="Close-up of globe with grey background.">
            <a:extLst>
              <a:ext uri="{FF2B5EF4-FFF2-40B4-BE49-F238E27FC236}">
                <a16:creationId xmlns:a16="http://schemas.microsoft.com/office/drawing/2014/main" id="{0BD5B932-DC27-D8DA-1EB2-C015D9FE14F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83358" y="0"/>
            <a:ext cx="6103620" cy="6858000"/>
          </a:xfrm>
          <a:prstGeom prst="rect">
            <a:avLst/>
          </a:prstGeom>
        </p:spPr>
      </p:pic>
      <p:sp>
        <p:nvSpPr>
          <p:cNvPr id="10" name="TekstSylinder 9">
            <a:extLst>
              <a:ext uri="{FF2B5EF4-FFF2-40B4-BE49-F238E27FC236}">
                <a16:creationId xmlns:a16="http://schemas.microsoft.com/office/drawing/2014/main" id="{14AAA799-FD31-2F70-DA9B-6F274FD4CFD1}"/>
              </a:ext>
            </a:extLst>
          </p:cNvPr>
          <p:cNvSpPr txBox="1"/>
          <p:nvPr/>
        </p:nvSpPr>
        <p:spPr>
          <a:xfrm>
            <a:off x="11116064" y="6608306"/>
            <a:ext cx="1075936" cy="230832"/>
          </a:xfrm>
          <a:prstGeom prst="rect">
            <a:avLst/>
          </a:prstGeom>
          <a:noFill/>
        </p:spPr>
        <p:txBody>
          <a:bodyPr wrap="none" rtlCol="0">
            <a:spAutoFit/>
          </a:bodyPr>
          <a:lstStyle/>
          <a:p>
            <a:r>
              <a:rPr lang="nb-NO" dirty="0"/>
              <a:t>Photo: Colourbox</a:t>
            </a:r>
          </a:p>
        </p:txBody>
      </p:sp>
    </p:spTree>
    <p:extLst>
      <p:ext uri="{BB962C8B-B14F-4D97-AF65-F5344CB8AC3E}">
        <p14:creationId xmlns:p14="http://schemas.microsoft.com/office/powerpoint/2010/main" val="418391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00BA3-4BD0-8245-D670-B99E5FD001EB}"/>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48FE9474-38FE-48E7-856E-14E70ACEE61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0" y="828246"/>
            <a:ext cx="5664629" cy="566462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23575885-0808-D275-EAC0-65D861012A1C}"/>
              </a:ext>
            </a:extLst>
          </p:cNvPr>
          <p:cNvSpPr>
            <a:spLocks noGrp="1"/>
          </p:cNvSpPr>
          <p:nvPr>
            <p:ph type="title"/>
          </p:nvPr>
        </p:nvSpPr>
        <p:spPr/>
        <p:txBody>
          <a:bodyPr/>
          <a:lstStyle/>
          <a:p>
            <a:r>
              <a:rPr lang="en-GB" noProof="0" dirty="0"/>
              <a:t>Circle U. </a:t>
            </a:r>
          </a:p>
        </p:txBody>
      </p:sp>
      <p:sp>
        <p:nvSpPr>
          <p:cNvPr id="16" name="Plassholder for tekst 15">
            <a:extLst>
              <a:ext uri="{FF2B5EF4-FFF2-40B4-BE49-F238E27FC236}">
                <a16:creationId xmlns:a16="http://schemas.microsoft.com/office/drawing/2014/main" id="{B3DE3D13-808F-30AA-16C9-ADC51EE6FEA9}"/>
              </a:ext>
            </a:extLst>
          </p:cNvPr>
          <p:cNvSpPr>
            <a:spLocks noGrp="1"/>
          </p:cNvSpPr>
          <p:nvPr>
            <p:ph type="body" sz="quarter" idx="16"/>
          </p:nvPr>
        </p:nvSpPr>
        <p:spPr>
          <a:xfrm>
            <a:off x="4804355" y="5818214"/>
            <a:ext cx="1291644" cy="187051"/>
          </a:xfrm>
        </p:spPr>
        <p:txBody>
          <a:bodyPr/>
          <a:lstStyle/>
          <a:p>
            <a:r>
              <a:rPr lang="en-GB" noProof="0" dirty="0">
                <a:solidFill>
                  <a:schemeClr val="bg1"/>
                </a:solidFill>
              </a:rPr>
              <a:t>Foto: Karsten Sund/NHM/UiO</a:t>
            </a:r>
          </a:p>
        </p:txBody>
      </p:sp>
      <p:sp>
        <p:nvSpPr>
          <p:cNvPr id="19" name="TekstSylinder 18">
            <a:extLst>
              <a:ext uri="{FF2B5EF4-FFF2-40B4-BE49-F238E27FC236}">
                <a16:creationId xmlns:a16="http://schemas.microsoft.com/office/drawing/2014/main" id="{D838C17C-6068-2C82-2587-A2ACF4C58313}"/>
              </a:ext>
            </a:extLst>
          </p:cNvPr>
          <p:cNvSpPr txBox="1"/>
          <p:nvPr/>
        </p:nvSpPr>
        <p:spPr>
          <a:xfrm>
            <a:off x="360044" y="1242918"/>
            <a:ext cx="5464370" cy="4525021"/>
          </a:xfrm>
          <a:prstGeom prst="rect">
            <a:avLst/>
          </a:prstGeom>
          <a:noFill/>
        </p:spPr>
        <p:txBody>
          <a:bodyPr wrap="square">
            <a:spAutoFit/>
          </a:bodyPr>
          <a:lstStyle/>
          <a:p>
            <a:pPr marL="342900" indent="-342900">
              <a:lnSpc>
                <a:spcPct val="120000"/>
              </a:lnSpc>
              <a:buFont typeface="Arial" panose="020B0604020202020204" pitchFamily="34" charset="0"/>
              <a:buChar char="•"/>
            </a:pPr>
            <a:r>
              <a:rPr lang="en-GB" sz="2000" noProof="0" dirty="0">
                <a:latin typeface="Arial" panose="020B0604020202020204" pitchFamily="34" charset="0"/>
                <a:cs typeface="Arial" panose="020B0604020202020204" pitchFamily="34" charset="0"/>
              </a:rPr>
              <a:t>Establishing study programmes across the alliance</a:t>
            </a:r>
          </a:p>
          <a:p>
            <a:pPr marL="342900" indent="-342900">
              <a:lnSpc>
                <a:spcPct val="120000"/>
              </a:lnSpc>
              <a:buFont typeface="Arial" panose="020B0604020202020204" pitchFamily="34" charset="0"/>
              <a:buChar char="•"/>
            </a:pPr>
            <a:endParaRPr lang="en-GB" sz="2000" noProof="0" dirty="0">
              <a:latin typeface="Arial" panose="020B0604020202020204" pitchFamily="34" charset="0"/>
              <a:cs typeface="Arial" panose="020B0604020202020204" pitchFamily="34" charset="0"/>
            </a:endParaRPr>
          </a:p>
          <a:p>
            <a:pPr marL="342900" indent="-342900">
              <a:lnSpc>
                <a:spcPct val="120000"/>
              </a:lnSpc>
              <a:buFont typeface="Arial" panose="020B0604020202020204" pitchFamily="34" charset="0"/>
              <a:buChar char="•"/>
            </a:pPr>
            <a:r>
              <a:rPr lang="en-GB" sz="2000" noProof="0" dirty="0">
                <a:latin typeface="Arial" panose="020B0604020202020204" pitchFamily="34" charset="0"/>
                <a:cs typeface="Arial" panose="020B0604020202020204" pitchFamily="34" charset="0"/>
              </a:rPr>
              <a:t>Developing knowledge-based pedagogical innovation and evidence-based educational practices </a:t>
            </a:r>
          </a:p>
          <a:p>
            <a:pPr marL="342900" indent="-342900">
              <a:lnSpc>
                <a:spcPct val="120000"/>
              </a:lnSpc>
              <a:buFont typeface="Arial" panose="020B0604020202020204" pitchFamily="34" charset="0"/>
              <a:buChar char="•"/>
            </a:pPr>
            <a:endParaRPr lang="en-GB" sz="2000" noProof="0" dirty="0">
              <a:latin typeface="Arial" panose="020B0604020202020204" pitchFamily="34" charset="0"/>
              <a:cs typeface="Arial" panose="020B0604020202020204" pitchFamily="34" charset="0"/>
            </a:endParaRPr>
          </a:p>
          <a:p>
            <a:pPr marL="342900" indent="-342900">
              <a:lnSpc>
                <a:spcPct val="120000"/>
              </a:lnSpc>
              <a:buFont typeface="Arial" panose="020B0604020202020204" pitchFamily="34" charset="0"/>
              <a:buChar char="•"/>
            </a:pPr>
            <a:r>
              <a:rPr lang="en-GB" sz="2000" noProof="0" dirty="0">
                <a:latin typeface="Arial" panose="020B0604020202020204" pitchFamily="34" charset="0"/>
                <a:cs typeface="Arial" panose="020B0604020202020204" pitchFamily="34" charset="0"/>
              </a:rPr>
              <a:t>Thematic knowledge hubs (climate, global health, AI, democracy)</a:t>
            </a:r>
          </a:p>
          <a:p>
            <a:pPr marL="342900" indent="-342900">
              <a:lnSpc>
                <a:spcPct val="115000"/>
              </a:lnSpc>
              <a:spcAft>
                <a:spcPts val="600"/>
              </a:spcAft>
              <a:buFont typeface="Arial" panose="020B0604020202020204" pitchFamily="34" charset="0"/>
              <a:buChar char="•"/>
            </a:pPr>
            <a:endParaRPr lang="en-GB" sz="2000" noProof="0" dirty="0">
              <a:latin typeface="Arial" panose="020B0604020202020204" pitchFamily="34" charset="0"/>
              <a:cs typeface="Arial" panose="020B0604020202020204" pitchFamily="34" charset="0"/>
            </a:endParaRPr>
          </a:p>
          <a:p>
            <a:pPr marL="342900" indent="-342900">
              <a:lnSpc>
                <a:spcPct val="115000"/>
              </a:lnSpc>
              <a:spcAft>
                <a:spcPts val="600"/>
              </a:spcAft>
              <a:buFont typeface="Arial" panose="020B0604020202020204" pitchFamily="34" charset="0"/>
              <a:buChar char="•"/>
            </a:pPr>
            <a:r>
              <a:rPr lang="en-GB" sz="2000" kern="100" noProof="0" dirty="0">
                <a:latin typeface="Arial" panose="020B0604020202020204" pitchFamily="34" charset="0"/>
                <a:cs typeface="Arial" panose="020B0604020202020204" pitchFamily="34" charset="0"/>
              </a:rPr>
              <a:t>Mobility and career development of Early-Career Researchers</a:t>
            </a:r>
            <a:endParaRPr lang="en-GB" sz="2000" noProof="0" dirty="0">
              <a:latin typeface="Arial" panose="020B0604020202020204" pitchFamily="34" charset="0"/>
              <a:cs typeface="Arial" panose="020B0604020202020204" pitchFamily="34" charset="0"/>
            </a:endParaRPr>
          </a:p>
        </p:txBody>
      </p:sp>
      <p:sp>
        <p:nvSpPr>
          <p:cNvPr id="3" name="TekstSylinder 2">
            <a:extLst>
              <a:ext uri="{FF2B5EF4-FFF2-40B4-BE49-F238E27FC236}">
                <a16:creationId xmlns:a16="http://schemas.microsoft.com/office/drawing/2014/main" id="{662A92BB-2EE0-6664-FE4B-508A1CBA3800}"/>
              </a:ext>
            </a:extLst>
          </p:cNvPr>
          <p:cNvSpPr txBox="1"/>
          <p:nvPr/>
        </p:nvSpPr>
        <p:spPr>
          <a:xfrm>
            <a:off x="10633397" y="6492875"/>
            <a:ext cx="1104790"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lang="en-GB" sz="800" noProof="0" dirty="0">
                <a:latin typeface="Arial"/>
              </a:rPr>
              <a:t>Illustration</a:t>
            </a:r>
            <a:r>
              <a:rPr kumimoji="0" lang="en-GB" sz="800" b="0" i="0" u="none" strike="noStrike" kern="1200" cap="none" spc="0" normalizeH="0" baseline="0" noProof="0" dirty="0">
                <a:ln>
                  <a:noFill/>
                </a:ln>
                <a:effectLst/>
                <a:uLnTx/>
                <a:uFillTx/>
                <a:latin typeface="Arial"/>
                <a:ea typeface="+mn-ea"/>
                <a:cs typeface="+mn-cs"/>
              </a:rPr>
              <a:t>: Circle U.</a:t>
            </a:r>
          </a:p>
        </p:txBody>
      </p:sp>
    </p:spTree>
    <p:extLst>
      <p:ext uri="{BB962C8B-B14F-4D97-AF65-F5344CB8AC3E}">
        <p14:creationId xmlns:p14="http://schemas.microsoft.com/office/powerpoint/2010/main" val="2292819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17482A8E-095B-2618-04D4-E316934C0B56}"/>
              </a:ext>
            </a:extLst>
          </p:cNvPr>
          <p:cNvSpPr/>
          <p:nvPr/>
        </p:nvSpPr>
        <p:spPr>
          <a:xfrm>
            <a:off x="6301946" y="0"/>
            <a:ext cx="589005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tel 1">
            <a:extLst>
              <a:ext uri="{FF2B5EF4-FFF2-40B4-BE49-F238E27FC236}">
                <a16:creationId xmlns:a16="http://schemas.microsoft.com/office/drawing/2014/main" id="{A8042D16-ABCC-D552-45AC-3D86BE238B3E}"/>
              </a:ext>
            </a:extLst>
          </p:cNvPr>
          <p:cNvSpPr>
            <a:spLocks noGrp="1"/>
          </p:cNvSpPr>
          <p:nvPr>
            <p:ph type="title"/>
          </p:nvPr>
        </p:nvSpPr>
        <p:spPr>
          <a:xfrm>
            <a:off x="360000" y="360000"/>
            <a:ext cx="5530011" cy="1550358"/>
          </a:xfrm>
        </p:spPr>
        <p:txBody>
          <a:bodyPr/>
          <a:lstStyle/>
          <a:p>
            <a:r>
              <a:rPr lang="en-GB" noProof="0" dirty="0"/>
              <a:t>The Guild of European Research-Intensive Universities</a:t>
            </a:r>
          </a:p>
        </p:txBody>
      </p:sp>
      <p:sp>
        <p:nvSpPr>
          <p:cNvPr id="6" name="Plassholder for lysbildenummer 5">
            <a:extLst>
              <a:ext uri="{FF2B5EF4-FFF2-40B4-BE49-F238E27FC236}">
                <a16:creationId xmlns:a16="http://schemas.microsoft.com/office/drawing/2014/main" id="{B14FF2FC-B868-7F84-3625-918C36DCEEB3}"/>
              </a:ext>
            </a:extLst>
          </p:cNvPr>
          <p:cNvSpPr>
            <a:spLocks noGrp="1"/>
          </p:cNvSpPr>
          <p:nvPr>
            <p:ph type="sldNum" sz="quarter" idx="4"/>
          </p:nvPr>
        </p:nvSpPr>
        <p:spPr>
          <a:xfrm>
            <a:off x="11266367" y="6243181"/>
            <a:ext cx="599469" cy="365125"/>
          </a:xfrm>
        </p:spPr>
        <p:txBody>
          <a:bodyPr/>
          <a:lstStyle/>
          <a:p>
            <a:r>
              <a:rPr lang="en-GB" noProof="0" dirty="0"/>
              <a:t>Side </a:t>
            </a:r>
            <a:fld id="{5251F420-7306-4E7C-A79E-F31A38F7D392}" type="slidenum">
              <a:rPr lang="en-GB" noProof="0" smtClean="0"/>
              <a:pPr/>
              <a:t>25</a:t>
            </a:fld>
            <a:endParaRPr lang="en-GB" noProof="0" dirty="0"/>
          </a:p>
        </p:txBody>
      </p:sp>
      <p:sp>
        <p:nvSpPr>
          <p:cNvPr id="13" name="TekstSylinder 12">
            <a:extLst>
              <a:ext uri="{FF2B5EF4-FFF2-40B4-BE49-F238E27FC236}">
                <a16:creationId xmlns:a16="http://schemas.microsoft.com/office/drawing/2014/main" id="{CBF6B84E-29D2-B41F-BA8C-7BAA1C225A31}"/>
              </a:ext>
            </a:extLst>
          </p:cNvPr>
          <p:cNvSpPr txBox="1"/>
          <p:nvPr/>
        </p:nvSpPr>
        <p:spPr>
          <a:xfrm>
            <a:off x="154010" y="2135749"/>
            <a:ext cx="5736001" cy="3754874"/>
          </a:xfrm>
          <a:prstGeom prst="rect">
            <a:avLst/>
          </a:prstGeom>
          <a:noFill/>
        </p:spPr>
        <p:txBody>
          <a:bodyPr wrap="square" rtlCol="0">
            <a:spAutoFit/>
          </a:bodyPr>
          <a:lstStyle/>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23 research-intensive comprehensive universities from 17 European countries.</a:t>
            </a:r>
          </a:p>
          <a:p>
            <a:pPr marL="285750" indent="-285750">
              <a:buFont typeface="Wingdings" pitchFamily="2" charset="2"/>
              <a:buChar char="§"/>
            </a:pPr>
            <a:endParaRPr lang="en-GB" sz="2000" noProof="0" dirty="0">
              <a:highlight>
                <a:srgbClr val="FFFF00"/>
              </a:highlight>
              <a:latin typeface="Arial" panose="020B0604020202020204" pitchFamily="34" charset="0"/>
              <a:cs typeface="Arial" panose="020B0604020202020204" pitchFamily="34" charset="0"/>
            </a:endParaRPr>
          </a:p>
          <a:p>
            <a:pPr marL="285750" indent="-285750">
              <a:buFont typeface="Wingdings" pitchFamily="2" charset="2"/>
              <a:buChar char="§"/>
            </a:pPr>
            <a:r>
              <a:rPr lang="en-GB" sz="2000" noProof="0" dirty="0">
                <a:latin typeface="Arial" panose="020B0604020202020204" pitchFamily="34" charset="0"/>
                <a:cs typeface="Arial" panose="020B0604020202020204" pitchFamily="34" charset="0"/>
              </a:rPr>
              <a:t>Driver for better policy-making on research and education, as well as influencing EU’s Framework Programmes</a:t>
            </a:r>
          </a:p>
          <a:p>
            <a:pPr marL="285750" indent="-285750">
              <a:buFont typeface="Wingdings" pitchFamily="2" charset="2"/>
              <a:buChar char="§"/>
            </a:pPr>
            <a:endParaRPr lang="en-GB" sz="2000" noProof="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Central themes: academic freedom, open access, responsibility in international cooperation, and innovation</a:t>
            </a:r>
            <a:endParaRPr lang="en-GB" sz="2000" noProof="0" dirty="0">
              <a:latin typeface="Arial" panose="020B0604020202020204" pitchFamily="34" charset="0"/>
              <a:cs typeface="Arial" panose="020B0604020202020204" pitchFamily="34" charset="0"/>
            </a:endParaRPr>
          </a:p>
          <a:p>
            <a:pPr marL="285750" indent="-285750">
              <a:buFont typeface="Wingdings" pitchFamily="2" charset="2"/>
              <a:buChar char="§"/>
            </a:pPr>
            <a:endParaRPr lang="en-GB" sz="2000" noProof="0" dirty="0">
              <a:latin typeface="Arial" panose="020B0604020202020204" pitchFamily="34" charset="0"/>
              <a:cs typeface="Arial" panose="020B0604020202020204" pitchFamily="34" charset="0"/>
            </a:endParaRPr>
          </a:p>
          <a:p>
            <a:endParaRPr lang="en-GB" sz="1800" noProof="0" dirty="0">
              <a:latin typeface="Arial" panose="020B0604020202020204" pitchFamily="34" charset="0"/>
              <a:cs typeface="Arial" panose="020B0604020202020204" pitchFamily="34" charset="0"/>
            </a:endParaRPr>
          </a:p>
        </p:txBody>
      </p:sp>
      <p:pic>
        <p:nvPicPr>
          <p:cNvPr id="5" name="Bilde 4" descr="EU-flagg foran Berlaymont-bygningen, hovedkvarteret til Europakommisjonen.">
            <a:extLst>
              <a:ext uri="{FF2B5EF4-FFF2-40B4-BE49-F238E27FC236}">
                <a16:creationId xmlns:a16="http://schemas.microsoft.com/office/drawing/2014/main" id="{8A94FA72-90E8-7F7F-7424-C2EB7F5680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1946" y="0"/>
            <a:ext cx="5890054" cy="6873761"/>
          </a:xfrm>
          <a:prstGeom prst="rect">
            <a:avLst/>
          </a:prstGeom>
        </p:spPr>
      </p:pic>
      <p:sp>
        <p:nvSpPr>
          <p:cNvPr id="4" name="TekstSylinder 3">
            <a:extLst>
              <a:ext uri="{FF2B5EF4-FFF2-40B4-BE49-F238E27FC236}">
                <a16:creationId xmlns:a16="http://schemas.microsoft.com/office/drawing/2014/main" id="{3D75B9C6-9237-23EA-A443-A0A2DD25C414}"/>
              </a:ext>
            </a:extLst>
          </p:cNvPr>
          <p:cNvSpPr txBox="1"/>
          <p:nvPr/>
        </p:nvSpPr>
        <p:spPr>
          <a:xfrm>
            <a:off x="10389904" y="6642556"/>
            <a:ext cx="1866217" cy="215444"/>
          </a:xfrm>
          <a:prstGeom prst="rect">
            <a:avLst/>
          </a:prstGeom>
          <a:noFill/>
        </p:spPr>
        <p:txBody>
          <a:bodyPr wrap="none" rtlCol="0">
            <a:spAutoFit/>
          </a:bodyPr>
          <a:lstStyle/>
          <a:p>
            <a:r>
              <a:rPr lang="en-GB" sz="800" noProof="0" dirty="0">
                <a:solidFill>
                  <a:schemeClr val="bg1"/>
                </a:solidFill>
              </a:rPr>
              <a:t>Photo: imageBROKER/Wilfried Wirth</a:t>
            </a:r>
          </a:p>
        </p:txBody>
      </p:sp>
    </p:spTree>
    <p:extLst>
      <p:ext uri="{BB962C8B-B14F-4D97-AF65-F5344CB8AC3E}">
        <p14:creationId xmlns:p14="http://schemas.microsoft.com/office/powerpoint/2010/main" val="1705104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Older man and child in front of a heart-shaped sceleton model at the Natural History Museum.">
            <a:extLst>
              <a:ext uri="{FF2B5EF4-FFF2-40B4-BE49-F238E27FC236}">
                <a16:creationId xmlns:a16="http://schemas.microsoft.com/office/drawing/2014/main" id="{D0106377-9956-16E2-DF8A-20249926DF4A}"/>
              </a:ext>
            </a:extLst>
          </p:cNvPr>
          <p:cNvPicPr>
            <a:picLocks noChangeArrowheads="1"/>
          </p:cNvPicPr>
          <p:nvPr/>
        </p:nvPicPr>
        <p:blipFill>
          <a:blip r:embed="rId3" cstate="screen">
            <a:extLst>
              <a:ext uri="{28A0092B-C50C-407E-A947-70E740481C1C}">
                <a14:useLocalDpi xmlns:a14="http://schemas.microsoft.com/office/drawing/2010/main"/>
              </a:ext>
            </a:extLst>
          </a:blip>
          <a:srcRect/>
          <a:stretch/>
        </p:blipFill>
        <p:spPr bwMode="auto">
          <a:xfrm>
            <a:off x="3231567" y="3543848"/>
            <a:ext cx="2862000" cy="23796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hree people on stage discussing in front of a lagre painting.">
            <a:extLst>
              <a:ext uri="{FF2B5EF4-FFF2-40B4-BE49-F238E27FC236}">
                <a16:creationId xmlns:a16="http://schemas.microsoft.com/office/drawing/2014/main" id="{75EE3F86-AC81-CBD7-5F5C-DB96916653F3}"/>
              </a:ext>
            </a:extLst>
          </p:cNvPr>
          <p:cNvPicPr>
            <a:picLocks noChangeArrowheads="1"/>
          </p:cNvPicPr>
          <p:nvPr/>
        </p:nvPicPr>
        <p:blipFill>
          <a:blip r:embed="rId4" cstate="screen">
            <a:extLst>
              <a:ext uri="{28A0092B-C50C-407E-A947-70E740481C1C}">
                <a14:useLocalDpi xmlns:a14="http://schemas.microsoft.com/office/drawing/2010/main"/>
              </a:ext>
            </a:extLst>
          </a:blip>
          <a:srcRect/>
          <a:stretch/>
        </p:blipFill>
        <p:spPr bwMode="auto">
          <a:xfrm>
            <a:off x="6091828" y="1179430"/>
            <a:ext cx="2862000" cy="23796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Exhibition tableau at the Climate House with model of an ice block.">
            <a:extLst>
              <a:ext uri="{FF2B5EF4-FFF2-40B4-BE49-F238E27FC236}">
                <a16:creationId xmlns:a16="http://schemas.microsoft.com/office/drawing/2014/main" id="{C71B9D9C-C901-02E6-ED94-69272FD64E9F}"/>
              </a:ext>
            </a:extLst>
          </p:cNvPr>
          <p:cNvPicPr>
            <a:picLocks noChangeArrowheads="1"/>
          </p:cNvPicPr>
          <p:nvPr/>
        </p:nvPicPr>
        <p:blipFill>
          <a:blip r:embed="rId5" cstate="screen">
            <a:extLst>
              <a:ext uri="{28A0092B-C50C-407E-A947-70E740481C1C}">
                <a14:useLocalDpi xmlns:a14="http://schemas.microsoft.com/office/drawing/2010/main"/>
              </a:ext>
            </a:extLst>
          </a:blip>
          <a:srcRect/>
          <a:stretch/>
        </p:blipFill>
        <p:spPr bwMode="auto">
          <a:xfrm>
            <a:off x="373014" y="1179474"/>
            <a:ext cx="2862000" cy="2379600"/>
          </a:xfrm>
          <a:prstGeom prst="rect">
            <a:avLst/>
          </a:prstGeom>
          <a:noFill/>
          <a:extLst>
            <a:ext uri="{909E8E84-426E-40DD-AFC4-6F175D3DCCD1}">
              <a14:hiddenFill xmlns:a14="http://schemas.microsoft.com/office/drawing/2010/main">
                <a:solidFill>
                  <a:srgbClr val="FFFFFF"/>
                </a:solidFill>
              </a14:hiddenFill>
            </a:ext>
          </a:extLst>
        </p:spPr>
      </p:pic>
      <p:sp>
        <p:nvSpPr>
          <p:cNvPr id="12" name="Rektangel 11">
            <a:extLst>
              <a:ext uri="{FF2B5EF4-FFF2-40B4-BE49-F238E27FC236}">
                <a16:creationId xmlns:a16="http://schemas.microsoft.com/office/drawing/2014/main" id="{42C99C17-9738-96CB-814F-869680CB024B}"/>
              </a:ext>
            </a:extLst>
          </p:cNvPr>
          <p:cNvSpPr/>
          <p:nvPr/>
        </p:nvSpPr>
        <p:spPr>
          <a:xfrm>
            <a:off x="6089850" y="3543848"/>
            <a:ext cx="2862000" cy="2379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15" name="Rektangel 14">
            <a:extLst>
              <a:ext uri="{FF2B5EF4-FFF2-40B4-BE49-F238E27FC236}">
                <a16:creationId xmlns:a16="http://schemas.microsoft.com/office/drawing/2014/main" id="{8B3E633B-18DC-B9C4-A8D5-038156BCCC75}"/>
              </a:ext>
            </a:extLst>
          </p:cNvPr>
          <p:cNvSpPr/>
          <p:nvPr/>
        </p:nvSpPr>
        <p:spPr>
          <a:xfrm>
            <a:off x="373014" y="3543848"/>
            <a:ext cx="2862000" cy="2379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Rektangel 15">
            <a:extLst>
              <a:ext uri="{FF2B5EF4-FFF2-40B4-BE49-F238E27FC236}">
                <a16:creationId xmlns:a16="http://schemas.microsoft.com/office/drawing/2014/main" id="{6C71914A-EBF5-1C1F-9B8E-28E0A1636024}"/>
              </a:ext>
            </a:extLst>
          </p:cNvPr>
          <p:cNvSpPr/>
          <p:nvPr/>
        </p:nvSpPr>
        <p:spPr>
          <a:xfrm>
            <a:off x="3231012" y="1180946"/>
            <a:ext cx="2861251" cy="2379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17" name="Rektangel 16">
            <a:extLst>
              <a:ext uri="{FF2B5EF4-FFF2-40B4-BE49-F238E27FC236}">
                <a16:creationId xmlns:a16="http://schemas.microsoft.com/office/drawing/2014/main" id="{FFE03C4A-A8F5-9BAA-24AF-BF3FA31011A6}"/>
              </a:ext>
            </a:extLst>
          </p:cNvPr>
          <p:cNvSpPr/>
          <p:nvPr/>
        </p:nvSpPr>
        <p:spPr>
          <a:xfrm>
            <a:off x="8947457" y="1180946"/>
            <a:ext cx="2862000" cy="2379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6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Arial"/>
              <a:ea typeface="+mn-ea"/>
              <a:cs typeface="+mn-cs"/>
            </a:endParaRPr>
          </a:p>
        </p:txBody>
      </p:sp>
      <p:sp>
        <p:nvSpPr>
          <p:cNvPr id="2" name="Tittel 1">
            <a:extLst>
              <a:ext uri="{FF2B5EF4-FFF2-40B4-BE49-F238E27FC236}">
                <a16:creationId xmlns:a16="http://schemas.microsoft.com/office/drawing/2014/main" id="{90A77013-0A47-87A0-F4DF-C5766C38DD36}"/>
              </a:ext>
            </a:extLst>
          </p:cNvPr>
          <p:cNvSpPr>
            <a:spLocks noGrp="1"/>
          </p:cNvSpPr>
          <p:nvPr>
            <p:ph type="title"/>
          </p:nvPr>
        </p:nvSpPr>
        <p:spPr/>
        <p:txBody>
          <a:bodyPr/>
          <a:lstStyle/>
          <a:p>
            <a:r>
              <a:rPr lang="en-GB" noProof="0" dirty="0"/>
              <a:t>Dissemination</a:t>
            </a:r>
          </a:p>
        </p:txBody>
      </p:sp>
      <p:sp>
        <p:nvSpPr>
          <p:cNvPr id="5" name="Plassholder for lysbildenummer 4">
            <a:extLst>
              <a:ext uri="{FF2B5EF4-FFF2-40B4-BE49-F238E27FC236}">
                <a16:creationId xmlns:a16="http://schemas.microsoft.com/office/drawing/2014/main" id="{251A1C9E-28F8-7A6B-FDEF-B8926A082708}"/>
              </a:ext>
            </a:extLst>
          </p:cNvPr>
          <p:cNvSpPr>
            <a:spLocks noGrp="1"/>
          </p:cNvSpPr>
          <p:nvPr>
            <p:ph type="sldNum" sz="quarter" idx="4"/>
          </p:nvPr>
        </p:nvSpPr>
        <p:spPr>
          <a:xfrm>
            <a:off x="11266367" y="6243181"/>
            <a:ext cx="599469" cy="365125"/>
          </a:xfrm>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GB" sz="750" b="0" i="0" u="none" strike="noStrike" kern="1200" cap="none" spc="0" normalizeH="0" baseline="0" noProof="0" dirty="0">
                <a:ln>
                  <a:noFill/>
                </a:ln>
                <a:solidFill>
                  <a:prstClr val="black"/>
                </a:solidFill>
                <a:effectLst/>
                <a:uLnTx/>
                <a:uFillTx/>
                <a:latin typeface="Arial"/>
                <a:ea typeface="+mn-ea"/>
                <a:cs typeface="+mn-cs"/>
              </a:rPr>
              <a:t>Page </a:t>
            </a:r>
            <a:fld id="{5251F420-7306-4E7C-A79E-F31A38F7D392}" type="slidenum">
              <a:rPr kumimoji="0" lang="en-GB" sz="750" b="0" i="0" u="none" strike="noStrike" kern="1200" cap="none" spc="0" normalizeH="0" baseline="0" noProof="0" smtClean="0">
                <a:ln>
                  <a:noFill/>
                </a:ln>
                <a:solidFill>
                  <a:prstClr val="black"/>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26</a:t>
            </a:fld>
            <a:endParaRPr kumimoji="0" lang="en-GB" sz="75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TekstSylinder 2">
            <a:extLst>
              <a:ext uri="{FF2B5EF4-FFF2-40B4-BE49-F238E27FC236}">
                <a16:creationId xmlns:a16="http://schemas.microsoft.com/office/drawing/2014/main" id="{DFBFFAB3-5362-DEC8-389D-8E21F9AC702E}"/>
              </a:ext>
            </a:extLst>
          </p:cNvPr>
          <p:cNvSpPr txBox="1"/>
          <p:nvPr/>
        </p:nvSpPr>
        <p:spPr>
          <a:xfrm>
            <a:off x="3429811" y="2901353"/>
            <a:ext cx="2422630" cy="397738"/>
          </a:xfrm>
          <a:prstGeom prst="rect">
            <a:avLst/>
          </a:prstGeom>
          <a:noFill/>
        </p:spPr>
        <p:txBody>
          <a:bodyPr wrap="square" rtlCol="0">
            <a:spAutoFit/>
          </a:bodyPr>
          <a:lstStyle/>
          <a:p>
            <a:pPr marL="0" marR="0" lvl="0" indent="0" algn="l" defTabSz="228600" rtl="0" eaLnBrk="1" fontAlgn="auto" latinLnBrk="0" hangingPunct="1">
              <a:lnSpc>
                <a:spcPct val="107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Climate</a:t>
            </a:r>
            <a:r>
              <a:rPr kumimoji="0" lang="en-GB" sz="2000" b="0" i="0" u="none" strike="noStrike" kern="1200" cap="none" spc="0" normalizeH="0" baseline="0" noProof="0" dirty="0">
                <a:ln>
                  <a:noFill/>
                </a:ln>
                <a:solidFill>
                  <a:srgbClr val="FB6666">
                    <a:lumMod val="40000"/>
                    <a:lumOff val="60000"/>
                  </a:srgbClr>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House</a:t>
            </a:r>
          </a:p>
        </p:txBody>
      </p:sp>
      <p:sp>
        <p:nvSpPr>
          <p:cNvPr id="7" name="TekstSylinder 6">
            <a:extLst>
              <a:ext uri="{FF2B5EF4-FFF2-40B4-BE49-F238E27FC236}">
                <a16:creationId xmlns:a16="http://schemas.microsoft.com/office/drawing/2014/main" id="{B2ED2194-84C5-2605-FADB-0012C4B874CA}"/>
              </a:ext>
            </a:extLst>
          </p:cNvPr>
          <p:cNvSpPr txBox="1"/>
          <p:nvPr/>
        </p:nvSpPr>
        <p:spPr>
          <a:xfrm>
            <a:off x="9193215" y="2797115"/>
            <a:ext cx="2653093" cy="727059"/>
          </a:xfrm>
          <a:prstGeom prst="rect">
            <a:avLst/>
          </a:prstGeom>
          <a:noFill/>
        </p:spPr>
        <p:txBody>
          <a:bodyPr wrap="square" rtlCol="0">
            <a:spAutoFit/>
          </a:bodyPr>
          <a:lstStyle/>
          <a:p>
            <a:pPr marL="0" marR="0" lvl="0" indent="0" algn="l" defTabSz="228600" rtl="0" eaLnBrk="1" fontAlgn="auto" latinLnBrk="0" hangingPunct="1">
              <a:lnSpc>
                <a:spcPct val="107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Scene Domus Bibliotheca</a:t>
            </a:r>
          </a:p>
        </p:txBody>
      </p:sp>
      <p:sp>
        <p:nvSpPr>
          <p:cNvPr id="8" name="TekstSylinder 7">
            <a:extLst>
              <a:ext uri="{FF2B5EF4-FFF2-40B4-BE49-F238E27FC236}">
                <a16:creationId xmlns:a16="http://schemas.microsoft.com/office/drawing/2014/main" id="{38FC1847-2089-F6E3-B84E-9F9C7714959A}"/>
              </a:ext>
            </a:extLst>
          </p:cNvPr>
          <p:cNvSpPr txBox="1"/>
          <p:nvPr/>
        </p:nvSpPr>
        <p:spPr>
          <a:xfrm>
            <a:off x="6309535" y="4831109"/>
            <a:ext cx="2422630" cy="727059"/>
          </a:xfrm>
          <a:prstGeom prst="rect">
            <a:avLst/>
          </a:prstGeom>
          <a:noFill/>
        </p:spPr>
        <p:txBody>
          <a:bodyPr wrap="square" rtlCol="0">
            <a:spAutoFit/>
          </a:bodyPr>
          <a:lstStyle/>
          <a:p>
            <a:pPr marL="0" marR="0" lvl="0" indent="0" algn="l" defTabSz="228600" rtl="0" eaLnBrk="1" fontAlgn="auto" latinLnBrk="0" hangingPunct="1">
              <a:lnSpc>
                <a:spcPct val="107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Official Norwegian Reports (NOUs)</a:t>
            </a:r>
          </a:p>
        </p:txBody>
      </p:sp>
      <p:sp>
        <p:nvSpPr>
          <p:cNvPr id="11" name="TekstSylinder 20">
            <a:extLst>
              <a:ext uri="{FF2B5EF4-FFF2-40B4-BE49-F238E27FC236}">
                <a16:creationId xmlns:a16="http://schemas.microsoft.com/office/drawing/2014/main" id="{F8630830-65C0-A9A0-3E97-6C4146EA1F6D}"/>
              </a:ext>
            </a:extLst>
          </p:cNvPr>
          <p:cNvSpPr txBox="1"/>
          <p:nvPr/>
        </p:nvSpPr>
        <p:spPr>
          <a:xfrm>
            <a:off x="458564" y="3541883"/>
            <a:ext cx="2769162" cy="2373663"/>
          </a:xfrm>
          <a:prstGeom prst="rect">
            <a:avLst/>
          </a:prstGeom>
          <a:noFill/>
        </p:spPr>
        <p:txBody>
          <a:bodyPr wrap="square" rtlCol="0">
            <a:spAutoFit/>
          </a:bodyPr>
          <a:lstStyle/>
          <a:p>
            <a:pPr marL="0" marR="0" lvl="0" indent="0" algn="l" defTabSz="228600" rtl="0" eaLnBrk="1" fontAlgn="auto" latinLnBrk="0" hangingPunct="1">
              <a:lnSpc>
                <a:spcPct val="107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228600" rtl="0" eaLnBrk="1" fontAlgn="auto" latinLnBrk="0" hangingPunct="1">
              <a:lnSpc>
                <a:spcPct val="107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Natural History </a:t>
            </a:r>
          </a:p>
          <a:p>
            <a:pPr marL="0" marR="0" lvl="0" indent="0" algn="l" defTabSz="228600" rtl="0" eaLnBrk="1" fontAlgn="auto" latinLnBrk="0" hangingPunct="1">
              <a:lnSpc>
                <a:spcPct val="107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Museum </a:t>
            </a:r>
          </a:p>
          <a:p>
            <a:pPr marL="0" marR="0" lvl="0" indent="0" algn="l" defTabSz="228600" rtl="0" eaLnBrk="1" fontAlgn="auto" latinLnBrk="0" hangingPunct="1">
              <a:lnSpc>
                <a:spcPct val="107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228600" rtl="0" eaLnBrk="1" fontAlgn="auto" latinLnBrk="0" hangingPunct="1">
              <a:lnSpc>
                <a:spcPct val="107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Museum of </a:t>
            </a:r>
            <a:b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Cultural History </a:t>
            </a:r>
          </a:p>
          <a:p>
            <a:pPr marL="0" marR="0" lvl="0" indent="0" algn="l" defTabSz="228600" rtl="0" eaLnBrk="1" fontAlgn="auto" latinLnBrk="0" hangingPunct="1">
              <a:lnSpc>
                <a:spcPct val="107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4" name="TekstSylinder 3">
            <a:extLst>
              <a:ext uri="{FF2B5EF4-FFF2-40B4-BE49-F238E27FC236}">
                <a16:creationId xmlns:a16="http://schemas.microsoft.com/office/drawing/2014/main" id="{78D98588-E5B5-970D-1298-F41288B8BA41}"/>
              </a:ext>
            </a:extLst>
          </p:cNvPr>
          <p:cNvSpPr txBox="1"/>
          <p:nvPr/>
        </p:nvSpPr>
        <p:spPr>
          <a:xfrm>
            <a:off x="1963497" y="3327646"/>
            <a:ext cx="1348446"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a:ea typeface="+mn-ea"/>
                <a:cs typeface="+mn-cs"/>
              </a:rPr>
              <a:t>Photo: UiO/Jarli &amp; Jordan</a:t>
            </a:r>
          </a:p>
        </p:txBody>
      </p:sp>
      <p:sp>
        <p:nvSpPr>
          <p:cNvPr id="6" name="TekstSylinder 5">
            <a:extLst>
              <a:ext uri="{FF2B5EF4-FFF2-40B4-BE49-F238E27FC236}">
                <a16:creationId xmlns:a16="http://schemas.microsoft.com/office/drawing/2014/main" id="{EA474628-090D-B726-DB8E-922794970032}"/>
              </a:ext>
            </a:extLst>
          </p:cNvPr>
          <p:cNvSpPr txBox="1"/>
          <p:nvPr/>
        </p:nvSpPr>
        <p:spPr>
          <a:xfrm>
            <a:off x="7644550" y="3339366"/>
            <a:ext cx="1426994"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a:ea typeface="+mn-ea"/>
                <a:cs typeface="+mn-cs"/>
              </a:rPr>
              <a:t>Photo: UiO/Malin A. Gylvik</a:t>
            </a:r>
          </a:p>
        </p:txBody>
      </p:sp>
      <p:sp>
        <p:nvSpPr>
          <p:cNvPr id="10" name="TekstSylinder 9">
            <a:extLst>
              <a:ext uri="{FF2B5EF4-FFF2-40B4-BE49-F238E27FC236}">
                <a16:creationId xmlns:a16="http://schemas.microsoft.com/office/drawing/2014/main" id="{D9CAC6A5-7D1E-7217-A1B0-C0237E150D4F}"/>
              </a:ext>
            </a:extLst>
          </p:cNvPr>
          <p:cNvSpPr txBox="1"/>
          <p:nvPr/>
        </p:nvSpPr>
        <p:spPr>
          <a:xfrm>
            <a:off x="4402614" y="5706488"/>
            <a:ext cx="1750800"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Arial"/>
                <a:ea typeface="+mn-ea"/>
                <a:cs typeface="+mn-cs"/>
              </a:rPr>
              <a:t>Photo: Lars Petter Pettersen/NHM</a:t>
            </a:r>
          </a:p>
        </p:txBody>
      </p:sp>
      <p:pic>
        <p:nvPicPr>
          <p:cNvPr id="13" name="Bilde 12">
            <a:extLst>
              <a:ext uri="{FF2B5EF4-FFF2-40B4-BE49-F238E27FC236}">
                <a16:creationId xmlns:a16="http://schemas.microsoft.com/office/drawing/2014/main" id="{DB2850FA-715B-B2AA-DD26-DE77C56ED010}"/>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8945718" y="3537584"/>
            <a:ext cx="2867025" cy="2381250"/>
          </a:xfrm>
          <a:prstGeom prst="rect">
            <a:avLst/>
          </a:prstGeom>
        </p:spPr>
      </p:pic>
      <p:sp>
        <p:nvSpPr>
          <p:cNvPr id="9" name="TekstSylinder 3">
            <a:extLst>
              <a:ext uri="{FF2B5EF4-FFF2-40B4-BE49-F238E27FC236}">
                <a16:creationId xmlns:a16="http://schemas.microsoft.com/office/drawing/2014/main" id="{92972BDD-246C-0CAC-BD79-7C25C6631615}"/>
              </a:ext>
            </a:extLst>
          </p:cNvPr>
          <p:cNvSpPr txBox="1"/>
          <p:nvPr/>
        </p:nvSpPr>
        <p:spPr>
          <a:xfrm>
            <a:off x="10247725" y="5716800"/>
            <a:ext cx="1614545" cy="215444"/>
          </a:xfrm>
          <a:prstGeom prst="rect">
            <a:avLst/>
          </a:prstGeom>
          <a:noFill/>
        </p:spPr>
        <p:txBody>
          <a:bodyPr wrap="non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lang="en-GB" sz="800" noProof="0" dirty="0">
                <a:latin typeface="Arial"/>
              </a:rPr>
              <a:t>Photo: </a:t>
            </a:r>
            <a:r>
              <a:rPr kumimoji="0" lang="en-GB" sz="800" b="0" i="0" u="none" strike="noStrike" kern="1200" cap="none" spc="0" normalizeH="0" baseline="0" noProof="0" dirty="0">
                <a:ln>
                  <a:noFill/>
                </a:ln>
                <a:effectLst/>
                <a:uLnTx/>
                <a:uFillTx/>
                <a:latin typeface="Arial"/>
                <a:ea typeface="+mn-ea"/>
                <a:cs typeface="+mn-cs"/>
              </a:rPr>
              <a:t>Anders Furuset/Intrafish</a:t>
            </a:r>
          </a:p>
        </p:txBody>
      </p:sp>
    </p:spTree>
    <p:extLst>
      <p:ext uri="{BB962C8B-B14F-4D97-AF65-F5344CB8AC3E}">
        <p14:creationId xmlns:p14="http://schemas.microsoft.com/office/powerpoint/2010/main" val="723158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57A77E-B6A9-F528-4228-0965ABD8F26D}"/>
              </a:ext>
            </a:extLst>
          </p:cNvPr>
          <p:cNvSpPr>
            <a:spLocks noGrp="1"/>
          </p:cNvSpPr>
          <p:nvPr>
            <p:ph type="title"/>
          </p:nvPr>
        </p:nvSpPr>
        <p:spPr/>
        <p:txBody>
          <a:bodyPr/>
          <a:lstStyle/>
          <a:p>
            <a:r>
              <a:rPr lang="en-GB" noProof="0" dirty="0"/>
              <a:t>Natural History Museum</a:t>
            </a:r>
          </a:p>
        </p:txBody>
      </p:sp>
      <p:sp>
        <p:nvSpPr>
          <p:cNvPr id="16" name="Plassholder for tekst 15">
            <a:extLst>
              <a:ext uri="{FF2B5EF4-FFF2-40B4-BE49-F238E27FC236}">
                <a16:creationId xmlns:a16="http://schemas.microsoft.com/office/drawing/2014/main" id="{5658926E-1318-8E30-56D4-FC3E99253407}"/>
              </a:ext>
            </a:extLst>
          </p:cNvPr>
          <p:cNvSpPr>
            <a:spLocks noGrp="1"/>
          </p:cNvSpPr>
          <p:nvPr>
            <p:ph type="body" sz="quarter" idx="16"/>
          </p:nvPr>
        </p:nvSpPr>
        <p:spPr>
          <a:xfrm>
            <a:off x="4804355" y="5818214"/>
            <a:ext cx="1291644" cy="187051"/>
          </a:xfrm>
        </p:spPr>
        <p:txBody>
          <a:bodyPr/>
          <a:lstStyle/>
          <a:p>
            <a:r>
              <a:rPr lang="en-GB" noProof="0" dirty="0">
                <a:solidFill>
                  <a:schemeClr val="bg1"/>
                </a:solidFill>
              </a:rPr>
              <a:t>Foto: Karsten Sund/NHM/UiO</a:t>
            </a:r>
          </a:p>
        </p:txBody>
      </p:sp>
      <p:sp>
        <p:nvSpPr>
          <p:cNvPr id="19" name="TekstSylinder 18">
            <a:extLst>
              <a:ext uri="{FF2B5EF4-FFF2-40B4-BE49-F238E27FC236}">
                <a16:creationId xmlns:a16="http://schemas.microsoft.com/office/drawing/2014/main" id="{577AD6DE-FDC4-1EE5-3A55-52E155F27F7F}"/>
              </a:ext>
            </a:extLst>
          </p:cNvPr>
          <p:cNvSpPr txBox="1"/>
          <p:nvPr/>
        </p:nvSpPr>
        <p:spPr>
          <a:xfrm>
            <a:off x="247317" y="1724786"/>
            <a:ext cx="5464370" cy="707886"/>
          </a:xfrm>
          <a:prstGeom prst="rect">
            <a:avLst/>
          </a:prstGeom>
          <a:noFill/>
        </p:spPr>
        <p:txBody>
          <a:bodyPr wrap="square">
            <a:spAutoFit/>
          </a:bodyPr>
          <a:lstStyle/>
          <a:p>
            <a:endParaRPr lang="en-GB" sz="2000" noProof="0" dirty="0"/>
          </a:p>
          <a:p>
            <a:endParaRPr lang="en-GB" sz="2000" noProof="0" dirty="0"/>
          </a:p>
        </p:txBody>
      </p:sp>
      <p:pic>
        <p:nvPicPr>
          <p:cNvPr id="6" name="Plassholder for bilde 5">
            <a:extLst>
              <a:ext uri="{FF2B5EF4-FFF2-40B4-BE49-F238E27FC236}">
                <a16:creationId xmlns:a16="http://schemas.microsoft.com/office/drawing/2014/main" id="{AF4CD5FD-FB9C-F28A-9903-9665680A73FD}"/>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6219825" y="0"/>
            <a:ext cx="5972175" cy="6858000"/>
          </a:xfrm>
          <a:prstGeom prst="rect">
            <a:avLst/>
          </a:prstGeom>
          <a:noFill/>
        </p:spPr>
      </p:pic>
      <p:sp>
        <p:nvSpPr>
          <p:cNvPr id="2" name="TextBox 1">
            <a:extLst>
              <a:ext uri="{FF2B5EF4-FFF2-40B4-BE49-F238E27FC236}">
                <a16:creationId xmlns:a16="http://schemas.microsoft.com/office/drawing/2014/main" id="{4203225A-1910-B825-2AE5-F52997762726}"/>
              </a:ext>
            </a:extLst>
          </p:cNvPr>
          <p:cNvSpPr txBox="1"/>
          <p:nvPr/>
        </p:nvSpPr>
        <p:spPr>
          <a:xfrm>
            <a:off x="9291918" y="6627168"/>
            <a:ext cx="2900082" cy="230832"/>
          </a:xfrm>
          <a:prstGeom prst="rect">
            <a:avLst/>
          </a:prstGeom>
          <a:noFill/>
        </p:spPr>
        <p:txBody>
          <a:bodyPr wrap="square">
            <a:spAutoFit/>
          </a:bodyPr>
          <a:lstStyle/>
          <a:p>
            <a:r>
              <a:rPr lang="en-GB" noProof="0" dirty="0">
                <a:solidFill>
                  <a:schemeClr val="bg1"/>
                </a:solidFill>
              </a:rPr>
              <a:t>Photo: Natural History Museum/Lars Petter Pettersen</a:t>
            </a:r>
            <a:r>
              <a:rPr lang="en-GB" sz="900" noProof="0" dirty="0">
                <a:solidFill>
                  <a:schemeClr val="bg1"/>
                </a:solidFill>
              </a:rPr>
              <a:t> </a:t>
            </a:r>
            <a:endParaRPr lang="en-GB" noProof="0" dirty="0"/>
          </a:p>
        </p:txBody>
      </p:sp>
      <p:sp>
        <p:nvSpPr>
          <p:cNvPr id="3" name="Plassholder for innhold 2">
            <a:extLst>
              <a:ext uri="{FF2B5EF4-FFF2-40B4-BE49-F238E27FC236}">
                <a16:creationId xmlns:a16="http://schemas.microsoft.com/office/drawing/2014/main" id="{C77CFC9C-C9FA-ECAE-A97E-E39CCA554C0F}"/>
              </a:ext>
            </a:extLst>
          </p:cNvPr>
          <p:cNvSpPr txBox="1">
            <a:spLocks/>
          </p:cNvSpPr>
          <p:nvPr/>
        </p:nvSpPr>
        <p:spPr>
          <a:xfrm>
            <a:off x="346300" y="1301810"/>
            <a:ext cx="5489213" cy="4516404"/>
          </a:xfrm>
          <a:prstGeom prst="rect">
            <a:avLst/>
          </a:prstGeom>
        </p:spPr>
        <p:txBody>
          <a:bodyPr vert="horz" lIns="0" tIns="0" rIns="0" bIns="0" rtlCol="0">
            <a:normAutofit lnSpcReduction="10000"/>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2000" dirty="0">
                <a:latin typeface="Arial" panose="020B0604020202020204" pitchFamily="34" charset="0"/>
                <a:cs typeface="Arial" panose="020B0604020202020204" pitchFamily="34" charset="0"/>
              </a:rPr>
              <a:t>Largest natural history museum in Norway </a:t>
            </a:r>
          </a:p>
          <a:p>
            <a:pPr marL="0" indent="0" fontAlgn="ctr">
              <a:buNone/>
            </a:pPr>
            <a:endParaRPr lang="en-US" sz="2000" dirty="0">
              <a:latin typeface="Arial" panose="020B0604020202020204" pitchFamily="34" charset="0"/>
              <a:cs typeface="Arial" panose="020B0604020202020204" pitchFamily="34" charset="0"/>
            </a:endParaRPr>
          </a:p>
          <a:p>
            <a:pPr fontAlgn="ctr"/>
            <a:r>
              <a:rPr lang="en-US" sz="2000" dirty="0">
                <a:latin typeface="Arial" panose="020B0604020202020204" pitchFamily="34" charset="0"/>
                <a:cs typeface="Arial" panose="020B0604020202020204" pitchFamily="34" charset="0"/>
              </a:rPr>
              <a:t>Collection of 6 million scientific objects </a:t>
            </a:r>
          </a:p>
          <a:p>
            <a:pPr fontAlgn="ctr"/>
            <a:endParaRPr lang="en-US" sz="2000" dirty="0">
              <a:latin typeface="Arial" panose="020B0604020202020204" pitchFamily="34" charset="0"/>
              <a:cs typeface="Arial" panose="020B0604020202020204" pitchFamily="34" charset="0"/>
            </a:endParaRPr>
          </a:p>
          <a:p>
            <a:pPr fontAlgn="ctr"/>
            <a:r>
              <a:rPr lang="en-US" sz="2000" dirty="0">
                <a:latin typeface="Arial" panose="020B0604020202020204" pitchFamily="34" charset="0"/>
                <a:cs typeface="Arial" panose="020B0604020202020204" pitchFamily="34" charset="0"/>
              </a:rPr>
              <a:t>209,000 visitors to indoor exhibitions in 2025</a:t>
            </a:r>
          </a:p>
          <a:p>
            <a:pPr fontAlgn="ctr"/>
            <a:endParaRPr lang="en-US" sz="2000" dirty="0">
              <a:latin typeface="Arial" panose="020B0604020202020204" pitchFamily="34" charset="0"/>
              <a:cs typeface="Arial" panose="020B0604020202020204" pitchFamily="34" charset="0"/>
            </a:endParaRPr>
          </a:p>
          <a:p>
            <a:pPr fontAlgn="ctr"/>
            <a:r>
              <a:rPr lang="en-GB" sz="2000" dirty="0">
                <a:latin typeface="Arial" panose="020B0604020202020204" pitchFamily="34" charset="0"/>
                <a:cs typeface="Arial" panose="020B0604020202020204" pitchFamily="34" charset="0"/>
              </a:rPr>
              <a:t>R</a:t>
            </a:r>
            <a:r>
              <a:rPr lang="en-US" sz="2000" dirty="0">
                <a:latin typeface="Arial" panose="020B0604020202020204" pitchFamily="34" charset="0"/>
                <a:cs typeface="Arial" panose="020B0604020202020204" pitchFamily="34" charset="0"/>
              </a:rPr>
              <a:t>esearch, collection curating, and scientific outreach about natural diversity, evolution, and climate</a:t>
            </a:r>
          </a:p>
          <a:p>
            <a:pPr fontAlgn="ctr"/>
            <a:endParaRPr lang="en-US" sz="2000" dirty="0">
              <a:latin typeface="Arial" panose="020B0604020202020204" pitchFamily="34" charset="0"/>
              <a:cs typeface="Arial" panose="020B0604020202020204" pitchFamily="34" charset="0"/>
            </a:endParaRPr>
          </a:p>
          <a:p>
            <a:pPr fontAlgn="ctr"/>
            <a:r>
              <a:rPr lang="en-US" sz="2000" noProof="0" dirty="0">
                <a:latin typeface="Arial" panose="020B0604020202020204" pitchFamily="34" charset="0"/>
                <a:cs typeface="Arial" panose="020B0604020202020204" pitchFamily="34" charset="0"/>
              </a:rPr>
              <a:t>Situated in</a:t>
            </a:r>
            <a:r>
              <a:rPr lang="en-US" sz="2000" dirty="0">
                <a:latin typeface="Arial" panose="020B0604020202020204" pitchFamily="34" charset="0"/>
                <a:cs typeface="Arial" panose="020B0604020202020204" pitchFamily="34" charset="0"/>
              </a:rPr>
              <a:t>side the Botanical Garden at Tøyen</a:t>
            </a:r>
            <a:endParaRPr lang="en-GB" sz="2000"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3879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3594D-E283-8D1B-FAC2-7CB7924EE40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987C58C-F50B-6897-5C65-BF4B89888701}"/>
              </a:ext>
            </a:extLst>
          </p:cNvPr>
          <p:cNvSpPr>
            <a:spLocks noGrp="1"/>
          </p:cNvSpPr>
          <p:nvPr>
            <p:ph type="title"/>
          </p:nvPr>
        </p:nvSpPr>
        <p:spPr/>
        <p:txBody>
          <a:bodyPr/>
          <a:lstStyle/>
          <a:p>
            <a:r>
              <a:rPr lang="en-GB" noProof="0" dirty="0"/>
              <a:t>Botanical Garden</a:t>
            </a:r>
          </a:p>
        </p:txBody>
      </p:sp>
      <p:sp>
        <p:nvSpPr>
          <p:cNvPr id="16" name="Plassholder for tekst 15">
            <a:extLst>
              <a:ext uri="{FF2B5EF4-FFF2-40B4-BE49-F238E27FC236}">
                <a16:creationId xmlns:a16="http://schemas.microsoft.com/office/drawing/2014/main" id="{B6DFD4F8-5AFF-0C83-7FB0-2D586D6400E8}"/>
              </a:ext>
            </a:extLst>
          </p:cNvPr>
          <p:cNvSpPr>
            <a:spLocks noGrp="1"/>
          </p:cNvSpPr>
          <p:nvPr>
            <p:ph type="body" sz="quarter" idx="16"/>
          </p:nvPr>
        </p:nvSpPr>
        <p:spPr>
          <a:xfrm>
            <a:off x="10540310" y="6497955"/>
            <a:ext cx="1291644" cy="187051"/>
          </a:xfrm>
        </p:spPr>
        <p:txBody>
          <a:bodyPr/>
          <a:lstStyle/>
          <a:p>
            <a:r>
              <a:rPr lang="en-GB" noProof="0" dirty="0">
                <a:solidFill>
                  <a:schemeClr val="bg1"/>
                </a:solidFill>
              </a:rPr>
              <a:t>Foto: Karsten Sund/NHM/UiO</a:t>
            </a:r>
          </a:p>
        </p:txBody>
      </p:sp>
      <p:sp>
        <p:nvSpPr>
          <p:cNvPr id="8" name="TekstSylinder 7">
            <a:extLst>
              <a:ext uri="{FF2B5EF4-FFF2-40B4-BE49-F238E27FC236}">
                <a16:creationId xmlns:a16="http://schemas.microsoft.com/office/drawing/2014/main" id="{237E32BD-33C4-8D46-E8ED-6E778FABB1A4}"/>
              </a:ext>
            </a:extLst>
          </p:cNvPr>
          <p:cNvSpPr txBox="1"/>
          <p:nvPr/>
        </p:nvSpPr>
        <p:spPr>
          <a:xfrm>
            <a:off x="10811983" y="6497955"/>
            <a:ext cx="1560040" cy="230832"/>
          </a:xfrm>
          <a:prstGeom prst="rect">
            <a:avLst/>
          </a:prstGeom>
          <a:noFill/>
        </p:spPr>
        <p:txBody>
          <a:bodyPr wrap="square">
            <a:spAutoFit/>
          </a:bodyPr>
          <a:lstStyle/>
          <a:p>
            <a:r>
              <a:rPr lang="en-GB" noProof="0" dirty="0">
                <a:solidFill>
                  <a:schemeClr val="bg1"/>
                </a:solidFill>
              </a:rPr>
              <a:t>Foto: Per Aas/NHM/UiO</a:t>
            </a:r>
          </a:p>
        </p:txBody>
      </p:sp>
      <p:sp>
        <p:nvSpPr>
          <p:cNvPr id="10" name="TekstSylinder 9">
            <a:extLst>
              <a:ext uri="{FF2B5EF4-FFF2-40B4-BE49-F238E27FC236}">
                <a16:creationId xmlns:a16="http://schemas.microsoft.com/office/drawing/2014/main" id="{69BCF060-090C-F89A-3229-2CBB32D7CAAB}"/>
              </a:ext>
            </a:extLst>
          </p:cNvPr>
          <p:cNvSpPr txBox="1"/>
          <p:nvPr/>
        </p:nvSpPr>
        <p:spPr>
          <a:xfrm>
            <a:off x="128391" y="1262748"/>
            <a:ext cx="6091434" cy="1323439"/>
          </a:xfrm>
          <a:prstGeom prst="rect">
            <a:avLst/>
          </a:prstGeom>
          <a:noFill/>
        </p:spPr>
        <p:txBody>
          <a:bodyPr wrap="square">
            <a:spAutoFit/>
          </a:bodyPr>
          <a:lstStyle/>
          <a:p>
            <a:pPr marL="342900" indent="-342900">
              <a:buFont typeface="Wingdings" panose="05000000000000000000" pitchFamily="2" charset="2"/>
              <a:buChar char="§"/>
            </a:pPr>
            <a:endParaRPr lang="en-GB" sz="2000" noProof="0" dirty="0"/>
          </a:p>
          <a:p>
            <a:pPr marL="342900" indent="-342900">
              <a:buFont typeface="Wingdings" panose="05000000000000000000" pitchFamily="2" charset="2"/>
              <a:buChar char="§"/>
            </a:pPr>
            <a:endParaRPr lang="en-GB" sz="2000" noProof="0" dirty="0"/>
          </a:p>
          <a:p>
            <a:pPr marL="342900" indent="-342900">
              <a:buFont typeface="Wingdings" panose="05000000000000000000" pitchFamily="2" charset="2"/>
              <a:buChar char="§"/>
            </a:pPr>
            <a:endParaRPr lang="en-GB" sz="2000" noProof="0" dirty="0"/>
          </a:p>
          <a:p>
            <a:endParaRPr lang="en-GB" sz="2000" noProof="0" dirty="0"/>
          </a:p>
        </p:txBody>
      </p:sp>
      <p:pic>
        <p:nvPicPr>
          <p:cNvPr id="7" name="Plassholder for bilde 6">
            <a:extLst>
              <a:ext uri="{FF2B5EF4-FFF2-40B4-BE49-F238E27FC236}">
                <a16:creationId xmlns:a16="http://schemas.microsoft.com/office/drawing/2014/main" id="{F8427DA1-FA52-8658-4FBF-C2E6D6AD7591}"/>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6219825" y="0"/>
            <a:ext cx="5972175" cy="6858000"/>
          </a:xfrm>
          <a:prstGeom prst="rect">
            <a:avLst/>
          </a:prstGeom>
          <a:noFill/>
        </p:spPr>
      </p:pic>
      <p:sp>
        <p:nvSpPr>
          <p:cNvPr id="2" name="TextBox 1">
            <a:extLst>
              <a:ext uri="{FF2B5EF4-FFF2-40B4-BE49-F238E27FC236}">
                <a16:creationId xmlns:a16="http://schemas.microsoft.com/office/drawing/2014/main" id="{7046D01B-AA34-569B-38BF-5C3A0C43E449}"/>
              </a:ext>
            </a:extLst>
          </p:cNvPr>
          <p:cNvSpPr txBox="1"/>
          <p:nvPr/>
        </p:nvSpPr>
        <p:spPr>
          <a:xfrm>
            <a:off x="9294125" y="6627168"/>
            <a:ext cx="2897875" cy="230832"/>
          </a:xfrm>
          <a:prstGeom prst="rect">
            <a:avLst/>
          </a:prstGeom>
          <a:noFill/>
        </p:spPr>
        <p:txBody>
          <a:bodyPr wrap="square">
            <a:spAutoFit/>
          </a:bodyPr>
          <a:lstStyle/>
          <a:p>
            <a:r>
              <a:rPr lang="en-GB" sz="900" noProof="0" dirty="0">
                <a:solidFill>
                  <a:schemeClr val="bg1"/>
                </a:solidFill>
              </a:rPr>
              <a:t>Photo: Natural History Museum/Lars Petter Pettersen </a:t>
            </a:r>
            <a:endParaRPr lang="en-GB" noProof="0" dirty="0"/>
          </a:p>
        </p:txBody>
      </p:sp>
      <p:sp>
        <p:nvSpPr>
          <p:cNvPr id="3" name="Plassholder for innhold 2">
            <a:extLst>
              <a:ext uri="{FF2B5EF4-FFF2-40B4-BE49-F238E27FC236}">
                <a16:creationId xmlns:a16="http://schemas.microsoft.com/office/drawing/2014/main" id="{0EEDA3BF-89F1-5F72-D9EB-86B7A67953A4}"/>
              </a:ext>
            </a:extLst>
          </p:cNvPr>
          <p:cNvSpPr txBox="1">
            <a:spLocks/>
          </p:cNvSpPr>
          <p:nvPr/>
        </p:nvSpPr>
        <p:spPr>
          <a:xfrm>
            <a:off x="360044" y="1139918"/>
            <a:ext cx="5612131" cy="4795853"/>
          </a:xfrm>
          <a:prstGeom prst="rect">
            <a:avLst/>
          </a:prstGeom>
        </p:spPr>
        <p:txBody>
          <a:bodyPr vert="horz" lIns="0" tIns="0" rIns="0" bIns="0" rtlCol="0">
            <a:normAutofit lnSpcReduction="10000"/>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2000" dirty="0">
                <a:latin typeface="Arial" panose="020B0604020202020204" pitchFamily="34" charset="0"/>
                <a:cs typeface="Arial" panose="020B0604020202020204" pitchFamily="34" charset="0"/>
              </a:rPr>
              <a:t>Over 4,500 plant species from across the globe</a:t>
            </a:r>
          </a:p>
          <a:p>
            <a:pPr marL="0" indent="0" fontAlgn="ctr">
              <a:buNone/>
            </a:pPr>
            <a:endParaRPr lang="en-US" sz="2000" dirty="0">
              <a:latin typeface="Arial" panose="020B0604020202020204" pitchFamily="34" charset="0"/>
              <a:cs typeface="Arial" panose="020B0604020202020204" pitchFamily="34" charset="0"/>
            </a:endParaRPr>
          </a:p>
          <a:p>
            <a:pPr fontAlgn="ctr"/>
            <a:r>
              <a:rPr lang="en-US" sz="2000" dirty="0">
                <a:latin typeface="Arial" panose="020B0604020202020204" pitchFamily="34" charset="0"/>
                <a:cs typeface="Arial" panose="020B0604020202020204" pitchFamily="34" charset="0"/>
              </a:rPr>
              <a:t>Consists of thematic gardens, including two greenhouses</a:t>
            </a:r>
          </a:p>
          <a:p>
            <a:pPr fontAlgn="ctr"/>
            <a:endParaRPr lang="en-US" sz="2000" dirty="0">
              <a:latin typeface="Arial" panose="020B0604020202020204" pitchFamily="34" charset="0"/>
              <a:cs typeface="Arial" panose="020B0604020202020204" pitchFamily="34" charset="0"/>
            </a:endParaRPr>
          </a:p>
          <a:p>
            <a:pPr fontAlgn="ctr"/>
            <a:r>
              <a:rPr lang="en-US" sz="2000" dirty="0">
                <a:latin typeface="Arial" panose="020B0604020202020204" pitchFamily="34" charset="0"/>
                <a:cs typeface="Arial" panose="020B0604020202020204" pitchFamily="34" charset="0"/>
              </a:rPr>
              <a:t>The Botanical Garden conveys knowledge about plant diversity and the importance of conserving it</a:t>
            </a:r>
          </a:p>
          <a:p>
            <a:pPr fontAlgn="ctr"/>
            <a:endParaRPr lang="en-US" sz="2000" dirty="0">
              <a:latin typeface="Arial" panose="020B0604020202020204" pitchFamily="34" charset="0"/>
              <a:cs typeface="Arial" panose="020B0604020202020204" pitchFamily="34" charset="0"/>
            </a:endParaRPr>
          </a:p>
          <a:p>
            <a:pPr fontAlgn="ctr"/>
            <a:r>
              <a:rPr lang="en-US" sz="2000" dirty="0">
                <a:latin typeface="Arial" panose="020B0604020202020204" pitchFamily="34" charset="0"/>
                <a:cs typeface="Arial" panose="020B0604020202020204" pitchFamily="34" charset="0"/>
              </a:rPr>
              <a:t>Used actively in research, conservation, and outreach through guided tours and in education</a:t>
            </a:r>
          </a:p>
          <a:p>
            <a:pPr fontAlgn="ctr"/>
            <a:endParaRPr lang="en-US" sz="2000" dirty="0">
              <a:latin typeface="Arial" panose="020B0604020202020204" pitchFamily="34" charset="0"/>
              <a:cs typeface="Arial" panose="020B0604020202020204" pitchFamily="34" charset="0"/>
            </a:endParaRPr>
          </a:p>
          <a:p>
            <a:pPr fontAlgn="ctr"/>
            <a:r>
              <a:rPr lang="en-GB" sz="2000" noProof="0" dirty="0">
                <a:latin typeface="Arial" panose="020B0604020202020204" pitchFamily="34" charset="0"/>
                <a:cs typeface="Arial" panose="020B0604020202020204" pitchFamily="34" charset="0"/>
              </a:rPr>
              <a:t>760,000 visitors in 2025</a:t>
            </a:r>
          </a:p>
        </p:txBody>
      </p:sp>
    </p:spTree>
    <p:extLst>
      <p:ext uri="{BB962C8B-B14F-4D97-AF65-F5344CB8AC3E}">
        <p14:creationId xmlns:p14="http://schemas.microsoft.com/office/powerpoint/2010/main" val="32122298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C9C54-B1EB-0359-001A-2AE20BBF6F0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39C797-3302-0FA5-2207-79ADCB4AAE91}"/>
              </a:ext>
            </a:extLst>
          </p:cNvPr>
          <p:cNvSpPr>
            <a:spLocks noGrp="1"/>
          </p:cNvSpPr>
          <p:nvPr>
            <p:ph type="title"/>
          </p:nvPr>
        </p:nvSpPr>
        <p:spPr>
          <a:xfrm>
            <a:off x="259491" y="291806"/>
            <a:ext cx="5076929" cy="542658"/>
          </a:xfrm>
        </p:spPr>
        <p:txBody>
          <a:bodyPr/>
          <a:lstStyle/>
          <a:p>
            <a:r>
              <a:rPr lang="en-GB" noProof="0" dirty="0"/>
              <a:t>The Climate House</a:t>
            </a:r>
          </a:p>
        </p:txBody>
      </p:sp>
      <p:sp>
        <p:nvSpPr>
          <p:cNvPr id="13" name="TekstSylinder 12">
            <a:extLst>
              <a:ext uri="{FF2B5EF4-FFF2-40B4-BE49-F238E27FC236}">
                <a16:creationId xmlns:a16="http://schemas.microsoft.com/office/drawing/2014/main" id="{8E9CCB95-442E-02CB-547E-655FADA9C1E3}"/>
              </a:ext>
            </a:extLst>
          </p:cNvPr>
          <p:cNvSpPr txBox="1"/>
          <p:nvPr/>
        </p:nvSpPr>
        <p:spPr>
          <a:xfrm>
            <a:off x="259491" y="1532238"/>
            <a:ext cx="5498757" cy="400110"/>
          </a:xfrm>
          <a:prstGeom prst="rect">
            <a:avLst/>
          </a:prstGeom>
          <a:noFill/>
        </p:spPr>
        <p:txBody>
          <a:bodyPr wrap="square" rtlCol="0">
            <a:spAutoFit/>
          </a:bodyPr>
          <a:lstStyle/>
          <a:p>
            <a:r>
              <a:rPr lang="en-GB" sz="2000" noProof="0" dirty="0"/>
              <a:t> </a:t>
            </a:r>
          </a:p>
        </p:txBody>
      </p:sp>
      <p:pic>
        <p:nvPicPr>
          <p:cNvPr id="6" name="Plassholder for bilde 5">
            <a:extLst>
              <a:ext uri="{FF2B5EF4-FFF2-40B4-BE49-F238E27FC236}">
                <a16:creationId xmlns:a16="http://schemas.microsoft.com/office/drawing/2014/main" id="{F1A3B83A-79B1-7AE2-F260-F04456D4C4A5}"/>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6219825" y="0"/>
            <a:ext cx="5972175" cy="6858000"/>
          </a:xfrm>
          <a:prstGeom prst="rect">
            <a:avLst/>
          </a:prstGeom>
          <a:noFill/>
        </p:spPr>
      </p:pic>
      <p:sp>
        <p:nvSpPr>
          <p:cNvPr id="2" name="Plassholder for innhold 2">
            <a:extLst>
              <a:ext uri="{FF2B5EF4-FFF2-40B4-BE49-F238E27FC236}">
                <a16:creationId xmlns:a16="http://schemas.microsoft.com/office/drawing/2014/main" id="{ADDA3464-2C7F-0C81-8ED1-1886BE5EA86E}"/>
              </a:ext>
            </a:extLst>
          </p:cNvPr>
          <p:cNvSpPr txBox="1">
            <a:spLocks/>
          </p:cNvSpPr>
          <p:nvPr/>
        </p:nvSpPr>
        <p:spPr>
          <a:xfrm>
            <a:off x="259491" y="1532238"/>
            <a:ext cx="5972175" cy="4301103"/>
          </a:xfrm>
          <a:prstGeom prst="rect">
            <a:avLst/>
          </a:prstGeom>
        </p:spPr>
        <p:txBody>
          <a:bodyPr vert="horz" lIns="0" tIns="0" rIns="0" bIns="0" rtlCol="0">
            <a:normAutofit/>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GB" sz="2000" noProof="0" dirty="0">
                <a:latin typeface="Arial" panose="020B0604020202020204" pitchFamily="34" charset="0"/>
                <a:cs typeface="Arial" panose="020B0604020202020204" pitchFamily="34" charset="0"/>
              </a:rPr>
              <a:t>The Climate House is an exhibition space </a:t>
            </a:r>
            <a:r>
              <a:rPr lang="en-GB" sz="2000" dirty="0">
                <a:latin typeface="Arial" panose="020B0604020202020204" pitchFamily="34" charset="0"/>
                <a:cs typeface="Arial" panose="020B0604020202020204" pitchFamily="34" charset="0"/>
              </a:rPr>
              <a:t>highlighting </a:t>
            </a:r>
            <a:r>
              <a:rPr lang="en-GB" sz="2000" noProof="0" dirty="0">
                <a:latin typeface="Arial" panose="020B0604020202020204" pitchFamily="34" charset="0"/>
                <a:cs typeface="Arial" panose="020B0604020202020204" pitchFamily="34" charset="0"/>
              </a:rPr>
              <a:t>climate change and the environment</a:t>
            </a:r>
          </a:p>
          <a:p>
            <a:pPr fontAlgn="ctr"/>
            <a:endParaRPr lang="en-GB" sz="2000" noProof="0" dirty="0">
              <a:latin typeface="Arial" panose="020B0604020202020204" pitchFamily="34" charset="0"/>
              <a:cs typeface="Arial" panose="020B0604020202020204" pitchFamily="34" charset="0"/>
            </a:endParaRPr>
          </a:p>
          <a:p>
            <a:pPr fontAlgn="ctr"/>
            <a:r>
              <a:rPr lang="en-GB" sz="2000" dirty="0">
                <a:latin typeface="Arial" panose="020B0604020202020204" pitchFamily="34" charset="0"/>
                <a:cs typeface="Arial" panose="020B0604020202020204" pitchFamily="34" charset="0"/>
              </a:rPr>
              <a:t>Through exhibitions and events, the aim is to engage audiences to reflect and act for a more sustainable future</a:t>
            </a:r>
          </a:p>
          <a:p>
            <a:pPr marL="0" indent="0" fontAlgn="ctr">
              <a:buNone/>
            </a:pPr>
            <a:endParaRPr lang="en-GB" sz="2000" dirty="0">
              <a:latin typeface="Arial" panose="020B0604020202020204" pitchFamily="34" charset="0"/>
              <a:cs typeface="Arial" panose="020B0604020202020204" pitchFamily="34" charset="0"/>
            </a:endParaRPr>
          </a:p>
          <a:p>
            <a:pPr fontAlgn="ctr"/>
            <a:r>
              <a:rPr lang="en-GB" sz="2000" dirty="0">
                <a:latin typeface="Arial" panose="020B0604020202020204" pitchFamily="34" charset="0"/>
                <a:cs typeface="Arial" panose="020B0604020202020204" pitchFamily="34" charset="0"/>
              </a:rPr>
              <a:t>Offers a range of curriculum-linked interdisciplinary school programmes about climate, environment, and sustainability</a:t>
            </a:r>
          </a:p>
          <a:p>
            <a:pPr fontAlgn="ctr"/>
            <a:endParaRPr lang="en-GB" noProof="0" dirty="0">
              <a:latin typeface="Arial" panose="020B0604020202020204" pitchFamily="34" charset="0"/>
              <a:cs typeface="Arial" panose="020B0604020202020204" pitchFamily="34" charset="0"/>
            </a:endParaRPr>
          </a:p>
        </p:txBody>
      </p:sp>
      <p:sp>
        <p:nvSpPr>
          <p:cNvPr id="4" name="TekstSylinder 2">
            <a:extLst>
              <a:ext uri="{FF2B5EF4-FFF2-40B4-BE49-F238E27FC236}">
                <a16:creationId xmlns:a16="http://schemas.microsoft.com/office/drawing/2014/main" id="{207738E2-678C-9B06-8EEA-1ADE5C08F051}"/>
              </a:ext>
            </a:extLst>
          </p:cNvPr>
          <p:cNvSpPr txBox="1"/>
          <p:nvPr/>
        </p:nvSpPr>
        <p:spPr>
          <a:xfrm>
            <a:off x="9732300" y="6585104"/>
            <a:ext cx="2921277" cy="369332"/>
          </a:xfrm>
          <a:prstGeom prst="rect">
            <a:avLst/>
          </a:prstGeom>
          <a:noFill/>
        </p:spPr>
        <p:txBody>
          <a:bodyPr wrap="square" lIns="91440" tIns="45720" rIns="91440" bIns="45720" anchor="t">
            <a:spAutoFit/>
          </a:bodyPr>
          <a:lstStyle/>
          <a:p>
            <a:r>
              <a:rPr lang="nb-NO" dirty="0">
                <a:solidFill>
                  <a:schemeClr val="bg1"/>
                </a:solidFill>
                <a:cs typeface="Arial"/>
              </a:rPr>
              <a:t>Photo: Natural History Museum/Jarli &amp; Jordan</a:t>
            </a:r>
            <a:endParaRPr lang="en-US" dirty="0">
              <a:solidFill>
                <a:schemeClr val="bg1"/>
              </a:solidFill>
            </a:endParaRPr>
          </a:p>
          <a:p>
            <a:endParaRPr lang="nb-NO" dirty="0">
              <a:solidFill>
                <a:schemeClr val="bg1"/>
              </a:solidFill>
              <a:cs typeface="Arial"/>
            </a:endParaRPr>
          </a:p>
        </p:txBody>
      </p:sp>
    </p:spTree>
    <p:extLst>
      <p:ext uri="{BB962C8B-B14F-4D97-AF65-F5344CB8AC3E}">
        <p14:creationId xmlns:p14="http://schemas.microsoft.com/office/powerpoint/2010/main" val="3954256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2299F-7A9B-3368-A661-2BEF176A41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2BE0C8A-32F7-315B-301C-881CD002B92A}"/>
              </a:ext>
            </a:extLst>
          </p:cNvPr>
          <p:cNvSpPr>
            <a:spLocks noGrp="1"/>
          </p:cNvSpPr>
          <p:nvPr>
            <p:ph type="title"/>
          </p:nvPr>
        </p:nvSpPr>
        <p:spPr>
          <a:xfrm>
            <a:off x="360043" y="360044"/>
            <a:ext cx="5468355" cy="834771"/>
          </a:xfrm>
        </p:spPr>
        <p:txBody>
          <a:bodyPr/>
          <a:lstStyle/>
          <a:p>
            <a:r>
              <a:rPr lang="en-GB" noProof="0" dirty="0"/>
              <a:t>Museum of Cultural History</a:t>
            </a:r>
          </a:p>
        </p:txBody>
      </p:sp>
      <p:pic>
        <p:nvPicPr>
          <p:cNvPr id="42" name="Plassholder for bilde 41">
            <a:extLst>
              <a:ext uri="{FF2B5EF4-FFF2-40B4-BE49-F238E27FC236}">
                <a16:creationId xmlns:a16="http://schemas.microsoft.com/office/drawing/2014/main" id="{2E767D3E-6ACD-C927-89B1-401655A5A1CD}"/>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6219825" y="0"/>
            <a:ext cx="5972175" cy="6858000"/>
          </a:xfrm>
          <a:prstGeom prst="rect">
            <a:avLst/>
          </a:prstGeom>
          <a:noFill/>
        </p:spPr>
      </p:pic>
      <p:sp>
        <p:nvSpPr>
          <p:cNvPr id="2" name="TekstSylinder 1">
            <a:extLst>
              <a:ext uri="{FF2B5EF4-FFF2-40B4-BE49-F238E27FC236}">
                <a16:creationId xmlns:a16="http://schemas.microsoft.com/office/drawing/2014/main" id="{74436506-DF2C-1E44-F8ED-5D89556BB240}"/>
              </a:ext>
            </a:extLst>
          </p:cNvPr>
          <p:cNvSpPr txBox="1"/>
          <p:nvPr/>
        </p:nvSpPr>
        <p:spPr>
          <a:xfrm>
            <a:off x="10482878" y="6642556"/>
            <a:ext cx="1754006" cy="215444"/>
          </a:xfrm>
          <a:prstGeom prst="rect">
            <a:avLst/>
          </a:prstGeom>
          <a:noFill/>
        </p:spPr>
        <p:txBody>
          <a:bodyPr wrap="none" rtlCol="0">
            <a:spAutoFit/>
          </a:bodyPr>
          <a:lstStyle/>
          <a:p>
            <a:r>
              <a:rPr lang="en-GB" sz="800" noProof="0" dirty="0">
                <a:solidFill>
                  <a:schemeClr val="bg1"/>
                </a:solidFill>
              </a:rPr>
              <a:t>Photo: Museum of Cultural History</a:t>
            </a:r>
          </a:p>
        </p:txBody>
      </p:sp>
      <p:sp>
        <p:nvSpPr>
          <p:cNvPr id="3" name="Plassholder for innhold 2">
            <a:extLst>
              <a:ext uri="{FF2B5EF4-FFF2-40B4-BE49-F238E27FC236}">
                <a16:creationId xmlns:a16="http://schemas.microsoft.com/office/drawing/2014/main" id="{7D72CFEA-1981-A81B-7920-9DFCC5EADE32}"/>
              </a:ext>
            </a:extLst>
          </p:cNvPr>
          <p:cNvSpPr txBox="1">
            <a:spLocks/>
          </p:cNvSpPr>
          <p:nvPr/>
        </p:nvSpPr>
        <p:spPr>
          <a:xfrm>
            <a:off x="360043" y="1278448"/>
            <a:ext cx="5489213" cy="4301103"/>
          </a:xfrm>
          <a:prstGeom prst="rect">
            <a:avLst/>
          </a:prstGeom>
        </p:spPr>
        <p:txBody>
          <a:bodyPr vert="horz" lIns="0" tIns="0" rIns="0" bIns="0" rtlCol="0">
            <a:normAutofit/>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2000" dirty="0">
                <a:latin typeface="Arial" panose="020B0604020202020204" pitchFamily="34" charset="0"/>
                <a:cs typeface="Arial" panose="020B0604020202020204" pitchFamily="34" charset="0"/>
              </a:rPr>
              <a:t>Norway's largest cultural history collections, with archeological objects from the Stone Age to the Middle Ages</a:t>
            </a:r>
          </a:p>
          <a:p>
            <a:pPr fontAlgn="ctr"/>
            <a:endParaRPr lang="en-US" sz="2000" dirty="0">
              <a:latin typeface="Arial" panose="020B0604020202020204" pitchFamily="34" charset="0"/>
              <a:cs typeface="Arial" panose="020B0604020202020204" pitchFamily="34" charset="0"/>
            </a:endParaRPr>
          </a:p>
          <a:p>
            <a:pPr fontAlgn="ctr"/>
            <a:r>
              <a:rPr lang="en-US" sz="2000" dirty="0">
                <a:latin typeface="Arial" panose="020B0604020202020204" pitchFamily="34" charset="0"/>
                <a:cs typeface="Arial" panose="020B0604020202020204" pitchFamily="34" charset="0"/>
              </a:rPr>
              <a:t>Research, and collection management and dissemination through leading environments in areas such as archaeology, ethnography, and numismatics</a:t>
            </a:r>
          </a:p>
          <a:p>
            <a:pPr fontAlgn="ctr"/>
            <a:endParaRPr lang="en-US" sz="2000" dirty="0">
              <a:latin typeface="Arial" panose="020B0604020202020204" pitchFamily="34" charset="0"/>
              <a:cs typeface="Arial" panose="020B0604020202020204" pitchFamily="34" charset="0"/>
            </a:endParaRPr>
          </a:p>
          <a:p>
            <a:pPr fontAlgn="ctr"/>
            <a:r>
              <a:rPr lang="en-US" sz="2000" dirty="0">
                <a:latin typeface="Arial" panose="020B0604020202020204" pitchFamily="34" charset="0"/>
                <a:cs typeface="Arial" panose="020B0604020202020204" pitchFamily="34" charset="0"/>
              </a:rPr>
              <a:t>Two museum buildings – the Historical Museum in central Oslo and the Museum of the Viking Age</a:t>
            </a:r>
            <a:r>
              <a:rPr lang="en-GB" sz="2000" noProof="0" dirty="0">
                <a:latin typeface="Arial" panose="020B0604020202020204" pitchFamily="34" charset="0"/>
                <a:cs typeface="Arial" panose="020B0604020202020204" pitchFamily="34" charset="0"/>
              </a:rPr>
              <a:t> at </a:t>
            </a:r>
            <a:r>
              <a:rPr lang="en-GB" sz="2000" noProof="0" dirty="0" err="1">
                <a:latin typeface="Arial" panose="020B0604020202020204" pitchFamily="34" charset="0"/>
                <a:cs typeface="Arial" panose="020B0604020202020204" pitchFamily="34" charset="0"/>
              </a:rPr>
              <a:t>Bygdøy</a:t>
            </a:r>
            <a:endParaRPr lang="en-GB" sz="2000"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6169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FEA2F-96FB-1D86-0BA6-EE6D07BAD63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BB1C3F0-8E7F-FA8F-C07C-A99B34D94C74}"/>
              </a:ext>
            </a:extLst>
          </p:cNvPr>
          <p:cNvSpPr>
            <a:spLocks noGrp="1"/>
          </p:cNvSpPr>
          <p:nvPr>
            <p:ph type="title"/>
          </p:nvPr>
        </p:nvSpPr>
        <p:spPr>
          <a:xfrm>
            <a:off x="360043" y="360044"/>
            <a:ext cx="5489213" cy="859155"/>
          </a:xfrm>
        </p:spPr>
        <p:txBody>
          <a:bodyPr/>
          <a:lstStyle/>
          <a:p>
            <a:r>
              <a:rPr lang="en-GB" noProof="0" dirty="0"/>
              <a:t>Museum of the Viking Age</a:t>
            </a:r>
          </a:p>
        </p:txBody>
      </p:sp>
      <p:pic>
        <p:nvPicPr>
          <p:cNvPr id="6" name="Plassholder for bilde 5">
            <a:extLst>
              <a:ext uri="{FF2B5EF4-FFF2-40B4-BE49-F238E27FC236}">
                <a16:creationId xmlns:a16="http://schemas.microsoft.com/office/drawing/2014/main" id="{0A641753-EE1E-6FEF-BBAE-97BC0E0DE87A}"/>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6219825" y="0"/>
            <a:ext cx="5972175" cy="7006282"/>
          </a:xfrm>
          <a:prstGeom prst="rect">
            <a:avLst/>
          </a:prstGeom>
          <a:noFill/>
        </p:spPr>
      </p:pic>
      <p:sp>
        <p:nvSpPr>
          <p:cNvPr id="4" name="TekstSylinder 3">
            <a:extLst>
              <a:ext uri="{FF2B5EF4-FFF2-40B4-BE49-F238E27FC236}">
                <a16:creationId xmlns:a16="http://schemas.microsoft.com/office/drawing/2014/main" id="{2210E88F-9FE3-E38F-2206-98F81D05F2B1}"/>
              </a:ext>
            </a:extLst>
          </p:cNvPr>
          <p:cNvSpPr txBox="1"/>
          <p:nvPr/>
        </p:nvSpPr>
        <p:spPr>
          <a:xfrm>
            <a:off x="10620736" y="6627168"/>
            <a:ext cx="1571264" cy="230832"/>
          </a:xfrm>
          <a:prstGeom prst="rect">
            <a:avLst/>
          </a:prstGeom>
          <a:noFill/>
        </p:spPr>
        <p:txBody>
          <a:bodyPr wrap="none" rtlCol="0">
            <a:spAutoFit/>
          </a:bodyPr>
          <a:lstStyle/>
          <a:p>
            <a:r>
              <a:rPr lang="en-GB" sz="800" noProof="0" dirty="0">
                <a:solidFill>
                  <a:schemeClr val="bg1"/>
                </a:solidFill>
              </a:rPr>
              <a:t>Rendering: </a:t>
            </a:r>
            <a:r>
              <a:rPr lang="en-GB" noProof="0" dirty="0">
                <a:solidFill>
                  <a:schemeClr val="bg1"/>
                </a:solidFill>
              </a:rPr>
              <a:t>RAA/VTM/AART</a:t>
            </a:r>
            <a:endParaRPr lang="en-GB" sz="800" noProof="0" dirty="0">
              <a:solidFill>
                <a:schemeClr val="bg1"/>
              </a:solidFill>
            </a:endParaRPr>
          </a:p>
        </p:txBody>
      </p:sp>
      <p:sp>
        <p:nvSpPr>
          <p:cNvPr id="2" name="Plassholder for innhold 2">
            <a:extLst>
              <a:ext uri="{FF2B5EF4-FFF2-40B4-BE49-F238E27FC236}">
                <a16:creationId xmlns:a16="http://schemas.microsoft.com/office/drawing/2014/main" id="{86A3AADB-C92E-4B76-BEA9-59F796EC6CF9}"/>
              </a:ext>
            </a:extLst>
          </p:cNvPr>
          <p:cNvSpPr txBox="1">
            <a:spLocks/>
          </p:cNvSpPr>
          <p:nvPr/>
        </p:nvSpPr>
        <p:spPr>
          <a:xfrm>
            <a:off x="360045" y="1757498"/>
            <a:ext cx="5489213" cy="4301103"/>
          </a:xfrm>
          <a:prstGeom prst="rect">
            <a:avLst/>
          </a:prstGeom>
        </p:spPr>
        <p:txBody>
          <a:bodyPr vert="horz" lIns="0" tIns="0" rIns="0" bIns="0" rtlCol="0">
            <a:normAutofit/>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r>
              <a:rPr lang="en-US" sz="2000" dirty="0">
                <a:latin typeface="Arial" panose="020B0604020202020204" pitchFamily="34" charset="0"/>
                <a:cs typeface="Arial" panose="020B0604020202020204" pitchFamily="34" charset="0"/>
              </a:rPr>
              <a:t>World's most complete collection of Viking Age artifacts </a:t>
            </a:r>
            <a:r>
              <a:rPr lang="nb-NO" sz="2000"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including the world's best-preserved Viking ships</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fontAlgn="ctr"/>
            <a:r>
              <a:rPr lang="en-US" sz="2000" noProof="0" dirty="0">
                <a:latin typeface="Arial" panose="020B0604020202020204" pitchFamily="34" charset="0"/>
                <a:cs typeface="Arial" panose="020B0604020202020204" pitchFamily="34" charset="0"/>
              </a:rPr>
              <a:t>Research, collection management, and dissemination through exhibitions and guided </a:t>
            </a:r>
            <a:r>
              <a:rPr lang="en-US" sz="2000" dirty="0">
                <a:latin typeface="Arial" panose="020B0604020202020204" pitchFamily="34" charset="0"/>
                <a:cs typeface="Arial" panose="020B0604020202020204" pitchFamily="34" charset="0"/>
              </a:rPr>
              <a:t>tours</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fontAlgn="ctr"/>
            <a:r>
              <a:rPr lang="en-US" sz="2000" noProof="0" dirty="0">
                <a:latin typeface="Arial" panose="020B0604020202020204" pitchFamily="34" charset="0"/>
                <a:cs typeface="Arial" panose="020B0604020202020204" pitchFamily="34" charset="0"/>
              </a:rPr>
              <a:t>The new museum opens in 2027 </a:t>
            </a:r>
            <a:r>
              <a:rPr lang="nb-NO" sz="2000" dirty="0">
                <a:latin typeface="Arial" panose="020B0604020202020204" pitchFamily="34" charset="0"/>
                <a:cs typeface="Arial" panose="020B0604020202020204" pitchFamily="34" charset="0"/>
              </a:rPr>
              <a:t>–</a:t>
            </a:r>
            <a:r>
              <a:rPr lang="en-US" sz="2000" noProof="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encompassing 5,500 m</a:t>
            </a:r>
            <a:r>
              <a:rPr lang="en-US" sz="2000" baseline="30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 of exhibitions</a:t>
            </a:r>
            <a:endParaRPr lang="en-GB" sz="2000" noProof="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45647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92BA6-6609-59FE-1E54-4F29EA5F92A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3AC29B-FB39-2CA9-A409-25045CFC37F9}"/>
              </a:ext>
            </a:extLst>
          </p:cNvPr>
          <p:cNvSpPr>
            <a:spLocks noGrp="1"/>
          </p:cNvSpPr>
          <p:nvPr>
            <p:ph type="title"/>
          </p:nvPr>
        </p:nvSpPr>
        <p:spPr>
          <a:xfrm>
            <a:off x="258443" y="372745"/>
            <a:ext cx="5274638" cy="542658"/>
          </a:xfrm>
        </p:spPr>
        <p:txBody>
          <a:bodyPr/>
          <a:lstStyle/>
          <a:p>
            <a:r>
              <a:rPr lang="en-GB" noProof="0" dirty="0"/>
              <a:t>Scene Domus Bibliotheca</a:t>
            </a:r>
          </a:p>
        </p:txBody>
      </p:sp>
      <p:pic>
        <p:nvPicPr>
          <p:cNvPr id="6" name="Plassholder for bilde 5">
            <a:extLst>
              <a:ext uri="{FF2B5EF4-FFF2-40B4-BE49-F238E27FC236}">
                <a16:creationId xmlns:a16="http://schemas.microsoft.com/office/drawing/2014/main" id="{2AC1283F-F7A4-9ED1-7AB0-D41CA2A2E2F9}"/>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p:blipFill>
        <p:spPr>
          <a:xfrm>
            <a:off x="6219825" y="0"/>
            <a:ext cx="5972175" cy="6858000"/>
          </a:xfrm>
          <a:prstGeom prst="rect">
            <a:avLst/>
          </a:prstGeom>
          <a:noFill/>
        </p:spPr>
      </p:pic>
      <p:sp>
        <p:nvSpPr>
          <p:cNvPr id="4" name="TekstSylinder 3">
            <a:extLst>
              <a:ext uri="{FF2B5EF4-FFF2-40B4-BE49-F238E27FC236}">
                <a16:creationId xmlns:a16="http://schemas.microsoft.com/office/drawing/2014/main" id="{2209A833-F38B-8B83-0791-95764EA0F1FC}"/>
              </a:ext>
            </a:extLst>
          </p:cNvPr>
          <p:cNvSpPr txBox="1"/>
          <p:nvPr/>
        </p:nvSpPr>
        <p:spPr>
          <a:xfrm>
            <a:off x="11502388" y="6642556"/>
            <a:ext cx="689612" cy="215444"/>
          </a:xfrm>
          <a:prstGeom prst="rect">
            <a:avLst/>
          </a:prstGeom>
          <a:noFill/>
        </p:spPr>
        <p:txBody>
          <a:bodyPr wrap="none" rtlCol="0">
            <a:spAutoFit/>
          </a:bodyPr>
          <a:lstStyle/>
          <a:p>
            <a:r>
              <a:rPr lang="en-GB" sz="800" noProof="0" dirty="0">
                <a:solidFill>
                  <a:schemeClr val="bg1"/>
                </a:solidFill>
              </a:rPr>
              <a:t>Photo: UiO</a:t>
            </a:r>
          </a:p>
        </p:txBody>
      </p:sp>
      <p:sp>
        <p:nvSpPr>
          <p:cNvPr id="2" name="TekstSylinder 9">
            <a:extLst>
              <a:ext uri="{FF2B5EF4-FFF2-40B4-BE49-F238E27FC236}">
                <a16:creationId xmlns:a16="http://schemas.microsoft.com/office/drawing/2014/main" id="{C2A2E360-2A9E-FCDB-B79D-AF36F197D191}"/>
              </a:ext>
            </a:extLst>
          </p:cNvPr>
          <p:cNvSpPr txBox="1"/>
          <p:nvPr/>
        </p:nvSpPr>
        <p:spPr>
          <a:xfrm>
            <a:off x="258443" y="1628971"/>
            <a:ext cx="5859782" cy="2862322"/>
          </a:xfrm>
          <a:prstGeom prst="rect">
            <a:avLst/>
          </a:prstGeom>
          <a:noFill/>
        </p:spPr>
        <p:txBody>
          <a:bodyPr wrap="square">
            <a:spAutoFit/>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marL="342900" indent="-342900">
              <a:buFont typeface="Wingdings" panose="05000000000000000000" pitchFamily="2" charset="2"/>
              <a:buChar char="§"/>
            </a:pPr>
            <a:r>
              <a:rPr lang="en-GB" sz="2000" noProof="0" dirty="0">
                <a:latin typeface="Arial" panose="020B0604020202020204" pitchFamily="34" charset="0"/>
                <a:cs typeface="Arial" panose="020B0604020202020204" pitchFamily="34" charset="0"/>
              </a:rPr>
              <a:t>UiO’s arena for dialogue and dissemination</a:t>
            </a:r>
          </a:p>
          <a:p>
            <a:pPr marL="342900" indent="-342900">
              <a:buFont typeface="Wingdings" panose="05000000000000000000" pitchFamily="2" charset="2"/>
              <a:buChar char="§"/>
            </a:pPr>
            <a:endParaRPr lang="en-GB" sz="2000" noProof="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2000" noProof="0" dirty="0">
                <a:latin typeface="Arial" panose="020B0604020202020204" pitchFamily="34" charset="0"/>
                <a:cs typeface="Arial" panose="020B0604020202020204" pitchFamily="34" charset="0"/>
              </a:rPr>
              <a:t>Conversations and discussions about quantum technology, democracy, biology, religion, literature, health, artificial intelligence, medicine, climate and the environment, and much more.</a:t>
            </a:r>
          </a:p>
          <a:p>
            <a:pPr marL="342900" indent="-342900">
              <a:buFont typeface="Wingdings" panose="05000000000000000000" pitchFamily="2" charset="2"/>
              <a:buChar char="§"/>
            </a:pPr>
            <a:endParaRPr lang="en-GB" sz="2000" noProof="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2000" noProof="0" dirty="0">
                <a:latin typeface="Arial" panose="020B0604020202020204" pitchFamily="34" charset="0"/>
                <a:cs typeface="Arial" panose="020B0604020202020204" pitchFamily="34" charset="0"/>
              </a:rPr>
              <a:t>170 events with an audience of 12,000 in 2025</a:t>
            </a:r>
          </a:p>
        </p:txBody>
      </p:sp>
    </p:spTree>
    <p:extLst>
      <p:ext uri="{BB962C8B-B14F-4D97-AF65-F5344CB8AC3E}">
        <p14:creationId xmlns:p14="http://schemas.microsoft.com/office/powerpoint/2010/main" val="1690402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2380779-6FA2-82F7-0C0C-586144DA38F7}"/>
              </a:ext>
            </a:extLst>
          </p:cNvPr>
          <p:cNvSpPr/>
          <p:nvPr/>
        </p:nvSpPr>
        <p:spPr>
          <a:xfrm>
            <a:off x="0" y="0"/>
            <a:ext cx="12192000" cy="6858000"/>
          </a:xfrm>
          <a:prstGeom prst="rect">
            <a:avLst/>
          </a:prstGeom>
          <a:solidFill>
            <a:srgbClr val="3E31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4" name="Bilde 3">
            <a:extLst>
              <a:ext uri="{FF2B5EF4-FFF2-40B4-BE49-F238E27FC236}">
                <a16:creationId xmlns:a16="http://schemas.microsoft.com/office/drawing/2014/main" id="{2C28F36D-534B-1B9E-530B-7105862B61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9800" y="1430383"/>
            <a:ext cx="7772400" cy="3997234"/>
          </a:xfrm>
          <a:prstGeom prst="rect">
            <a:avLst/>
          </a:prstGeom>
        </p:spPr>
      </p:pic>
    </p:spTree>
    <p:extLst>
      <p:ext uri="{BB962C8B-B14F-4D97-AF65-F5344CB8AC3E}">
        <p14:creationId xmlns:p14="http://schemas.microsoft.com/office/powerpoint/2010/main" val="21754846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ENG.potx" id="{FB09ADC4-3057-4E26-8533-BBC40523459B}" vid="{D0B67E93-B9A7-473B-984C-B9A6983A28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9adbbc4-8923-4d53-a55d-886b11e84e67">
      <Terms xmlns="http://schemas.microsoft.com/office/infopath/2007/PartnerControls"/>
    </lcf76f155ced4ddcb4097134ff3c332f>
    <TaxCatchAll xmlns="a8d27864-dd44-4edf-a960-ce037c495f65"/>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C240F16AD6C79409844EE3FF27FC474" ma:contentTypeVersion="19" ma:contentTypeDescription="Opprett et nytt dokument." ma:contentTypeScope="" ma:versionID="776d6ae2a75b686042f1dbb85b67eeb3">
  <xsd:schema xmlns:xsd="http://www.w3.org/2001/XMLSchema" xmlns:xs="http://www.w3.org/2001/XMLSchema" xmlns:p="http://schemas.microsoft.com/office/2006/metadata/properties" xmlns:ns2="59adbbc4-8923-4d53-a55d-886b11e84e67" xmlns:ns3="a8d27864-dd44-4edf-a960-ce037c495f65" targetNamespace="http://schemas.microsoft.com/office/2006/metadata/properties" ma:root="true" ma:fieldsID="f556d865ae5151b7b032de8ac8e2177d" ns2:_="" ns3:_="">
    <xsd:import namespace="59adbbc4-8923-4d53-a55d-886b11e84e67"/>
    <xsd:import namespace="a8d27864-dd44-4edf-a960-ce037c495f65"/>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adbbc4-8923-4d53-a55d-886b11e84e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8d27864-dd44-4edf-a960-ce037c495f65"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d63cd6ba-8782-48e6-85a9-1d12e6b8d75f}" ma:internalName="TaxCatchAll" ma:showField="CatchAllData" ma:web="a8d27864-dd44-4edf-a960-ce037c495f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9CF10-6C6A-444C-B05E-E78C1785A52C}">
  <ds:schemaRefs>
    <ds:schemaRef ds:uri="http://www.w3.org/XML/1998/namespace"/>
    <ds:schemaRef ds:uri="http://schemas.microsoft.com/office/infopath/2007/PartnerControls"/>
    <ds:schemaRef ds:uri="http://purl.org/dc/dcmitype/"/>
    <ds:schemaRef ds:uri="http://schemas.microsoft.com/office/2006/documentManagement/types"/>
    <ds:schemaRef ds:uri="http://purl.org/dc/elements/1.1/"/>
    <ds:schemaRef ds:uri="http://schemas.microsoft.com/office/2006/metadata/properties"/>
    <ds:schemaRef ds:uri="a8d27864-dd44-4edf-a960-ce037c495f65"/>
    <ds:schemaRef ds:uri="http://schemas.openxmlformats.org/package/2006/metadata/core-properties"/>
    <ds:schemaRef ds:uri="59adbbc4-8923-4d53-a55d-886b11e84e67"/>
    <ds:schemaRef ds:uri="http://purl.org/dc/terms/"/>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A6800EEA-A48D-4CAC-8AF3-415045F154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adbbc4-8923-4d53-a55d-886b11e84e67"/>
    <ds:schemaRef ds:uri="a8d27864-dd44-4edf-a960-ce037c495f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UiO English</Template>
  <TotalTime>635</TotalTime>
  <Words>3362</Words>
  <Application>Microsoft Office PowerPoint</Application>
  <PresentationFormat>Widescreen</PresentationFormat>
  <Paragraphs>491</Paragraphs>
  <Slides>33</Slides>
  <Notes>33</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33</vt:i4>
      </vt:variant>
    </vt:vector>
  </HeadingPairs>
  <TitlesOfParts>
    <vt:vector size="39" baseType="lpstr">
      <vt:lpstr>arial</vt:lpstr>
      <vt:lpstr>arial</vt:lpstr>
      <vt:lpstr>Calibri</vt:lpstr>
      <vt:lpstr>Roboto</vt:lpstr>
      <vt:lpstr>Wingdings</vt:lpstr>
      <vt:lpstr>Office Theme</vt:lpstr>
      <vt:lpstr>A leading European university</vt:lpstr>
      <vt:lpstr>University of Oslo today</vt:lpstr>
      <vt:lpstr>Campuses</vt:lpstr>
      <vt:lpstr>Strategy 2030</vt:lpstr>
      <vt:lpstr>Comprehensive climate and environmental strategy</vt:lpstr>
      <vt:lpstr>PowerPoint-presentasjon</vt:lpstr>
      <vt:lpstr>Income</vt:lpstr>
      <vt:lpstr>The faculties</vt:lpstr>
      <vt:lpstr>Centre for Global  Sustainability</vt:lpstr>
      <vt:lpstr>The University Library</vt:lpstr>
      <vt:lpstr>A research-intensive university </vt:lpstr>
      <vt:lpstr>Best in Norway  </vt:lpstr>
      <vt:lpstr>Scientific publications</vt:lpstr>
      <vt:lpstr>Doctorates</vt:lpstr>
      <vt:lpstr>Emerging technologies</vt:lpstr>
      <vt:lpstr>Life Science Building </vt:lpstr>
      <vt:lpstr>Oslo Science City</vt:lpstr>
      <vt:lpstr>From basic research to innovation</vt:lpstr>
      <vt:lpstr>Measures for innovation</vt:lpstr>
      <vt:lpstr>Education </vt:lpstr>
      <vt:lpstr>Students and study programmes</vt:lpstr>
      <vt:lpstr>Excellence in education</vt:lpstr>
      <vt:lpstr>International collaboration</vt:lpstr>
      <vt:lpstr>Circle U. </vt:lpstr>
      <vt:lpstr>The Guild of European Research-Intensive Universities</vt:lpstr>
      <vt:lpstr>Dissemination</vt:lpstr>
      <vt:lpstr>Natural History Museum</vt:lpstr>
      <vt:lpstr>Botanical Garden</vt:lpstr>
      <vt:lpstr>The Climate House</vt:lpstr>
      <vt:lpstr>Museum of Cultural History</vt:lpstr>
      <vt:lpstr>Museum of the Viking Age</vt:lpstr>
      <vt:lpstr>Scene Domus Bibliotheca</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Universitetet i Oslo</dc:creator>
  <cp:lastModifiedBy>Bente Bakken</cp:lastModifiedBy>
  <cp:revision>5</cp:revision>
  <dcterms:created xsi:type="dcterms:W3CDTF">2026-06-29T11:33:10Z</dcterms:created>
  <dcterms:modified xsi:type="dcterms:W3CDTF">2026-07-09T11:12:09Z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0x010100AC240F16AD6C79409844EE3FF27FC474</vt:lpwstr>
  </property>
  <property fmtid="{D5CDD505-2E9C-101B-9397-08002B2CF9AE}" pid="3" name="MediaServiceImageTags">
    <vt:lpwstr/>
  </property>
  <property fmtid="{D5CDD505-2E9C-101B-9397-08002B2CF9AE}" pid="4" name="_dlc_DocIdItemGuid">
    <vt:lpwstr>b393e4af-21e2-4a00-becb-93bf6477c2c6</vt:lpwstr>
  </property>
</Properties>
</file>