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2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3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  <p:sldMasterId id="2147483730" r:id="rId5"/>
    <p:sldMasterId id="2147483761" r:id="rId6"/>
  </p:sldMasterIdLst>
  <p:notesMasterIdLst>
    <p:notesMasterId r:id="rId40"/>
  </p:notesMasterIdLst>
  <p:handoutMasterIdLst>
    <p:handoutMasterId r:id="rId41"/>
  </p:handoutMasterIdLst>
  <p:sldIdLst>
    <p:sldId id="275" r:id="rId7"/>
    <p:sldId id="274" r:id="rId8"/>
    <p:sldId id="260" r:id="rId9"/>
    <p:sldId id="261" r:id="rId10"/>
    <p:sldId id="500" r:id="rId11"/>
    <p:sldId id="499" r:id="rId12"/>
    <p:sldId id="279" r:id="rId13"/>
    <p:sldId id="517" r:id="rId14"/>
    <p:sldId id="426" r:id="rId15"/>
    <p:sldId id="511" r:id="rId16"/>
    <p:sldId id="280" r:id="rId17"/>
    <p:sldId id="506" r:id="rId18"/>
    <p:sldId id="498" r:id="rId19"/>
    <p:sldId id="515" r:id="rId20"/>
    <p:sldId id="278" r:id="rId21"/>
    <p:sldId id="492" r:id="rId22"/>
    <p:sldId id="508" r:id="rId23"/>
    <p:sldId id="491" r:id="rId24"/>
    <p:sldId id="425" r:id="rId25"/>
    <p:sldId id="283" r:id="rId26"/>
    <p:sldId id="534" r:id="rId27"/>
    <p:sldId id="524" r:id="rId28"/>
    <p:sldId id="289" r:id="rId29"/>
    <p:sldId id="529" r:id="rId30"/>
    <p:sldId id="288" r:id="rId31"/>
    <p:sldId id="284" r:id="rId32"/>
    <p:sldId id="493" r:id="rId33"/>
    <p:sldId id="512" r:id="rId34"/>
    <p:sldId id="513" r:id="rId35"/>
    <p:sldId id="509" r:id="rId36"/>
    <p:sldId id="510" r:id="rId37"/>
    <p:sldId id="516" r:id="rId38"/>
    <p:sldId id="286" r:id="rId39"/>
  </p:sldIdLst>
  <p:sldSz cx="12192000" cy="6858000"/>
  <p:notesSz cx="6794500" cy="9906000"/>
  <p:custDataLst>
    <p:tags r:id="rId42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4E48902-2EAA-3F53-1D75-6C1DC6BA4FE3}" name="Birgitte Brørs" initials="BB" userId="S::birgibro@uio.no::8db4f421-7c16-4604-82c0-c290ce61928e" providerId="AD"/>
  <p188:author id="{05F86206-F6F2-AD84-F5FB-391AC67E8915}" name="Frode Fagerbakk" initials="FF" userId="S::frodfa@uio.no::c6e341e1-4e17-4fbf-8842-ace851399d22" providerId="AD"/>
  <p188:author id="{3BA3762D-9CDF-C2C2-C935-59C9172786ED}" name="Kristin Fossum Stene" initials="KS" userId="S::kristinf@uio.no::ab297731-a30b-45b6-a2d0-57354ddad0d4" providerId="AD"/>
  <p188:author id="{8E333044-721E-E285-20F9-57777388FC3E}" name="Magnus Otto Goa Rønningen" initials="MR" userId="S::magnusro@uio.no::d10b0b89-4b75-478d-ace5-86c708a0cd47" providerId="AD"/>
  <p188:author id="{6C76924E-9C88-B4C7-0B5C-CD4D82AB85AF}" name="Berit Kolberg Rossiné" initials="BR" userId="S::beritkro@uio.no::eb9821cf-fac1-43d4-b9eb-85da8040b0af" providerId="AD"/>
  <p188:author id="{CE69AC99-E861-889E-69D7-61105E3D4A25}" name="Lars Øen" initials="LØ" userId="S::larsoe@uio.no::e6f2aa88-e593-4403-9ca8-6fb3540191ff" providerId="AD"/>
  <p188:author id="{38BB3C9B-B31F-B5C2-44ED-A33A3B36110E}" name="Emilie Portås Anderssen" initials="EA" userId="S::emilipa@uio.no::3e900f53-8df6-43b0-ba02-edcafef2a39e" providerId="AD"/>
  <p188:author id="{59A06EA8-6036-9A2B-0C77-EEBA0EAE9B7E}" name="Bente Bakken" initials="BB" userId="S::benteba@uio.no::0085ce1c-d179-4291-a3d4-2b4f9d9b36ef" providerId="AD"/>
  <p188:author id="{A11A24DE-06B8-9C3F-7410-F3E1799D05EC}" name="Kjersti Gjærum Stensrud" initials="KS" userId="S::kjersgs@uio.no::554a6c0f-50c1-4aa4-b792-1fe07426d54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E31D6"/>
    <a:srgbClr val="0000FF"/>
    <a:srgbClr val="5C5BEE"/>
    <a:srgbClr val="DD0000"/>
    <a:srgbClr val="0A0000"/>
    <a:srgbClr val="020000"/>
    <a:srgbClr val="010000"/>
    <a:srgbClr val="CEFFDF"/>
    <a:srgbClr val="0000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912" autoAdjust="0"/>
  </p:normalViewPr>
  <p:slideViewPr>
    <p:cSldViewPr snapToGrid="0">
      <p:cViewPr varScale="1">
        <p:scale>
          <a:sx n="51" d="100"/>
          <a:sy n="51" d="100"/>
        </p:scale>
        <p:origin x="123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tags" Target="tags/tag1.xml"/><Relationship Id="rId47" Type="http://schemas.microsoft.com/office/2016/11/relationships/changesInfo" Target="changesInfos/changesInfo1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presProps" Target="presProps.xml"/><Relationship Id="rId48" Type="http://schemas.microsoft.com/office/2018/10/relationships/authors" Target="author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tableStyles" Target="tableStyles.xml"/><Relationship Id="rId20" Type="http://schemas.openxmlformats.org/officeDocument/2006/relationships/slide" Target="slides/slide14.xml"/><Relationship Id="rId41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nte Bakken" userId="0085ce1c-d179-4291-a3d4-2b4f9d9b36ef" providerId="ADAL" clId="{24BFDCC4-80DC-4EE5-AE4B-9D48C8E674D6}"/>
    <pc:docChg chg="modSld">
      <pc:chgData name="Bente Bakken" userId="0085ce1c-d179-4291-a3d4-2b4f9d9b36ef" providerId="ADAL" clId="{24BFDCC4-80DC-4EE5-AE4B-9D48C8E674D6}" dt="2026-08-20T13:10:34.053" v="5" actId="20577"/>
      <pc:docMkLst>
        <pc:docMk/>
      </pc:docMkLst>
      <pc:sldChg chg="modSp mod">
        <pc:chgData name="Bente Bakken" userId="0085ce1c-d179-4291-a3d4-2b4f9d9b36ef" providerId="ADAL" clId="{24BFDCC4-80DC-4EE5-AE4B-9D48C8E674D6}" dt="2026-08-20T13:10:34.053" v="5" actId="20577"/>
        <pc:sldMkLst>
          <pc:docMk/>
          <pc:sldMk cId="1066424833" sldId="280"/>
        </pc:sldMkLst>
        <pc:spChg chg="mod">
          <ac:chgData name="Bente Bakken" userId="0085ce1c-d179-4291-a3d4-2b4f9d9b36ef" providerId="ADAL" clId="{24BFDCC4-80DC-4EE5-AE4B-9D48C8E674D6}" dt="2026-08-20T13:10:34.053" v="5" actId="20577"/>
          <ac:spMkLst>
            <pc:docMk/>
            <pc:sldMk cId="1066424833" sldId="280"/>
            <ac:spMk id="3" creationId="{CDB6293B-6AC3-1006-0817-44132B0AF93A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38250"/>
            <a:ext cx="59436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67262"/>
            <a:ext cx="5435600" cy="3900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0"/>
              <a:t>Norges eldste institusjon for forskning og høyere utdanning – siden 1811. </a:t>
            </a:r>
            <a:endParaRPr lang="nb-NO" noProof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353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nb-NO" sz="1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3900 vitenskapelig ansatte: </a:t>
            </a:r>
            <a:r>
              <a:rPr lang="nb-NO" sz="12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Database for statistikk om høyere utdanning (DBH). Om lag1670 er rekrutteringsstillinger.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sz="1200" b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Verdens 83. beste universitet:</a:t>
            </a:r>
            <a:r>
              <a:rPr lang="nb-NO" sz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Shanghai Ranking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effectLst/>
                <a:latin typeface="+mn-lt"/>
                <a:ea typeface="Calibri"/>
                <a:cs typeface="Calibri"/>
              </a:rPr>
              <a:t>UiO </a:t>
            </a:r>
            <a:r>
              <a:rPr lang="nb-NO" sz="1200" dirty="0">
                <a:effectLst/>
                <a:latin typeface="+mn-lt"/>
                <a:ea typeface="Calibri"/>
                <a:cs typeface="Calibri"/>
              </a:rPr>
              <a:t>har</a:t>
            </a:r>
            <a:r>
              <a:rPr lang="nb-NO" sz="1200" noProof="0" dirty="0">
                <a:effectLst/>
                <a:latin typeface="+mn-lt"/>
                <a:ea typeface="Calibri"/>
                <a:cs typeface="Calibri"/>
              </a:rPr>
              <a:t> fire fagdisipliner på topp 50 i rankingen: Off. adm./statsvitenskap (19), sosiologi (36), juss (44) og utdanningsvitenskap (50).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sz="12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Nobelprisvinnere: </a:t>
            </a:r>
            <a:r>
              <a:rPr lang="nb-NO" sz="1200" dirty="0">
                <a:latin typeface="Arial" panose="020B0604020202020204" pitchFamily="34" charset="0"/>
                <a:cs typeface="Arial" panose="020B0604020202020204" pitchFamily="34" charset="0"/>
              </a:rPr>
              <a:t>https://www.uio.no/om/tall-og-fakta/nobelpriser/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4667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1" dirty="0">
                <a:latin typeface="Arial"/>
                <a:cs typeface="Arial"/>
              </a:rPr>
              <a:t>Campus Blindern: </a:t>
            </a:r>
            <a:r>
              <a:rPr lang="nb-NO" b="0" dirty="0">
                <a:latin typeface="Arial"/>
                <a:cs typeface="Arial"/>
              </a:rPr>
              <a:t>Blindern og Gaustad.</a:t>
            </a:r>
          </a:p>
          <a:p>
            <a:endParaRPr lang="nb-NO" b="1" dirty="0">
              <a:latin typeface="Arial"/>
              <a:cs typeface="Arial"/>
            </a:endParaRPr>
          </a:p>
          <a:p>
            <a:r>
              <a:rPr lang="nb-NO" b="1" dirty="0">
                <a:latin typeface="Arial"/>
                <a:cs typeface="Arial"/>
              </a:rPr>
              <a:t>Desentralisert medisinutdanning: </a:t>
            </a:r>
            <a:r>
              <a:rPr lang="nb-NO" dirty="0">
                <a:latin typeface="Arial"/>
                <a:cs typeface="Arial"/>
              </a:rPr>
              <a:t>UiOs</a:t>
            </a:r>
            <a:r>
              <a:rPr lang="nb-NO" sz="1200" b="0" noProof="0" dirty="0">
                <a:latin typeface="Arial"/>
                <a:cs typeface="Arial"/>
              </a:rPr>
              <a:t> </a:t>
            </a:r>
            <a:r>
              <a:rPr lang="nb-NO" dirty="0">
                <a:latin typeface="Arial"/>
                <a:ea typeface="Calibri"/>
                <a:cs typeface="Arial"/>
              </a:rPr>
              <a:t>me</a:t>
            </a:r>
            <a:r>
              <a:rPr lang="nb-NO" dirty="0">
                <a:latin typeface="Calibri"/>
                <a:ea typeface="Calibri"/>
                <a:cs typeface="Calibri"/>
              </a:rPr>
              <a:t>disinstudenter</a:t>
            </a:r>
            <a:r>
              <a:rPr lang="nb-NO" dirty="0"/>
              <a:t> kan ta deler av utdanningen sin </a:t>
            </a:r>
            <a:r>
              <a:rPr lang="nb-NO" b="0" dirty="0"/>
              <a:t>på</a:t>
            </a:r>
            <a:r>
              <a:rPr lang="nb-NO" b="1" dirty="0"/>
              <a:t> </a:t>
            </a:r>
            <a:r>
              <a:rPr lang="nb-NO" dirty="0"/>
              <a:t>Sørlandet sykehus eller Sykehuset Innlandet. </a:t>
            </a:r>
            <a:endParaRPr lang="nb-NO" sz="1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2440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nb-NO" sz="1200" b="1" dirty="0">
                <a:latin typeface="Arial" panose="020B0604020202020204" pitchFamily="34" charset="0"/>
                <a:cs typeface="Arial" panose="020B0604020202020204" pitchFamily="34" charset="0"/>
              </a:rPr>
              <a:t>Strategi 2030:</a:t>
            </a:r>
            <a:r>
              <a:rPr lang="nb-NO" sz="1200" b="0" dirty="0">
                <a:latin typeface="Arial" panose="020B0604020202020204" pitchFamily="34" charset="0"/>
                <a:cs typeface="Arial" panose="020B0604020202020204" pitchFamily="34" charset="0"/>
              </a:rPr>
              <a:t> https://www.uio.no/om/strategi/strategi-2030/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2366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1847B-DE52-7C26-D9DA-91FE86176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1062DBA9-3A31-D2B3-4BF7-55A8604185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51833CA1-A884-4E5F-89C5-DB5C5DBE04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>
                <a:latin typeface="Arial" panose="020B0604020202020204" pitchFamily="34" charset="0"/>
                <a:cs typeface="Arial" panose="020B0604020202020204" pitchFamily="34" charset="0"/>
              </a:rPr>
              <a:t>Helhetlig klima- og miljøstrategi:</a:t>
            </a:r>
            <a:r>
              <a:rPr lang="nb-NO" sz="1200" b="0">
                <a:latin typeface="Arial" panose="020B0604020202020204" pitchFamily="34" charset="0"/>
                <a:cs typeface="Arial" panose="020B0604020202020204" pitchFamily="34" charset="0"/>
              </a:rPr>
              <a:t> https://www.uio.no/om/strategi/miljo-og-klimastrategi/index.html</a:t>
            </a:r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7665A15-9836-23D0-CFC5-170D4D5FE1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2643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1" noProof="0" dirty="0"/>
              <a:t>Kilde: </a:t>
            </a:r>
            <a:r>
              <a:rPr lang="nb-NO" b="0" noProof="0" dirty="0"/>
              <a:t>UiOs politikk for likestilling, inkludering og mangfold, </a:t>
            </a:r>
            <a:r>
              <a:rPr lang="en-US" b="0" dirty="0"/>
              <a:t>https://www.uio.no/om/strategi/likestilling/</a:t>
            </a:r>
            <a:endParaRPr lang="nb-NO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2018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>
                <a:effectLst/>
              </a:rPr>
              <a:t>540 mill. kroner: </a:t>
            </a:r>
            <a:r>
              <a:rPr lang="nb-NO" dirty="0">
                <a:effectLst/>
              </a:rPr>
              <a:t>Blant annet gaver, salg- og leieinntekter.</a:t>
            </a:r>
            <a:endParaRPr lang="nb-NO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4212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C7ECAD-1D59-F921-7831-B1A4DA6A3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C9ED7F10-193A-B350-2E72-1D9F3661DD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45770006-7996-CDBA-5927-AB794756CF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 i="0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D7AD097-82E2-E4A5-4D7F-364CF81B44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3233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1" noProof="0">
                <a:latin typeface="Arial" panose="020B0604020202020204" pitchFamily="34" charset="0"/>
                <a:cs typeface="Arial" panose="020B0604020202020204" pitchFamily="34" charset="0"/>
              </a:rPr>
              <a:t>Senter for global bærekraft:</a:t>
            </a:r>
            <a:r>
              <a:rPr lang="nb-NO" noProof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noProof="0">
                <a:latin typeface="Arial" panose="020B0604020202020204" pitchFamily="34" charset="0"/>
                <a:cs typeface="Arial" panose="020B0604020202020204" pitchFamily="34" charset="0"/>
              </a:rPr>
              <a:t>https://www.globe.uio.no/om/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342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1EF47-8873-6010-D8B8-879BE7A9D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9C30B8B7-64C1-56AA-80A8-A35378B79A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D7C342FF-0756-0D95-16B2-8B4F236C11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1" i="0"/>
              <a:t>Universitetsbiblioteket: </a:t>
            </a:r>
            <a:r>
              <a:rPr lang="nb-NO" b="0" i="0"/>
              <a:t>https://www.ub.uio.no/</a:t>
            </a:r>
          </a:p>
          <a:p>
            <a:endParaRPr lang="nb-NO" b="0" i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F6350D1-2E22-6C79-7AD4-7E3B21262F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9287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Fremragende sentre: 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dirty="0"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UiO er prosjektleder/vertskap for 16 fremragende sentre:</a:t>
            </a:r>
            <a:endParaRPr lang="nb-NO" sz="1200" b="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nb-NO" dirty="0"/>
              <a:t>10 sentre for fremragende forskning (SFF)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nb-NO" dirty="0"/>
              <a:t>4 sentre for fremragende utdanning (SFU)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nb-NO" dirty="0"/>
              <a:t>1 senter for forskningsdrevet innovasjon (SFI)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nb-NO" dirty="0"/>
              <a:t>1 forskningssenter for miljøvennlig energi (FME)</a:t>
            </a: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nb-NO" dirty="0"/>
          </a:p>
          <a:p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tillegg er UiO </a:t>
            </a:r>
            <a:r>
              <a:rPr lang="nb-NO" sz="1200" b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deltaker i 14 andre fremragende sentre. </a:t>
            </a:r>
          </a:p>
          <a:p>
            <a:endParaRPr lang="nb-NO" sz="12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ERC-prosjekter: 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https://www.uio.no/forskning/toppforskning/eu/erc.html</a:t>
            </a:r>
          </a:p>
          <a:p>
            <a:endParaRPr lang="nb-NO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sz="1200" b="1" dirty="0"/>
              <a:t>Marie Sklodowska-Curie</a:t>
            </a:r>
            <a:r>
              <a:rPr lang="nb-NO" sz="1200" dirty="0"/>
              <a:t>: </a:t>
            </a:r>
            <a:r>
              <a:rPr lang="nb-NO" dirty="0"/>
              <a:t>EUs finansieringsprogram for å støtte forskere fra hele verden, på alle stadier av karrieren, med fokus på deres opplæring, ferdigheter og karriereutvikling. Programmet finansierer særlig doktorgradsutdanning og postdoktoropplæring av forskere.</a:t>
            </a:r>
            <a:endParaRPr lang="nb-NO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b-NO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FRIPRO: 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Norges forskningsråds finansiering av </a:t>
            </a:r>
            <a:r>
              <a:rPr lang="nb-NO" dirty="0"/>
              <a:t>grunnleggende, fremragende forskning, hvor prosjektideene kommer fra forskerne selv. </a:t>
            </a:r>
            <a:endParaRPr lang="nb-NO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noProof="0" dirty="0">
              <a:effectLst/>
              <a:latin typeface="+mn-lt"/>
              <a:ea typeface="Calibri"/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9133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596422-A44F-0415-5F5E-12D4707FB2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7A02B897-BB9D-717F-66EE-B28B284175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75E53511-9DD6-D5AC-9E0A-E29573143D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noProof="0" dirty="0">
              <a:effectLst/>
              <a:latin typeface="+mn-lt"/>
              <a:ea typeface="Calibri"/>
              <a:cs typeface="Calibri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2A57E12-1ED2-602B-A4A3-BADBF78BA8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3665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47EF0-2572-A265-1B3A-9751951C4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51EAF657-7C4D-117F-71FD-FC2835B18D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C0FA5F03-064A-F2DB-74D0-A5D31CBC56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UiO sampubliserte mest med følgende land i 2025: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USA – 1330 publikasjoner</a:t>
            </a: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Storbritannia – 1177 publikasjoner</a:t>
            </a: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Tyskland – 1000 publikasjoner</a:t>
            </a: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Sverige - 870 publikasjoner</a:t>
            </a: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Italia - 678 publikasjoner 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4F65298-7365-D198-AB09-70A66F4362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6476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0099B-047E-F7DA-8AEF-45300C8EF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65141B03-C020-1852-96A2-7DB1F81E84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BB39B738-16DE-45F1-646C-A32B0ACA07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 i="0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8F22690-A8C1-991A-E252-D598547934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0013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Fremvoksende teknologier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Fremtidsrettede teknologier som ikke har et tydelig utviklingsløp, men som har stor kraft til å endre og forbedre liv og samfunn. Teknologiene vokser frem fra banebrytende grunnleggende forskning, i et samspill med sterke koblinger mellom forskning og teknologiutvikling.</a:t>
            </a:r>
          </a:p>
          <a:p>
            <a:endParaRPr lang="nb-NO" dirty="0">
              <a:ea typeface="Calibri"/>
              <a:cs typeface="Calibri"/>
            </a:endParaRPr>
          </a:p>
          <a:p>
            <a:pPr>
              <a:defRPr/>
            </a:pPr>
            <a:r>
              <a:rPr lang="nb-NO" b="1" dirty="0">
                <a:ea typeface="Calibri"/>
                <a:cs typeface="Calibri"/>
              </a:rPr>
              <a:t>MishMash: </a:t>
            </a:r>
            <a:r>
              <a:rPr lang="nb-NO" dirty="0">
                <a:ea typeface="Calibri"/>
                <a:cs typeface="Calibri"/>
              </a:rPr>
              <a:t>https://www.uio.no/forskning/tverrfak/mishmash/</a:t>
            </a:r>
          </a:p>
          <a:p>
            <a:pPr>
              <a:defRPr/>
            </a:pPr>
            <a:endParaRPr lang="nb-NO" dirty="0">
              <a:ea typeface="Calibri"/>
              <a:cs typeface="Calibri"/>
            </a:endParaRPr>
          </a:p>
          <a:p>
            <a:pPr>
              <a:defRPr/>
            </a:pPr>
            <a:r>
              <a:rPr lang="nb-NO" b="1" dirty="0">
                <a:ea typeface="Calibri"/>
                <a:cs typeface="Calibri"/>
              </a:rPr>
              <a:t>TRUST: </a:t>
            </a:r>
            <a:r>
              <a:rPr lang="nb-NO" dirty="0">
                <a:ea typeface="Calibri"/>
                <a:cs typeface="Calibri"/>
              </a:rPr>
              <a:t>https://www.trust-aicentre.no/</a:t>
            </a:r>
            <a:endParaRPr lang="nb-NO" dirty="0"/>
          </a:p>
          <a:p>
            <a:pPr>
              <a:defRPr/>
            </a:pPr>
            <a:endParaRPr lang="nb-NO" dirty="0">
              <a:ea typeface="Calibri" panose="020F0502020204030204"/>
              <a:cs typeface="Calibri" panose="020F0502020204030204"/>
            </a:endParaRPr>
          </a:p>
          <a:p>
            <a:pPr>
              <a:defRPr/>
            </a:pPr>
            <a:endParaRPr lang="nb-NO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4880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1">
                <a:latin typeface="Arial"/>
                <a:cs typeface="Arial"/>
              </a:rPr>
              <a:t>Livsvitenskapsbygningen</a:t>
            </a:r>
            <a:r>
              <a:rPr lang="nb-NO" sz="1200">
                <a:latin typeface="Arial"/>
                <a:cs typeface="Arial"/>
              </a:rPr>
              <a:t>: https://www.uio.no/tjenester/eiendom/vare-byggeprosjekter/livsvitenskapsbygget/</a:t>
            </a:r>
          </a:p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72985F-36CD-4D87-8C89-674A558E80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30197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7A639E-2393-2E43-F5AB-910123D94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0D2D6D-1792-FD7F-FFFC-DE4F5F6C50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B3FC85-5E24-05FC-DF06-3D3C54AC92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dirty="0">
                <a:latin typeface="Arial" panose="020B0604020202020204" pitchFamily="34" charset="0"/>
                <a:cs typeface="Arial" panose="020B0604020202020204" pitchFamily="34" charset="0"/>
              </a:rPr>
              <a:t>Oslo Science City – Kunnskapsbyen Oslo</a:t>
            </a:r>
            <a:r>
              <a:rPr lang="nb-NO" sz="1200" dirty="0">
                <a:latin typeface="Arial" panose="020B0604020202020204" pitchFamily="34" charset="0"/>
                <a:cs typeface="Arial" panose="020B0604020202020204" pitchFamily="34" charset="0"/>
              </a:rPr>
              <a:t>: https://www.oslosciencecity.no/</a:t>
            </a:r>
          </a:p>
          <a:p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8FD699-1C7A-FD3A-5A25-C34FFB0369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72985F-36CD-4D87-8C89-674A558E80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75006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Grunnforskning er langsiktig forskning som har som formål å føre til ny innsikt, uten at den nødvendigvis gir umiddelbar gevinst i økonomi, kunnskap eller bruk. Mange av produktene og tjenestene vi i dag tar for gitt, kunne vi for bare få år siden ikke forestille oss. </a:t>
            </a:r>
          </a:p>
          <a:p>
            <a:pPr rtl="0" fontAlgn="base"/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Innovasjon har ofte sitt utspring i nettopp grunnforskning. Enten det handler om legemidler, vaksiner, datateknologi, undervisningsmetoder, språkmodeller eller ny politikk, lover og regler.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72985F-36CD-4D87-8C89-674A558E80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97663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nb-NO" b="1" noProof="0" dirty="0">
                <a:latin typeface="Arial" panose="020B0604020202020204" pitchFamily="34" charset="0"/>
                <a:cs typeface="Arial" panose="020B0604020202020204" pitchFamily="34" charset="0"/>
              </a:rPr>
              <a:t>Innovasjon ved UiO – kunnskap i bruk: </a:t>
            </a:r>
            <a:r>
              <a:rPr lang="nb-NO" noProof="0" dirty="0">
                <a:latin typeface="Arial" panose="020B0604020202020204" pitchFamily="34" charset="0"/>
                <a:cs typeface="Arial" panose="020B0604020202020204" pitchFamily="34" charset="0"/>
              </a:rPr>
              <a:t>https://www.uio.no/om/innovasjon/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nb-NO" noProof="0" dirty="0">
                <a:latin typeface="Arial" panose="020B0604020202020204" pitchFamily="34" charset="0"/>
                <a:cs typeface="Arial" panose="020B0604020202020204" pitchFamily="34" charset="0"/>
              </a:rPr>
              <a:t>Inven2 – Technology Transfer Office – UiO sammen med Oslo Universitetssykehus.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noProof="0" dirty="0">
                <a:latin typeface="Arial" panose="020B0604020202020204" pitchFamily="34" charset="0"/>
                <a:cs typeface="Arial" panose="020B0604020202020204" pitchFamily="34" charset="0"/>
              </a:rPr>
              <a:t>Utlysning av programmer, lab-plass, tilrettelegging for studentinnovasjonsaktiviteter – vi tilrettelegger for at studentene våre kan utvikle gode ideer og finne fremtidens løsninger.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72985F-36CD-4D87-8C89-674A558E80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56382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5095" indent="-125095" fontAlgn="ctr">
              <a:lnSpc>
                <a:spcPct val="90000"/>
              </a:lnSpc>
            </a:pPr>
            <a:r>
              <a:rPr lang="nb-NO" sz="2000" b="1" dirty="0"/>
              <a:t>Høy tilfredshet med faglig innhold i studiene: </a:t>
            </a:r>
            <a:r>
              <a:rPr lang="nb-NO" sz="2000" dirty="0"/>
              <a:t>Studiebarometeret 2025, https://studiebarometeret.no/no</a:t>
            </a:r>
          </a:p>
          <a:p>
            <a:pPr marL="125095" indent="-125095" fontAlgn="ctr">
              <a:lnSpc>
                <a:spcPct val="90000"/>
              </a:lnSpc>
            </a:pPr>
            <a:endParaRPr lang="nb-NO" sz="2000" dirty="0"/>
          </a:p>
          <a:p>
            <a:pPr marL="125095" indent="-125095" fontAlgn="ctr">
              <a:lnSpc>
                <a:spcPct val="90000"/>
              </a:lnSpc>
            </a:pPr>
            <a:r>
              <a:rPr lang="nb-NO" sz="2000" dirty="0"/>
              <a:t>UiO rekrutterer studenter fra hele Norge og mest fra østlandsregionen.</a:t>
            </a:r>
            <a:endParaRPr lang="en-US" sz="2000" dirty="0">
              <a:cs typeface="Arial"/>
            </a:endParaRPr>
          </a:p>
          <a:p>
            <a:pPr marL="523240" lvl="1" indent="-125095">
              <a:lnSpc>
                <a:spcPct val="90000"/>
              </a:lnSpc>
              <a:buFont typeface="Arial" panose="05000000000000000000" pitchFamily="2" charset="2"/>
              <a:buChar char="•"/>
            </a:pPr>
            <a:r>
              <a:rPr lang="nb-NO" dirty="0">
                <a:cs typeface="Arial"/>
              </a:rPr>
              <a:t>2/3 kvinner</a:t>
            </a:r>
          </a:p>
          <a:p>
            <a:pPr marL="523240" lvl="1" indent="-125095">
              <a:lnSpc>
                <a:spcPct val="90000"/>
              </a:lnSpc>
              <a:buFont typeface="Arial" panose="05000000000000000000" pitchFamily="2" charset="2"/>
              <a:buChar char="•"/>
            </a:pPr>
            <a:r>
              <a:rPr lang="nb-NO" dirty="0">
                <a:cs typeface="Arial"/>
              </a:rPr>
              <a:t>28 prosent av studentene har innvandrerbakgrunn</a:t>
            </a:r>
          </a:p>
          <a:p>
            <a:pPr marL="523240" lvl="1" indent="-125095">
              <a:lnSpc>
                <a:spcPct val="90000"/>
              </a:lnSpc>
              <a:buFont typeface="Arial" panose="05000000000000000000" pitchFamily="2" charset="2"/>
              <a:buChar char="•"/>
            </a:pPr>
            <a:r>
              <a:rPr lang="nb-NO" dirty="0">
                <a:cs typeface="Arial"/>
              </a:rPr>
              <a:t>50 prosent av studentene har landbakgrunn fra utenfor Norge, flest fra Europa, etterfulgt av Asia.</a:t>
            </a:r>
          </a:p>
          <a:p>
            <a:pPr marL="523240" lvl="1" indent="-125095">
              <a:lnSpc>
                <a:spcPct val="90000"/>
              </a:lnSpc>
              <a:buFont typeface="Arial" panose="05000000000000000000" pitchFamily="2" charset="2"/>
              <a:buChar char="•"/>
            </a:pPr>
            <a:endParaRPr lang="nb-NO" dirty="0">
              <a:cs typeface="Arial"/>
            </a:endParaRPr>
          </a:p>
          <a:p>
            <a:pPr marL="398145" lvl="1" indent="0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nb-NO" dirty="0">
                <a:cs typeface="Arial"/>
              </a:rPr>
              <a:t>Kilde: UiOs likestillings-, inkluderings- og mangfoldrapport 2025, https://www.uio.no/om/strategi/likestilling/rapporter/lim-rapport-2025.pdf </a:t>
            </a:r>
            <a:endParaRPr lang="nb-NO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nb-NO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3647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47EF0-2572-A265-1B3A-9751951C4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51EAF657-7C4D-117F-71FD-FC2835B18D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C0FA5F03-064A-F2DB-74D0-A5D31CBC56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4F65298-7365-D198-AB09-70A66F4362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6476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05DF6-E001-2A5A-2C0F-7A3AF861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8D652B53-C855-73E0-56D5-6CE69AFD95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6917A347-50B9-570A-F2DD-D19F08DE61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1" i="0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Utdanningskvalitetsprisen for høyere utdanning 2025 </a:t>
            </a:r>
            <a:r>
              <a:rPr lang="nb-NO" sz="1200" b="0" i="0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gikk til (f.v.) </a:t>
            </a:r>
            <a:r>
              <a:rPr lang="nb-NO" dirty="0"/>
              <a:t>Omid Mirmotahari, Mali Aalbu og Yngvar Berg.</a:t>
            </a:r>
            <a:endParaRPr lang="nb-NO" sz="1200" b="0" i="0" kern="1200" noProof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b-NO" sz="1200" b="0" i="0" kern="1200" noProof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sz="1200" b="1" i="0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Aktive sentre for fremragende utdanning ved UiO:</a:t>
            </a:r>
          </a:p>
          <a:p>
            <a:endParaRPr lang="nb-NO" sz="1200" b="0" i="0" kern="1200" noProof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nb-NO" sz="1200" b="0" i="0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IN-TED – Senter for tverrfaglig </a:t>
            </a:r>
            <a:r>
              <a:rPr lang="nb-NO" noProof="0" dirty="0"/>
              <a:t>utdanning</a:t>
            </a:r>
            <a:endParaRPr lang="nb-NO" sz="1200" b="0" i="0" kern="1200" noProof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nb-NO" sz="1200" b="0" i="0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CELL – Senter for erfaringsbasert juridisk læring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nb-NO" sz="1200" b="0" i="0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SHE – </a:t>
            </a:r>
            <a:r>
              <a:rPr lang="nb-NO" noProof="0" dirty="0"/>
              <a:t>Senter for bærekraft i helseutdanningene</a:t>
            </a:r>
            <a:endParaRPr lang="nb-NO" sz="1200" b="0" i="0" kern="1200" noProof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nb-NO" sz="1200" b="0" i="0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CCSE – Senter for beregningsorientert realfagsutdanning </a:t>
            </a:r>
          </a:p>
          <a:p>
            <a:endParaRPr lang="nn-NO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i="0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Deltar i men, administrere ikke: iEarth – Senter for integrert geovitenskapelig utdanning </a:t>
            </a:r>
          </a:p>
          <a:p>
            <a:endParaRPr lang="nb-NO" sz="1200" b="0" i="0" kern="1200" noProof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nb-NO" sz="1200" b="0" i="0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Sentre for fremragende utdanning (SFU) er en fokusert og langsiktig innsats for å stimulere til utvikling av utdanning og innovative tilnærminger til læring i høyere utdanning. Siste tildeling ble gjort i 2022. Det er ikke planlagt nye utlysninger.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639E21C-8F79-FD63-5D9C-CECFDCB840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1973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b="1" dirty="0"/>
              <a:t>Global UiO: </a:t>
            </a:r>
            <a:r>
              <a:rPr lang="nb-NO" b="0" dirty="0"/>
              <a:t>https://www.uio.no/english/about/global/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b="1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b="0" dirty="0"/>
              <a:t>Se også: UiOs handlingsplan for internasjonalisering av utdanning, https://www.uio.no/om/strategi/internasjonalisering-utdanning/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72985F-36CD-4D87-8C89-674A558E80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34356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E09EFE-12A9-C44D-6713-225FE5116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03633D0A-71FF-79AD-AFDC-E547E923AF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944C7DE4-C329-5470-4EBB-9D08DA4BFB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263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>
                <a:latin typeface="Arial" panose="020B0604020202020204" pitchFamily="34" charset="0"/>
                <a:cs typeface="Arial" panose="020B0604020202020204" pitchFamily="34" charset="0"/>
              </a:rPr>
              <a:t>Circle U.:</a:t>
            </a:r>
          </a:p>
          <a:p>
            <a:pPr marL="0" marR="0" lvl="0" indent="0" algn="l" defTabSz="914263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En europeisk universitetsallianse bestående av ni forskningsintensive breddeuniversiteter: Universitetet i Oslo, Aarhus Universitet, </a:t>
            </a:r>
            <a:r>
              <a:rPr lang="de-DE" noProof="0" dirty="0">
                <a:latin typeface="Arial" panose="020B0604020202020204" pitchFamily="34" charset="0"/>
                <a:cs typeface="Arial" panose="020B0604020202020204" pitchFamily="34" charset="0"/>
              </a:rPr>
              <a:t>Humboldt-Universität zu Berlin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</a:rPr>
              <a:t>King’s College London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r-Cyrl-RS" noProof="0" dirty="0">
                <a:latin typeface="Arial" panose="020B0604020202020204" pitchFamily="34" charset="0"/>
                <a:cs typeface="Arial" panose="020B0604020202020204" pitchFamily="34" charset="0"/>
              </a:rPr>
              <a:t>Univerzitet u Beogradu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noProof="0" dirty="0">
                <a:latin typeface="Arial" panose="020B0604020202020204" pitchFamily="34" charset="0"/>
                <a:cs typeface="Arial" panose="020B0604020202020204" pitchFamily="34" charset="0"/>
              </a:rPr>
              <a:t>Université catholique de Louvain, Université Paris Cité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noProof="0" dirty="0">
                <a:latin typeface="Arial" panose="020B0604020202020204" pitchFamily="34" charset="0"/>
                <a:cs typeface="Arial" panose="020B0604020202020204" pitchFamily="34" charset="0"/>
              </a:rPr>
              <a:t>Università di Pisa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noProof="0" dirty="0">
                <a:latin typeface="Arial" panose="020B0604020202020204" pitchFamily="34" charset="0"/>
                <a:cs typeface="Arial" panose="020B0604020202020204" pitchFamily="34" charset="0"/>
              </a:rPr>
              <a:t>Universität Wien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0" marR="0" lvl="0" indent="0" algn="l" defTabSz="914263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nb-NO" b="1" dirty="0">
                <a:effectLst/>
              </a:rPr>
              <a:t>Circle U. Open Campus: </a:t>
            </a:r>
            <a:r>
              <a:rPr lang="nb-NO" dirty="0">
                <a:effectLst/>
              </a:rPr>
              <a:t>Portal for felles studietilbud, som for eksempel sommerkurs, online moduler og felles studieprogram</a:t>
            </a:r>
            <a:endParaRPr lang="nb-NO" dirty="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nb-NO" b="1" dirty="0">
                <a:effectLst/>
              </a:rPr>
              <a:t>Knowledge Hubs/tematiske kunnskapsklynger (demokrati / global helse / klima /AI): </a:t>
            </a:r>
            <a:r>
              <a:rPr lang="nb-NO" dirty="0">
                <a:effectLst/>
              </a:rPr>
              <a:t>Faglige nettverk for utvikling av tverrfaglig undervisning og forskning, samt aktivt samarbeid mellom vitenskapelige, studenter og assosierte partnere.  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nb-NO" b="1" dirty="0">
                <a:effectLst/>
              </a:rPr>
              <a:t>InCubator:  </a:t>
            </a:r>
            <a:r>
              <a:rPr lang="nb-NO" dirty="0">
                <a:effectLst/>
              </a:rPr>
              <a:t>Studentledet innovasjon og entreprenørskap.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nb-NO" b="1" dirty="0">
                <a:effectLst/>
              </a:rPr>
              <a:t>Multilingualism, Interculturality and Language Lab:</a:t>
            </a:r>
            <a:r>
              <a:rPr lang="nb-NO" dirty="0">
                <a:effectLst/>
              </a:rPr>
              <a:t> Tilbyr læringsmuligheter for å fremme forskning, utvikle flerspråklige og interkulturelle ferdigheter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nb-NO" b="1" dirty="0">
                <a:effectLst/>
              </a:rPr>
              <a:t>Teaching Innovation Lab: </a:t>
            </a:r>
            <a:r>
              <a:rPr lang="nb-NO" b="0" dirty="0">
                <a:effectLst/>
              </a:rPr>
              <a:t>Jobber med å forbedre </a:t>
            </a:r>
            <a:r>
              <a:rPr lang="nb-NO" dirty="0">
                <a:effectLst/>
              </a:rPr>
              <a:t>kvaliteten på undervisning og læring gjennom samarbeid mellom studenter og ansatte innen forskning, pedagogikk og læreplanutvikling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nb-NO" b="1" dirty="0">
                <a:effectLst/>
              </a:rPr>
              <a:t>The Community of Practice for Early Career Reseachers:</a:t>
            </a:r>
            <a:r>
              <a:rPr lang="nb-NO" dirty="0">
                <a:effectLst/>
              </a:rPr>
              <a:t> Nettverk for yngre forskere (ph.d., postdoc) gjennom utveksling og kompetanseutvikling.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lang="nb-NO" i="1" dirty="0"/>
          </a:p>
          <a:p>
            <a:endParaRPr lang="nb-NO" i="1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8AE6E2E-F2E1-672F-7EDA-D1A3C070F4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39914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nb-NO" sz="1200" dirty="0">
                <a:latin typeface="Arial" panose="020B0604020202020204" pitchFamily="34" charset="0"/>
                <a:cs typeface="Arial" panose="020B0604020202020204" pitchFamily="34" charset="0"/>
              </a:rPr>
              <a:t>For UiO er påvirkning på den europeiske arenaen viktig, gitt norske universiteters avhengighet av innretningen på EUs politikk, programmer og utlysninger, i tillegg til at forsknings- og utdanningspolitikken som utformes i Brussel i stor grad påvirker nasjonal politikk og nasjonale virkemidler. </a:t>
            </a:r>
            <a:endParaRPr lang="nb-NO" sz="1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nb-NO" sz="1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200" noProof="0" dirty="0">
                <a:latin typeface="Arial" panose="020B0604020202020204" pitchFamily="34" charset="0"/>
                <a:cs typeface="Arial" panose="020B0604020202020204" pitchFamily="34" charset="0"/>
              </a:rPr>
              <a:t>Om The Guild-samarbeidet: https://www.uio.no/om/internasjonalt/the-guild/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07939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UiO bidrar til en kunnskapsbasert offentlig debatt gjennom en omfattende formidlingsvirksomhet i media, på møter og arrangementer, i museer og Domus Bibliotheca.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https://www.uio.no/om/kultur/museer/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https://www.uio.no/om/aktuelt/arrangementer/domus-bibliotheca/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Mange forskere deltar i ulik utredningsvirksomhet som for eksempel Norges offentlige utredninger, er i dialog med næringsliv og offentlig sektor, og bidrar til mer kunnskap innen en rekke områder i samfunnet.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4605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Naturhistorisk museum</a:t>
            </a:r>
            <a:r>
              <a:rPr lang="nb-NO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https://www.nhm.uio.no/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i="1"/>
          </a:p>
          <a:p>
            <a:endParaRPr lang="nb-NO" i="1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56307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CB9E4-AA2F-E425-679E-CD3D58112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7B40D780-1E32-F8D2-BD02-B52D2F84B8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0EDAC022-7D18-9FD9-079E-C2709A08A6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1" i="0" dirty="0"/>
              <a:t>Botanisk hage</a:t>
            </a:r>
            <a:r>
              <a:rPr lang="nb-NO" i="0" dirty="0"/>
              <a:t>: https://www.nhm.uio.no/botanisk-hage/</a:t>
            </a:r>
          </a:p>
          <a:p>
            <a:endParaRPr lang="nb-NO" i="0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63EEDB9-BB55-3EE0-7D26-1349E07154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61735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2F35-ED3B-7589-3BF6-1CDDFAC19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C08C151E-3F65-2FF9-7812-C4E281E17E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B628A846-2002-F8E0-ABEF-470C6444C7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i="0"/>
              <a:t>Klimahuset: </a:t>
            </a:r>
            <a:r>
              <a:rPr lang="nb-NO" b="0" i="0"/>
              <a:t>https://www.nhm.uio.no/klimahuset/</a:t>
            </a:r>
          </a:p>
          <a:p>
            <a:endParaRPr lang="nb-NO" b="0" i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FD63A21-9C8B-2697-58A1-E1185D7F58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48441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D7FDF-40F8-F248-3211-17BC3F94C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784F0F34-45FE-A079-FDA9-3B6A447E4D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186ACECC-D539-3F91-854C-18018FFAD9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Kulturhistorisk museum</a:t>
            </a:r>
            <a:r>
              <a:rPr lang="nb-NO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https://www.khm.uio.no/</a:t>
            </a:r>
            <a:endParaRPr lang="nb-NO" b="0" i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33B82F2-4251-B1EA-F921-6FB020FD64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51085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91024-AD96-BEA7-EE90-5737802CA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56BE4B19-ACFC-7200-2919-13188D9C9F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A8D7104C-08FE-7856-74F8-96BE4A3979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i="0"/>
              <a:t>Vikingtidsmuseet</a:t>
            </a:r>
            <a:r>
              <a:rPr lang="nb-NO" i="0"/>
              <a:t>: https://www.vikingtidsmuseet.no/</a:t>
            </a:r>
          </a:p>
          <a:p>
            <a:endParaRPr lang="nb-NO" b="0" i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4D32171-2C13-16B6-EFB8-CA40134A3C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91122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4FB966-0C7B-1F3F-5605-BE31B583F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0EBE8F2C-EB8F-54B9-C0DA-0D0FA0186E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0811BE1E-93CC-55C4-3074-0A1E72798B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1" i="0" dirty="0"/>
              <a:t>Scene Domus Bibliotheca</a:t>
            </a:r>
            <a:r>
              <a:rPr lang="nb-NO" b="0" i="0" dirty="0"/>
              <a:t>: https://www.uio.no/forskning/scene-domus-bibliotheca/index.html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C6BD348-DF14-C23C-2EC9-48E77C027D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46222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913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7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0.sv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0.sv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7.sv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svg"/><Relationship Id="rId4" Type="http://schemas.openxmlformats.org/officeDocument/2006/relationships/image" Target="../media/image20.sv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4" Type="http://schemas.openxmlformats.org/officeDocument/2006/relationships/image" Target="../media/image7.sv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svg"/><Relationship Id="rId4" Type="http://schemas.openxmlformats.org/officeDocument/2006/relationships/image" Target="../media/image20.sv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6.xml"/><Relationship Id="rId6" Type="http://schemas.openxmlformats.org/officeDocument/2006/relationships/image" Target="../media/image22.sv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7.xml"/><Relationship Id="rId5" Type="http://schemas.openxmlformats.org/officeDocument/2006/relationships/image" Target="../media/image22.svg"/><Relationship Id="rId4" Type="http://schemas.openxmlformats.org/officeDocument/2006/relationships/image" Target="../media/image1.emf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sv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sv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sv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sv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fld id="{C94D6890-4326-4D45-8DD9-8AB859799B14}" type="datetime1">
              <a:rPr lang="nb-NO" smtClean="0"/>
              <a:t>20.08.2026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fld id="{836F4484-8A44-8A41-9D7E-A9E3B5657A05}" type="datetime1">
              <a:rPr lang="nb-NO" smtClean="0"/>
              <a:t>20.08.2026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fld id="{EE283AAC-246F-E14F-977C-1E4320EE2E75}" type="datetime1">
              <a:rPr lang="nb-NO" smtClean="0">
                <a:highlight>
                  <a:srgbClr val="FFFFFF"/>
                </a:highlight>
              </a:rPr>
              <a:t>20.08.2026</a:t>
            </a:fld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fld id="{9F9DBA7E-D973-F14C-9C91-5707CA465BC1}" type="datetime1">
              <a:rPr lang="nb-NO" smtClean="0">
                <a:highlight>
                  <a:srgbClr val="FFFFFF"/>
                </a:highlight>
              </a:rPr>
              <a:t>20.08.2026</a:t>
            </a:fld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fld id="{2181EEF7-5A92-5F41-9643-B8C6614209F8}" type="datetime1">
              <a:rPr lang="nb-NO" smtClean="0">
                <a:highlight>
                  <a:srgbClr val="FFFFFF"/>
                </a:highlight>
              </a:rPr>
              <a:t>20.08.2026</a:t>
            </a:fld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fld id="{237596D7-8D57-4442-AF82-27F489C9A6F0}" type="datetime1">
              <a:rPr lang="nb-NO" smtClean="0"/>
              <a:t>20.08.2026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fld id="{FDED6105-56C3-AF4A-A0FA-5B0B0D3E7837}" type="datetime1">
              <a:rPr lang="nb-NO" smtClean="0"/>
              <a:t>20.08.2026</a:t>
            </a:fld>
            <a:endParaRPr lang="en-US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fld id="{3B343FFA-7F9D-D041-A411-1E902ACD76FC}" type="datetime1">
              <a:rPr lang="nb-NO" smtClean="0"/>
              <a:t>20.08.2026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fld id="{EC1CF85B-790A-8941-9B8B-F3CD48C03F89}" type="datetime1">
              <a:rPr lang="nb-NO" smtClean="0"/>
              <a:t>20.08.2026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fld id="{EEABD73D-0124-4640-A5B4-38E1C6391E45}" type="datetime1">
              <a:rPr lang="nb-NO" smtClean="0"/>
              <a:t>20.08.2026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fld id="{B3194A64-E9DA-924B-B60C-A98760688575}" type="datetime1">
              <a:rPr lang="nb-NO" smtClean="0"/>
              <a:t>20.08.2026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97CBA2F-559C-43F6-70FC-25F35ECEA2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16E916EC-72AA-8A49-99F4-BF9645393445}" type="datetime1">
              <a:rPr lang="nb-NO" smtClean="0"/>
              <a:t>20.08.2026</a:t>
            </a:fld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139B99E-AC3D-73BA-6840-939824E9C3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282AB3-3B1E-D599-ADDE-F86FA15F38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1E351B-71A6-8F99-8285-038A4594EE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398F3563-50E2-E044-8801-12C6FDD58284}" type="datetime1">
              <a:rPr lang="nb-NO" smtClean="0"/>
              <a:t>20.08.2026</a:t>
            </a:fld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8991DDF-5DE1-5D74-14F1-F5B695BAB8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120709C-CD39-C51D-0DCA-81C81B3367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249694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739" y="3151019"/>
            <a:ext cx="9972261" cy="1878763"/>
          </a:xfrm>
        </p:spPr>
        <p:txBody>
          <a:bodyPr wrap="none" anchor="t"/>
          <a:lstStyle>
            <a:lvl1pPr algn="l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739" y="1144304"/>
            <a:ext cx="9972261" cy="1655762"/>
          </a:xfrm>
        </p:spPr>
        <p:txBody>
          <a:bodyPr wrap="none" bIns="0" anchor="b"/>
          <a:lstStyle>
            <a:lvl1pPr marL="0" indent="0" algn="l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190B2B98-79E1-52DD-3E55-9AE312DFB4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62809"/>
            <a:ext cx="2017644" cy="1037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45435" y="2057638"/>
            <a:ext cx="9922565" cy="2733991"/>
          </a:xfrm>
        </p:spPr>
        <p:txBody>
          <a:bodyPr anchor="ctr"/>
          <a:lstStyle>
            <a:lvl1pPr algn="l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C22A2908-F241-7CD4-792E-AAAF6E1CE9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62809"/>
            <a:ext cx="2017644" cy="1037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8207A1C-3FBD-845F-AA48-D577687964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83D8BB6D-309E-084D-8796-54C9B24BA182}" type="datetime1">
              <a:rPr lang="nb-NO" smtClean="0"/>
              <a:t>20.08.2026</a:t>
            </a:fld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BE0D448-BABE-3162-E66A-F927E2A010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25DEFC-7FD0-51EF-DE2F-EAEFB1A9D1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AD96E2E-4775-05FD-5BB6-98B0F3ED04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8AAC08DB-A819-0941-B704-815309E452FB}" type="datetime1">
              <a:rPr lang="nb-NO" smtClean="0"/>
              <a:t>20.08.2026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6354424-DB54-70EF-22D4-E54929EFF5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C816F7BD-6205-E1C6-48DF-B16A6BEDA7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endParaRPr lang="nb-NO" noProof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8836F74-49DA-99FA-D2FE-5C616805A4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6868AB5E-A433-F849-91FA-627CC55F64CB}" type="datetime1">
              <a:rPr lang="nb-NO" smtClean="0"/>
              <a:t>20.08.2026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4D292B3-C078-AB51-1D63-19074426FE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F649279-94BF-06A3-77FD-323E9CFDB9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8DEE42BB-1694-6651-6BF6-4EC718424D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C1D9C995-3813-DD4F-BD93-A084B2B802BC}" type="datetime1">
              <a:rPr lang="nb-NO" smtClean="0"/>
              <a:t>20.08.2026</a:t>
            </a:fld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220ABE-5095-E9C3-4280-B9073D83E5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B1FB31-C23D-4624-2F59-80F63F082A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8E3F41A-ADF8-074A-7412-D1F6D3E347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2922D89D-0E27-0344-800F-1E9B96723B72}" type="datetime1">
              <a:rPr lang="nb-NO" smtClean="0"/>
              <a:t>20.08.2026</a:t>
            </a:fld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C0AA32A-6DD4-A8C4-8118-A8613CB203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F4388AEA-F35E-960E-7173-1D3EE8E73C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D61FBF0-FC28-95E6-599E-5C59125510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B8387CFF-4949-7442-AA78-ECD16B2B5DA0}" type="datetime1">
              <a:rPr lang="nb-NO" smtClean="0"/>
              <a:t>20.08.2026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ACF5D5-DECA-4633-C3A3-FEB90689BC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7CA773C-E3B7-216B-9BCF-4F167E23C9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6CD5124-FBAF-3A3A-BF27-F33AE33342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9D233122-9AFC-C649-A1ED-0BC4C878659C}" type="datetime1">
              <a:rPr lang="nb-NO" smtClean="0"/>
              <a:t>20.08.2026</a:t>
            </a:fld>
            <a:endParaRPr lang="en-US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3A6FAB0B-BD95-91FD-A9F2-E4D2F77D2C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6157C30-9D62-39DE-5D18-35ADD70B87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699C46C-D4C7-805A-8568-2F4BD5395C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C142E6C2-A5E4-4F45-9C47-CA6093BAB827}" type="datetime1">
              <a:rPr lang="nb-NO" smtClean="0"/>
              <a:t>20.08.2026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208AF50-061D-FCB9-E057-92DB9B07FF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F555D5F-60E0-8C00-03C0-F1B759638D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4E4013-AF1F-FFFD-93FD-E8A8EF0CE2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D4A47A41-DEEC-FE44-AC38-7995270D11CC}" type="datetime1">
              <a:rPr lang="nb-NO" smtClean="0"/>
              <a:t>20.08.2026</a:t>
            </a:fld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6EB944A-2D81-1665-4BCE-209B3B1D5D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00A6278-14BA-58DA-E5C8-430F16F531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BB71B96-D11B-D5BD-3C6E-C5DBF0203C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D245B39F-840D-A148-9922-F2D02AE5EA38}" type="datetime1">
              <a:rPr lang="nb-NO" smtClean="0"/>
              <a:t>20.08.2026</a:t>
            </a:fld>
            <a:endParaRPr lang="en-US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0294878D-0109-0153-C0A0-1E00816336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1B567EA-D861-0202-94F1-66C0640ED9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2867244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8363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Fullbredde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34468869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24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648433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09971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951040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76029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22500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97333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78707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481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916568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006556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9136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1101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5921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59319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42378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7808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8885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97034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61037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47463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74060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69848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327047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CB1765-242F-4223-91E4-CFCB44427516}" type="datetime1">
              <a:rPr lang="nb-NO" altLang="nb-NO"/>
              <a:pPr/>
              <a:t>20.08.2026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B2E8C4-9A45-457D-A489-12015E914BE2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1226591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nndelingstittel"/>
          <p:cNvSpPr txBox="1">
            <a:spLocks noGrp="1"/>
          </p:cNvSpPr>
          <p:nvPr>
            <p:ph type="title" hasCustomPrompt="1"/>
          </p:nvPr>
        </p:nvSpPr>
        <p:spPr>
          <a:xfrm>
            <a:off x="609600" y="1621135"/>
            <a:ext cx="10972800" cy="3302001"/>
          </a:xfrm>
          <a:prstGeom prst="rect">
            <a:avLst/>
          </a:prstGeom>
        </p:spPr>
        <p:txBody>
          <a:bodyPr anchor="ctr"/>
          <a:lstStyle>
            <a:lvl1pPr>
              <a:defRPr sz="6400" spc="0"/>
            </a:lvl1pPr>
          </a:lstStyle>
          <a:p>
            <a:r>
              <a:t>Inndelingstittel</a:t>
            </a:r>
          </a:p>
        </p:txBody>
      </p:sp>
      <p:sp>
        <p:nvSpPr>
          <p:cNvPr id="72" name="Lysbildenummer"/>
          <p:cNvSpPr txBox="1">
            <a:spLocks noGrp="1"/>
          </p:cNvSpPr>
          <p:nvPr>
            <p:ph type="sldNum" sz="quarter" idx="2"/>
          </p:nvPr>
        </p:nvSpPr>
        <p:spPr>
          <a:xfrm>
            <a:off x="6032500" y="6342380"/>
            <a:ext cx="130811" cy="2222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23818806"/>
      </p:ext>
    </p:extLst>
  </p:cSld>
  <p:clrMapOvr>
    <a:masterClrMapping/>
  </p:clrMapOvr>
  <p:transition spd="med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Høyrestil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ktangel 11"/>
          <p:cNvSpPr/>
          <p:nvPr/>
        </p:nvSpPr>
        <p:spPr>
          <a:xfrm>
            <a:off x="-1" y="1506688"/>
            <a:ext cx="12192001" cy="5351313"/>
          </a:xfrm>
          <a:prstGeom prst="rect">
            <a:avLst/>
          </a:prstGeom>
          <a:solidFill>
            <a:srgbClr val="F4F3F1"/>
          </a:solidFill>
          <a:ln w="12700">
            <a:miter lim="400000"/>
          </a:ln>
        </p:spPr>
        <p:txBody>
          <a:bodyPr lIns="60960" tIns="60960" rIns="60960" bIns="60960" anchor="ctr"/>
          <a:lstStyle/>
          <a:p>
            <a:pPr algn="l" defTabSz="914400">
              <a:defRPr sz="3400" b="0">
                <a:solidFill>
                  <a:srgbClr val="F4F3F1"/>
                </a:solidFill>
                <a:latin typeface="Georgia"/>
                <a:ea typeface="Georgia"/>
                <a:cs typeface="Georgia"/>
                <a:sym typeface="Georgia"/>
              </a:defRPr>
            </a:pPr>
            <a:endParaRPr sz="1700"/>
          </a:p>
        </p:txBody>
      </p:sp>
      <p:sp>
        <p:nvSpPr>
          <p:cNvPr id="118" name="Click to add a title"/>
          <p:cNvSpPr txBox="1">
            <a:spLocks noGrp="1"/>
          </p:cNvSpPr>
          <p:nvPr>
            <p:ph type="title" hasCustomPrompt="1"/>
          </p:nvPr>
        </p:nvSpPr>
        <p:spPr>
          <a:xfrm>
            <a:off x="768097" y="556125"/>
            <a:ext cx="10563606" cy="944437"/>
          </a:xfrm>
          <a:prstGeom prst="rect">
            <a:avLst/>
          </a:prstGeom>
        </p:spPr>
        <p:txBody>
          <a:bodyPr lIns="0" tIns="0" rIns="0" bIns="0"/>
          <a:lstStyle>
            <a:lvl1pPr defTabSz="914377">
              <a:defRPr sz="4800">
                <a:solidFill>
                  <a:srgbClr val="E30613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Click to add a title</a:t>
            </a:r>
          </a:p>
        </p:txBody>
      </p:sp>
      <p:sp>
        <p:nvSpPr>
          <p:cNvPr id="119" name="Brødtekst nivå én…"/>
          <p:cNvSpPr txBox="1">
            <a:spLocks noGrp="1"/>
          </p:cNvSpPr>
          <p:nvPr>
            <p:ph type="body" sz="half" idx="1"/>
          </p:nvPr>
        </p:nvSpPr>
        <p:spPr>
          <a:xfrm>
            <a:off x="768093" y="1887251"/>
            <a:ext cx="5137983" cy="4130400"/>
          </a:xfrm>
          <a:prstGeom prst="rect">
            <a:avLst/>
          </a:prstGeom>
        </p:spPr>
        <p:txBody>
          <a:bodyPr lIns="0" tIns="0" rIns="0" bIns="0" anchor="t"/>
          <a:lstStyle>
            <a:lvl1pPr marL="233241" indent="-235378" defTabSz="914377">
              <a:spcBef>
                <a:spcPts val="900"/>
              </a:spcBef>
              <a:buClr>
                <a:srgbClr val="E30613"/>
              </a:buClr>
              <a:buSzPct val="100000"/>
              <a:buFont typeface="Verdana"/>
              <a:defRPr sz="1700" b="1">
                <a:solidFill>
                  <a:srgbClr val="575756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306410" indent="-261563" defTabSz="914377">
              <a:spcBef>
                <a:spcPts val="900"/>
              </a:spcBef>
              <a:buClr>
                <a:srgbClr val="E30613"/>
              </a:buClr>
              <a:buSzPct val="100000"/>
              <a:buFont typeface="Verdana"/>
              <a:defRPr sz="1700" b="1">
                <a:solidFill>
                  <a:srgbClr val="575756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354799" indent="-264801" defTabSz="914377">
              <a:spcBef>
                <a:spcPts val="900"/>
              </a:spcBef>
              <a:buClr>
                <a:srgbClr val="E30613"/>
              </a:buClr>
              <a:buSzPct val="100000"/>
              <a:buFont typeface="Verdana"/>
              <a:defRPr sz="1700" b="1">
                <a:solidFill>
                  <a:srgbClr val="575756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437626" indent="-302629" defTabSz="914377">
              <a:spcBef>
                <a:spcPts val="900"/>
              </a:spcBef>
              <a:buClr>
                <a:srgbClr val="E30613"/>
              </a:buClr>
              <a:buSzPct val="100000"/>
              <a:buFont typeface="Verdana"/>
              <a:defRPr sz="1700" b="1">
                <a:solidFill>
                  <a:srgbClr val="575756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482624" indent="-302629" defTabSz="914377">
              <a:spcBef>
                <a:spcPts val="900"/>
              </a:spcBef>
              <a:buClr>
                <a:srgbClr val="E30613"/>
              </a:buClr>
              <a:buSzPct val="100000"/>
              <a:buFont typeface="Verdana"/>
              <a:defRPr sz="1700" b="1">
                <a:solidFill>
                  <a:srgbClr val="575756"/>
                </a:solidFill>
                <a:latin typeface="Georgia"/>
                <a:ea typeface="Georgia"/>
                <a:cs typeface="Georgia"/>
                <a:sym typeface="Georgia"/>
              </a:defRPr>
            </a:lvl5pPr>
          </a:lstStyle>
          <a:p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120" name="Picture Placeholder 16"/>
          <p:cNvSpPr>
            <a:spLocks noGrp="1"/>
          </p:cNvSpPr>
          <p:nvPr>
            <p:ph type="pic" sz="half" idx="21"/>
          </p:nvPr>
        </p:nvSpPr>
        <p:spPr>
          <a:xfrm>
            <a:off x="6285927" y="1887253"/>
            <a:ext cx="5137983" cy="413038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pic>
        <p:nvPicPr>
          <p:cNvPr id="121" name="Bilde 7" descr="Bilde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209" y="266469"/>
            <a:ext cx="1410547" cy="91823"/>
          </a:xfrm>
          <a:prstGeom prst="rect">
            <a:avLst/>
          </a:prstGeom>
          <a:ln w="12700">
            <a:miter lim="400000"/>
          </a:ln>
        </p:spPr>
      </p:pic>
      <p:sp>
        <p:nvSpPr>
          <p:cNvPr id="122" name="Lysbildenummer"/>
          <p:cNvSpPr txBox="1">
            <a:spLocks noGrp="1"/>
          </p:cNvSpPr>
          <p:nvPr>
            <p:ph type="sldNum" sz="quarter" idx="2"/>
          </p:nvPr>
        </p:nvSpPr>
        <p:spPr>
          <a:xfrm>
            <a:off x="8410182" y="6159179"/>
            <a:ext cx="327422" cy="394345"/>
          </a:xfrm>
          <a:prstGeom prst="rect">
            <a:avLst/>
          </a:prstGeom>
        </p:spPr>
        <p:txBody>
          <a:bodyPr lIns="243829" tIns="243829" rIns="243829" bIns="243829" anchor="ctr"/>
          <a:lstStyle>
            <a:lvl1pPr algn="r" defTabSz="914400"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02340957"/>
      </p:ext>
    </p:extLst>
  </p:cSld>
  <p:clrMapOvr>
    <a:masterClrMapping/>
  </p:clrMapOvr>
  <p:transition spd="med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47170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85779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5284329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11544793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02805178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0125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4871639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87045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63155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2912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22388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19675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66279897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</a:p>
        </p:txBody>
      </p:sp>
    </p:spTree>
    <p:extLst>
      <p:ext uri="{BB962C8B-B14F-4D97-AF65-F5344CB8AC3E}">
        <p14:creationId xmlns:p14="http://schemas.microsoft.com/office/powerpoint/2010/main" val="121684599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208202841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94737308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66268877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397003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9514008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243704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576285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14155645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93052167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574402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9507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32115504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26178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4BC85-ACA9-483E-A099-0ACFCB4A114D}" type="datetimeFigureOut">
              <a:rPr lang="nb-NO" smtClean="0"/>
              <a:t>20.08.2026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E3806-7F7C-42CB-A171-B901E9FB51B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392546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4BC85-ACA9-483E-A099-0ACFCB4A114D}" type="datetimeFigureOut">
              <a:rPr lang="nb-NO" smtClean="0"/>
              <a:t>20.08.2026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E3806-7F7C-42CB-A171-B901E9FB51B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87687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4BC85-ACA9-483E-A099-0ACFCB4A114D}" type="datetimeFigureOut">
              <a:rPr lang="nb-NO" smtClean="0"/>
              <a:t>20.08.2026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E3806-7F7C-42CB-A171-B901E9FB51B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5692698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tel, innhold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2882D8-755C-40AE-9C89-421F858BA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7C313-3B65-4B09-88A6-CA5EBF2EB587}" type="datetime4">
              <a:rPr lang="nb-NO" smtClean="0"/>
              <a:t>20. august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15A242-9936-4040-A5D4-6287592F7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8D24D-16A8-44A0-A95E-FE4D7E2DA55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2E2446C-6249-4E9A-A995-2E30EE89E833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13988" y="6267483"/>
            <a:ext cx="455057" cy="363533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0C29A18-21B9-4D44-A163-AD92E6B30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75818" y="6267482"/>
            <a:ext cx="4114800" cy="265562"/>
          </a:xfrm>
          <a:prstGeom prst="rect">
            <a:avLst/>
          </a:prstGeom>
        </p:spPr>
        <p:txBody>
          <a:bodyPr anchor="b"/>
          <a:lstStyle>
            <a:lvl1pPr algn="l">
              <a:defRPr lang="en-US" sz="75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66AA823-ED13-45B4-B6DD-7371B3485B9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288925"/>
            <a:ext cx="5257800" cy="5678067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3599" b="0" i="0" u="none" cap="none">
                <a:solidFill>
                  <a:srgbClr val="3E162C"/>
                </a:solidFill>
                <a:latin typeface="+mn-lt"/>
              </a:defRPr>
            </a:lvl1pPr>
          </a:lstStyle>
          <a:p>
            <a:pPr lvl="0"/>
            <a:r>
              <a:rPr lang="en-US" err="1"/>
              <a:t>Innhold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D9215F-7F17-47C9-B5E2-5052346B1F7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8818" y="295729"/>
            <a:ext cx="5467297" cy="582386"/>
          </a:xfrm>
        </p:spPr>
        <p:txBody>
          <a:bodyPr anchor="t"/>
          <a:lstStyle>
            <a:lvl1pPr algn="l">
              <a:lnSpc>
                <a:spcPct val="110000"/>
              </a:lnSpc>
              <a:defRPr sz="3599" spc="0"/>
            </a:lvl1pPr>
          </a:lstStyle>
          <a:p>
            <a:r>
              <a:rPr lang="en-US" err="1"/>
              <a:t>Tittel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576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26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5" Type="http://schemas.openxmlformats.org/officeDocument/2006/relationships/slideLayout" Target="../slideLayouts/slideLayout52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29" Type="http://schemas.openxmlformats.org/officeDocument/2006/relationships/slideLayout" Target="../slideLayouts/slideLayout56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24" Type="http://schemas.openxmlformats.org/officeDocument/2006/relationships/slideLayout" Target="../slideLayouts/slideLayout51.xml"/><Relationship Id="rId32" Type="http://schemas.openxmlformats.org/officeDocument/2006/relationships/image" Target="../media/image13.svg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slideLayout" Target="../slideLayouts/slideLayout50.xml"/><Relationship Id="rId28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31" Type="http://schemas.openxmlformats.org/officeDocument/2006/relationships/theme" Target="../theme/theme2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49.xml"/><Relationship Id="rId27" Type="http://schemas.openxmlformats.org/officeDocument/2006/relationships/slideLayout" Target="../slideLayouts/slideLayout54.xml"/><Relationship Id="rId30" Type="http://schemas.openxmlformats.org/officeDocument/2006/relationships/slideLayout" Target="../slideLayouts/slideLayout57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26" Type="http://schemas.openxmlformats.org/officeDocument/2006/relationships/slideLayout" Target="../slideLayouts/slideLayout83.xml"/><Relationship Id="rId3" Type="http://schemas.openxmlformats.org/officeDocument/2006/relationships/slideLayout" Target="../slideLayouts/slideLayout60.xml"/><Relationship Id="rId21" Type="http://schemas.openxmlformats.org/officeDocument/2006/relationships/slideLayout" Target="../slideLayouts/slideLayout78.xml"/><Relationship Id="rId34" Type="http://schemas.openxmlformats.org/officeDocument/2006/relationships/oleObject" Target="../embeddings/oleObject1.bin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5" Type="http://schemas.openxmlformats.org/officeDocument/2006/relationships/slideLayout" Target="../slideLayouts/slideLayout82.xml"/><Relationship Id="rId33" Type="http://schemas.openxmlformats.org/officeDocument/2006/relationships/tags" Target="../tags/tag5.xml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0" Type="http://schemas.openxmlformats.org/officeDocument/2006/relationships/slideLayout" Target="../slideLayouts/slideLayout77.xml"/><Relationship Id="rId29" Type="http://schemas.openxmlformats.org/officeDocument/2006/relationships/slideLayout" Target="../slideLayouts/slideLayout86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24" Type="http://schemas.openxmlformats.org/officeDocument/2006/relationships/slideLayout" Target="../slideLayouts/slideLayout81.xml"/><Relationship Id="rId32" Type="http://schemas.openxmlformats.org/officeDocument/2006/relationships/theme" Target="../theme/theme3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23" Type="http://schemas.openxmlformats.org/officeDocument/2006/relationships/slideLayout" Target="../slideLayouts/slideLayout80.xml"/><Relationship Id="rId28" Type="http://schemas.openxmlformats.org/officeDocument/2006/relationships/slideLayout" Target="../slideLayouts/slideLayout85.xml"/><Relationship Id="rId36" Type="http://schemas.openxmlformats.org/officeDocument/2006/relationships/image" Target="../media/image18.svg"/><Relationship Id="rId10" Type="http://schemas.openxmlformats.org/officeDocument/2006/relationships/slideLayout" Target="../slideLayouts/slideLayout67.xml"/><Relationship Id="rId19" Type="http://schemas.openxmlformats.org/officeDocument/2006/relationships/slideLayout" Target="../slideLayouts/slideLayout76.xml"/><Relationship Id="rId31" Type="http://schemas.openxmlformats.org/officeDocument/2006/relationships/slideLayout" Target="../slideLayouts/slideLayout88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Relationship Id="rId22" Type="http://schemas.openxmlformats.org/officeDocument/2006/relationships/slideLayout" Target="../slideLayouts/slideLayout79.xml"/><Relationship Id="rId27" Type="http://schemas.openxmlformats.org/officeDocument/2006/relationships/slideLayout" Target="../slideLayouts/slideLayout84.xml"/><Relationship Id="rId30" Type="http://schemas.openxmlformats.org/officeDocument/2006/relationships/slideLayout" Target="../slideLayouts/slideLayout87.xml"/><Relationship Id="rId35" Type="http://schemas.openxmlformats.org/officeDocument/2006/relationships/image" Target="../media/image1.emf"/><Relationship Id="rId8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C804B514-1A16-8B40-B486-5AF1FDD517DD}" type="datetime1">
              <a:rPr lang="nb-NO" smtClean="0"/>
              <a:t>20.08.2026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614798" y="6243181"/>
            <a:ext cx="1501215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addin_colorpicker</a:t>
            </a:r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B8EA44F5-5292-DAC7-5E20-8F01D590F710}"/>
              </a:ext>
            </a:extLst>
          </p:cNvPr>
          <p:cNvPicPr>
            <a:picLocks noChangeAspect="1"/>
          </p:cNvPicPr>
          <p:nvPr userDrawn="1"/>
        </p:nvPicPr>
        <p:blipFill>
          <a:blip r:embed="rId3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62809"/>
            <a:ext cx="2017644" cy="1037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1552838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  <p:sldLayoutId id="2147483746" r:id="rId16"/>
    <p:sldLayoutId id="2147483747" r:id="rId17"/>
    <p:sldLayoutId id="2147483748" r:id="rId18"/>
    <p:sldLayoutId id="2147483749" r:id="rId19"/>
    <p:sldLayoutId id="2147483750" r:id="rId20"/>
    <p:sldLayoutId id="2147483751" r:id="rId21"/>
    <p:sldLayoutId id="2147483752" r:id="rId22"/>
    <p:sldLayoutId id="2147483753" r:id="rId23"/>
    <p:sldLayoutId id="2147483754" r:id="rId24"/>
    <p:sldLayoutId id="2147483755" r:id="rId25"/>
    <p:sldLayoutId id="2147483756" r:id="rId26"/>
    <p:sldLayoutId id="2147483757" r:id="rId27"/>
    <p:sldLayoutId id="2147483758" r:id="rId28"/>
    <p:sldLayoutId id="2147483759" r:id="rId29"/>
    <p:sldLayoutId id="2147483760" r:id="rId30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3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4" imgW="339" imgH="343" progId="TCLayout.ActiveDocument.1">
                  <p:embed/>
                </p:oleObj>
              </mc:Choice>
              <mc:Fallback>
                <p:oleObj name="think-cell Slide" r:id="rId34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1096611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  <p:sldLayoutId id="2147483775" r:id="rId14"/>
    <p:sldLayoutId id="2147483776" r:id="rId15"/>
    <p:sldLayoutId id="2147483777" r:id="rId16"/>
    <p:sldLayoutId id="2147483778" r:id="rId17"/>
    <p:sldLayoutId id="2147483779" r:id="rId18"/>
    <p:sldLayoutId id="2147483780" r:id="rId19"/>
    <p:sldLayoutId id="2147483781" r:id="rId20"/>
    <p:sldLayoutId id="2147483782" r:id="rId21"/>
    <p:sldLayoutId id="2147483783" r:id="rId22"/>
    <p:sldLayoutId id="2147483784" r:id="rId23"/>
    <p:sldLayoutId id="2147483785" r:id="rId24"/>
    <p:sldLayoutId id="2147483786" r:id="rId25"/>
    <p:sldLayoutId id="2147483787" r:id="rId26"/>
    <p:sldLayoutId id="2147483788" r:id="rId27"/>
    <p:sldLayoutId id="2147483789" r:id="rId28"/>
    <p:sldLayoutId id="2147483790" r:id="rId29"/>
    <p:sldLayoutId id="2147483791" r:id="rId30"/>
    <p:sldLayoutId id="2147483792" r:id="rId31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67.png"/><Relationship Id="rId4" Type="http://schemas.openxmlformats.org/officeDocument/2006/relationships/image" Target="../media/image6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E710C362-6A79-8ADB-5BB9-BD9BC06CE267}"/>
              </a:ext>
            </a:extLst>
          </p:cNvPr>
          <p:cNvSpPr/>
          <p:nvPr/>
        </p:nvSpPr>
        <p:spPr>
          <a:xfrm>
            <a:off x="0" y="0"/>
            <a:ext cx="620988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Picture Placeholder 12" descr="Tre personer på en benk utenfor Niels Treschows hus på UiOs campus, Blindern.">
            <a:extLst>
              <a:ext uri="{FF2B5EF4-FFF2-40B4-BE49-F238E27FC236}">
                <a16:creationId xmlns:a16="http://schemas.microsoft.com/office/drawing/2014/main" id="{A3A251B6-837F-A7D8-D54E-F644362B09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9880" y="0"/>
            <a:ext cx="5982120" cy="6858000"/>
          </a:xfrm>
        </p:spPr>
      </p:pic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B509E98-FC87-35B5-0F89-8D5E986EEFC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47F8FAF-D64C-757C-FECF-707087C056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50792A5C-3A05-6677-97EC-DC96CDA51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Et ledende europeisk universitet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23C5200F-97C3-1480-475B-1B8F90A7775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Undertittel 6">
            <a:extLst>
              <a:ext uri="{FF2B5EF4-FFF2-40B4-BE49-F238E27FC236}">
                <a16:creationId xmlns:a16="http://schemas.microsoft.com/office/drawing/2014/main" id="{EB83BD0A-4C33-9DE4-5D98-4A866CB212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DE37463D-6A2A-9163-DF32-ACDF4C90925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8AE7FBD1-73F6-87D8-380D-8F49938ADBE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Plassholder for dato 9">
            <a:extLst>
              <a:ext uri="{FF2B5EF4-FFF2-40B4-BE49-F238E27FC236}">
                <a16:creationId xmlns:a16="http://schemas.microsoft.com/office/drawing/2014/main" id="{B241229A-AAE2-ABD0-6805-7D970537D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76F110F4-E124-ED62-3BE2-7C415395777A}"/>
              </a:ext>
            </a:extLst>
          </p:cNvPr>
          <p:cNvSpPr txBox="1"/>
          <p:nvPr/>
        </p:nvSpPr>
        <p:spPr>
          <a:xfrm>
            <a:off x="6209880" y="6627168"/>
            <a:ext cx="132921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>
                <a:solidFill>
                  <a:schemeClr val="bg1"/>
                </a:solidFill>
              </a:rPr>
              <a:t>Foto: </a:t>
            </a:r>
            <a:r>
              <a:rPr lang="nb-NO" sz="800">
                <a:solidFill>
                  <a:schemeClr val="bg1"/>
                </a:solidFill>
              </a:rPr>
              <a:t>Jarli</a:t>
            </a:r>
            <a:r>
              <a:rPr lang="nb-NO">
                <a:solidFill>
                  <a:schemeClr val="bg1"/>
                </a:solidFill>
              </a:rPr>
              <a:t> &amp; </a:t>
            </a:r>
            <a:r>
              <a:rPr lang="nb-NO" sz="8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Jordan/UiO</a:t>
            </a:r>
            <a:endParaRPr lang="en-GB" sz="80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026" name="Picture 2" descr="Inngangspartiet på Universitetets aula med blomster i forgrunnen.">
            <a:extLst>
              <a:ext uri="{FF2B5EF4-FFF2-40B4-BE49-F238E27FC236}">
                <a16:creationId xmlns:a16="http://schemas.microsoft.com/office/drawing/2014/main" id="{F26450BA-FF08-E4FB-9189-33FCBC95DF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 bwMode="auto">
          <a:xfrm>
            <a:off x="6211493" y="0"/>
            <a:ext cx="597395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E09C9BC3-CC29-A711-14AC-8EC5F1D222E9}"/>
              </a:ext>
            </a:extLst>
          </p:cNvPr>
          <p:cNvSpPr txBox="1"/>
          <p:nvPr/>
        </p:nvSpPr>
        <p:spPr>
          <a:xfrm>
            <a:off x="10979669" y="6562534"/>
            <a:ext cx="120577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UiO/Anders Lien</a:t>
            </a:r>
            <a:endParaRPr lang="en-GB" sz="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093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Bilde 17" descr="Illustrasjon fra det nye Vikingtidsmuseet med et belyst vikingskip i midten">
            <a:extLst>
              <a:ext uri="{FF2B5EF4-FFF2-40B4-BE49-F238E27FC236}">
                <a16:creationId xmlns:a16="http://schemas.microsoft.com/office/drawing/2014/main" id="{E7929762-6715-9807-DCC6-DF94D02D9BCA}"/>
              </a:ext>
            </a:extLst>
          </p:cNvPr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4110" y="1180946"/>
            <a:ext cx="2862000" cy="2378808"/>
          </a:xfrm>
          <a:prstGeom prst="rect">
            <a:avLst/>
          </a:prstGeom>
          <a:ln>
            <a:noFill/>
          </a:ln>
        </p:spPr>
      </p:pic>
      <p:pic>
        <p:nvPicPr>
          <p:cNvPr id="3082" name="Picture 10" descr="Interør fra Fysikkbygningen på Blindern med Focaults pendel fra taket og fargerik freske på veggen.">
            <a:extLst>
              <a:ext uri="{FF2B5EF4-FFF2-40B4-BE49-F238E27FC236}">
                <a16:creationId xmlns:a16="http://schemas.microsoft.com/office/drawing/2014/main" id="{5BD73227-87A6-38B7-B7B0-C2F75CC48150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89850" y="1180946"/>
            <a:ext cx="2862000" cy="237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Tre forskere studerer gamelt manuskript i glassmonter.">
            <a:extLst>
              <a:ext uri="{FF2B5EF4-FFF2-40B4-BE49-F238E27FC236}">
                <a16:creationId xmlns:a16="http://schemas.microsoft.com/office/drawing/2014/main" id="{A969712B-967F-42CC-4494-F2D39FE8BED5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947457" y="3543848"/>
            <a:ext cx="2862000" cy="237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ktangel 12">
            <a:extLst>
              <a:ext uri="{FF2B5EF4-FFF2-40B4-BE49-F238E27FC236}">
                <a16:creationId xmlns:a16="http://schemas.microsoft.com/office/drawing/2014/main" id="{C2F60CFF-7FC9-EB23-91F3-72164E3D0626}"/>
              </a:ext>
            </a:extLst>
          </p:cNvPr>
          <p:cNvSpPr/>
          <p:nvPr/>
        </p:nvSpPr>
        <p:spPr>
          <a:xfrm>
            <a:off x="6089850" y="3543848"/>
            <a:ext cx="2862000" cy="2379600"/>
          </a:xfrm>
          <a:prstGeom prst="rect">
            <a:avLst/>
          </a:prstGeom>
          <a:solidFill>
            <a:srgbClr val="3E31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5C88362F-98CA-532B-7A23-8FEEB22E193C}"/>
              </a:ext>
            </a:extLst>
          </p:cNvPr>
          <p:cNvSpPr/>
          <p:nvPr/>
        </p:nvSpPr>
        <p:spPr>
          <a:xfrm>
            <a:off x="374110" y="3543848"/>
            <a:ext cx="2862000" cy="2379600"/>
          </a:xfrm>
          <a:prstGeom prst="rect">
            <a:avLst/>
          </a:prstGeom>
          <a:solidFill>
            <a:srgbClr val="3E31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0A77013-0A47-87A0-F4DF-C5766C38D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Universitetet i Oslo i dag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51A1C9E-28F8-7A6B-FDEF-B8926A0827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</p:spPr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CE4E104F-A083-F6D9-468E-DB1459E1F578}"/>
              </a:ext>
            </a:extLst>
          </p:cNvPr>
          <p:cNvSpPr/>
          <p:nvPr/>
        </p:nvSpPr>
        <p:spPr>
          <a:xfrm>
            <a:off x="3229774" y="1181854"/>
            <a:ext cx="2861251" cy="2379600"/>
          </a:xfrm>
          <a:prstGeom prst="rect">
            <a:avLst/>
          </a:prstGeom>
          <a:solidFill>
            <a:srgbClr val="3E31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BA628F62-DA64-9532-C44D-EC0EE9D591F2}"/>
              </a:ext>
            </a:extLst>
          </p:cNvPr>
          <p:cNvSpPr/>
          <p:nvPr/>
        </p:nvSpPr>
        <p:spPr>
          <a:xfrm>
            <a:off x="8947457" y="1180946"/>
            <a:ext cx="2862000" cy="2379600"/>
          </a:xfrm>
          <a:prstGeom prst="rect">
            <a:avLst/>
          </a:prstGeom>
          <a:solidFill>
            <a:srgbClr val="3E31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56A22CA1-19ED-08F1-2EBE-429D2EC8966A}"/>
              </a:ext>
            </a:extLst>
          </p:cNvPr>
          <p:cNvSpPr txBox="1"/>
          <p:nvPr/>
        </p:nvSpPr>
        <p:spPr>
          <a:xfrm>
            <a:off x="3430800" y="1359931"/>
            <a:ext cx="2422630" cy="2373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>
              <a:lnSpc>
                <a:spcPct val="107000"/>
              </a:lnSpc>
            </a:pPr>
            <a:r>
              <a:rPr lang="nb-NO" sz="2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 fakulteter</a:t>
            </a:r>
          </a:p>
          <a:p>
            <a:pPr lvl="0">
              <a:lnSpc>
                <a:spcPct val="107000"/>
              </a:lnSpc>
            </a:pPr>
            <a:endParaRPr lang="nb-NO" sz="20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r>
              <a:rPr lang="nb-NO" sz="2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226 studieprogram</a:t>
            </a:r>
          </a:p>
          <a:p>
            <a:pPr lvl="0">
              <a:lnSpc>
                <a:spcPct val="107000"/>
              </a:lnSpc>
            </a:pPr>
            <a:endParaRPr lang="nb-NO" sz="20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nb-NO" sz="2000" dirty="0">
                <a:solidFill>
                  <a:schemeClr val="bg1"/>
                </a:solidFill>
                <a:latin typeface="Arial"/>
                <a:ea typeface="Calibri"/>
                <a:cs typeface="Arial"/>
              </a:rPr>
              <a:t>476 avlagte doktorgrader</a:t>
            </a:r>
          </a:p>
          <a:p>
            <a:pPr lvl="0">
              <a:lnSpc>
                <a:spcPct val="107000"/>
              </a:lnSpc>
            </a:pPr>
            <a:endParaRPr lang="nb-NO" sz="20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DFBFFAB3-5362-DEC8-389D-8E21F9AC702E}"/>
              </a:ext>
            </a:extLst>
          </p:cNvPr>
          <p:cNvSpPr txBox="1"/>
          <p:nvPr/>
        </p:nvSpPr>
        <p:spPr>
          <a:xfrm>
            <a:off x="594000" y="3686030"/>
            <a:ext cx="2422630" cy="2044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7000"/>
              </a:lnSpc>
            </a:pPr>
            <a:r>
              <a:rPr lang="nb-NO" sz="2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6 900 ansatte</a:t>
            </a:r>
          </a:p>
          <a:p>
            <a:pPr lvl="0">
              <a:lnSpc>
                <a:spcPct val="107000"/>
              </a:lnSpc>
            </a:pPr>
            <a:endParaRPr lang="nb-NO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r>
              <a:rPr lang="nb-NO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3 900 vitenskapelig ansatte</a:t>
            </a:r>
          </a:p>
          <a:p>
            <a:pPr lvl="0">
              <a:lnSpc>
                <a:spcPct val="107000"/>
              </a:lnSpc>
            </a:pPr>
            <a:endParaRPr lang="nb-NO" sz="20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r>
              <a:rPr lang="nb-NO" sz="2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27 400 studenter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B2ED2194-84C5-2605-FADB-0012C4B874CA}"/>
              </a:ext>
            </a:extLst>
          </p:cNvPr>
          <p:cNvSpPr txBox="1"/>
          <p:nvPr/>
        </p:nvSpPr>
        <p:spPr>
          <a:xfrm>
            <a:off x="9144000" y="1360800"/>
            <a:ext cx="2765563" cy="1715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7000"/>
              </a:lnSpc>
            </a:pPr>
            <a:r>
              <a:rPr lang="nb-NO" sz="200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Verdens </a:t>
            </a:r>
            <a:r>
              <a:rPr lang="nb-NO" sz="200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83</a:t>
            </a:r>
            <a:r>
              <a:rPr lang="nb-NO" sz="200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beste universitet</a:t>
            </a:r>
          </a:p>
          <a:p>
            <a:pPr lvl="0">
              <a:lnSpc>
                <a:spcPct val="107000"/>
              </a:lnSpc>
            </a:pPr>
            <a:endParaRPr lang="nb-NO" sz="200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endParaRPr lang="nb-NO" sz="200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nb-NO" sz="200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 nobelprisvinnere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8FC1847-2089-F6E3-B84E-9F9C7714959A}"/>
              </a:ext>
            </a:extLst>
          </p:cNvPr>
          <p:cNvSpPr txBox="1"/>
          <p:nvPr/>
        </p:nvSpPr>
        <p:spPr>
          <a:xfrm>
            <a:off x="6267600" y="3686400"/>
            <a:ext cx="2846264" cy="2373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7000"/>
              </a:lnSpc>
            </a:pPr>
            <a:r>
              <a:rPr lang="nb-NO" sz="200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Senter for global bærekraft</a:t>
            </a:r>
          </a:p>
          <a:p>
            <a:pPr lvl="0">
              <a:lnSpc>
                <a:spcPct val="107000"/>
              </a:lnSpc>
            </a:pPr>
            <a:endParaRPr lang="nb-NO" sz="200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r>
              <a:rPr lang="nb-NO" sz="200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Universitetsbiblioteket</a:t>
            </a:r>
          </a:p>
          <a:p>
            <a:pPr lvl="0">
              <a:lnSpc>
                <a:spcPct val="107000"/>
              </a:lnSpc>
            </a:pPr>
            <a:endParaRPr lang="nb-NO" sz="200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r>
              <a:rPr lang="nb-NO" sz="200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</a:t>
            </a:r>
            <a:r>
              <a:rPr lang="nb-NO" sz="200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museer</a:t>
            </a:r>
            <a:endParaRPr lang="nb-NO" sz="200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endParaRPr lang="nb-NO" sz="200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Bilde 16">
            <a:extLst>
              <a:ext uri="{FF2B5EF4-FFF2-40B4-BE49-F238E27FC236}">
                <a16:creationId xmlns:a16="http://schemas.microsoft.com/office/drawing/2014/main" id="{BE400B73-5252-3426-3F23-A659ACD2CB5F}"/>
              </a:ext>
            </a:extLst>
          </p:cNvPr>
          <p:cNvPicPr>
            <a:picLocks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0263" y="3543848"/>
            <a:ext cx="2862000" cy="2379600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410A0C82-7DEE-2975-0598-166B5C2BF621}"/>
              </a:ext>
            </a:extLst>
          </p:cNvPr>
          <p:cNvSpPr txBox="1"/>
          <p:nvPr/>
        </p:nvSpPr>
        <p:spPr>
          <a:xfrm>
            <a:off x="4815413" y="5707096"/>
            <a:ext cx="128432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/>
              <a:t>Foto: Jarli &amp; Jordan/UiO</a:t>
            </a:r>
            <a:endParaRPr lang="en-GB" sz="800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1D3B700A-AFA6-58B8-D20C-A4F2465A500C}"/>
              </a:ext>
            </a:extLst>
          </p:cNvPr>
          <p:cNvSpPr txBox="1"/>
          <p:nvPr/>
        </p:nvSpPr>
        <p:spPr>
          <a:xfrm>
            <a:off x="10450064" y="5691708"/>
            <a:ext cx="141577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/>
              <a:t>Foto: UiO/Jarli &amp; Jordan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148B57ED-CD48-5661-DB5F-35AD93AA4BFE}"/>
              </a:ext>
            </a:extLst>
          </p:cNvPr>
          <p:cNvSpPr txBox="1"/>
          <p:nvPr/>
        </p:nvSpPr>
        <p:spPr>
          <a:xfrm>
            <a:off x="7661677" y="3328406"/>
            <a:ext cx="128432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UiO/Jarli &amp; Jordan</a:t>
            </a:r>
            <a:endParaRPr lang="en-GB" sz="800">
              <a:solidFill>
                <a:schemeClr val="bg1"/>
              </a:solidFill>
            </a:endParaRP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0734659E-FBEE-81A3-94E6-786FB38983CC}"/>
              </a:ext>
            </a:extLst>
          </p:cNvPr>
          <p:cNvSpPr txBox="1"/>
          <p:nvPr/>
        </p:nvSpPr>
        <p:spPr>
          <a:xfrm>
            <a:off x="2026087" y="3325422"/>
            <a:ext cx="120417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AART Architects</a:t>
            </a:r>
            <a:endParaRPr lang="en-GB" sz="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644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Tre ansatte på takterrasse i Domus Juridica med utsikt mot Oslo rådhus ">
            <a:extLst>
              <a:ext uri="{FF2B5EF4-FFF2-40B4-BE49-F238E27FC236}">
                <a16:creationId xmlns:a16="http://schemas.microsoft.com/office/drawing/2014/main" id="{F58B79D7-8889-C084-05A9-504CEA74D8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9172" y="1184623"/>
            <a:ext cx="5721408" cy="2386142"/>
          </a:xfrm>
          <a:prstGeom prst="rect">
            <a:avLst/>
          </a:prstGeom>
        </p:spPr>
      </p:pic>
      <p:pic>
        <p:nvPicPr>
          <p:cNvPr id="6152" name="Picture 8">
            <a:extLst>
              <a:ext uri="{FF2B5EF4-FFF2-40B4-BE49-F238E27FC236}">
                <a16:creationId xmlns:a16="http://schemas.microsoft.com/office/drawing/2014/main" id="{894616F7-237E-45C6-9514-489462C48BCB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78942" y="3575529"/>
            <a:ext cx="5720400" cy="2370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Blomstrende tre foran utsnitt fra Botanisk hage med Oslo synlig i bakgrunnen.">
            <a:extLst>
              <a:ext uri="{FF2B5EF4-FFF2-40B4-BE49-F238E27FC236}">
                <a16:creationId xmlns:a16="http://schemas.microsoft.com/office/drawing/2014/main" id="{4C35AA79-E252-F62B-9DB8-330900A2EB3A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3334" y="3561675"/>
            <a:ext cx="5724000" cy="237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CB72BF4E-0BDA-419D-E1AB-EF6DFA0CB469}"/>
              </a:ext>
            </a:extLst>
          </p:cNvPr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76121" y="1191600"/>
            <a:ext cx="5720558" cy="237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BC5EE8CE-C1C9-9936-C28B-3F268CA1E3C1}"/>
              </a:ext>
            </a:extLst>
          </p:cNvPr>
          <p:cNvSpPr/>
          <p:nvPr/>
        </p:nvSpPr>
        <p:spPr>
          <a:xfrm>
            <a:off x="6085274" y="5399937"/>
            <a:ext cx="3835321" cy="5449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A78C3770-5CE4-FFF7-3EE4-09B204297063}"/>
              </a:ext>
            </a:extLst>
          </p:cNvPr>
          <p:cNvSpPr/>
          <p:nvPr/>
        </p:nvSpPr>
        <p:spPr>
          <a:xfrm>
            <a:off x="364875" y="5401275"/>
            <a:ext cx="2862000" cy="54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D7D742CF-15A5-96CD-463A-91DDA4364F2D}"/>
              </a:ext>
            </a:extLst>
          </p:cNvPr>
          <p:cNvSpPr/>
          <p:nvPr/>
        </p:nvSpPr>
        <p:spPr>
          <a:xfrm>
            <a:off x="374400" y="3034577"/>
            <a:ext cx="2861251" cy="54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BF8A32CA-9EEC-A29F-9373-AB2DB5A09A4F}"/>
              </a:ext>
            </a:extLst>
          </p:cNvPr>
          <p:cNvSpPr/>
          <p:nvPr/>
        </p:nvSpPr>
        <p:spPr>
          <a:xfrm>
            <a:off x="6093330" y="3034800"/>
            <a:ext cx="2862000" cy="5426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419CEF0-512F-0F19-C66D-9A389F32C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Campuser</a:t>
            </a:r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B217454E-AB23-B669-D082-900D991E48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51105C33-99C3-3D14-2972-17BB9747333A}"/>
              </a:ext>
            </a:extLst>
          </p:cNvPr>
          <p:cNvSpPr txBox="1"/>
          <p:nvPr/>
        </p:nvSpPr>
        <p:spPr>
          <a:xfrm>
            <a:off x="594000" y="3096647"/>
            <a:ext cx="2422630" cy="39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7000"/>
              </a:lnSpc>
            </a:pPr>
            <a:r>
              <a:rPr lang="nb-NO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Campus Blindern</a:t>
            </a:r>
            <a:endParaRPr lang="nb-NO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92335B98-C402-B84C-5BDA-B8C3086EEDB2}"/>
              </a:ext>
            </a:extLst>
          </p:cNvPr>
          <p:cNvSpPr txBox="1"/>
          <p:nvPr/>
        </p:nvSpPr>
        <p:spPr>
          <a:xfrm>
            <a:off x="593710" y="5489640"/>
            <a:ext cx="2422630" cy="39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7000"/>
              </a:lnSpc>
            </a:pPr>
            <a:r>
              <a:rPr lang="nb-NO" sz="20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Campus </a:t>
            </a:r>
            <a:r>
              <a:rPr lang="nb-NO" sz="20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Tøyen</a:t>
            </a:r>
            <a:r>
              <a:rPr lang="nb-NO" sz="20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F38FD66C-8F8F-B093-A527-683553BABC35}"/>
              </a:ext>
            </a:extLst>
          </p:cNvPr>
          <p:cNvSpPr txBox="1"/>
          <p:nvPr/>
        </p:nvSpPr>
        <p:spPr>
          <a:xfrm>
            <a:off x="6318000" y="3101020"/>
            <a:ext cx="2422630" cy="39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7000"/>
              </a:lnSpc>
            </a:pPr>
            <a:r>
              <a:rPr lang="nb-NO" sz="20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Campus Sentrum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0DFE4201-5DA0-3D05-2EC2-D2132C8613D7}"/>
              </a:ext>
            </a:extLst>
          </p:cNvPr>
          <p:cNvSpPr txBox="1"/>
          <p:nvPr/>
        </p:nvSpPr>
        <p:spPr>
          <a:xfrm>
            <a:off x="6102532" y="5502100"/>
            <a:ext cx="4138593" cy="39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7000"/>
              </a:lnSpc>
            </a:pPr>
            <a:r>
              <a:rPr lang="nb-NO" sz="20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Desentralisert medisinutdanning</a:t>
            </a:r>
            <a:endParaRPr lang="nb-NO" sz="200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1AD70E32-B9A9-B913-3ABB-85F1A8014EEC}"/>
              </a:ext>
            </a:extLst>
          </p:cNvPr>
          <p:cNvSpPr txBox="1"/>
          <p:nvPr/>
        </p:nvSpPr>
        <p:spPr>
          <a:xfrm>
            <a:off x="4818207" y="3345796"/>
            <a:ext cx="128432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UiO/Jarli &amp; Jordan</a:t>
            </a:r>
            <a:endParaRPr lang="en-GB" sz="800">
              <a:solidFill>
                <a:schemeClr val="bg1"/>
              </a:solidFill>
            </a:endParaRP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32C8EE94-AB14-FD79-2769-02FC714B8550}"/>
              </a:ext>
            </a:extLst>
          </p:cNvPr>
          <p:cNvSpPr txBox="1"/>
          <p:nvPr/>
        </p:nvSpPr>
        <p:spPr>
          <a:xfrm>
            <a:off x="5113154" y="5666400"/>
            <a:ext cx="9460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Fara Mohri</a:t>
            </a:r>
            <a:endParaRPr lang="en-GB" sz="800">
              <a:solidFill>
                <a:schemeClr val="bg1"/>
              </a:solidFill>
            </a:endParaRP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D4644572-032A-921B-28E1-D8E4C802225F}"/>
              </a:ext>
            </a:extLst>
          </p:cNvPr>
          <p:cNvSpPr txBox="1"/>
          <p:nvPr/>
        </p:nvSpPr>
        <p:spPr>
          <a:xfrm>
            <a:off x="10504525" y="3283971"/>
            <a:ext cx="128432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UiO/Jarli &amp; Jordan</a:t>
            </a:r>
            <a:endParaRPr lang="en-GB" sz="800">
              <a:solidFill>
                <a:schemeClr val="bg1"/>
              </a:solidFill>
            </a:endParaRP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C8EEF587-B072-303F-0989-C6C1EEC856C5}"/>
              </a:ext>
            </a:extLst>
          </p:cNvPr>
          <p:cNvSpPr txBox="1"/>
          <p:nvPr/>
        </p:nvSpPr>
        <p:spPr>
          <a:xfrm>
            <a:off x="10001223" y="5711046"/>
            <a:ext cx="186461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Lars Kristian Singelstad, SSHF</a:t>
            </a:r>
            <a:endParaRPr lang="en-GB" sz="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157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042D16-ABCC-D552-45AC-3D86BE238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Strategi 2030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62AD94B-8F70-E15C-B2CC-09B10F62C651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nb-NO"/>
          </a:p>
          <a:p>
            <a:endParaRPr lang="nb-NO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19EEF55-2818-FFA7-2314-DE837A9EC1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</p:spPr>
        <p:txBody>
          <a:bodyPr/>
          <a:lstStyle/>
          <a:p>
            <a:fld id="{0ED04C1F-6A31-C642-89E7-B59407722618}" type="datetime1">
              <a:rPr lang="nb-NO" smtClean="0"/>
              <a:t>20.08.2026</a:t>
            </a:fld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14FF2FC-B868-7F84-3625-918C36DCEE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</p:spPr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7" name="Plassholder for bunntekst 6">
            <a:extLst>
              <a:ext uri="{FF2B5EF4-FFF2-40B4-BE49-F238E27FC236}">
                <a16:creationId xmlns:a16="http://schemas.microsoft.com/office/drawing/2014/main" id="{764B6EAF-73D4-02C8-53E0-B98170DD97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614798" y="6243181"/>
            <a:ext cx="1501215" cy="385472"/>
          </a:xfrm>
        </p:spPr>
        <p:txBody>
          <a:bodyPr/>
          <a:lstStyle/>
          <a:p>
            <a:r>
              <a:rPr lang="nb-NO"/>
              <a:t>Universitetet i Oslo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CBF6B84E-29D2-B41F-BA8C-7BAA1C225A31}"/>
              </a:ext>
            </a:extLst>
          </p:cNvPr>
          <p:cNvSpPr txBox="1"/>
          <p:nvPr/>
        </p:nvSpPr>
        <p:spPr>
          <a:xfrm>
            <a:off x="360044" y="1414844"/>
            <a:ext cx="530212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Fremme uavhengig, banebrytende og </a:t>
            </a:r>
            <a:b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langsiktig forskning</a:t>
            </a:r>
            <a:b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Utdanne studenter med kunnskap, evne </a:t>
            </a:r>
            <a:b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og vilje til å skape en bedre verden</a:t>
            </a:r>
            <a:b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Styrke dialogen med omverdenen og </a:t>
            </a:r>
            <a:b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arbeide for at kunnskap tas i bruk</a:t>
            </a:r>
            <a:b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Være en nyskapende organisasjon </a:t>
            </a:r>
            <a:b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og et attraktivt arbeids- og studiested</a:t>
            </a:r>
          </a:p>
          <a:p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Bilde 17" descr="Utsikt til Universitetsplassen fra veranda i Domus Media med et ornamentert rekkverk og fire store joniske søyler i front.">
            <a:extLst>
              <a:ext uri="{FF2B5EF4-FFF2-40B4-BE49-F238E27FC236}">
                <a16:creationId xmlns:a16="http://schemas.microsoft.com/office/drawing/2014/main" id="{9367EE8D-6038-89BE-8240-3175C284B9B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14197" y="0"/>
            <a:ext cx="5879002" cy="6858000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C3BA24BD-887E-1001-E4E1-22F47AABAA1A}"/>
              </a:ext>
            </a:extLst>
          </p:cNvPr>
          <p:cNvSpPr txBox="1"/>
          <p:nvPr/>
        </p:nvSpPr>
        <p:spPr>
          <a:xfrm>
            <a:off x="10885168" y="6599912"/>
            <a:ext cx="128432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UiO/Jarli &amp; Jordan</a:t>
            </a:r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6690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BFBE1-9726-F9D5-5B5D-4AAB78750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 descr="To forskere i blå laboratoriefrakker studerer grønne planter i et drivhus.">
            <a:extLst>
              <a:ext uri="{FF2B5EF4-FFF2-40B4-BE49-F238E27FC236}">
                <a16:creationId xmlns:a16="http://schemas.microsoft.com/office/drawing/2014/main" id="{BBA44E18-8C21-99D3-E302-1C26F7F3F0E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15102" y="2"/>
            <a:ext cx="5877192" cy="6857998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541AE59D-3FCB-030E-FE17-6CD1A1F31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94682"/>
            <a:ext cx="11471910" cy="542658"/>
          </a:xfrm>
        </p:spPr>
        <p:txBody>
          <a:bodyPr/>
          <a:lstStyle/>
          <a:p>
            <a:r>
              <a:rPr lang="nb-NO"/>
              <a:t>Klima- og miljøstrategi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EDE2BA5-0D8A-A3EA-92D5-361383C871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</p:spPr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E3C1023E-FCE1-9B93-49BB-41CDAEABDC82}"/>
              </a:ext>
            </a:extLst>
          </p:cNvPr>
          <p:cNvSpPr txBox="1"/>
          <p:nvPr/>
        </p:nvSpPr>
        <p:spPr>
          <a:xfrm>
            <a:off x="360044" y="1783457"/>
            <a:ext cx="495552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Tilby utdanning i klima, miljø og bærekraft for alle studenter</a:t>
            </a:r>
          </a:p>
          <a:p>
            <a:pPr marL="285750" indent="-285750">
              <a:buFont typeface="Wingdings" pitchFamily="2" charset="2"/>
              <a:buChar char="§"/>
            </a:pP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Styrke tverrfaglig forskning innen klima, miljø og bærekraft</a:t>
            </a:r>
          </a:p>
          <a:p>
            <a:pPr marL="285750" indent="-285750">
              <a:buFont typeface="Wingdings" pitchFamily="2" charset="2"/>
              <a:buChar char="§"/>
            </a:pP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Redusere eget avtrykk og videreutvikle «grønn campus»</a:t>
            </a:r>
          </a:p>
          <a:p>
            <a:pPr marL="285750" indent="-285750">
              <a:buFont typeface="Wingdings" pitchFamily="2" charset="2"/>
              <a:buChar char="§"/>
            </a:pPr>
            <a:endParaRPr lang="nb-NO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068871DD-6A56-ED98-6E45-45EB0B97A74E}"/>
              </a:ext>
            </a:extLst>
          </p:cNvPr>
          <p:cNvSpPr txBox="1"/>
          <p:nvPr/>
        </p:nvSpPr>
        <p:spPr>
          <a:xfrm>
            <a:off x="10776228" y="6636599"/>
            <a:ext cx="141577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/>
              <a:t>Foto: UiO/Jarli &amp; Jordan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68750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1">
            <a:extLst>
              <a:ext uri="{FF2B5EF4-FFF2-40B4-BE49-F238E27FC236}">
                <a16:creationId xmlns:a16="http://schemas.microsoft.com/office/drawing/2014/main" id="{F45FF5F8-1ED9-0623-1FCB-20169A45BDB9}"/>
              </a:ext>
            </a:extLst>
          </p:cNvPr>
          <p:cNvSpPr txBox="1">
            <a:spLocks/>
          </p:cNvSpPr>
          <p:nvPr/>
        </p:nvSpPr>
        <p:spPr>
          <a:xfrm>
            <a:off x="360045" y="208944"/>
            <a:ext cx="11471910" cy="542658"/>
          </a:xfrm>
          <a:prstGeom prst="rect">
            <a:avLst/>
          </a:prstGeom>
        </p:spPr>
        <p:txBody>
          <a:bodyPr/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M</a:t>
            </a:r>
            <a:r>
              <a:rPr lang="nb-NO"/>
              <a:t>angfold ved UiO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281134-68DC-0C0D-850F-4BD44F568391}"/>
              </a:ext>
            </a:extLst>
          </p:cNvPr>
          <p:cNvSpPr txBox="1"/>
          <p:nvPr/>
        </p:nvSpPr>
        <p:spPr>
          <a:xfrm>
            <a:off x="360045" y="1125646"/>
            <a:ext cx="573595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Høy andel kvinner blant studenter og ansatte, yngre aldersprofil og større internasjonal representasjon enn i den generelle befolkningen.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 fontAlgn="base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buFont typeface="Wingdings" panose="05000000000000000000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Om lag 52 prosent kvinnelige ansatte mot 47 prosent mannlige</a:t>
            </a:r>
          </a:p>
          <a:p>
            <a:pPr marL="342900" indent="-342900" fontAlgn="base">
              <a:buFont typeface="Wingdings" panose="05000000000000000000" pitchFamily="2" charset="2"/>
              <a:buChar char="§"/>
            </a:pP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buFont typeface="Wingdings" panose="05000000000000000000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25 prosent av de ansatte har internasjonale statsborgerskap. Postdoktorer: 64 prosent</a:t>
            </a:r>
          </a:p>
          <a:p>
            <a:pPr marL="342900" indent="-342900" fontAlgn="base">
              <a:buFont typeface="Wingdings" panose="05000000000000000000" pitchFamily="2" charset="2"/>
              <a:buChar char="§"/>
            </a:pP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buFont typeface="Wingdings" panose="05000000000000000000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40 prosent kvinnelige professorer </a:t>
            </a:r>
          </a:p>
          <a:p>
            <a:pPr fontAlgn="base"/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buFont typeface="Wingdings" panose="05000000000000000000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Studenter: 62 prosent kvinner, 28 prosent med innvandrerbakgrunn</a:t>
            </a:r>
            <a:endParaRPr lang="nb-NO" sz="2000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E1EA3555-AED7-0DBE-A275-1DF2B52A2F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9360" y="0"/>
            <a:ext cx="5882640" cy="6858000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6933BB82-0803-1578-B954-98E67D03357B}"/>
              </a:ext>
            </a:extLst>
          </p:cNvPr>
          <p:cNvSpPr txBox="1"/>
          <p:nvPr/>
        </p:nvSpPr>
        <p:spPr>
          <a:xfrm>
            <a:off x="10834785" y="6533640"/>
            <a:ext cx="15705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Foto: UiO/Jarli &amp; Jordan</a:t>
            </a:r>
          </a:p>
        </p:txBody>
      </p:sp>
    </p:spTree>
    <p:extLst>
      <p:ext uri="{BB962C8B-B14F-4D97-AF65-F5344CB8AC3E}">
        <p14:creationId xmlns:p14="http://schemas.microsoft.com/office/powerpoint/2010/main" val="537867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utendørs, himmel, tre, fontene&#10;&#10;Automatisk generert beskrivelse">
            <a:extLst>
              <a:ext uri="{FF2B5EF4-FFF2-40B4-BE49-F238E27FC236}">
                <a16:creationId xmlns:a16="http://schemas.microsoft.com/office/drawing/2014/main" id="{A8A8F63D-F3B5-C7A4-E790-828ED9A7A4E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431" y="1193474"/>
            <a:ext cx="7506300" cy="2259207"/>
          </a:xfrm>
          <a:prstGeom prst="rect">
            <a:avLst/>
          </a:prstGeom>
        </p:spPr>
      </p:pic>
      <p:sp>
        <p:nvSpPr>
          <p:cNvPr id="16" name="Rektangel 15">
            <a:extLst>
              <a:ext uri="{FF2B5EF4-FFF2-40B4-BE49-F238E27FC236}">
                <a16:creationId xmlns:a16="http://schemas.microsoft.com/office/drawing/2014/main" id="{2809539A-1087-4255-78A8-56070B3494E5}"/>
              </a:ext>
            </a:extLst>
          </p:cNvPr>
          <p:cNvSpPr/>
          <p:nvPr/>
        </p:nvSpPr>
        <p:spPr>
          <a:xfrm>
            <a:off x="360045" y="1193474"/>
            <a:ext cx="3710914" cy="2263710"/>
          </a:xfrm>
          <a:prstGeom prst="rect">
            <a:avLst/>
          </a:prstGeom>
          <a:solidFill>
            <a:srgbClr val="3E31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9DC0051A-10BC-B898-2F95-420ED4A9E5D7}"/>
              </a:ext>
            </a:extLst>
          </p:cNvPr>
          <p:cNvSpPr/>
          <p:nvPr/>
        </p:nvSpPr>
        <p:spPr>
          <a:xfrm>
            <a:off x="360045" y="3548368"/>
            <a:ext cx="3710914" cy="226371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5A68E6B6-AD78-2E6D-2A38-3EE4F4B933A7}"/>
              </a:ext>
            </a:extLst>
          </p:cNvPr>
          <p:cNvSpPr/>
          <p:nvPr/>
        </p:nvSpPr>
        <p:spPr>
          <a:xfrm>
            <a:off x="4155431" y="3548368"/>
            <a:ext cx="3710914" cy="226371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13EEC073-E6AC-36D7-E35E-F6638B8B5027}"/>
              </a:ext>
            </a:extLst>
          </p:cNvPr>
          <p:cNvSpPr/>
          <p:nvPr/>
        </p:nvSpPr>
        <p:spPr>
          <a:xfrm>
            <a:off x="7950817" y="3548368"/>
            <a:ext cx="3710914" cy="226371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419CEF0-512F-0F19-C66D-9A389F32C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Inntekter</a:t>
            </a:r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B217454E-AB23-B669-D082-900D991E48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F38FD66C-8F8F-B093-A527-683553BABC35}"/>
              </a:ext>
            </a:extLst>
          </p:cNvPr>
          <p:cNvSpPr txBox="1"/>
          <p:nvPr/>
        </p:nvSpPr>
        <p:spPr>
          <a:xfrm>
            <a:off x="608719" y="1333806"/>
            <a:ext cx="28108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inntekt Universitetet i Oslo: </a:t>
            </a:r>
          </a:p>
          <a:p>
            <a:endParaRPr lang="nb-NO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9,75 mrd. kr</a:t>
            </a:r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5B53442C-6900-6DE7-7AA8-991152FF5C4E}"/>
              </a:ext>
            </a:extLst>
          </p:cNvPr>
          <p:cNvSpPr txBox="1"/>
          <p:nvPr/>
        </p:nvSpPr>
        <p:spPr>
          <a:xfrm>
            <a:off x="4379052" y="3747955"/>
            <a:ext cx="3301907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nb-NO" sz="3200" dirty="0">
                <a:solidFill>
                  <a:srgbClr val="5C5BE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2,5 mrd. kr</a:t>
            </a:r>
            <a:br>
              <a:rPr lang="nb-NO" sz="1800" dirty="0">
                <a:solidFill>
                  <a:srgbClr val="5C5BE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Bidrag og oppdrag </a:t>
            </a:r>
          </a:p>
          <a:p>
            <a:r>
              <a:rPr lang="nb-NO" sz="1600" dirty="0">
                <a:latin typeface="Arial" panose="020B0604020202020204" pitchFamily="34" charset="0"/>
                <a:cs typeface="Arial" panose="020B0604020202020204" pitchFamily="34" charset="0"/>
              </a:rPr>
              <a:t>Midler fra EU og Norges forskningsråd, øvrige bidrags- og oppdragsinntekter </a:t>
            </a:r>
          </a:p>
          <a:p>
            <a:endParaRPr lang="nb-NO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DCF5E13E-F221-D74D-128E-72BA372212BC}"/>
              </a:ext>
            </a:extLst>
          </p:cNvPr>
          <p:cNvSpPr txBox="1"/>
          <p:nvPr/>
        </p:nvSpPr>
        <p:spPr>
          <a:xfrm>
            <a:off x="8161913" y="3747955"/>
            <a:ext cx="310445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rgbClr val="5C5BE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540 mill. kr</a:t>
            </a:r>
            <a:br>
              <a:rPr lang="nb-NO" sz="1800" dirty="0">
                <a:solidFill>
                  <a:srgbClr val="5C5BE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Øvrige inntekter</a:t>
            </a:r>
          </a:p>
        </p:txBody>
      </p:sp>
      <p:sp>
        <p:nvSpPr>
          <p:cNvPr id="31" name="TekstSylinder 30">
            <a:extLst>
              <a:ext uri="{FF2B5EF4-FFF2-40B4-BE49-F238E27FC236}">
                <a16:creationId xmlns:a16="http://schemas.microsoft.com/office/drawing/2014/main" id="{A3ABCFF3-6F36-2A8F-6647-E9C929A90504}"/>
              </a:ext>
            </a:extLst>
          </p:cNvPr>
          <p:cNvSpPr txBox="1"/>
          <p:nvPr/>
        </p:nvSpPr>
        <p:spPr>
          <a:xfrm>
            <a:off x="671349" y="3747955"/>
            <a:ext cx="328234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rgbClr val="5C5BE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6,7 mrd. kr</a:t>
            </a:r>
            <a:br>
              <a:rPr lang="nb-NO" sz="1800" dirty="0">
                <a:solidFill>
                  <a:srgbClr val="5C5BE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Bevilgning basis</a:t>
            </a:r>
          </a:p>
          <a:p>
            <a:endParaRPr lang="nb-NO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51866651-CCCB-5F5E-BD28-F875537668DD}"/>
              </a:ext>
            </a:extLst>
          </p:cNvPr>
          <p:cNvSpPr txBox="1"/>
          <p:nvPr/>
        </p:nvSpPr>
        <p:spPr>
          <a:xfrm>
            <a:off x="10484806" y="3233131"/>
            <a:ext cx="117692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</a:t>
            </a:r>
            <a:r>
              <a:rPr lang="en-GB" sz="800">
                <a:solidFill>
                  <a:schemeClr val="bg1"/>
                </a:solidFill>
              </a:rPr>
              <a:t>UiO/Anders Lien</a:t>
            </a:r>
          </a:p>
        </p:txBody>
      </p:sp>
    </p:spTree>
    <p:extLst>
      <p:ext uri="{BB962C8B-B14F-4D97-AF65-F5344CB8AC3E}">
        <p14:creationId xmlns:p14="http://schemas.microsoft.com/office/powerpoint/2010/main" val="3077545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5C501-9667-6196-CBA8-787E03492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06E79E7-0C9B-E05D-3E30-DCA5B4A7C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770" y="239729"/>
            <a:ext cx="5076929" cy="542658"/>
          </a:xfrm>
        </p:spPr>
        <p:txBody>
          <a:bodyPr/>
          <a:lstStyle/>
          <a:p>
            <a:r>
              <a:rPr lang="nb-NO"/>
              <a:t>Fakultetene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7A45E9FC-ECE7-29E8-14BA-C52663BD2A66}"/>
              </a:ext>
            </a:extLst>
          </p:cNvPr>
          <p:cNvSpPr txBox="1"/>
          <p:nvPr/>
        </p:nvSpPr>
        <p:spPr>
          <a:xfrm>
            <a:off x="292770" y="1064819"/>
            <a:ext cx="5679032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Det humanistiske fakultet</a:t>
            </a:r>
          </a:p>
          <a:p>
            <a:pPr marL="285750" indent="-285750">
              <a:buFont typeface="Wingdings" pitchFamily="2" charset="2"/>
              <a:buChar char="§"/>
            </a:pP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Det juridiske fakultet</a:t>
            </a:r>
          </a:p>
          <a:p>
            <a:pPr marL="285750" indent="-285750">
              <a:buFont typeface="Wingdings" pitchFamily="2" charset="2"/>
              <a:buChar char="§"/>
            </a:pP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Det matematisk-naturvitenskapelige fakultet</a:t>
            </a:r>
          </a:p>
          <a:p>
            <a:pPr marL="285750" indent="-285750">
              <a:buFont typeface="Wingdings" pitchFamily="2" charset="2"/>
              <a:buChar char="§"/>
            </a:pP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Det medisinske fakultet</a:t>
            </a:r>
          </a:p>
          <a:p>
            <a:pPr marL="285750" indent="-285750">
              <a:buFont typeface="Wingdings" pitchFamily="2" charset="2"/>
              <a:buChar char="§"/>
            </a:pP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Det odontologiske fakultet</a:t>
            </a:r>
          </a:p>
          <a:p>
            <a:pPr marL="285750" indent="-285750">
              <a:buFont typeface="Wingdings" pitchFamily="2" charset="2"/>
              <a:buChar char="§"/>
            </a:pP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Det samfunnsvitenskapelige fakultet</a:t>
            </a:r>
            <a:b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Det teologiske fakultet</a:t>
            </a:r>
          </a:p>
          <a:p>
            <a:pPr marL="285750" indent="-285750">
              <a:buFont typeface="Wingdings" pitchFamily="2" charset="2"/>
              <a:buChar char="§"/>
            </a:pP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Det utdanningsvitenskapelige fakultet</a:t>
            </a:r>
          </a:p>
          <a:p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80BA936-4BE8-9D2B-8EB0-069536F8341E}"/>
              </a:ext>
            </a:extLst>
          </p:cNvPr>
          <p:cNvSpPr txBox="1"/>
          <p:nvPr/>
        </p:nvSpPr>
        <p:spPr>
          <a:xfrm>
            <a:off x="10776994" y="6627168"/>
            <a:ext cx="15705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>
                <a:solidFill>
                  <a:schemeClr val="bg1"/>
                </a:solidFill>
              </a:rPr>
              <a:t>Foto: UiO/Jarli &amp; Jordan</a:t>
            </a:r>
          </a:p>
        </p:txBody>
      </p:sp>
      <p:pic>
        <p:nvPicPr>
          <p:cNvPr id="9" name="Plassholder for bilde 8">
            <a:extLst>
              <a:ext uri="{FF2B5EF4-FFF2-40B4-BE49-F238E27FC236}">
                <a16:creationId xmlns:a16="http://schemas.microsoft.com/office/drawing/2014/main" id="{D13097D4-4049-83C0-B2FA-2DA31051F0E8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19825" y="0"/>
            <a:ext cx="5972175" cy="6858000"/>
          </a:xfrm>
          <a:prstGeom prst="rect">
            <a:avLst/>
          </a:prstGeom>
          <a:noFill/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F7CCD7D2-7388-8D7C-C51B-B1806B6F05C7}"/>
              </a:ext>
            </a:extLst>
          </p:cNvPr>
          <p:cNvSpPr txBox="1"/>
          <p:nvPr/>
        </p:nvSpPr>
        <p:spPr>
          <a:xfrm>
            <a:off x="10776994" y="6627168"/>
            <a:ext cx="15705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/>
              <a:t>Foto: UiO/Jarli &amp; Jordan</a:t>
            </a:r>
          </a:p>
        </p:txBody>
      </p:sp>
    </p:spTree>
    <p:extLst>
      <p:ext uri="{BB962C8B-B14F-4D97-AF65-F5344CB8AC3E}">
        <p14:creationId xmlns:p14="http://schemas.microsoft.com/office/powerpoint/2010/main" val="30437835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17482A8E-095B-2618-04D4-E316934C0B56}"/>
              </a:ext>
            </a:extLst>
          </p:cNvPr>
          <p:cNvSpPr/>
          <p:nvPr/>
        </p:nvSpPr>
        <p:spPr>
          <a:xfrm>
            <a:off x="6301946" y="0"/>
            <a:ext cx="589005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8042D16-ABCC-D552-45AC-3D86BE238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Senter for global bærekraft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14FF2FC-B868-7F84-3625-918C36DCEE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</p:spPr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CBF6B84E-29D2-B41F-BA8C-7BAA1C225A31}"/>
              </a:ext>
            </a:extLst>
          </p:cNvPr>
          <p:cNvSpPr txBox="1"/>
          <p:nvPr/>
        </p:nvSpPr>
        <p:spPr>
          <a:xfrm>
            <a:off x="360044" y="1633950"/>
            <a:ext cx="511669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Opprettet i 2025</a:t>
            </a:r>
            <a:b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Tverrfaglig forskning, utdanning og formidling innen fire tematiske områder:</a:t>
            </a:r>
          </a:p>
          <a:p>
            <a:pPr marL="285750" indent="-285750">
              <a:buFont typeface="Wingdings" pitchFamily="2" charset="2"/>
              <a:buChar char="§"/>
            </a:pP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energi, mat og ressurser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helse, klima og miljø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kunnskap, teknologi og tillit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demokrati, styring og sosial rettferdighet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4BDEB708-02F3-B0FE-3333-15FC67813D9F}"/>
              </a:ext>
            </a:extLst>
          </p:cNvPr>
          <p:cNvSpPr txBox="1"/>
          <p:nvPr/>
        </p:nvSpPr>
        <p:spPr>
          <a:xfrm>
            <a:off x="8267400" y="3065111"/>
            <a:ext cx="21960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600">
                <a:solidFill>
                  <a:schemeClr val="bg2">
                    <a:lumMod val="75000"/>
                  </a:schemeClr>
                </a:solidFill>
              </a:rPr>
              <a:t>Sett inn bilde her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FC16EFD-EBBF-3C73-3C7A-63F5DD7244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4571" y="0"/>
            <a:ext cx="6086475" cy="6858000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8235BE0F-2BD9-2047-2953-94D3D09B08EB}"/>
              </a:ext>
            </a:extLst>
          </p:cNvPr>
          <p:cNvSpPr txBox="1"/>
          <p:nvPr/>
        </p:nvSpPr>
        <p:spPr>
          <a:xfrm>
            <a:off x="11124079" y="6642556"/>
            <a:ext cx="10679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Helge Brekke</a:t>
            </a:r>
            <a:endParaRPr lang="en-GB" sz="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274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7EC3A0-2F92-0EF1-B15A-1D41F177F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21B74D2-D2EE-F15C-DF0F-9856388EE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3" y="360045"/>
            <a:ext cx="5076929" cy="542658"/>
          </a:xfrm>
        </p:spPr>
        <p:txBody>
          <a:bodyPr/>
          <a:lstStyle/>
          <a:p>
            <a:r>
              <a:rPr lang="nb-NO" dirty="0"/>
              <a:t>Universitetsbiblioteket</a:t>
            </a:r>
          </a:p>
        </p:txBody>
      </p:sp>
      <p:pic>
        <p:nvPicPr>
          <p:cNvPr id="7" name="Plassholder for bilde 6">
            <a:extLst>
              <a:ext uri="{FF2B5EF4-FFF2-40B4-BE49-F238E27FC236}">
                <a16:creationId xmlns:a16="http://schemas.microsoft.com/office/drawing/2014/main" id="{9CA3FD9D-CBAB-3732-02B5-98708462A673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19825" y="0"/>
            <a:ext cx="5972175" cy="6858000"/>
          </a:xfrm>
          <a:prstGeom prst="rect">
            <a:avLst/>
          </a:prstGeom>
          <a:noFill/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ABC6DB47-FED4-099A-49BF-2771F639096F}"/>
              </a:ext>
            </a:extLst>
          </p:cNvPr>
          <p:cNvSpPr txBox="1"/>
          <p:nvPr/>
        </p:nvSpPr>
        <p:spPr>
          <a:xfrm>
            <a:off x="360043" y="1236360"/>
            <a:ext cx="5549984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Offentlig forskingsbibliotek og en del av UiO</a:t>
            </a:r>
          </a:p>
          <a:p>
            <a:pPr lvl="0"/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Har åpne og tilgjengelige bibliotek på alle campus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Gir tilgang til relevant faglitteratur for studier og forskning på UiO og Oslo Universitetssykehus (OUS)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Utvikler tjenester som støtter hele forskningsprosessen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Støtter studentenes læring, digitale ferdigheter og informasjonskompetanse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6FD57458-389A-FCB8-7151-5C92958563A1}"/>
              </a:ext>
            </a:extLst>
          </p:cNvPr>
          <p:cNvSpPr txBox="1"/>
          <p:nvPr/>
        </p:nvSpPr>
        <p:spPr>
          <a:xfrm>
            <a:off x="10986221" y="6642556"/>
            <a:ext cx="120577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>
                <a:solidFill>
                  <a:schemeClr val="bg1"/>
                </a:solidFill>
              </a:rPr>
              <a:t>Foto: UiO/Anders Lien</a:t>
            </a:r>
          </a:p>
        </p:txBody>
      </p:sp>
    </p:spTree>
    <p:extLst>
      <p:ext uri="{BB962C8B-B14F-4D97-AF65-F5344CB8AC3E}">
        <p14:creationId xmlns:p14="http://schemas.microsoft.com/office/powerpoint/2010/main" val="73810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n rekke vindmøller ute på åpent hav.">
            <a:extLst>
              <a:ext uri="{FF2B5EF4-FFF2-40B4-BE49-F238E27FC236}">
                <a16:creationId xmlns:a16="http://schemas.microsoft.com/office/drawing/2014/main" id="{A9FB46CB-0557-E161-943D-F0B1D26ED1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5430" y="1180948"/>
            <a:ext cx="3710914" cy="2367420"/>
          </a:xfrm>
          <a:prstGeom prst="rect">
            <a:avLst/>
          </a:prstGeom>
        </p:spPr>
      </p:pic>
      <p:sp>
        <p:nvSpPr>
          <p:cNvPr id="16" name="Rektangel 15">
            <a:extLst>
              <a:ext uri="{FF2B5EF4-FFF2-40B4-BE49-F238E27FC236}">
                <a16:creationId xmlns:a16="http://schemas.microsoft.com/office/drawing/2014/main" id="{2809539A-1087-4255-78A8-56070B3494E5}"/>
              </a:ext>
            </a:extLst>
          </p:cNvPr>
          <p:cNvSpPr/>
          <p:nvPr/>
        </p:nvSpPr>
        <p:spPr>
          <a:xfrm>
            <a:off x="360045" y="1193474"/>
            <a:ext cx="3710914" cy="226371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9DC0051A-10BC-B898-2F95-420ED4A9E5D7}"/>
              </a:ext>
            </a:extLst>
          </p:cNvPr>
          <p:cNvSpPr/>
          <p:nvPr/>
        </p:nvSpPr>
        <p:spPr>
          <a:xfrm>
            <a:off x="360045" y="3548368"/>
            <a:ext cx="3710914" cy="226371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5A68E6B6-AD78-2E6D-2A38-3EE4F4B933A7}"/>
              </a:ext>
            </a:extLst>
          </p:cNvPr>
          <p:cNvSpPr/>
          <p:nvPr/>
        </p:nvSpPr>
        <p:spPr>
          <a:xfrm>
            <a:off x="4155431" y="3548368"/>
            <a:ext cx="3710914" cy="226371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13EEC073-E6AC-36D7-E35E-F6638B8B5027}"/>
              </a:ext>
            </a:extLst>
          </p:cNvPr>
          <p:cNvSpPr/>
          <p:nvPr/>
        </p:nvSpPr>
        <p:spPr>
          <a:xfrm>
            <a:off x="7950817" y="3548368"/>
            <a:ext cx="3710914" cy="226371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419CEF0-512F-0F19-C66D-9A389F32C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Et forskningsintensivt breddeuniversitet </a:t>
            </a:r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B217454E-AB23-B669-D082-900D991E48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5B53442C-6900-6DE7-7AA8-991152FF5C4E}"/>
              </a:ext>
            </a:extLst>
          </p:cNvPr>
          <p:cNvSpPr txBox="1"/>
          <p:nvPr/>
        </p:nvSpPr>
        <p:spPr>
          <a:xfrm>
            <a:off x="4321356" y="3574247"/>
            <a:ext cx="3544987" cy="28315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20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69 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aktive</a:t>
            </a:r>
            <a:r>
              <a:rPr lang="nb-NO" sz="20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prosjekter fra </a:t>
            </a:r>
          </a:p>
          <a:p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Det europeiske forskningsrådet (ERC)</a:t>
            </a:r>
          </a:p>
          <a:p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20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101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 aktive Marie Sklodowska-Curie-prosjekter (fra EU)</a:t>
            </a:r>
          </a:p>
          <a:p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kstSylinder 30">
            <a:extLst>
              <a:ext uri="{FF2B5EF4-FFF2-40B4-BE49-F238E27FC236}">
                <a16:creationId xmlns:a16="http://schemas.microsoft.com/office/drawing/2014/main" id="{A3ABCFF3-6F36-2A8F-6647-E9C929A90504}"/>
              </a:ext>
            </a:extLst>
          </p:cNvPr>
          <p:cNvSpPr txBox="1"/>
          <p:nvPr/>
        </p:nvSpPr>
        <p:spPr>
          <a:xfrm>
            <a:off x="586877" y="3747955"/>
            <a:ext cx="348408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  <a:r>
              <a:rPr lang="nb-NO" sz="20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aktive fremragende sentre</a:t>
            </a:r>
          </a:p>
          <a:p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– forskning, innovasjon, utdanning, miljøvennlig energi </a:t>
            </a:r>
          </a:p>
          <a:p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CDB6293B-6AC3-1006-0817-44132B0AF93A}"/>
              </a:ext>
            </a:extLst>
          </p:cNvPr>
          <p:cNvSpPr txBox="1"/>
          <p:nvPr/>
        </p:nvSpPr>
        <p:spPr>
          <a:xfrm>
            <a:off x="8147747" y="3747955"/>
            <a:ext cx="3468262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20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254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 aktive FRIPRO-prosjekter fra </a:t>
            </a:r>
            <a:r>
              <a:rPr lang="nb-NO" sz="2000">
                <a:latin typeface="Arial" panose="020B0604020202020204" pitchFamily="34" charset="0"/>
                <a:cs typeface="Arial" panose="020B0604020202020204" pitchFamily="34" charset="0"/>
              </a:rPr>
              <a:t>Norges forskningsråd </a:t>
            </a: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454AFDE-F809-576E-B777-552E240A40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0044" y="1182528"/>
            <a:ext cx="3710914" cy="2364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A7EE6E3F-7D73-CDD9-109E-916D91E6BEFE}"/>
              </a:ext>
            </a:extLst>
          </p:cNvPr>
          <p:cNvSpPr txBox="1"/>
          <p:nvPr/>
        </p:nvSpPr>
        <p:spPr>
          <a:xfrm>
            <a:off x="3285164" y="3332924"/>
            <a:ext cx="7857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/>
              <a:t>Foto:</a:t>
            </a:r>
            <a:r>
              <a:rPr lang="en-GB" sz="800"/>
              <a:t>CanCell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F5783494-8402-D41F-67D2-E7BB52338E18}"/>
              </a:ext>
            </a:extLst>
          </p:cNvPr>
          <p:cNvSpPr txBox="1"/>
          <p:nvPr/>
        </p:nvSpPr>
        <p:spPr>
          <a:xfrm>
            <a:off x="10377405" y="3333130"/>
            <a:ext cx="128432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</a:t>
            </a:r>
            <a:r>
              <a:rPr lang="en-GB" sz="800">
                <a:solidFill>
                  <a:schemeClr val="bg1"/>
                </a:solidFill>
              </a:rPr>
              <a:t>Jarli &amp; Jordan/UiO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74911B76-6657-3916-6758-4844B26FA992}"/>
              </a:ext>
            </a:extLst>
          </p:cNvPr>
          <p:cNvSpPr txBox="1"/>
          <p:nvPr/>
        </p:nvSpPr>
        <p:spPr>
          <a:xfrm>
            <a:off x="6174855" y="3332924"/>
            <a:ext cx="169148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</a:t>
            </a:r>
            <a:r>
              <a:rPr lang="en-GB" sz="800">
                <a:solidFill>
                  <a:schemeClr val="bg1"/>
                </a:solidFill>
              </a:rPr>
              <a:t>Nicholas Doherty/Unsplash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7BFFAC97-969D-83C3-0581-48F5ECAB57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44623" y="1182711"/>
            <a:ext cx="3720028" cy="2355610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4A7758A2-E8E5-E0C7-3C17-501E656DBB0F}"/>
              </a:ext>
            </a:extLst>
          </p:cNvPr>
          <p:cNvSpPr txBox="1"/>
          <p:nvPr/>
        </p:nvSpPr>
        <p:spPr>
          <a:xfrm rot="10800000" flipV="1">
            <a:off x="10294919" y="3291764"/>
            <a:ext cx="153703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>
                <a:solidFill>
                  <a:schemeClr val="bg1"/>
                </a:solidFill>
              </a:rPr>
              <a:t>Foto: UiO/Jarli &amp; Jordan</a:t>
            </a:r>
          </a:p>
        </p:txBody>
      </p:sp>
    </p:spTree>
    <p:extLst>
      <p:ext uri="{BB962C8B-B14F-4D97-AF65-F5344CB8AC3E}">
        <p14:creationId xmlns:p14="http://schemas.microsoft.com/office/powerpoint/2010/main" val="10664248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BD2B5-5A39-7E5E-8A16-6706935C5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ktangel 14">
            <a:extLst>
              <a:ext uri="{FF2B5EF4-FFF2-40B4-BE49-F238E27FC236}">
                <a16:creationId xmlns:a16="http://schemas.microsoft.com/office/drawing/2014/main" id="{236D3D90-A49E-E9AF-5F9D-0405D4743838}"/>
              </a:ext>
            </a:extLst>
          </p:cNvPr>
          <p:cNvSpPr/>
          <p:nvPr/>
        </p:nvSpPr>
        <p:spPr>
          <a:xfrm>
            <a:off x="360045" y="3548368"/>
            <a:ext cx="3710914" cy="226371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7BFF52B9-736B-985D-6138-5C2652DEDDBB}"/>
              </a:ext>
            </a:extLst>
          </p:cNvPr>
          <p:cNvSpPr/>
          <p:nvPr/>
        </p:nvSpPr>
        <p:spPr>
          <a:xfrm>
            <a:off x="7950817" y="3604692"/>
            <a:ext cx="3710914" cy="220738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0EC891D-E580-CD2C-F426-1AEC64361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Best i Norge  </a:t>
            </a:r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0E83F0FA-CF2D-2A7E-6E59-17A785DF3F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31" name="TekstSylinder 30">
            <a:extLst>
              <a:ext uri="{FF2B5EF4-FFF2-40B4-BE49-F238E27FC236}">
                <a16:creationId xmlns:a16="http://schemas.microsoft.com/office/drawing/2014/main" id="{05ED7FB8-3F72-2833-4CF7-5C2324830D2A}"/>
              </a:ext>
            </a:extLst>
          </p:cNvPr>
          <p:cNvSpPr txBox="1"/>
          <p:nvPr/>
        </p:nvSpPr>
        <p:spPr>
          <a:xfrm>
            <a:off x="586875" y="3657642"/>
            <a:ext cx="348408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nb-NO" sz="20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aktive</a:t>
            </a:r>
            <a:r>
              <a:rPr lang="nb-NO" sz="20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sentre for fremragende forskning (SFF)</a:t>
            </a:r>
          </a:p>
          <a:p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– over 50 prosent av pågående SFF-er i Norge</a:t>
            </a:r>
          </a:p>
          <a:p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44CAAE0D-6A51-906C-30AC-6EB44857D5F8}"/>
              </a:ext>
            </a:extLst>
          </p:cNvPr>
          <p:cNvSpPr txBox="1"/>
          <p:nvPr/>
        </p:nvSpPr>
        <p:spPr>
          <a:xfrm>
            <a:off x="7989566" y="3604692"/>
            <a:ext cx="3615559" cy="22467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20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101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 aktive Marie Sklodowska-Curie  – best blant de norske, fjerdeplass i Norden</a:t>
            </a:r>
            <a:endParaRPr lang="nb-NO" sz="20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20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20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254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 aktive FRIPRO-prosjekter</a:t>
            </a:r>
          </a:p>
          <a:p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– over 40 prosent av nasjonal tildeling i 2025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9E11EBAA-CB29-F242-B210-68CF446B9F54}"/>
              </a:ext>
            </a:extLst>
          </p:cNvPr>
          <p:cNvSpPr txBox="1"/>
          <p:nvPr/>
        </p:nvSpPr>
        <p:spPr>
          <a:xfrm>
            <a:off x="10377405" y="3333130"/>
            <a:ext cx="128432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</a:t>
            </a:r>
            <a:r>
              <a:rPr lang="en-GB" sz="800">
                <a:solidFill>
                  <a:schemeClr val="bg1"/>
                </a:solidFill>
              </a:rPr>
              <a:t>Jarli &amp; Jordan/UiO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4DE70CEF-4547-4B42-BCBC-060BF2DEA069}"/>
              </a:ext>
            </a:extLst>
          </p:cNvPr>
          <p:cNvSpPr txBox="1"/>
          <p:nvPr/>
        </p:nvSpPr>
        <p:spPr>
          <a:xfrm>
            <a:off x="6174855" y="3332924"/>
            <a:ext cx="169148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</a:t>
            </a:r>
            <a:r>
              <a:rPr lang="en-GB" sz="800">
                <a:solidFill>
                  <a:schemeClr val="bg1"/>
                </a:solidFill>
              </a:rPr>
              <a:t>Nicholas Doherty/Unsplash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CBD37256-F338-4396-BEB7-07DECF89AC5F}"/>
              </a:ext>
            </a:extLst>
          </p:cNvPr>
          <p:cNvSpPr/>
          <p:nvPr/>
        </p:nvSpPr>
        <p:spPr>
          <a:xfrm>
            <a:off x="4155431" y="3604692"/>
            <a:ext cx="3710914" cy="220738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20CCB55D-F15E-0BB8-AA8D-F832DC64B969}"/>
              </a:ext>
            </a:extLst>
          </p:cNvPr>
          <p:cNvSpPr txBox="1"/>
          <p:nvPr/>
        </p:nvSpPr>
        <p:spPr>
          <a:xfrm>
            <a:off x="4202435" y="3616768"/>
            <a:ext cx="373640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0000"/>
              </a:lnSpc>
            </a:pPr>
            <a:r>
              <a:rPr lang="nb-NO" sz="20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69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 aktive ERC-prosjekter:</a:t>
            </a:r>
          </a:p>
          <a:p>
            <a:pPr lvl="0">
              <a:lnSpc>
                <a:spcPct val="100000"/>
              </a:lnSpc>
            </a:pP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0000"/>
              </a:lnSpc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– over 40 prosent av pågående prosjekter i Norge</a:t>
            </a:r>
          </a:p>
          <a:p>
            <a:pPr lvl="0">
              <a:lnSpc>
                <a:spcPct val="100000"/>
              </a:lnSpc>
            </a:pP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0000"/>
              </a:lnSpc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– nummer to i Norden etter København</a:t>
            </a:r>
          </a:p>
        </p:txBody>
      </p:sp>
      <p:sp>
        <p:nvSpPr>
          <p:cNvPr id="5" name="AutoShape 2" descr="Forskere på plantelab">
            <a:extLst>
              <a:ext uri="{FF2B5EF4-FFF2-40B4-BE49-F238E27FC236}">
                <a16:creationId xmlns:a16="http://schemas.microsoft.com/office/drawing/2014/main" id="{0A0AB496-8E11-CB12-8296-75C1839AC06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1030" name="Picture 6" descr="Forskere på plantelab">
            <a:extLst>
              <a:ext uri="{FF2B5EF4-FFF2-40B4-BE49-F238E27FC236}">
                <a16:creationId xmlns:a16="http://schemas.microsoft.com/office/drawing/2014/main" id="{F553CD46-1435-9CF5-2D19-F9728C042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9420" y="1269452"/>
            <a:ext cx="3691537" cy="2311948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C2AF0B2E-CD26-C837-B99B-CF93F52EC2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0817" y="1252938"/>
            <a:ext cx="3710914" cy="2344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B64E6742-B666-9E89-0478-78F9C3E8C611}"/>
              </a:ext>
            </a:extLst>
          </p:cNvPr>
          <p:cNvSpPr txBox="1"/>
          <p:nvPr/>
        </p:nvSpPr>
        <p:spPr>
          <a:xfrm rot="10800000" flipV="1">
            <a:off x="10251050" y="3332924"/>
            <a:ext cx="153703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>
                <a:solidFill>
                  <a:schemeClr val="bg1"/>
                </a:solidFill>
              </a:rPr>
              <a:t>Foto: UiO/Jarli &amp; Jordan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663817D4-8950-5832-BF8F-2198BE4EF92F}"/>
              </a:ext>
            </a:extLst>
          </p:cNvPr>
          <p:cNvSpPr txBox="1"/>
          <p:nvPr/>
        </p:nvSpPr>
        <p:spPr>
          <a:xfrm rot="10800000" flipV="1">
            <a:off x="2690004" y="3325230"/>
            <a:ext cx="153703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/>
              <a:t>Foto: UiO/Jarli &amp; Jordan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201546DA-7C09-D5F3-833F-5021098EA24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3033" y="1252937"/>
            <a:ext cx="3710914" cy="2328464"/>
          </a:xfrm>
          <a:prstGeom prst="rect">
            <a:avLst/>
          </a:prstGeom>
          <a:ln>
            <a:noFill/>
          </a:ln>
        </p:spPr>
      </p:pic>
      <p:sp>
        <p:nvSpPr>
          <p:cNvPr id="20" name="TekstSylinder 19">
            <a:extLst>
              <a:ext uri="{FF2B5EF4-FFF2-40B4-BE49-F238E27FC236}">
                <a16:creationId xmlns:a16="http://schemas.microsoft.com/office/drawing/2014/main" id="{A692D062-34D3-6FF8-D4F8-6390B02657A2}"/>
              </a:ext>
            </a:extLst>
          </p:cNvPr>
          <p:cNvSpPr txBox="1"/>
          <p:nvPr/>
        </p:nvSpPr>
        <p:spPr>
          <a:xfrm rot="10800000" flipV="1">
            <a:off x="6469644" y="3322401"/>
            <a:ext cx="153703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>
                <a:solidFill>
                  <a:schemeClr val="bg1"/>
                </a:solidFill>
              </a:rPr>
              <a:t>Foto: UiO/Jarli &amp; Jordan</a:t>
            </a:r>
          </a:p>
        </p:txBody>
      </p:sp>
    </p:spTree>
    <p:extLst>
      <p:ext uri="{BB962C8B-B14F-4D97-AF65-F5344CB8AC3E}">
        <p14:creationId xmlns:p14="http://schemas.microsoft.com/office/powerpoint/2010/main" val="41999561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64379-7062-016C-E817-C2419CA01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0BF34A46-24E4-57A3-13AE-BBB40571D4E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37"/>
          <a:stretch>
            <a:fillRect/>
          </a:stretch>
        </p:blipFill>
        <p:spPr>
          <a:xfrm>
            <a:off x="4155431" y="1193473"/>
            <a:ext cx="7506301" cy="2263709"/>
          </a:xfrm>
          <a:prstGeom prst="rect">
            <a:avLst/>
          </a:prstGeom>
        </p:spPr>
      </p:pic>
      <p:sp>
        <p:nvSpPr>
          <p:cNvPr id="16" name="Rektangel 15">
            <a:extLst>
              <a:ext uri="{FF2B5EF4-FFF2-40B4-BE49-F238E27FC236}">
                <a16:creationId xmlns:a16="http://schemas.microsoft.com/office/drawing/2014/main" id="{B86886AE-7411-523C-1319-48EE823343A2}"/>
              </a:ext>
            </a:extLst>
          </p:cNvPr>
          <p:cNvSpPr/>
          <p:nvPr/>
        </p:nvSpPr>
        <p:spPr>
          <a:xfrm>
            <a:off x="360045" y="1193474"/>
            <a:ext cx="3710914" cy="2263710"/>
          </a:xfrm>
          <a:prstGeom prst="rect">
            <a:avLst/>
          </a:prstGeom>
          <a:solidFill>
            <a:srgbClr val="3E31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60ED6731-E218-CC26-C7F5-8B70BA1B3ABD}"/>
              </a:ext>
            </a:extLst>
          </p:cNvPr>
          <p:cNvSpPr/>
          <p:nvPr/>
        </p:nvSpPr>
        <p:spPr>
          <a:xfrm>
            <a:off x="360045" y="3548368"/>
            <a:ext cx="3710914" cy="226371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5F0787AE-DB52-3A8C-7E48-14AAD10F4674}"/>
              </a:ext>
            </a:extLst>
          </p:cNvPr>
          <p:cNvSpPr/>
          <p:nvPr/>
        </p:nvSpPr>
        <p:spPr>
          <a:xfrm>
            <a:off x="4155431" y="3548368"/>
            <a:ext cx="3710914" cy="226371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F7BE59FD-2CE9-4894-76D9-2C781CC0C3E0}"/>
              </a:ext>
            </a:extLst>
          </p:cNvPr>
          <p:cNvSpPr/>
          <p:nvPr/>
        </p:nvSpPr>
        <p:spPr>
          <a:xfrm>
            <a:off x="7950817" y="3548368"/>
            <a:ext cx="3710914" cy="226371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3E8F42F-178B-83B2-5BBC-DD7DBB799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Vitenskapelige publikasjoner</a:t>
            </a:r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CB888A72-5765-619C-7599-5AD8210018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C17DAC48-BDA7-54D7-C4FC-4EA4A52BCA58}"/>
              </a:ext>
            </a:extLst>
          </p:cNvPr>
          <p:cNvSpPr txBox="1"/>
          <p:nvPr/>
        </p:nvSpPr>
        <p:spPr>
          <a:xfrm>
            <a:off x="608719" y="1333806"/>
            <a:ext cx="281088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Totale publikasjoner Universitetet i Oslo: </a:t>
            </a:r>
          </a:p>
          <a:p>
            <a:endParaRPr lang="nb-NO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6514</a:t>
            </a:r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77C11794-071B-F8F5-9D8F-3B673175C5A4}"/>
              </a:ext>
            </a:extLst>
          </p:cNvPr>
          <p:cNvSpPr txBox="1"/>
          <p:nvPr/>
        </p:nvSpPr>
        <p:spPr>
          <a:xfrm>
            <a:off x="4445047" y="3933863"/>
            <a:ext cx="330190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nb-NO" sz="3200" dirty="0">
                <a:solidFill>
                  <a:srgbClr val="5C5BE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64 % </a:t>
            </a:r>
            <a:br>
              <a:rPr lang="nb-NO" sz="1800" dirty="0">
                <a:solidFill>
                  <a:srgbClr val="5C5BE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sampublikasjoner med andre internasjonale institusjoner</a:t>
            </a: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7848E94F-B84D-8046-9B88-B4803A7F0F3E}"/>
              </a:ext>
            </a:extLst>
          </p:cNvPr>
          <p:cNvSpPr txBox="1"/>
          <p:nvPr/>
        </p:nvSpPr>
        <p:spPr>
          <a:xfrm>
            <a:off x="530269" y="3964641"/>
            <a:ext cx="326380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rgbClr val="5C5BE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6652</a:t>
            </a:r>
            <a:br>
              <a:rPr lang="nb-NO" sz="1800" dirty="0">
                <a:solidFill>
                  <a:srgbClr val="5C5BE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publiseringspoeng (ECTS) </a:t>
            </a:r>
          </a:p>
        </p:txBody>
      </p:sp>
      <p:sp>
        <p:nvSpPr>
          <p:cNvPr id="31" name="TekstSylinder 30">
            <a:extLst>
              <a:ext uri="{FF2B5EF4-FFF2-40B4-BE49-F238E27FC236}">
                <a16:creationId xmlns:a16="http://schemas.microsoft.com/office/drawing/2014/main" id="{04C644CA-727E-4922-2F9A-D89ABF522B43}"/>
              </a:ext>
            </a:extLst>
          </p:cNvPr>
          <p:cNvSpPr txBox="1"/>
          <p:nvPr/>
        </p:nvSpPr>
        <p:spPr>
          <a:xfrm>
            <a:off x="8155961" y="3964641"/>
            <a:ext cx="32823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rgbClr val="5C5BE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79 %</a:t>
            </a:r>
            <a:br>
              <a:rPr lang="nb-NO" sz="1800" dirty="0">
                <a:solidFill>
                  <a:srgbClr val="5C5BE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av UiOs vitenskapelige artikler er åpne</a:t>
            </a:r>
          </a:p>
          <a:p>
            <a:endParaRPr lang="nb-NO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FE9A9B68-75AD-DCA5-AFBA-9F3DA8C7EEBF}"/>
              </a:ext>
            </a:extLst>
          </p:cNvPr>
          <p:cNvSpPr txBox="1"/>
          <p:nvPr/>
        </p:nvSpPr>
        <p:spPr>
          <a:xfrm>
            <a:off x="10377405" y="3233131"/>
            <a:ext cx="128432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Foto: Jarli &amp; Jordan/UiO</a:t>
            </a:r>
            <a:endParaRPr lang="en-GB" sz="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8270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8EBF7-4DE3-AE3F-3F64-272094339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 11">
            <a:extLst>
              <a:ext uri="{FF2B5EF4-FFF2-40B4-BE49-F238E27FC236}">
                <a16:creationId xmlns:a16="http://schemas.microsoft.com/office/drawing/2014/main" id="{F49AC615-B667-B807-90B3-6C22E4A65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Doktorgrader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857ACF56-5900-9329-0597-76DE2C78C2D2}"/>
              </a:ext>
            </a:extLst>
          </p:cNvPr>
          <p:cNvSpPr txBox="1"/>
          <p:nvPr/>
        </p:nvSpPr>
        <p:spPr>
          <a:xfrm>
            <a:off x="122141" y="1503060"/>
            <a:ext cx="609805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/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ctr"/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ctr">
              <a:buFont typeface="Wingdings" panose="05000000000000000000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8 Ph.d.-programmer </a:t>
            </a:r>
          </a:p>
          <a:p>
            <a:pPr marL="342900" indent="-342900" fontAlgn="ctr">
              <a:buFont typeface="Wingdings" panose="05000000000000000000" pitchFamily="2" charset="2"/>
              <a:buChar char="§"/>
            </a:pP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ctr">
              <a:buFont typeface="Wingdings" panose="05000000000000000000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476 avlagte doktorgrader i 2025</a:t>
            </a:r>
          </a:p>
          <a:p>
            <a:pPr marL="342900" indent="-342900" fontAlgn="ctr">
              <a:buFont typeface="Wingdings" panose="05000000000000000000" pitchFamily="2" charset="2"/>
              <a:buChar char="§"/>
            </a:pP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ctr">
              <a:buFont typeface="Wingdings" panose="05000000000000000000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En fjerdedel av alle norske doktorgrader blir avlagt ved UiO</a:t>
            </a:r>
          </a:p>
          <a:p>
            <a:pPr marL="125095" indent="-125095" fontAlgn="ctr"/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lassholder for bilde 4">
            <a:extLst>
              <a:ext uri="{FF2B5EF4-FFF2-40B4-BE49-F238E27FC236}">
                <a16:creationId xmlns:a16="http://schemas.microsoft.com/office/drawing/2014/main" id="{202B8C45-C28F-E1A4-FAAF-7AA85A0E6592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19825" y="0"/>
            <a:ext cx="5972175" cy="6858000"/>
          </a:xfrm>
          <a:prstGeom prst="rect">
            <a:avLst/>
          </a:prstGeom>
          <a:noFill/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AA35996-DAE6-173A-6862-EBD5DF71ECB9}"/>
              </a:ext>
            </a:extLst>
          </p:cNvPr>
          <p:cNvSpPr txBox="1"/>
          <p:nvPr/>
        </p:nvSpPr>
        <p:spPr>
          <a:xfrm>
            <a:off x="10776228" y="6627168"/>
            <a:ext cx="141577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Foto: UiO/Jarli &amp; Jordan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9543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0B5233A9-E37F-DCD7-9D31-49B6359D1A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15102" y="3176"/>
            <a:ext cx="5877192" cy="6854823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A8042D16-ABCC-D552-45AC-3D86BE238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94682"/>
            <a:ext cx="11471910" cy="542658"/>
          </a:xfrm>
        </p:spPr>
        <p:txBody>
          <a:bodyPr/>
          <a:lstStyle/>
          <a:p>
            <a:r>
              <a:rPr lang="nb-NO"/>
              <a:t>Fremvoksende teknologier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CBF6B84E-29D2-B41F-BA8C-7BAA1C225A31}"/>
              </a:ext>
            </a:extLst>
          </p:cNvPr>
          <p:cNvSpPr txBox="1"/>
          <p:nvPr/>
        </p:nvSpPr>
        <p:spPr>
          <a:xfrm>
            <a:off x="218807" y="937340"/>
            <a:ext cx="5877192" cy="44012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UiO har fått 50 millioner kroner årlig til en forskningssatsing på fremvoksende teknologier </a:t>
            </a:r>
          </a:p>
          <a:p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Forskningen vil foregå innen fagområdene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avanserte materialer og kvanteteknologi</a:t>
            </a:r>
          </a:p>
          <a:p>
            <a:pPr marL="342900" lvl="0" indent="-342900" fontAlgn="base">
              <a:buFont typeface="Wingdings" panose="05000000000000000000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livsvitenskap og bioteknologi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samfunnsvitenskap og teknologi</a:t>
            </a:r>
          </a:p>
          <a:p>
            <a:pPr marL="285750" indent="-285750">
              <a:buFont typeface="Wingdings" pitchFamily="2" charset="2"/>
              <a:buChar char="§"/>
            </a:pP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UiO er også vertskap for to forskningssentre for kunstig intelligens (KI): ​MishMash og TRUST</a:t>
            </a:r>
          </a:p>
          <a:p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I tillegg er UiO partner i fire andre KI-sentre og i ett forskningssenter for kvanteteknologi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298FD256-F068-07B2-65B9-62C7B8075DC8}"/>
              </a:ext>
            </a:extLst>
          </p:cNvPr>
          <p:cNvSpPr txBox="1"/>
          <p:nvPr/>
        </p:nvSpPr>
        <p:spPr>
          <a:xfrm>
            <a:off x="11492758" y="6463318"/>
            <a:ext cx="6783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/>
              <a:t>Foto: </a:t>
            </a:r>
            <a:r>
              <a:rPr lang="en-GB"/>
              <a:t>UiO</a:t>
            </a:r>
          </a:p>
        </p:txBody>
      </p:sp>
    </p:spTree>
    <p:extLst>
      <p:ext uri="{BB962C8B-B14F-4D97-AF65-F5344CB8AC3E}">
        <p14:creationId xmlns:p14="http://schemas.microsoft.com/office/powerpoint/2010/main" val="4012537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7D26C301-C617-EB71-5B30-8F08F9676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759" y="361606"/>
            <a:ext cx="11471910" cy="542658"/>
          </a:xfrm>
        </p:spPr>
        <p:txBody>
          <a:bodyPr/>
          <a:lstStyle/>
          <a:p>
            <a:r>
              <a:rPr lang="nb-NO"/>
              <a:t>Livsvitenskapsbygningen 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142B2EAB-82A1-6863-FA66-FCCDF1A0F4BD}"/>
              </a:ext>
            </a:extLst>
          </p:cNvPr>
          <p:cNvSpPr txBox="1"/>
          <p:nvPr/>
        </p:nvSpPr>
        <p:spPr>
          <a:xfrm>
            <a:off x="10176492" y="5452327"/>
            <a:ext cx="16546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Illustrasjon: Ratio Arkitekter/MIR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FD30CE9-704E-290A-FE59-3FC9FCB08015}"/>
              </a:ext>
            </a:extLst>
          </p:cNvPr>
          <p:cNvSpPr txBox="1"/>
          <p:nvPr/>
        </p:nvSpPr>
        <p:spPr>
          <a:xfrm>
            <a:off x="251759" y="1550362"/>
            <a:ext cx="5968066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UiO og deler av Oslo universitetssykehus flytter inn i et høyteknologisk signalbygg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Tverrfaglig forskning og undervisning innen kjemi, farmasi, biovitenskap, laboratoriemedisin og livsvitenskap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Om lag 1 600 ansatte og 1 250 studenter skal samarbeide om å løse samfunnsutfordringer som demens, kreft, antibiotikaresistens og virussykdommer</a:t>
            </a:r>
          </a:p>
        </p:txBody>
      </p:sp>
      <p:pic>
        <p:nvPicPr>
          <p:cNvPr id="21" name="Plassholder for bilde 20">
            <a:extLst>
              <a:ext uri="{FF2B5EF4-FFF2-40B4-BE49-F238E27FC236}">
                <a16:creationId xmlns:a16="http://schemas.microsoft.com/office/drawing/2014/main" id="{AE99C903-5FD6-85FA-6AC3-B113E34CE3CC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19825" y="0"/>
            <a:ext cx="5972175" cy="6858000"/>
          </a:xfrm>
          <a:prstGeom prst="rect">
            <a:avLst/>
          </a:prstGeom>
          <a:noFill/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CEE2B253-23B7-92A9-2976-0FAC0AE144D1}"/>
              </a:ext>
            </a:extLst>
          </p:cNvPr>
          <p:cNvSpPr txBox="1"/>
          <p:nvPr/>
        </p:nvSpPr>
        <p:spPr>
          <a:xfrm>
            <a:off x="10301739" y="6496394"/>
            <a:ext cx="189026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noProof="0">
                <a:solidFill>
                  <a:schemeClr val="bg1"/>
                </a:solidFill>
              </a:rPr>
              <a:t>Illustrasjon: </a:t>
            </a:r>
            <a:r>
              <a:rPr lang="nb-NO" sz="800">
                <a:solidFill>
                  <a:schemeClr val="bg1"/>
                </a:solidFill>
              </a:rPr>
              <a:t>Ratio arkitekter/KVANT-1</a:t>
            </a:r>
            <a:endParaRPr lang="nb-NO" sz="800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038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50E188-85C1-A6A6-33D1-6FDC72CD4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4709366C-93E4-822A-67FD-30C8D6522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648" y="743824"/>
            <a:ext cx="4981977" cy="542658"/>
          </a:xfrm>
        </p:spPr>
        <p:txBody>
          <a:bodyPr/>
          <a:lstStyle/>
          <a:p>
            <a:r>
              <a:rPr lang="nb-NO"/>
              <a:t>Oslo Science City – Kunnskapsbyen Oslo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350AACF7-5DB4-3F1F-A7A8-2BF5952FC295}"/>
              </a:ext>
            </a:extLst>
          </p:cNvPr>
          <p:cNvSpPr txBox="1"/>
          <p:nvPr/>
        </p:nvSpPr>
        <p:spPr>
          <a:xfrm>
            <a:off x="4720294" y="5452327"/>
            <a:ext cx="125066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Illustrasjon: Playtie/BIG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41E21E08-F531-D66F-DD25-F4215A5EF5E3}"/>
              </a:ext>
            </a:extLst>
          </p:cNvPr>
          <p:cNvSpPr txBox="1"/>
          <p:nvPr/>
        </p:nvSpPr>
        <p:spPr>
          <a:xfrm>
            <a:off x="10176492" y="5452327"/>
            <a:ext cx="16546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Illustrasjon: Ratio Arkitekter/MIR</a:t>
            </a:r>
          </a:p>
        </p:txBody>
      </p:sp>
      <p:pic>
        <p:nvPicPr>
          <p:cNvPr id="5" name="Plassholder for bilde 4">
            <a:extLst>
              <a:ext uri="{FF2B5EF4-FFF2-40B4-BE49-F238E27FC236}">
                <a16:creationId xmlns:a16="http://schemas.microsoft.com/office/drawing/2014/main" id="{DC4C8721-2625-8851-6E68-39B347798829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19825" y="0"/>
            <a:ext cx="5972175" cy="6858000"/>
          </a:xfrm>
          <a:prstGeom prst="rect">
            <a:avLst/>
          </a:prstGeom>
          <a:noFill/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D43CA8E1-1F2B-DF38-384F-45E9CAB2FC31}"/>
              </a:ext>
            </a:extLst>
          </p:cNvPr>
          <p:cNvSpPr txBox="1"/>
          <p:nvPr/>
        </p:nvSpPr>
        <p:spPr>
          <a:xfrm>
            <a:off x="360887" y="1974452"/>
            <a:ext cx="561007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Norges første innovasjonsdistrikt</a:t>
            </a:r>
          </a:p>
          <a:p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Her samarbeider UiO med Nordens største sykehus, internasjonalt ledende forskningsinstitutter, en av Europas største handelshøyskoler og dynamiske oppstartsmiljøer</a:t>
            </a:r>
          </a:p>
          <a:p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nb-NO" sz="20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mrådet Majorstuen, Marienlyst, Blindern, Gaustad, Ullevaal og Radiumhospitalet</a:t>
            </a: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71F59CC2-EBEE-C18B-670A-FC239C93C0AA}"/>
              </a:ext>
            </a:extLst>
          </p:cNvPr>
          <p:cNvSpPr txBox="1"/>
          <p:nvPr/>
        </p:nvSpPr>
        <p:spPr>
          <a:xfrm>
            <a:off x="10644782" y="6550753"/>
            <a:ext cx="154721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noProof="0">
                <a:solidFill>
                  <a:schemeClr val="bg1"/>
                </a:solidFill>
              </a:rPr>
              <a:t>Illustrasjon: Oslo Science City</a:t>
            </a:r>
          </a:p>
        </p:txBody>
      </p:sp>
    </p:spTree>
    <p:extLst>
      <p:ext uri="{BB962C8B-B14F-4D97-AF65-F5344CB8AC3E}">
        <p14:creationId xmlns:p14="http://schemas.microsoft.com/office/powerpoint/2010/main" val="42411358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C5452AC3-0808-4137-2AF6-A0DE6D5E3D4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58964" y="1186014"/>
            <a:ext cx="2905803" cy="2396268"/>
          </a:xfrm>
          <a:prstGeom prst="rect">
            <a:avLst/>
          </a:prstGeom>
        </p:spPr>
      </p:pic>
      <p:pic>
        <p:nvPicPr>
          <p:cNvPr id="3076" name="Picture 4" descr="Lærer foran tavle i samtale med to VGS-elever">
            <a:extLst>
              <a:ext uri="{FF2B5EF4-FFF2-40B4-BE49-F238E27FC236}">
                <a16:creationId xmlns:a16="http://schemas.microsoft.com/office/drawing/2014/main" id="{D0106377-9956-16E2-DF8A-20249926DF4A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34562" y="3554408"/>
            <a:ext cx="2862000" cy="2374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ktangel 11">
            <a:extLst>
              <a:ext uri="{FF2B5EF4-FFF2-40B4-BE49-F238E27FC236}">
                <a16:creationId xmlns:a16="http://schemas.microsoft.com/office/drawing/2014/main" id="{42C99C17-9738-96CB-814F-869680CB024B}"/>
              </a:ext>
            </a:extLst>
          </p:cNvPr>
          <p:cNvSpPr/>
          <p:nvPr/>
        </p:nvSpPr>
        <p:spPr>
          <a:xfrm>
            <a:off x="6091826" y="3554267"/>
            <a:ext cx="2862000" cy="237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8B3E633B-18DC-B9C4-A8D5-038156BCCC75}"/>
              </a:ext>
            </a:extLst>
          </p:cNvPr>
          <p:cNvSpPr/>
          <p:nvPr/>
        </p:nvSpPr>
        <p:spPr>
          <a:xfrm>
            <a:off x="374110" y="3553374"/>
            <a:ext cx="2862000" cy="237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6C71914A-EBF5-1C1F-9B8E-28E0A1636024}"/>
              </a:ext>
            </a:extLst>
          </p:cNvPr>
          <p:cNvSpPr/>
          <p:nvPr/>
        </p:nvSpPr>
        <p:spPr>
          <a:xfrm>
            <a:off x="3214274" y="1179430"/>
            <a:ext cx="2877554" cy="237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FFE03C4A-A8F5-9BAA-24AF-BF3FA31011A6}"/>
              </a:ext>
            </a:extLst>
          </p:cNvPr>
          <p:cNvSpPr/>
          <p:nvPr/>
        </p:nvSpPr>
        <p:spPr>
          <a:xfrm>
            <a:off x="8947458" y="1179430"/>
            <a:ext cx="2862000" cy="237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0A77013-0A47-87A0-F4DF-C5766C38D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Fra grunnforskning til innovasjon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51A1C9E-28F8-7A6B-FDEF-B8926A0827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</p:spPr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Side </a:t>
            </a:r>
            <a:fld id="{5251F420-7306-4E7C-A79E-F31A38F7D392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7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DFBFFAB3-5362-DEC8-389D-8E21F9AC702E}"/>
              </a:ext>
            </a:extLst>
          </p:cNvPr>
          <p:cNvSpPr txBox="1"/>
          <p:nvPr/>
        </p:nvSpPr>
        <p:spPr>
          <a:xfrm>
            <a:off x="3452400" y="1956072"/>
            <a:ext cx="2422630" cy="727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Legemidler og behandling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B2ED2194-84C5-2605-FADB-0012C4B874CA}"/>
              </a:ext>
            </a:extLst>
          </p:cNvPr>
          <p:cNvSpPr txBox="1"/>
          <p:nvPr/>
        </p:nvSpPr>
        <p:spPr>
          <a:xfrm>
            <a:off x="9046482" y="2067360"/>
            <a:ext cx="2653093" cy="1056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Nye lover og regler</a:t>
            </a:r>
          </a:p>
          <a:p>
            <a:pPr marL="0" marR="0" lvl="0" indent="0" algn="l" defTabSz="2286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2000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2286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Politikkutvikling 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8FC1847-2089-F6E3-B84E-9F9C7714959A}"/>
              </a:ext>
            </a:extLst>
          </p:cNvPr>
          <p:cNvSpPr txBox="1"/>
          <p:nvPr/>
        </p:nvSpPr>
        <p:spPr>
          <a:xfrm>
            <a:off x="6296428" y="5280832"/>
            <a:ext cx="2422630" cy="39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Teknologi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E3F9011A-F048-6EB4-304C-565BC1E8E94A}"/>
              </a:ext>
            </a:extLst>
          </p:cNvPr>
          <p:cNvSpPr txBox="1"/>
          <p:nvPr/>
        </p:nvSpPr>
        <p:spPr>
          <a:xfrm>
            <a:off x="7522826" y="3338823"/>
            <a:ext cx="14863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kumimoji="0" lang="nb-NO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Foto: </a:t>
            </a:r>
            <a:r>
              <a:rPr lang="nb-NO" sz="800">
                <a:solidFill>
                  <a:schemeClr val="bg1"/>
                </a:solidFill>
              </a:rPr>
              <a:t>Francesco </a:t>
            </a:r>
            <a:r>
              <a:rPr lang="nb-NO" sz="800" err="1">
                <a:solidFill>
                  <a:schemeClr val="bg1"/>
                </a:solidFill>
              </a:rPr>
              <a:t>Saggio</a:t>
            </a:r>
            <a:r>
              <a:rPr lang="nb-NO" sz="800">
                <a:solidFill>
                  <a:schemeClr val="bg1"/>
                </a:solidFill>
              </a:rPr>
              <a:t>/UiO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8524E002-A0DB-4577-99D8-5E24A28490B4}"/>
              </a:ext>
            </a:extLst>
          </p:cNvPr>
          <p:cNvSpPr txBox="1"/>
          <p:nvPr/>
        </p:nvSpPr>
        <p:spPr>
          <a:xfrm>
            <a:off x="4778926" y="5713979"/>
            <a:ext cx="13019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Foto: NTB/Thomas Brun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Bilde 5" descr="Utsnitt av en databrikke">
            <a:extLst>
              <a:ext uri="{FF2B5EF4-FFF2-40B4-BE49-F238E27FC236}">
                <a16:creationId xmlns:a16="http://schemas.microsoft.com/office/drawing/2014/main" id="{BA3BF43A-94ED-018F-1CE1-3B7F8337D5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39517" y="3559030"/>
            <a:ext cx="2867025" cy="2381250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3E540924-117D-2D85-9104-E7B6BF3E75C0}"/>
              </a:ext>
            </a:extLst>
          </p:cNvPr>
          <p:cNvSpPr txBox="1"/>
          <p:nvPr/>
        </p:nvSpPr>
        <p:spPr>
          <a:xfrm>
            <a:off x="10879308" y="5713979"/>
            <a:ext cx="91884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Foto: Colourbox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TekstSylinder 20">
            <a:extLst>
              <a:ext uri="{FF2B5EF4-FFF2-40B4-BE49-F238E27FC236}">
                <a16:creationId xmlns:a16="http://schemas.microsoft.com/office/drawing/2014/main" id="{0A349716-5F43-9FD8-C6F6-DA2AA14EA427}"/>
              </a:ext>
            </a:extLst>
          </p:cNvPr>
          <p:cNvSpPr txBox="1"/>
          <p:nvPr/>
        </p:nvSpPr>
        <p:spPr>
          <a:xfrm>
            <a:off x="593021" y="5281200"/>
            <a:ext cx="2422630" cy="39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Undervisning</a:t>
            </a:r>
          </a:p>
        </p:txBody>
      </p:sp>
      <p:pic>
        <p:nvPicPr>
          <p:cNvPr id="13" name="Picture 2" descr="Nærbilde av hånd som rører i turkis væske med et molekylsett ved siden av.">
            <a:extLst>
              <a:ext uri="{FF2B5EF4-FFF2-40B4-BE49-F238E27FC236}">
                <a16:creationId xmlns:a16="http://schemas.microsoft.com/office/drawing/2014/main" id="{D791E20D-7A50-75AA-9EF1-7090405EDC9B}"/>
              </a:ext>
            </a:extLst>
          </p:cNvPr>
          <p:cNvPicPr>
            <a:picLocks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3106" y="1176602"/>
            <a:ext cx="2862000" cy="237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kstSylinder 23">
            <a:extLst>
              <a:ext uri="{FF2B5EF4-FFF2-40B4-BE49-F238E27FC236}">
                <a16:creationId xmlns:a16="http://schemas.microsoft.com/office/drawing/2014/main" id="{565ED0E2-FE27-961D-4F3A-BDBA3C02E181}"/>
              </a:ext>
            </a:extLst>
          </p:cNvPr>
          <p:cNvSpPr txBox="1"/>
          <p:nvPr/>
        </p:nvSpPr>
        <p:spPr>
          <a:xfrm>
            <a:off x="1901093" y="3267425"/>
            <a:ext cx="13131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800">
                <a:solidFill>
                  <a:prstClr val="white"/>
                </a:solidFill>
                <a:latin typeface="Arial"/>
              </a:rPr>
              <a:t>Foto: UiO/Jarli &amp; Jordan 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79421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>
            <a:extLst>
              <a:ext uri="{FF2B5EF4-FFF2-40B4-BE49-F238E27FC236}">
                <a16:creationId xmlns:a16="http://schemas.microsoft.com/office/drawing/2014/main" id="{7C5F294B-6044-6648-6771-6A353D20630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148" y="3435178"/>
            <a:ext cx="2896357" cy="2538273"/>
          </a:xfrm>
          <a:prstGeom prst="rect">
            <a:avLst/>
          </a:prstGeom>
        </p:spPr>
      </p:pic>
      <p:pic>
        <p:nvPicPr>
          <p:cNvPr id="6152" name="Picture 8" descr="En gruppe forskere har møte foran en grønn, mosekledt vegg. ">
            <a:extLst>
              <a:ext uri="{FF2B5EF4-FFF2-40B4-BE49-F238E27FC236}">
                <a16:creationId xmlns:a16="http://schemas.microsoft.com/office/drawing/2014/main" id="{FB58B123-97CF-AD02-0DAA-24AB86D8638E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943666" y="1206800"/>
            <a:ext cx="2862000" cy="237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Publikumsarrangement med mange tilhørere i salen og foredragsholder på scene i grønt lys.">
            <a:extLst>
              <a:ext uri="{FF2B5EF4-FFF2-40B4-BE49-F238E27FC236}">
                <a16:creationId xmlns:a16="http://schemas.microsoft.com/office/drawing/2014/main" id="{2B3F26C5-6142-2776-60A1-B9416B29BA1B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9092" y="1206800"/>
            <a:ext cx="2862000" cy="2379600"/>
          </a:xfrm>
          <a:prstGeom prst="rect">
            <a:avLst/>
          </a:prstGeom>
        </p:spPr>
      </p:pic>
      <p:pic>
        <p:nvPicPr>
          <p:cNvPr id="6150" name="Picture 6">
            <a:extLst>
              <a:ext uri="{FF2B5EF4-FFF2-40B4-BE49-F238E27FC236}">
                <a16:creationId xmlns:a16="http://schemas.microsoft.com/office/drawing/2014/main" id="{5335DDB1-5DCD-36C6-DBD8-2EE6AAD982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52646" y="3586400"/>
            <a:ext cx="3001472" cy="237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ktangel 14">
            <a:extLst>
              <a:ext uri="{FF2B5EF4-FFF2-40B4-BE49-F238E27FC236}">
                <a16:creationId xmlns:a16="http://schemas.microsoft.com/office/drawing/2014/main" id="{1986AF8C-AD2B-2A37-55D3-ED5855EB40E0}"/>
              </a:ext>
            </a:extLst>
          </p:cNvPr>
          <p:cNvSpPr/>
          <p:nvPr/>
        </p:nvSpPr>
        <p:spPr>
          <a:xfrm>
            <a:off x="6089850" y="1206800"/>
            <a:ext cx="2861251" cy="2379600"/>
          </a:xfrm>
          <a:prstGeom prst="rect">
            <a:avLst/>
          </a:prstGeom>
          <a:solidFill>
            <a:srgbClr val="3E31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B97228FB-9E55-A2ED-5A5C-89C74B4E340F}"/>
              </a:ext>
            </a:extLst>
          </p:cNvPr>
          <p:cNvSpPr/>
          <p:nvPr/>
        </p:nvSpPr>
        <p:spPr>
          <a:xfrm>
            <a:off x="371767" y="1206800"/>
            <a:ext cx="2875989" cy="2379600"/>
          </a:xfrm>
          <a:prstGeom prst="rect">
            <a:avLst/>
          </a:prstGeom>
          <a:solidFill>
            <a:srgbClr val="3E31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064A29B1-3E3C-A9F7-EDB0-A811BB4FF797}"/>
              </a:ext>
            </a:extLst>
          </p:cNvPr>
          <p:cNvSpPr/>
          <p:nvPr/>
        </p:nvSpPr>
        <p:spPr>
          <a:xfrm>
            <a:off x="3230264" y="3586400"/>
            <a:ext cx="2861251" cy="2379600"/>
          </a:xfrm>
          <a:prstGeom prst="rect">
            <a:avLst/>
          </a:prstGeom>
          <a:solidFill>
            <a:srgbClr val="3E31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AF59C412-CB19-1C42-19AD-223F7CB39595}"/>
              </a:ext>
            </a:extLst>
          </p:cNvPr>
          <p:cNvSpPr/>
          <p:nvPr/>
        </p:nvSpPr>
        <p:spPr>
          <a:xfrm>
            <a:off x="8947458" y="3586400"/>
            <a:ext cx="2861251" cy="2379600"/>
          </a:xfrm>
          <a:prstGeom prst="rect">
            <a:avLst/>
          </a:prstGeom>
          <a:solidFill>
            <a:srgbClr val="3E31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419CEF0-512F-0F19-C66D-9A389F32C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cs typeface="Arial"/>
              </a:rPr>
              <a:t>Innovasjonstiltak</a:t>
            </a:r>
            <a:endParaRPr lang="nb-NO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B217454E-AB23-B669-D082-900D991E48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Side </a:t>
            </a:r>
            <a:fld id="{5251F420-7306-4E7C-A79E-F31A38F7D392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7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51105C33-99C3-3D14-2972-17BB9747333A}"/>
              </a:ext>
            </a:extLst>
          </p:cNvPr>
          <p:cNvSpPr txBox="1"/>
          <p:nvPr/>
        </p:nvSpPr>
        <p:spPr>
          <a:xfrm>
            <a:off x="3502800" y="4068000"/>
            <a:ext cx="2508684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Startuplab</a:t>
            </a: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ShareLab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92335B98-C402-B84C-5BDA-B8C3086EEDB2}"/>
              </a:ext>
            </a:extLst>
          </p:cNvPr>
          <p:cNvSpPr txBox="1"/>
          <p:nvPr/>
        </p:nvSpPr>
        <p:spPr>
          <a:xfrm>
            <a:off x="605807" y="1513777"/>
            <a:ext cx="2625189" cy="132343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Inven2 </a:t>
            </a: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Oslo Tech</a:t>
            </a: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Veksthuset for</a:t>
            </a: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000" dirty="0">
                <a:solidFill>
                  <a:prstClr val="white"/>
                </a:solidFill>
                <a:latin typeface="Arial"/>
              </a:rPr>
              <a:t>verdiskaping</a:t>
            </a:r>
            <a:endParaRPr kumimoji="0" lang="nb-NO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921A10EF-3E0D-AE54-646C-AA9A993E64E7}"/>
              </a:ext>
            </a:extLst>
          </p:cNvPr>
          <p:cNvSpPr txBox="1"/>
          <p:nvPr/>
        </p:nvSpPr>
        <p:spPr>
          <a:xfrm>
            <a:off x="9143471" y="4068313"/>
            <a:ext cx="25295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000" dirty="0">
                <a:solidFill>
                  <a:prstClr val="white"/>
                </a:solidFill>
                <a:latin typeface="Arial"/>
              </a:rPr>
              <a:t>Insj</a:t>
            </a: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Innovasjonssertifikat</a:t>
            </a: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000" dirty="0">
                <a:solidFill>
                  <a:prstClr val="white"/>
                </a:solidFill>
                <a:latin typeface="Arial"/>
              </a:rPr>
              <a:t>Co-Create</a:t>
            </a:r>
            <a:endParaRPr kumimoji="0" lang="nb-NO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CA945010-45A7-528F-4B31-286094C04FD6}"/>
              </a:ext>
            </a:extLst>
          </p:cNvPr>
          <p:cNvSpPr txBox="1"/>
          <p:nvPr/>
        </p:nvSpPr>
        <p:spPr>
          <a:xfrm>
            <a:off x="6270833" y="1513777"/>
            <a:ext cx="2723768" cy="1015663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SPARK Livsvitenskap</a:t>
            </a: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SPARK Samfunns-innovasjon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BF288298-0472-89DA-C437-A1ED733088C0}"/>
              </a:ext>
            </a:extLst>
          </p:cNvPr>
          <p:cNvSpPr txBox="1"/>
          <p:nvPr/>
        </p:nvSpPr>
        <p:spPr>
          <a:xfrm>
            <a:off x="4378862" y="3357498"/>
            <a:ext cx="171713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Foto: Veksthuset for verdiskaping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D562CE0E-8107-0A9E-5631-BC647BCAE67E}"/>
              </a:ext>
            </a:extLst>
          </p:cNvPr>
          <p:cNvSpPr txBox="1"/>
          <p:nvPr/>
        </p:nvSpPr>
        <p:spPr>
          <a:xfrm>
            <a:off x="10534526" y="3370956"/>
            <a:ext cx="128432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800" dirty="0">
                <a:solidFill>
                  <a:prstClr val="white"/>
                </a:solidFill>
                <a:latin typeface="Arial"/>
              </a:rPr>
              <a:t>Foto: UiO/Jarli &amp; Jordan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A7F076A5-46D5-BAE9-31C8-FBFC2E7936E6}"/>
              </a:ext>
            </a:extLst>
          </p:cNvPr>
          <p:cNvSpPr txBox="1"/>
          <p:nvPr/>
        </p:nvSpPr>
        <p:spPr>
          <a:xfrm>
            <a:off x="7666775" y="5750556"/>
            <a:ext cx="13131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800">
                <a:solidFill>
                  <a:prstClr val="white"/>
                </a:solidFill>
                <a:latin typeface="Arial"/>
              </a:rPr>
              <a:t>Foto: UiO/Jarli &amp; Jordan 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950E709-7212-6523-E451-DFCC8E7F131E}"/>
              </a:ext>
            </a:extLst>
          </p:cNvPr>
          <p:cNvSpPr txBox="1"/>
          <p:nvPr/>
        </p:nvSpPr>
        <p:spPr>
          <a:xfrm>
            <a:off x="1963878" y="5741071"/>
            <a:ext cx="128432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800">
                <a:solidFill>
                  <a:prstClr val="white"/>
                </a:solidFill>
                <a:latin typeface="Arial"/>
              </a:rPr>
              <a:t>Foto: UiO/Jarli &amp; Jordan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91278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FD8F8564-B760-6482-F5B6-C1457DB3717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47756" y="1210639"/>
            <a:ext cx="2978840" cy="2375761"/>
          </a:xfrm>
          <a:prstGeom prst="rect">
            <a:avLst/>
          </a:prstGeom>
        </p:spPr>
      </p:pic>
      <p:pic>
        <p:nvPicPr>
          <p:cNvPr id="20" name="Bilde 19">
            <a:extLst>
              <a:ext uri="{FF2B5EF4-FFF2-40B4-BE49-F238E27FC236}">
                <a16:creationId xmlns:a16="http://schemas.microsoft.com/office/drawing/2014/main" id="{4C6FDD3A-F69B-CD50-9683-D48B6F213CBF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1767" y="3578853"/>
            <a:ext cx="2927681" cy="2387361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B419CEF0-512F-0F19-C66D-9A389F32C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Utdanning </a:t>
            </a:r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B217454E-AB23-B669-D082-900D991E48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04F04D25-3C22-50F1-0211-745836D1937B}"/>
              </a:ext>
            </a:extLst>
          </p:cNvPr>
          <p:cNvSpPr/>
          <p:nvPr/>
        </p:nvSpPr>
        <p:spPr>
          <a:xfrm>
            <a:off x="6089850" y="1206801"/>
            <a:ext cx="3193850" cy="237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AF3D5FE8-BCE8-0806-5A78-584684D7B314}"/>
              </a:ext>
            </a:extLst>
          </p:cNvPr>
          <p:cNvSpPr/>
          <p:nvPr/>
        </p:nvSpPr>
        <p:spPr>
          <a:xfrm>
            <a:off x="371767" y="1206800"/>
            <a:ext cx="2875989" cy="237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2809539A-1087-4255-78A8-56070B3494E5}"/>
              </a:ext>
            </a:extLst>
          </p:cNvPr>
          <p:cNvSpPr/>
          <p:nvPr/>
        </p:nvSpPr>
        <p:spPr>
          <a:xfrm>
            <a:off x="3230264" y="3578854"/>
            <a:ext cx="2861251" cy="237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51105C33-99C3-3D14-2972-17BB9747333A}"/>
              </a:ext>
            </a:extLst>
          </p:cNvPr>
          <p:cNvSpPr txBox="1"/>
          <p:nvPr/>
        </p:nvSpPr>
        <p:spPr>
          <a:xfrm>
            <a:off x="585101" y="1834116"/>
            <a:ext cx="2824297" cy="1023422"/>
          </a:xfrm>
          <a:prstGeom prst="rect">
            <a:avLst/>
          </a:prstGeom>
          <a:noFill/>
        </p:spPr>
        <p:txBody>
          <a:bodyPr wrap="square" lIns="91440" tIns="45720" rIns="91440" bIns="45720" rtlCol="0" anchor="b">
            <a:spAutoFit/>
          </a:bodyPr>
          <a:lstStyle/>
          <a:p>
            <a:pPr lvl="0">
              <a:lnSpc>
                <a:spcPct val="107000"/>
              </a:lnSpc>
            </a:pPr>
            <a:r>
              <a:rPr lang="nb-NO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27 400 studenter</a:t>
            </a:r>
          </a:p>
          <a:p>
            <a:pPr lvl="0">
              <a:lnSpc>
                <a:spcPct val="107000"/>
              </a:lnSpc>
            </a:pPr>
            <a:endParaRPr lang="nb-NO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endParaRPr lang="nb-NO" sz="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r>
              <a:rPr lang="nb-NO" sz="2000" dirty="0">
                <a:latin typeface="Arial"/>
                <a:ea typeface="Calibri"/>
                <a:cs typeface="Arial"/>
              </a:rPr>
              <a:t>5 266 </a:t>
            </a:r>
            <a:r>
              <a:rPr lang="nb-NO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</a:t>
            </a:r>
            <a:r>
              <a:rPr lang="nb-NO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teksaminerte 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921A10EF-3E0D-AE54-646C-AA9A993E64E7}"/>
              </a:ext>
            </a:extLst>
          </p:cNvPr>
          <p:cNvSpPr txBox="1"/>
          <p:nvPr/>
        </p:nvSpPr>
        <p:spPr>
          <a:xfrm>
            <a:off x="3363013" y="4005609"/>
            <a:ext cx="2663271" cy="1188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7000"/>
              </a:lnSpc>
            </a:pPr>
            <a:endParaRPr lang="nb-NO" sz="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r>
              <a:rPr lang="nb-NO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16 744 kvalifiserte søkere som har UiO som førstevalg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CA945010-45A7-528F-4B31-286094C04FD6}"/>
              </a:ext>
            </a:extLst>
          </p:cNvPr>
          <p:cNvSpPr txBox="1"/>
          <p:nvPr/>
        </p:nvSpPr>
        <p:spPr>
          <a:xfrm>
            <a:off x="6357879" y="1404612"/>
            <a:ext cx="2251685" cy="171502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lvl="0">
              <a:lnSpc>
                <a:spcPct val="107000"/>
              </a:lnSpc>
            </a:pPr>
            <a:endParaRPr lang="nb-NO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r>
              <a:rPr lang="nb-NO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Høy tilfredshet med faglig innhold i studiene.</a:t>
            </a:r>
          </a:p>
          <a:p>
            <a:pPr lvl="0">
              <a:lnSpc>
                <a:spcPct val="107000"/>
              </a:lnSpc>
            </a:pPr>
            <a:endParaRPr lang="nb-NO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52C0D43-C800-D114-15B9-712CC6600C38}"/>
              </a:ext>
            </a:extLst>
          </p:cNvPr>
          <p:cNvSpPr txBox="1"/>
          <p:nvPr/>
        </p:nvSpPr>
        <p:spPr>
          <a:xfrm>
            <a:off x="11167703" y="3362400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UiO</a:t>
            </a:r>
            <a:endParaRPr lang="en-GB" sz="800">
              <a:solidFill>
                <a:schemeClr val="bg1"/>
              </a:solidFill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3EC2D56E-6499-7096-9310-8E17346300D0}"/>
              </a:ext>
            </a:extLst>
          </p:cNvPr>
          <p:cNvSpPr txBox="1"/>
          <p:nvPr/>
        </p:nvSpPr>
        <p:spPr>
          <a:xfrm>
            <a:off x="4798961" y="3362400"/>
            <a:ext cx="128432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UiO/Jarli &amp; Jordan</a:t>
            </a:r>
            <a:endParaRPr lang="en-GB" sz="800">
              <a:solidFill>
                <a:schemeClr val="bg1"/>
              </a:solidFill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04514168-98DB-3DCC-4F57-B206DFFA03BA}"/>
              </a:ext>
            </a:extLst>
          </p:cNvPr>
          <p:cNvSpPr txBox="1"/>
          <p:nvPr/>
        </p:nvSpPr>
        <p:spPr>
          <a:xfrm>
            <a:off x="1953043" y="5743008"/>
            <a:ext cx="128432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/>
              <a:t>Foto: UiO/Jarli &amp; Jordan</a:t>
            </a:r>
            <a:endParaRPr lang="en-GB" sz="80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EDF6038A-F3CB-F098-7505-ABF146E718CF}"/>
              </a:ext>
            </a:extLst>
          </p:cNvPr>
          <p:cNvPicPr preferRelativeResize="0">
            <a:picLocks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79"/>
          <a:stretch>
            <a:fillRect/>
          </a:stretch>
        </p:blipFill>
        <p:spPr bwMode="auto">
          <a:xfrm>
            <a:off x="6087709" y="3577844"/>
            <a:ext cx="2861251" cy="2372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083ADEF2-1C6E-6CAF-0024-2945AB205529}"/>
              </a:ext>
            </a:extLst>
          </p:cNvPr>
          <p:cNvSpPr txBox="1"/>
          <p:nvPr/>
        </p:nvSpPr>
        <p:spPr>
          <a:xfrm>
            <a:off x="7523752" y="5735334"/>
            <a:ext cx="143981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dirty="0">
                <a:solidFill>
                  <a:schemeClr val="bg1"/>
                </a:solidFill>
              </a:rPr>
              <a:t>Foto: UiO/Francesco Segrè</a:t>
            </a:r>
            <a:endParaRPr lang="en-GB" sz="800" dirty="0">
              <a:solidFill>
                <a:schemeClr val="bg1"/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A1662FA-2DEB-CA5C-6336-99DF6C635A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932848" y="1207055"/>
            <a:ext cx="2865103" cy="236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ktangel 16">
            <a:extLst>
              <a:ext uri="{FF2B5EF4-FFF2-40B4-BE49-F238E27FC236}">
                <a16:creationId xmlns:a16="http://schemas.microsoft.com/office/drawing/2014/main" id="{3873171A-028A-BBF6-AB4A-000EED632008}"/>
              </a:ext>
            </a:extLst>
          </p:cNvPr>
          <p:cNvSpPr/>
          <p:nvPr/>
        </p:nvSpPr>
        <p:spPr>
          <a:xfrm>
            <a:off x="8932849" y="3568023"/>
            <a:ext cx="2865102" cy="23806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92335B98-C402-B84C-5BDA-B8C3086EEDB2}"/>
              </a:ext>
            </a:extLst>
          </p:cNvPr>
          <p:cNvSpPr txBox="1"/>
          <p:nvPr/>
        </p:nvSpPr>
        <p:spPr>
          <a:xfrm>
            <a:off x="9128563" y="3919195"/>
            <a:ext cx="2885538" cy="17150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>
              <a:lnSpc>
                <a:spcPct val="107000"/>
              </a:lnSpc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1097</a:t>
            </a:r>
          </a:p>
          <a:p>
            <a:pPr lvl="0">
              <a:lnSpc>
                <a:spcPct val="107000"/>
              </a:lnSpc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utreisende studenter</a:t>
            </a:r>
          </a:p>
          <a:p>
            <a:pPr lvl="0">
              <a:lnSpc>
                <a:spcPct val="107000"/>
              </a:lnSpc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1666</a:t>
            </a:r>
          </a:p>
          <a:p>
            <a:pPr lvl="0">
              <a:lnSpc>
                <a:spcPct val="107000"/>
              </a:lnSpc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innreisende studenter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12522AA3-72C7-4874-A41B-7FFFAE94D89D}"/>
              </a:ext>
            </a:extLst>
          </p:cNvPr>
          <p:cNvSpPr txBox="1"/>
          <p:nvPr/>
        </p:nvSpPr>
        <p:spPr>
          <a:xfrm>
            <a:off x="11206462" y="3361768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dirty="0">
                <a:solidFill>
                  <a:schemeClr val="bg1"/>
                </a:solidFill>
              </a:rPr>
              <a:t>Foto: UiO</a:t>
            </a:r>
            <a:endParaRPr lang="en-GB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0522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64379-7062-016C-E817-C2419CA01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B86886AE-7411-523C-1319-48EE823343A2}"/>
              </a:ext>
            </a:extLst>
          </p:cNvPr>
          <p:cNvSpPr/>
          <p:nvPr/>
        </p:nvSpPr>
        <p:spPr>
          <a:xfrm>
            <a:off x="360044" y="1193474"/>
            <a:ext cx="7506301" cy="2263710"/>
          </a:xfrm>
          <a:prstGeom prst="rect">
            <a:avLst/>
          </a:prstGeom>
          <a:solidFill>
            <a:srgbClr val="3E31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60ED6731-E218-CC26-C7F5-8B70BA1B3ABD}"/>
              </a:ext>
            </a:extLst>
          </p:cNvPr>
          <p:cNvSpPr/>
          <p:nvPr/>
        </p:nvSpPr>
        <p:spPr>
          <a:xfrm>
            <a:off x="360045" y="3548368"/>
            <a:ext cx="3710914" cy="226371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5F0787AE-DB52-3A8C-7E48-14AAD10F4674}"/>
              </a:ext>
            </a:extLst>
          </p:cNvPr>
          <p:cNvSpPr/>
          <p:nvPr/>
        </p:nvSpPr>
        <p:spPr>
          <a:xfrm>
            <a:off x="4155431" y="3548368"/>
            <a:ext cx="3710914" cy="226371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F7BE59FD-2CE9-4894-76D9-2C781CC0C3E0}"/>
              </a:ext>
            </a:extLst>
          </p:cNvPr>
          <p:cNvSpPr/>
          <p:nvPr/>
        </p:nvSpPr>
        <p:spPr>
          <a:xfrm>
            <a:off x="7950817" y="3548368"/>
            <a:ext cx="3710914" cy="226371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3E8F42F-178B-83B2-5BBC-DD7DBB799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/>
              <a:t>Studenter og studienivåer</a:t>
            </a:r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CB888A72-5765-619C-7599-5AD8210018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C17DAC48-BDA7-54D7-C4FC-4EA4A52BCA58}"/>
              </a:ext>
            </a:extLst>
          </p:cNvPr>
          <p:cNvSpPr txBox="1"/>
          <p:nvPr/>
        </p:nvSpPr>
        <p:spPr>
          <a:xfrm>
            <a:off x="1223949" y="1379118"/>
            <a:ext cx="198310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</a:t>
            </a:r>
            <a:r>
              <a:rPr lang="nb-NO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nb-NO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årsstudier</a:t>
            </a:r>
          </a:p>
          <a:p>
            <a:endParaRPr lang="nb-NO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98 </a:t>
            </a:r>
          </a:p>
          <a:p>
            <a:r>
              <a:rPr lang="nb-NO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masterprogram</a:t>
            </a:r>
          </a:p>
          <a:p>
            <a:endParaRPr lang="nb-NO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77C11794-071B-F8F5-9D8F-3B673175C5A4}"/>
              </a:ext>
            </a:extLst>
          </p:cNvPr>
          <p:cNvSpPr txBox="1"/>
          <p:nvPr/>
        </p:nvSpPr>
        <p:spPr>
          <a:xfrm>
            <a:off x="4445045" y="4098364"/>
            <a:ext cx="33019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nb-NO" sz="3200" dirty="0">
                <a:solidFill>
                  <a:srgbClr val="5C5BE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5770 </a:t>
            </a:r>
            <a:br>
              <a:rPr lang="nb-NO" sz="1800" dirty="0">
                <a:solidFill>
                  <a:srgbClr val="5C5BE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studenter på 1,5 - 2-årig masterprogram</a:t>
            </a: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7848E94F-B84D-8046-9B88-B4803A7F0F3E}"/>
              </a:ext>
            </a:extLst>
          </p:cNvPr>
          <p:cNvSpPr txBox="1"/>
          <p:nvPr/>
        </p:nvSpPr>
        <p:spPr>
          <a:xfrm>
            <a:off x="423126" y="4098364"/>
            <a:ext cx="391477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rgbClr val="5C5BE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8645</a:t>
            </a:r>
            <a:br>
              <a:rPr lang="nb-NO" sz="1800" dirty="0">
                <a:solidFill>
                  <a:srgbClr val="5C5BE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studenter på bachelorprogram </a:t>
            </a:r>
          </a:p>
        </p:txBody>
      </p:sp>
      <p:sp>
        <p:nvSpPr>
          <p:cNvPr id="31" name="TekstSylinder 30">
            <a:extLst>
              <a:ext uri="{FF2B5EF4-FFF2-40B4-BE49-F238E27FC236}">
                <a16:creationId xmlns:a16="http://schemas.microsoft.com/office/drawing/2014/main" id="{04C644CA-727E-4922-2F9A-D89ABF522B43}"/>
              </a:ext>
            </a:extLst>
          </p:cNvPr>
          <p:cNvSpPr txBox="1"/>
          <p:nvPr/>
        </p:nvSpPr>
        <p:spPr>
          <a:xfrm>
            <a:off x="8165103" y="4098364"/>
            <a:ext cx="34966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rgbClr val="5C5BE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6340</a:t>
            </a:r>
            <a:br>
              <a:rPr lang="nb-NO" sz="1800" dirty="0">
                <a:solidFill>
                  <a:srgbClr val="5C5BE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studenter på 5-årig master og 6-årig profesjon</a:t>
            </a:r>
          </a:p>
          <a:p>
            <a:endParaRPr lang="nb-NO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FE9A9B68-75AD-DCA5-AFBA-9F3DA8C7EEBF}"/>
              </a:ext>
            </a:extLst>
          </p:cNvPr>
          <p:cNvSpPr txBox="1"/>
          <p:nvPr/>
        </p:nvSpPr>
        <p:spPr>
          <a:xfrm>
            <a:off x="10377405" y="3233131"/>
            <a:ext cx="128432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Foto: Jarli &amp; Jordan/UiO</a:t>
            </a:r>
            <a:endParaRPr lang="en-GB" sz="800">
              <a:solidFill>
                <a:schemeClr val="bg1"/>
              </a:solidFill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86886AE-7411-523C-1319-48EE823343A2}"/>
              </a:ext>
            </a:extLst>
          </p:cNvPr>
          <p:cNvSpPr/>
          <p:nvPr/>
        </p:nvSpPr>
        <p:spPr>
          <a:xfrm>
            <a:off x="4613413" y="1682265"/>
            <a:ext cx="2965169" cy="1352718"/>
          </a:xfrm>
          <a:prstGeom prst="rect">
            <a:avLst/>
          </a:prstGeom>
          <a:solidFill>
            <a:srgbClr val="3E31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72 </a:t>
            </a:r>
          </a:p>
          <a:p>
            <a:r>
              <a:rPr lang="nb-NO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bachelorprogram</a:t>
            </a:r>
          </a:p>
          <a:p>
            <a:endParaRPr lang="nb-NO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</a:p>
          <a:p>
            <a:r>
              <a:rPr lang="nb-NO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5-6-årige program</a:t>
            </a: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F1BD2546-1A4D-956A-7C75-B823698B92D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818" y="1193474"/>
            <a:ext cx="3710913" cy="2263710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37DF8816-210A-D262-FF5E-181F7E8D6E9C}"/>
              </a:ext>
            </a:extLst>
          </p:cNvPr>
          <p:cNvSpPr txBox="1"/>
          <p:nvPr/>
        </p:nvSpPr>
        <p:spPr>
          <a:xfrm>
            <a:off x="10377405" y="3241740"/>
            <a:ext cx="128432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dirty="0">
                <a:solidFill>
                  <a:schemeClr val="bg1"/>
                </a:solidFill>
              </a:rPr>
              <a:t>Foto: UiO/Jarli &amp; Jordan</a:t>
            </a:r>
            <a:endParaRPr lang="en-GB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400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A1655-2F17-B838-B6FC-14BBD29DA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ktangel 14">
            <a:extLst>
              <a:ext uri="{FF2B5EF4-FFF2-40B4-BE49-F238E27FC236}">
                <a16:creationId xmlns:a16="http://schemas.microsoft.com/office/drawing/2014/main" id="{A1A6DE54-4BDE-0B7E-B474-C2DCF0A5DD8D}"/>
              </a:ext>
            </a:extLst>
          </p:cNvPr>
          <p:cNvSpPr/>
          <p:nvPr/>
        </p:nvSpPr>
        <p:spPr>
          <a:xfrm>
            <a:off x="360045" y="3548368"/>
            <a:ext cx="3710914" cy="226371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UiO har </a:t>
            </a:r>
            <a:r>
              <a:rPr lang="nb-NO" sz="2000" dirty="0">
                <a:solidFill>
                  <a:srgbClr val="5C5BE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nb-NO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sentre for fremragende utdanning og er deltaker i et femte</a:t>
            </a: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7EA77599-A867-935F-53A1-2AAA2732EA95}"/>
              </a:ext>
            </a:extLst>
          </p:cNvPr>
          <p:cNvSpPr/>
          <p:nvPr/>
        </p:nvSpPr>
        <p:spPr>
          <a:xfrm>
            <a:off x="4155431" y="3548368"/>
            <a:ext cx="3710914" cy="226371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UiO har siden 2020 utnevnt </a:t>
            </a:r>
          </a:p>
          <a:p>
            <a:pPr algn="ctr"/>
            <a:r>
              <a:rPr lang="nb-NO" sz="2000" dirty="0">
                <a:solidFill>
                  <a:srgbClr val="5C5BE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  <a:r>
              <a:rPr lang="nb-NO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meritterte utdannere</a:t>
            </a:r>
          </a:p>
          <a:p>
            <a:pPr algn="ctr"/>
            <a:endParaRPr lang="nb-NO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72AE1C1A-3727-BC54-4B9A-2E8BC1F0DC19}"/>
              </a:ext>
            </a:extLst>
          </p:cNvPr>
          <p:cNvSpPr/>
          <p:nvPr/>
        </p:nvSpPr>
        <p:spPr>
          <a:xfrm>
            <a:off x="7946516" y="3548368"/>
            <a:ext cx="3710914" cy="226371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nb-NO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nb-NO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UiO fikk i 2025 den nasjonale utdanningskvalitetsprisen for høyere utdanning</a:t>
            </a:r>
          </a:p>
          <a:p>
            <a:pPr algn="ctr"/>
            <a:endParaRPr lang="nb-NO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F11A0FFA-50AC-E61B-6664-C680BF7D3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98048"/>
            <a:ext cx="11471910" cy="542658"/>
          </a:xfrm>
        </p:spPr>
        <p:txBody>
          <a:bodyPr/>
          <a:lstStyle/>
          <a:p>
            <a:r>
              <a:rPr lang="nb-NO"/>
              <a:t> Fremragende utdanning</a:t>
            </a:r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A6A1B6FA-6C0B-1A09-5309-4471381E3E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1F01CE66-6557-5454-9E0E-25BFA523C92C}"/>
              </a:ext>
            </a:extLst>
          </p:cNvPr>
          <p:cNvSpPr txBox="1"/>
          <p:nvPr/>
        </p:nvSpPr>
        <p:spPr>
          <a:xfrm>
            <a:off x="4151130" y="3090446"/>
            <a:ext cx="3379060" cy="67710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nb-NO" sz="2000"/>
          </a:p>
          <a:p>
            <a:endParaRPr lang="nb-NO" sz="180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89C8BF0D-8584-98A6-EE8A-B590A4082111}"/>
              </a:ext>
            </a:extLst>
          </p:cNvPr>
          <p:cNvSpPr txBox="1"/>
          <p:nvPr/>
        </p:nvSpPr>
        <p:spPr>
          <a:xfrm>
            <a:off x="10377405" y="3333130"/>
            <a:ext cx="128432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</a:t>
            </a:r>
            <a:r>
              <a:rPr lang="en-GB" sz="800">
                <a:solidFill>
                  <a:schemeClr val="bg1"/>
                </a:solidFill>
              </a:rPr>
              <a:t>Jarli &amp; Jordan/UiO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D68914FB-D48B-5C19-B3BF-6F5E45B09C42}"/>
              </a:ext>
            </a:extLst>
          </p:cNvPr>
          <p:cNvSpPr txBox="1"/>
          <p:nvPr/>
        </p:nvSpPr>
        <p:spPr>
          <a:xfrm>
            <a:off x="6174855" y="3332924"/>
            <a:ext cx="169148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</a:t>
            </a:r>
            <a:r>
              <a:rPr lang="en-GB" sz="800">
                <a:solidFill>
                  <a:schemeClr val="bg1"/>
                </a:solidFill>
              </a:rPr>
              <a:t>Nicholas Doherty/Unsplash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0ADD34D-E901-3D9C-2180-E0A9352A6194}"/>
              </a:ext>
            </a:extLst>
          </p:cNvPr>
          <p:cNvSpPr txBox="1"/>
          <p:nvPr/>
        </p:nvSpPr>
        <p:spPr>
          <a:xfrm rot="10800000" flipV="1">
            <a:off x="10294919" y="3291764"/>
            <a:ext cx="153703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>
                <a:solidFill>
                  <a:schemeClr val="bg1"/>
                </a:solidFill>
              </a:rPr>
              <a:t>Foto: UiO/Jarli &amp; Jordan</a:t>
            </a:r>
          </a:p>
        </p:txBody>
      </p:sp>
      <p:sp>
        <p:nvSpPr>
          <p:cNvPr id="3" name="AutoShape 2" descr="Meritterte utdannere 2025">
            <a:extLst>
              <a:ext uri="{FF2B5EF4-FFF2-40B4-BE49-F238E27FC236}">
                <a16:creationId xmlns:a16="http://schemas.microsoft.com/office/drawing/2014/main" id="{1EE06E9A-0200-04C1-F8DF-E90B3448F10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3BFA0ADE-9D69-C2B2-FBAA-C3301478760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699" y="1258573"/>
            <a:ext cx="3710914" cy="2251299"/>
          </a:xfrm>
          <a:prstGeom prst="rect">
            <a:avLst/>
          </a:prstGeom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1ADAED03-8717-A23D-E703-6590D5F8FFFA}"/>
              </a:ext>
            </a:extLst>
          </p:cNvPr>
          <p:cNvSpPr txBox="1"/>
          <p:nvPr/>
        </p:nvSpPr>
        <p:spPr>
          <a:xfrm>
            <a:off x="6622753" y="3265785"/>
            <a:ext cx="128432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UiO/Jarli &amp; Jordan</a:t>
            </a:r>
            <a:endParaRPr lang="en-GB" sz="800">
              <a:solidFill>
                <a:schemeClr val="bg1"/>
              </a:solidFill>
            </a:endParaRPr>
          </a:p>
        </p:txBody>
      </p:sp>
      <p:pic>
        <p:nvPicPr>
          <p:cNvPr id="1030" name="Picture 6" descr="Studenthagen">
            <a:extLst>
              <a:ext uri="{FF2B5EF4-FFF2-40B4-BE49-F238E27FC236}">
                <a16:creationId xmlns:a16="http://schemas.microsoft.com/office/drawing/2014/main" id="{F1C83081-7DF8-E73B-3F50-CD7E0EDD1C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4653" y="1273033"/>
            <a:ext cx="3706305" cy="222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0A5D566-E474-9ADD-A585-BDCB295B9172}"/>
              </a:ext>
            </a:extLst>
          </p:cNvPr>
          <p:cNvSpPr txBox="1"/>
          <p:nvPr/>
        </p:nvSpPr>
        <p:spPr>
          <a:xfrm>
            <a:off x="2822434" y="3260040"/>
            <a:ext cx="128432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UiO/Jarli &amp; Jordan</a:t>
            </a:r>
            <a:endParaRPr lang="en-GB" sz="800">
              <a:solidFill>
                <a:schemeClr val="bg1"/>
              </a:solidFill>
            </a:endParaRP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AF9785AD-9D8D-29A5-CDE6-EBFDC8AEB5C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46516" y="1231704"/>
            <a:ext cx="3710914" cy="2263710"/>
          </a:xfrm>
          <a:prstGeom prst="rect">
            <a:avLst/>
          </a:prstGeom>
        </p:spPr>
      </p:pic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9AC0235-6462-5CCF-92DE-FECFA742BD2B}"/>
              </a:ext>
            </a:extLst>
          </p:cNvPr>
          <p:cNvSpPr txBox="1"/>
          <p:nvPr/>
        </p:nvSpPr>
        <p:spPr>
          <a:xfrm>
            <a:off x="10418140" y="3265785"/>
            <a:ext cx="132440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Nina Vebø/NOKUT</a:t>
            </a:r>
            <a:endParaRPr lang="en-GB" sz="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0197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17482A8E-095B-2618-04D4-E316934C0B56}"/>
              </a:ext>
            </a:extLst>
          </p:cNvPr>
          <p:cNvSpPr/>
          <p:nvPr/>
        </p:nvSpPr>
        <p:spPr>
          <a:xfrm>
            <a:off x="6301946" y="0"/>
            <a:ext cx="589005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8042D16-ABCC-D552-45AC-3D86BE238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/>
              <a:t>Internasjonalt samarbeid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14FF2FC-B868-7F84-3625-918C36DCEE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</p:spPr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Page </a:t>
            </a:r>
            <a:fld id="{5251F420-7306-4E7C-A79E-F31A38F7D392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7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CBF6B84E-29D2-B41F-BA8C-7BAA1C225A31}"/>
              </a:ext>
            </a:extLst>
          </p:cNvPr>
          <p:cNvSpPr txBox="1"/>
          <p:nvPr/>
        </p:nvSpPr>
        <p:spPr>
          <a:xfrm>
            <a:off x="122537" y="1262748"/>
            <a:ext cx="552728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nb-NO" sz="2000" dirty="0">
                <a:solidFill>
                  <a:prstClr val="black"/>
                </a:solidFill>
                <a:latin typeface="Arial"/>
              </a:rPr>
              <a:t>Utdanning og forskning</a:t>
            </a:r>
            <a:endParaRPr kumimoji="0" lang="nb-NO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endParaRPr lang="nb-NO" sz="2000" dirty="0">
              <a:solidFill>
                <a:prstClr val="black"/>
              </a:solidFill>
              <a:latin typeface="Arial"/>
            </a:endParaRPr>
          </a:p>
          <a:p>
            <a:pPr marL="285750" marR="0" lvl="0" indent="-28575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Ulike program for samarbeid med Norden, Det globale sør, Europa, India, Brasil, Sør-Korea, Sør-Afrika, Kina, Japan, Canada og USA</a:t>
            </a: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Studentutveksling</a:t>
            </a:r>
          </a:p>
          <a:p>
            <a:pPr marL="285750" marR="0" lvl="0" indent="-28575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endParaRPr kumimoji="0" lang="nb-NO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Kapasitetsbygging</a:t>
            </a:r>
          </a:p>
          <a:p>
            <a:pPr marL="285750" marR="0" lvl="0" indent="-28575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endParaRPr kumimoji="0" lang="nb-NO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Internasjonale universitetsnettverk og allianser</a:t>
            </a:r>
          </a:p>
          <a:p>
            <a:pPr marR="0" lvl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nb-NO" sz="2000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4BDEB708-02F3-B0FE-3333-15FC67813D9F}"/>
              </a:ext>
            </a:extLst>
          </p:cNvPr>
          <p:cNvSpPr txBox="1"/>
          <p:nvPr/>
        </p:nvSpPr>
        <p:spPr>
          <a:xfrm>
            <a:off x="8267400" y="3065111"/>
            <a:ext cx="21960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Sett inn bilde her</a:t>
            </a:r>
          </a:p>
        </p:txBody>
      </p:sp>
      <p:pic>
        <p:nvPicPr>
          <p:cNvPr id="7" name="Picture 6" descr="Close-up of globe with grey background.">
            <a:extLst>
              <a:ext uri="{FF2B5EF4-FFF2-40B4-BE49-F238E27FC236}">
                <a16:creationId xmlns:a16="http://schemas.microsoft.com/office/drawing/2014/main" id="{0BD5B932-DC27-D8DA-1EB2-C015D9FE1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3358" y="0"/>
            <a:ext cx="6103620" cy="6855956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2409D090-B9D2-47C3-CE2A-410E4C953DE2}"/>
              </a:ext>
            </a:extLst>
          </p:cNvPr>
          <p:cNvSpPr txBox="1"/>
          <p:nvPr/>
        </p:nvSpPr>
        <p:spPr>
          <a:xfrm>
            <a:off x="11273159" y="6608306"/>
            <a:ext cx="91884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800" dirty="0">
                <a:solidFill>
                  <a:prstClr val="white"/>
                </a:solidFill>
                <a:latin typeface="Arial"/>
              </a:rPr>
              <a:t>Foto</a:t>
            </a:r>
            <a:r>
              <a:rPr kumimoji="0" lang="nb-NO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Colourbox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3918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900BA3-4BD0-8245-D670-B99E5FD00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3575885-0808-D275-EAC0-65D861012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Circle </a:t>
            </a:r>
            <a:r>
              <a:rPr lang="nb-NO"/>
              <a:t>U.  </a:t>
            </a:r>
          </a:p>
        </p:txBody>
      </p:sp>
      <p:sp>
        <p:nvSpPr>
          <p:cNvPr id="16" name="Plassholder for tekst 15">
            <a:extLst>
              <a:ext uri="{FF2B5EF4-FFF2-40B4-BE49-F238E27FC236}">
                <a16:creationId xmlns:a16="http://schemas.microsoft.com/office/drawing/2014/main" id="{B3DE3D13-808F-30AA-16C9-ADC51EE6FEA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04355" y="5818214"/>
            <a:ext cx="1291644" cy="187051"/>
          </a:xfrm>
        </p:spPr>
        <p:txBody>
          <a:bodyPr/>
          <a:lstStyle/>
          <a:p>
            <a:r>
              <a:rPr lang="nb-NO">
                <a:solidFill>
                  <a:schemeClr val="bg1"/>
                </a:solidFill>
              </a:rPr>
              <a:t>Foto: Karsten Sund/NHM/UiO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D838C17C-6068-2C82-2587-A2ACF4C58313}"/>
              </a:ext>
            </a:extLst>
          </p:cNvPr>
          <p:cNvSpPr txBox="1"/>
          <p:nvPr/>
        </p:nvSpPr>
        <p:spPr>
          <a:xfrm>
            <a:off x="360047" y="1390358"/>
            <a:ext cx="5664628" cy="394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nb-NO" sz="2000" noProof="0" dirty="0">
                <a:latin typeface="Arial" panose="020B0604020202020204" pitchFamily="34" charset="0"/>
                <a:cs typeface="Arial" panose="020B0604020202020204" pitchFamily="34" charset="0"/>
              </a:rPr>
              <a:t>Utvikling av studietilbud på tvers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nb-NO" sz="2000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Arbeid med kunnskapsbasert </a:t>
            </a:r>
            <a:r>
              <a:rPr lang="nb-NO" sz="2000" noProof="0" dirty="0">
                <a:latin typeface="Arial" panose="020B0604020202020204" pitchFamily="34" charset="0"/>
                <a:cs typeface="Arial" panose="020B0604020202020204" pitchFamily="34" charset="0"/>
              </a:rPr>
              <a:t>pedagogisk innovasjon og forskningsbasert undervisning</a:t>
            </a:r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Tematiske kunnskapsklynger (klima, global helse, KI, demokrati)</a:t>
            </a:r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nb-NO" sz="2000" kern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2000" kern="100" noProof="0" dirty="0">
                <a:latin typeface="Arial" panose="020B0604020202020204" pitchFamily="34" charset="0"/>
                <a:cs typeface="Arial" panose="020B0604020202020204" pitchFamily="34" charset="0"/>
              </a:rPr>
              <a:t>Mobilitet og karriereutvikling for forskere i tidlig karriere</a:t>
            </a:r>
            <a:endParaRPr lang="nb-NO" sz="20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8FE9474-38FE-48E7-856E-14E70ACEE6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828246"/>
            <a:ext cx="5664629" cy="5664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662A92BB-2EE0-6664-FE4B-508A1CBA3800}"/>
              </a:ext>
            </a:extLst>
          </p:cNvPr>
          <p:cNvSpPr txBox="1"/>
          <p:nvPr/>
        </p:nvSpPr>
        <p:spPr>
          <a:xfrm>
            <a:off x="10633397" y="6492875"/>
            <a:ext cx="112723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Illustrasjon: Circle U.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28197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17482A8E-095B-2618-04D4-E316934C0B56}"/>
              </a:ext>
            </a:extLst>
          </p:cNvPr>
          <p:cNvSpPr/>
          <p:nvPr/>
        </p:nvSpPr>
        <p:spPr>
          <a:xfrm>
            <a:off x="6301946" y="0"/>
            <a:ext cx="589005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8042D16-ABCC-D552-45AC-3D86BE238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5530011" cy="1550358"/>
          </a:xfrm>
        </p:spPr>
        <p:txBody>
          <a:bodyPr/>
          <a:lstStyle/>
          <a:p>
            <a:r>
              <a:rPr lang="en-GB"/>
              <a:t>The Guild of European Research-Intensive Universities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14FF2FC-B868-7F84-3625-918C36DCEE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</p:spPr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CBF6B84E-29D2-B41F-BA8C-7BAA1C225A31}"/>
              </a:ext>
            </a:extLst>
          </p:cNvPr>
          <p:cNvSpPr txBox="1"/>
          <p:nvPr/>
        </p:nvSpPr>
        <p:spPr>
          <a:xfrm>
            <a:off x="154010" y="2440549"/>
            <a:ext cx="5736001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23 forskningsintensive breddeuniversiteter fra 17 europeiske land</a:t>
            </a:r>
          </a:p>
          <a:p>
            <a:pPr marL="285750" indent="-285750">
              <a:buFont typeface="Wingdings" pitchFamily="2" charset="2"/>
              <a:buChar char="§"/>
            </a:pP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Jobber med forsknings- og utdanningspolitikk samt påvirkning av EUs rammeprogrammer </a:t>
            </a:r>
          </a:p>
          <a:p>
            <a:pPr marL="285750" indent="-285750">
              <a:buFont typeface="Wingdings" pitchFamily="2" charset="2"/>
              <a:buChar char="§"/>
            </a:pP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Viktig tematikk</a:t>
            </a:r>
            <a:r>
              <a:rPr lang="nb-NO" sz="2000" noProof="0" dirty="0">
                <a:latin typeface="Arial" panose="020B0604020202020204" pitchFamily="34" charset="0"/>
                <a:cs typeface="Arial" panose="020B0604020202020204" pitchFamily="34" charset="0"/>
              </a:rPr>
              <a:t>: Akademisk frihet, åpen forskning, ansvarlig internasjonalt samarbeid, innovasjon</a:t>
            </a:r>
          </a:p>
          <a:p>
            <a:pPr marL="285750" indent="-285750">
              <a:buFont typeface="Wingdings" pitchFamily="2" charset="2"/>
              <a:buChar char="§"/>
            </a:pP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Bilde 4" descr="EU-flagg foran Berlaymont-bygningen, hovedkvarteret til Europakommisjonen.">
            <a:extLst>
              <a:ext uri="{FF2B5EF4-FFF2-40B4-BE49-F238E27FC236}">
                <a16:creationId xmlns:a16="http://schemas.microsoft.com/office/drawing/2014/main" id="{8A94FA72-90E8-7F7F-7424-C2EB7F56803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1946" y="0"/>
            <a:ext cx="5890054" cy="6873761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3D75B9C6-9237-23EA-A443-A0A2DD25C414}"/>
              </a:ext>
            </a:extLst>
          </p:cNvPr>
          <p:cNvSpPr txBox="1"/>
          <p:nvPr/>
        </p:nvSpPr>
        <p:spPr>
          <a:xfrm>
            <a:off x="10389904" y="6642556"/>
            <a:ext cx="18020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imageBROKER/Wilfried Wirth</a:t>
            </a:r>
            <a:endParaRPr lang="en-GB" sz="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1048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En eldre mann og en liten gutt står foran et stort hjerteformet skjelett på Naturhistorisk museum.">
            <a:extLst>
              <a:ext uri="{FF2B5EF4-FFF2-40B4-BE49-F238E27FC236}">
                <a16:creationId xmlns:a16="http://schemas.microsoft.com/office/drawing/2014/main" id="{D0106377-9956-16E2-DF8A-20249926DF4A}"/>
              </a:ext>
            </a:extLst>
          </p:cNvPr>
          <p:cNvPicPr>
            <a:picLocks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32742" y="3552198"/>
            <a:ext cx="2862000" cy="237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Debattanter i Domus Bibliotheca med stort maler i bakgrunnen. ">
            <a:extLst>
              <a:ext uri="{FF2B5EF4-FFF2-40B4-BE49-F238E27FC236}">
                <a16:creationId xmlns:a16="http://schemas.microsoft.com/office/drawing/2014/main" id="{75EE3F86-AC81-CBD7-5F5C-DB96916653F3}"/>
              </a:ext>
            </a:extLst>
          </p:cNvPr>
          <p:cNvPicPr>
            <a:picLocks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91828" y="1179430"/>
            <a:ext cx="2862000" cy="237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Utstilling i Klimahuset med en modell av isblokk, informasjonsplakat og planter i bakrgunnen.">
            <a:extLst>
              <a:ext uri="{FF2B5EF4-FFF2-40B4-BE49-F238E27FC236}">
                <a16:creationId xmlns:a16="http://schemas.microsoft.com/office/drawing/2014/main" id="{C71B9D9C-C901-02E6-ED94-69272FD64E9F}"/>
              </a:ext>
            </a:extLst>
          </p:cNvPr>
          <p:cNvPicPr>
            <a:picLocks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73014" y="1179474"/>
            <a:ext cx="2862000" cy="237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ktangel 11">
            <a:extLst>
              <a:ext uri="{FF2B5EF4-FFF2-40B4-BE49-F238E27FC236}">
                <a16:creationId xmlns:a16="http://schemas.microsoft.com/office/drawing/2014/main" id="{42C99C17-9738-96CB-814F-869680CB024B}"/>
              </a:ext>
            </a:extLst>
          </p:cNvPr>
          <p:cNvSpPr/>
          <p:nvPr/>
        </p:nvSpPr>
        <p:spPr>
          <a:xfrm>
            <a:off x="6091826" y="3554267"/>
            <a:ext cx="2862000" cy="2379600"/>
          </a:xfrm>
          <a:prstGeom prst="rect">
            <a:avLst/>
          </a:prstGeom>
          <a:solidFill>
            <a:srgbClr val="3E31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8B3E633B-18DC-B9C4-A8D5-038156BCCC75}"/>
              </a:ext>
            </a:extLst>
          </p:cNvPr>
          <p:cNvSpPr/>
          <p:nvPr/>
        </p:nvSpPr>
        <p:spPr>
          <a:xfrm>
            <a:off x="374110" y="3553374"/>
            <a:ext cx="2862000" cy="2379600"/>
          </a:xfrm>
          <a:prstGeom prst="rect">
            <a:avLst/>
          </a:prstGeom>
          <a:solidFill>
            <a:srgbClr val="3E31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6C71914A-EBF5-1C1F-9B8E-28E0A1636024}"/>
              </a:ext>
            </a:extLst>
          </p:cNvPr>
          <p:cNvSpPr/>
          <p:nvPr/>
        </p:nvSpPr>
        <p:spPr>
          <a:xfrm>
            <a:off x="3230576" y="1179430"/>
            <a:ext cx="2861251" cy="2379600"/>
          </a:xfrm>
          <a:prstGeom prst="rect">
            <a:avLst/>
          </a:prstGeom>
          <a:solidFill>
            <a:srgbClr val="3E31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FFE03C4A-A8F5-9BAA-24AF-BF3FA31011A6}"/>
              </a:ext>
            </a:extLst>
          </p:cNvPr>
          <p:cNvSpPr/>
          <p:nvPr/>
        </p:nvSpPr>
        <p:spPr>
          <a:xfrm>
            <a:off x="8947458" y="1179430"/>
            <a:ext cx="2862000" cy="2379600"/>
          </a:xfrm>
          <a:prstGeom prst="rect">
            <a:avLst/>
          </a:prstGeom>
          <a:solidFill>
            <a:srgbClr val="3E31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0A77013-0A47-87A0-F4DF-C5766C38D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Formidling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51A1C9E-28F8-7A6B-FDEF-B8926A0827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</p:spPr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DFBFFAB3-5362-DEC8-389D-8E21F9AC702E}"/>
              </a:ext>
            </a:extLst>
          </p:cNvPr>
          <p:cNvSpPr txBox="1"/>
          <p:nvPr/>
        </p:nvSpPr>
        <p:spPr>
          <a:xfrm>
            <a:off x="3429811" y="2901353"/>
            <a:ext cx="2422630" cy="39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7000"/>
              </a:lnSpc>
            </a:pPr>
            <a:r>
              <a:rPr lang="nb-NO" sz="2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Klimahuset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B2ED2194-84C5-2605-FADB-0012C4B874CA}"/>
              </a:ext>
            </a:extLst>
          </p:cNvPr>
          <p:cNvSpPr txBox="1"/>
          <p:nvPr/>
        </p:nvSpPr>
        <p:spPr>
          <a:xfrm>
            <a:off x="9145056" y="2572032"/>
            <a:ext cx="2653093" cy="727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7000"/>
              </a:lnSpc>
            </a:pPr>
            <a:r>
              <a:rPr lang="nb-NO" sz="2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Scene Domus Bibliotheca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8FC1847-2089-F6E3-B84E-9F9C7714959A}"/>
              </a:ext>
            </a:extLst>
          </p:cNvPr>
          <p:cNvSpPr txBox="1"/>
          <p:nvPr/>
        </p:nvSpPr>
        <p:spPr>
          <a:xfrm>
            <a:off x="6268072" y="4657541"/>
            <a:ext cx="2422630" cy="1056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7000"/>
              </a:lnSpc>
            </a:pPr>
            <a:r>
              <a:rPr lang="nb-NO" sz="2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Norges offentlige utredninger </a:t>
            </a:r>
            <a:br>
              <a:rPr lang="nb-NO" sz="2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nb-NO" sz="2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(NOU-er)</a:t>
            </a:r>
          </a:p>
        </p:txBody>
      </p:sp>
      <p:sp>
        <p:nvSpPr>
          <p:cNvPr id="11" name="TekstSylinder 20">
            <a:extLst>
              <a:ext uri="{FF2B5EF4-FFF2-40B4-BE49-F238E27FC236}">
                <a16:creationId xmlns:a16="http://schemas.microsoft.com/office/drawing/2014/main" id="{F8630830-65C0-A9A0-3E97-6C4146EA1F6D}"/>
              </a:ext>
            </a:extLst>
          </p:cNvPr>
          <p:cNvSpPr txBox="1"/>
          <p:nvPr/>
        </p:nvSpPr>
        <p:spPr>
          <a:xfrm>
            <a:off x="593021" y="3998899"/>
            <a:ext cx="2422630" cy="1715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7000"/>
              </a:lnSpc>
            </a:pPr>
            <a:r>
              <a:rPr lang="nb-NO" sz="2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Naturhistorisk museum</a:t>
            </a:r>
          </a:p>
          <a:p>
            <a:pPr lvl="0">
              <a:lnSpc>
                <a:spcPct val="107000"/>
              </a:lnSpc>
            </a:pPr>
            <a:endParaRPr lang="nb-NO" sz="20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r>
              <a:rPr lang="nb-NO" sz="2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Kulturhistorisk museum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E3F9011A-F048-6EB4-304C-565BC1E8E94A}"/>
              </a:ext>
            </a:extLst>
          </p:cNvPr>
          <p:cNvSpPr txBox="1"/>
          <p:nvPr/>
        </p:nvSpPr>
        <p:spPr>
          <a:xfrm>
            <a:off x="1699476" y="3313561"/>
            <a:ext cx="154561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UiO/NHM/Jarli &amp; Jordan</a:t>
            </a:r>
            <a:endParaRPr lang="en-GB" sz="800">
              <a:solidFill>
                <a:schemeClr val="bg1"/>
              </a:solidFill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8524E002-A0DB-4577-99D8-5E24A28490B4}"/>
              </a:ext>
            </a:extLst>
          </p:cNvPr>
          <p:cNvSpPr txBox="1"/>
          <p:nvPr/>
        </p:nvSpPr>
        <p:spPr>
          <a:xfrm>
            <a:off x="4408514" y="5715216"/>
            <a:ext cx="16866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Lars Petter Pettersen/NHM</a:t>
            </a:r>
            <a:endParaRPr lang="en-GB" sz="800">
              <a:solidFill>
                <a:schemeClr val="bg1"/>
              </a:solidFill>
            </a:endParaRP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0CBB4CCF-5220-FABF-A537-35041825449C}"/>
              </a:ext>
            </a:extLst>
          </p:cNvPr>
          <p:cNvSpPr txBox="1"/>
          <p:nvPr/>
        </p:nvSpPr>
        <p:spPr>
          <a:xfrm>
            <a:off x="7608413" y="3339083"/>
            <a:ext cx="13340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dirty="0">
                <a:solidFill>
                  <a:schemeClr val="bg1"/>
                </a:solidFill>
              </a:rPr>
              <a:t>Foto: UiO/Malin A. Gylvik</a:t>
            </a:r>
            <a:endParaRPr lang="en-GB" sz="800" dirty="0">
              <a:solidFill>
                <a:schemeClr val="bg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A3BF43A-94ED-018F-1CE1-3B7F8337D5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39517" y="3559030"/>
            <a:ext cx="2867025" cy="2381250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3E540924-117D-2D85-9104-E7B6BF3E75C0}"/>
              </a:ext>
            </a:extLst>
          </p:cNvPr>
          <p:cNvSpPr txBox="1"/>
          <p:nvPr/>
        </p:nvSpPr>
        <p:spPr>
          <a:xfrm>
            <a:off x="10247725" y="5716800"/>
            <a:ext cx="15504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800">
                <a:latin typeface="Arial"/>
              </a:rPr>
              <a:t>Foto: </a:t>
            </a:r>
            <a:r>
              <a:rPr kumimoji="0" lang="nb-NO" sz="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Anders Furuset/Intrafish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5486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AF4CD5FD-FB9C-F28A-9903-9665680A73FD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19825" y="0"/>
            <a:ext cx="5972175" cy="6858000"/>
          </a:xfrm>
          <a:prstGeom prst="rect">
            <a:avLst/>
          </a:prstGeom>
          <a:noFill/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457A77E-B6A9-F528-4228-0965ABD8F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Naturhistorisk museum </a:t>
            </a:r>
          </a:p>
        </p:txBody>
      </p:sp>
      <p:sp>
        <p:nvSpPr>
          <p:cNvPr id="16" name="Plassholder for tekst 15">
            <a:extLst>
              <a:ext uri="{FF2B5EF4-FFF2-40B4-BE49-F238E27FC236}">
                <a16:creationId xmlns:a16="http://schemas.microsoft.com/office/drawing/2014/main" id="{5658926E-1318-8E30-56D4-FC3E9925340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04355" y="5818214"/>
            <a:ext cx="1291644" cy="187051"/>
          </a:xfrm>
        </p:spPr>
        <p:txBody>
          <a:bodyPr/>
          <a:lstStyle/>
          <a:p>
            <a:r>
              <a:rPr lang="nb-NO">
                <a:solidFill>
                  <a:schemeClr val="bg1"/>
                </a:solidFill>
              </a:rPr>
              <a:t>Foto: Karsten Sund/NHM/UiO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577AD6DE-FDC4-1EE5-3A55-52E155F27F7F}"/>
              </a:ext>
            </a:extLst>
          </p:cNvPr>
          <p:cNvSpPr txBox="1"/>
          <p:nvPr/>
        </p:nvSpPr>
        <p:spPr>
          <a:xfrm>
            <a:off x="247317" y="1552791"/>
            <a:ext cx="546437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Norges største naturhistoriske museum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nb-NO" sz="2000" b="0" i="0" kern="120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6 millioner naturvitenskapelige objekter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209.000 besøkende til innendørs utstillinger i 2025</a:t>
            </a:r>
          </a:p>
          <a:p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Forskning, forvaltning av samlingene og formidling av naturmangfold, evolusjon og klima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Ligger i Botanisk hage på Tøyen</a:t>
            </a:r>
          </a:p>
          <a:p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0D8A98-60AC-DF8C-8875-BD9CF3B52F4F}"/>
              </a:ext>
            </a:extLst>
          </p:cNvPr>
          <p:cNvSpPr txBox="1"/>
          <p:nvPr/>
        </p:nvSpPr>
        <p:spPr>
          <a:xfrm>
            <a:off x="9400585" y="6604084"/>
            <a:ext cx="3424766" cy="5078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>
                <a:solidFill>
                  <a:schemeClr val="bg1"/>
                </a:solidFill>
                <a:cs typeface="Arial"/>
              </a:rPr>
              <a:t>Foto: Naturhistorisk museum/</a:t>
            </a:r>
            <a:r>
              <a:rPr lang="nb-NO">
                <a:solidFill>
                  <a:schemeClr val="bg1"/>
                </a:solidFill>
              </a:rPr>
              <a:t>Lars Petter Pettersen</a:t>
            </a:r>
            <a:endParaRPr lang="en-US">
              <a:solidFill>
                <a:schemeClr val="bg1"/>
              </a:solidFill>
            </a:endParaRPr>
          </a:p>
          <a:p>
            <a:endParaRPr lang="nb-NO">
              <a:solidFill>
                <a:schemeClr val="bg1"/>
              </a:solidFill>
              <a:cs typeface="Arial"/>
            </a:endParaRP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8793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3594D-E283-8D1B-FAC2-7CB7924EE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ssholder for bilde 6">
            <a:extLst>
              <a:ext uri="{FF2B5EF4-FFF2-40B4-BE49-F238E27FC236}">
                <a16:creationId xmlns:a16="http://schemas.microsoft.com/office/drawing/2014/main" id="{F8427DA1-FA52-8658-4FBF-C2E6D6AD7591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19825" y="0"/>
            <a:ext cx="5972175" cy="6858000"/>
          </a:xfrm>
          <a:prstGeom prst="rect">
            <a:avLst/>
          </a:prstGeom>
          <a:noFill/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987C58C-F50B-6897-5C65-BF4B89888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Botanisk hage 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237E32BD-33C4-8D46-E8ED-6E778FABB1A4}"/>
              </a:ext>
            </a:extLst>
          </p:cNvPr>
          <p:cNvSpPr txBox="1"/>
          <p:nvPr/>
        </p:nvSpPr>
        <p:spPr>
          <a:xfrm>
            <a:off x="9488437" y="6525727"/>
            <a:ext cx="2921277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nb-NO" dirty="0">
                <a:solidFill>
                  <a:schemeClr val="bg1"/>
                </a:solidFill>
                <a:cs typeface="Arial"/>
              </a:rPr>
              <a:t>Foto: Naturhistorisk museum/</a:t>
            </a:r>
            <a:r>
              <a:rPr lang="nb-NO" dirty="0">
                <a:solidFill>
                  <a:schemeClr val="bg1"/>
                </a:solidFill>
              </a:rPr>
              <a:t>Lars Petter Pettersen</a:t>
            </a:r>
            <a:endParaRPr lang="en-US" dirty="0">
              <a:solidFill>
                <a:schemeClr val="bg1"/>
              </a:solidFill>
            </a:endParaRPr>
          </a:p>
          <a:p>
            <a:endParaRPr lang="nb-NO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69BCF060-090C-F89A-3229-2CBB32D7CAAB}"/>
              </a:ext>
            </a:extLst>
          </p:cNvPr>
          <p:cNvSpPr txBox="1"/>
          <p:nvPr/>
        </p:nvSpPr>
        <p:spPr>
          <a:xfrm>
            <a:off x="128391" y="1262748"/>
            <a:ext cx="609143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 4500 plantearter fra hele verden</a:t>
            </a:r>
          </a:p>
          <a:p>
            <a:endParaRPr lang="nb-NO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Hagen er inndelt i flere tematiske områder og har to veksthus</a:t>
            </a:r>
          </a:p>
          <a:p>
            <a:endParaRPr lang="nb-NO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Botanisk hage jobber for å øke kunnskapen om verdens plantemangfold og forståelsen av hvor viktig det er å ta vare på alle verdens planter og økosystemer</a:t>
            </a:r>
          </a:p>
          <a:p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Hagen brukes til forskning, bevaring og formidling gjennom omvisninger og undervisning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760.000 besøkende i 2025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22298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C9C54-B1EB-0359-001A-2AE20BBF6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F1A3B83A-79B1-7AE2-F260-F04456D4C4A5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19825" y="0"/>
            <a:ext cx="5972175" cy="6858000"/>
          </a:xfrm>
          <a:prstGeom prst="rect">
            <a:avLst/>
          </a:prstGeom>
          <a:noFill/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E939C797-3302-0FA5-2207-79ADCB4AA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3" y="360045"/>
            <a:ext cx="5076929" cy="542658"/>
          </a:xfrm>
        </p:spPr>
        <p:txBody>
          <a:bodyPr/>
          <a:lstStyle/>
          <a:p>
            <a:r>
              <a:rPr lang="nb-NO"/>
              <a:t>Klimahuset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8E9CCB95-442E-02CB-547E-655FADA9C1E3}"/>
              </a:ext>
            </a:extLst>
          </p:cNvPr>
          <p:cNvSpPr txBox="1"/>
          <p:nvPr/>
        </p:nvSpPr>
        <p:spPr>
          <a:xfrm>
            <a:off x="259491" y="1633838"/>
            <a:ext cx="549875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Klimahuset er et utstillingslokale med klimaendringer og miljø som tema.</a:t>
            </a:r>
          </a:p>
          <a:p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Gjennom utstillinger og arrangementer engasjeres publikum til å reflektere og handle for en mer bærekraftig fremtid.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Tilbyr en rekke tverrfaglige skoleopplegg   om klima, miljø og bærekraft.</a:t>
            </a:r>
          </a:p>
          <a:p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37597768-3235-5584-6DD6-B08638724AD9}"/>
              </a:ext>
            </a:extLst>
          </p:cNvPr>
          <p:cNvSpPr txBox="1"/>
          <p:nvPr/>
        </p:nvSpPr>
        <p:spPr>
          <a:xfrm>
            <a:off x="9732300" y="6585104"/>
            <a:ext cx="2921277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nb-NO">
                <a:solidFill>
                  <a:schemeClr val="bg1"/>
                </a:solidFill>
                <a:cs typeface="Arial"/>
              </a:rPr>
              <a:t>Foto: Naturhistorisk museum/Jarli &amp; Jordan</a:t>
            </a:r>
            <a:endParaRPr lang="en-US">
              <a:solidFill>
                <a:schemeClr val="bg1"/>
              </a:solidFill>
            </a:endParaRPr>
          </a:p>
          <a:p>
            <a:endParaRPr lang="nb-NO">
              <a:solidFill>
                <a:schemeClr val="bg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542564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2299F-7A9B-3368-A661-2BEF176A4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2BE0C8A-32F7-315B-301C-881CD002B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3" y="360045"/>
            <a:ext cx="5076929" cy="542658"/>
          </a:xfrm>
        </p:spPr>
        <p:txBody>
          <a:bodyPr/>
          <a:lstStyle/>
          <a:p>
            <a:r>
              <a:rPr lang="nb-NO"/>
              <a:t>Kulturhistorisk museum</a:t>
            </a:r>
          </a:p>
        </p:txBody>
      </p:sp>
      <p:sp>
        <p:nvSpPr>
          <p:cNvPr id="38" name="TekstSylinder 37">
            <a:extLst>
              <a:ext uri="{FF2B5EF4-FFF2-40B4-BE49-F238E27FC236}">
                <a16:creationId xmlns:a16="http://schemas.microsoft.com/office/drawing/2014/main" id="{300E5357-A090-0260-ECB9-CA463E1FBDD8}"/>
              </a:ext>
            </a:extLst>
          </p:cNvPr>
          <p:cNvSpPr txBox="1"/>
          <p:nvPr/>
        </p:nvSpPr>
        <p:spPr>
          <a:xfrm>
            <a:off x="360043" y="1636670"/>
            <a:ext cx="5612133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Norges største samling av historiske gjenstander, fra steinalder til nyere tid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Forskning, forvaltning og formidling via fagmiljøer innen blant annet arkeologi, etnografi og numismatikk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nb-NO" sz="2000" b="0" i="0" kern="120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 noProof="0" dirty="0">
                <a:latin typeface="Arial" panose="020B0604020202020204" pitchFamily="34" charset="0"/>
                <a:cs typeface="Arial" panose="020B0604020202020204" pitchFamily="34" charset="0"/>
              </a:rPr>
              <a:t>Museet har to visningssteder:             </a:t>
            </a:r>
            <a:r>
              <a:rPr lang="nn-NO" sz="2000" dirty="0">
                <a:latin typeface="Arial" panose="020B0604020202020204" pitchFamily="34" charset="0"/>
                <a:cs typeface="Arial" panose="020B0604020202020204" pitchFamily="34" charset="0"/>
              </a:rPr>
              <a:t>Historisk museum i Oslo sentrum og </a:t>
            </a:r>
            <a:r>
              <a:rPr lang="nb-NO" sz="2000" noProof="0" dirty="0">
                <a:latin typeface="Arial" panose="020B0604020202020204" pitchFamily="34" charset="0"/>
                <a:cs typeface="Arial" panose="020B0604020202020204" pitchFamily="34" charset="0"/>
              </a:rPr>
              <a:t>Vikingtidsmuseet på Bygdøy</a:t>
            </a:r>
            <a:endParaRPr lang="nb-NO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2" name="Plassholder for bilde 41">
            <a:extLst>
              <a:ext uri="{FF2B5EF4-FFF2-40B4-BE49-F238E27FC236}">
                <a16:creationId xmlns:a16="http://schemas.microsoft.com/office/drawing/2014/main" id="{2E767D3E-6ACD-C927-89B1-401655A5A1CD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19825" y="0"/>
            <a:ext cx="5972175" cy="6858000"/>
          </a:xfrm>
          <a:prstGeom prst="rect">
            <a:avLst/>
          </a:prstGeom>
          <a:noFill/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74436506-DF2C-1E44-F8ED-5D89556BB240}"/>
              </a:ext>
            </a:extLst>
          </p:cNvPr>
          <p:cNvSpPr txBox="1"/>
          <p:nvPr/>
        </p:nvSpPr>
        <p:spPr>
          <a:xfrm>
            <a:off x="10926910" y="6538053"/>
            <a:ext cx="12650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>
                <a:solidFill>
                  <a:schemeClr val="bg1"/>
                </a:solidFill>
              </a:rPr>
              <a:t>Foto: Historisk museum</a:t>
            </a:r>
          </a:p>
        </p:txBody>
      </p:sp>
    </p:spTree>
    <p:extLst>
      <p:ext uri="{BB962C8B-B14F-4D97-AF65-F5344CB8AC3E}">
        <p14:creationId xmlns:p14="http://schemas.microsoft.com/office/powerpoint/2010/main" val="26461695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FEA2F-96FB-1D86-0BA6-EE6D07BAD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BB1C3F0-8E7F-FA8F-C07C-A99B34D94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3" y="360045"/>
            <a:ext cx="5076929" cy="542658"/>
          </a:xfrm>
        </p:spPr>
        <p:txBody>
          <a:bodyPr/>
          <a:lstStyle/>
          <a:p>
            <a:r>
              <a:rPr lang="nb-NO"/>
              <a:t>Vikingtidsmuseet</a:t>
            </a:r>
          </a:p>
        </p:txBody>
      </p:sp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0A641753-EE1E-6FEF-BBAE-97BC0E0DE87A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19825" y="0"/>
            <a:ext cx="5972175" cy="7006282"/>
          </a:xfrm>
          <a:prstGeom prst="rect">
            <a:avLst/>
          </a:prstGeom>
          <a:noFill/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59B938C-079B-A019-CBD6-591675EC6851}"/>
              </a:ext>
            </a:extLst>
          </p:cNvPr>
          <p:cNvSpPr txBox="1"/>
          <p:nvPr/>
        </p:nvSpPr>
        <p:spPr>
          <a:xfrm>
            <a:off x="149721" y="1625599"/>
            <a:ext cx="582245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Verdens fremste samling av gjenstander fra vikingtiden – deriblant de best bevarte vikingskipene i verden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Forskning, forvaltning av alle gjenstandene og formidling gjennom utstillinger og omvisninger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Det nye museet åpner i 2027 </a:t>
            </a:r>
          </a:p>
          <a:p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     – med hele 5 500 m2 satt av til utstillinger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2210E88F-9FE3-E38F-2206-98F81D05F2B1}"/>
              </a:ext>
            </a:extLst>
          </p:cNvPr>
          <p:cNvSpPr txBox="1"/>
          <p:nvPr/>
        </p:nvSpPr>
        <p:spPr>
          <a:xfrm>
            <a:off x="10620736" y="6524991"/>
            <a:ext cx="157126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>
                <a:solidFill>
                  <a:schemeClr val="bg1"/>
                </a:solidFill>
              </a:rPr>
              <a:t>Rendering: </a:t>
            </a:r>
            <a:r>
              <a:rPr lang="nb-NO">
                <a:solidFill>
                  <a:schemeClr val="bg1"/>
                </a:solidFill>
              </a:rPr>
              <a:t>RAA/VTM/AART</a:t>
            </a:r>
            <a:endParaRPr lang="en-GB" sz="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5647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292BA6-6609-59FE-1E54-4F29EA5F9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63AC29B-FB39-2CA9-A409-25045CFC3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3" y="360045"/>
            <a:ext cx="5274638" cy="542658"/>
          </a:xfrm>
        </p:spPr>
        <p:txBody>
          <a:bodyPr/>
          <a:lstStyle/>
          <a:p>
            <a:r>
              <a:rPr lang="nb-NO" dirty="0"/>
              <a:t>Scene Domus Bibliotheca</a:t>
            </a:r>
          </a:p>
        </p:txBody>
      </p:sp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2AC1283F-F7A4-9ED1-7AB0-D41CA2A2E2F9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19825" y="0"/>
            <a:ext cx="5972175" cy="6858000"/>
          </a:xfrm>
          <a:prstGeom prst="rect">
            <a:avLst/>
          </a:prstGeom>
          <a:noFill/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C2A2E360-2A9E-FCDB-B79D-AF36F197D191}"/>
              </a:ext>
            </a:extLst>
          </p:cNvPr>
          <p:cNvSpPr txBox="1"/>
          <p:nvPr/>
        </p:nvSpPr>
        <p:spPr>
          <a:xfrm>
            <a:off x="360043" y="1625598"/>
            <a:ext cx="561213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UiOs dialog- og formidlingsarena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Samtaler og diskusjon om kvanteteknologi, demokrati, biologi, religion, litteratur, helse, kunstig intelligens, medisin, klima og miljø med mer.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170 arrangementer for 12 000 publikummere i løpet av 2025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2209A833-F38B-8B83-0791-95764EA0F1FC}"/>
              </a:ext>
            </a:extLst>
          </p:cNvPr>
          <p:cNvSpPr txBox="1"/>
          <p:nvPr/>
        </p:nvSpPr>
        <p:spPr>
          <a:xfrm>
            <a:off x="11443696" y="6524991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</a:rPr>
              <a:t>Foto: UiO</a:t>
            </a:r>
          </a:p>
        </p:txBody>
      </p:sp>
    </p:spTree>
    <p:extLst>
      <p:ext uri="{BB962C8B-B14F-4D97-AF65-F5344CB8AC3E}">
        <p14:creationId xmlns:p14="http://schemas.microsoft.com/office/powerpoint/2010/main" val="16904028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E31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52380779-6FA2-82F7-0C0C-586144DA38F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E31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2C28F36D-534B-1B9E-530B-7105862B619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9800" y="1430383"/>
            <a:ext cx="7772400" cy="3997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4846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" id="{5B0A4823-B853-4E03-94BC-DE2E1EFD621E}" vid="{1C5DA98A-F9AE-4FD9-9F7B-ADB1035017DA}"/>
    </a:ext>
  </a:extLst>
</a:theme>
</file>

<file path=ppt/theme/theme3.xml><?xml version="1.0" encoding="utf-8"?>
<a:theme xmlns:a="http://schemas.openxmlformats.org/drawingml/2006/main" name="1_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265606B95803746BCB77F907706109E" ma:contentTypeVersion="15" ma:contentTypeDescription="Opprett et nytt dokument." ma:contentTypeScope="" ma:versionID="f1389e0a40ca38a9e8d01971160dd094">
  <xsd:schema xmlns:xsd="http://www.w3.org/2001/XMLSchema" xmlns:xs="http://www.w3.org/2001/XMLSchema" xmlns:p="http://schemas.microsoft.com/office/2006/metadata/properties" xmlns:ns2="5fcfa5e1-ccc4-4aa0-b27d-69a728976929" xmlns:ns3="4706b6aa-cab7-4158-bf41-5e20a7a216fa" targetNamespace="http://schemas.microsoft.com/office/2006/metadata/properties" ma:root="true" ma:fieldsID="440770928342d4b0774ad5ffbc0bcc46" ns2:_="" ns3:_="">
    <xsd:import namespace="5fcfa5e1-ccc4-4aa0-b27d-69a728976929"/>
    <xsd:import namespace="4706b6aa-cab7-4158-bf41-5e20a7a216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cfa5e1-ccc4-4aa0-b27d-69a7289769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06b6aa-cab7-4158-bf41-5e20a7a216f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5f342aaa-aa99-4a2c-a892-49c9d728a181}" ma:internalName="TaxCatchAll" ma:showField="CatchAllData" ma:web="4706b6aa-cab7-4158-bf41-5e20a7a216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fcfa5e1-ccc4-4aa0-b27d-69a728976929">
      <Terms xmlns="http://schemas.microsoft.com/office/infopath/2007/PartnerControls"/>
    </lcf76f155ced4ddcb4097134ff3c332f>
    <TaxCatchAll xmlns="4706b6aa-cab7-4158-bf41-5e20a7a216fa"/>
  </documentManagement>
</p:properties>
</file>

<file path=customXml/itemProps1.xml><?xml version="1.0" encoding="utf-8"?>
<ds:datastoreItem xmlns:ds="http://schemas.openxmlformats.org/officeDocument/2006/customXml" ds:itemID="{F70C6749-629A-4F4C-AF7F-D3EDB795CFB8}">
  <ds:schemaRefs>
    <ds:schemaRef ds:uri="4706b6aa-cab7-4158-bf41-5e20a7a216fa"/>
    <ds:schemaRef ds:uri="5fcfa5e1-ccc4-4aa0-b27d-69a72897692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9B9CF10-6C6A-444C-B05E-E78C1785A52C}">
  <ds:schemaRefs>
    <ds:schemaRef ds:uri="4706b6aa-cab7-4158-bf41-5e20a7a216fa"/>
    <ds:schemaRef ds:uri="5fcfa5e1-ccc4-4aa0-b27d-69a72897692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</TotalTime>
  <Words>2989</Words>
  <Application>Microsoft Office PowerPoint</Application>
  <PresentationFormat>Widescreen</PresentationFormat>
  <Paragraphs>503</Paragraphs>
  <Slides>33</Slides>
  <Notes>33</Notes>
  <HiddenSlides>0</HiddenSlides>
  <MMClips>0</MMClips>
  <ScaleCrop>false</ScaleCrop>
  <HeadingPairs>
    <vt:vector size="8" baseType="variant">
      <vt:variant>
        <vt:lpstr>Brukte skrifter</vt:lpstr>
      </vt:variant>
      <vt:variant>
        <vt:i4>7</vt:i4>
      </vt:variant>
      <vt:variant>
        <vt:lpstr>Tema</vt:lpstr>
      </vt:variant>
      <vt:variant>
        <vt:i4>3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33</vt:i4>
      </vt:variant>
    </vt:vector>
  </HeadingPairs>
  <TitlesOfParts>
    <vt:vector size="44" baseType="lpstr">
      <vt:lpstr>Arial</vt:lpstr>
      <vt:lpstr>Arial, sans-serif</vt:lpstr>
      <vt:lpstr>Calibri</vt:lpstr>
      <vt:lpstr>Georgia</vt:lpstr>
      <vt:lpstr>Helvetica</vt:lpstr>
      <vt:lpstr>Verdana</vt:lpstr>
      <vt:lpstr>Wingdings</vt:lpstr>
      <vt:lpstr>Office Theme</vt:lpstr>
      <vt:lpstr>1_Office Theme</vt:lpstr>
      <vt:lpstr>1_Office-tema</vt:lpstr>
      <vt:lpstr>think-cell Slide</vt:lpstr>
      <vt:lpstr>Et ledende europeisk universitet</vt:lpstr>
      <vt:lpstr>Universitetet i Oslo i dag</vt:lpstr>
      <vt:lpstr>Campuser</vt:lpstr>
      <vt:lpstr>Strategi 2030</vt:lpstr>
      <vt:lpstr>Klima- og miljøstrategi</vt:lpstr>
      <vt:lpstr>PowerPoint-presentasjon</vt:lpstr>
      <vt:lpstr>Inntekter</vt:lpstr>
      <vt:lpstr>Fakultetene</vt:lpstr>
      <vt:lpstr>Senter for global bærekraft</vt:lpstr>
      <vt:lpstr>Universitetsbiblioteket</vt:lpstr>
      <vt:lpstr>Et forskningsintensivt breddeuniversitet </vt:lpstr>
      <vt:lpstr>Best i Norge  </vt:lpstr>
      <vt:lpstr>Vitenskapelige publikasjoner</vt:lpstr>
      <vt:lpstr>Doktorgrader</vt:lpstr>
      <vt:lpstr>Fremvoksende teknologier</vt:lpstr>
      <vt:lpstr>Livsvitenskapsbygningen </vt:lpstr>
      <vt:lpstr>Oslo Science City – Kunnskapsbyen Oslo</vt:lpstr>
      <vt:lpstr>Fra grunnforskning til innovasjon</vt:lpstr>
      <vt:lpstr>Innovasjonstiltak</vt:lpstr>
      <vt:lpstr>Utdanning </vt:lpstr>
      <vt:lpstr>Studenter og studienivåer</vt:lpstr>
      <vt:lpstr> Fremragende utdanning</vt:lpstr>
      <vt:lpstr>Internasjonalt samarbeid</vt:lpstr>
      <vt:lpstr>Circle U.  </vt:lpstr>
      <vt:lpstr>The Guild of European Research-Intensive Universities</vt:lpstr>
      <vt:lpstr>Formidling</vt:lpstr>
      <vt:lpstr>Naturhistorisk museum </vt:lpstr>
      <vt:lpstr>Botanisk hage </vt:lpstr>
      <vt:lpstr>Klimahuset</vt:lpstr>
      <vt:lpstr>Kulturhistorisk museum</vt:lpstr>
      <vt:lpstr>Vikingtidsmuseet</vt:lpstr>
      <vt:lpstr>Scene Domus Bibliotheca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Universitetet i Oslo</dc:creator>
  <cp:lastModifiedBy>Bente Bakken</cp:lastModifiedBy>
  <cp:revision>3</cp:revision>
  <cp:lastPrinted>2026-06-24T06:36:03Z</cp:lastPrinted>
  <dcterms:created xsi:type="dcterms:W3CDTF">2021-01-26T13:53:08Z</dcterms:created>
  <dcterms:modified xsi:type="dcterms:W3CDTF">2026-08-20T13:10:35Z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0x010100F265606B95803746BCB77F907706109E</vt:lpwstr>
  </property>
  <property fmtid="{D5CDD505-2E9C-101B-9397-08002B2CF9AE}" pid="3" name="MediaServiceImageTags">
    <vt:lpwstr/>
  </property>
</Properties>
</file>