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8" r:id="rId4"/>
    <p:sldId id="258" r:id="rId5"/>
    <p:sldId id="280" r:id="rId6"/>
    <p:sldId id="262" r:id="rId7"/>
    <p:sldId id="283" r:id="rId8"/>
    <p:sldId id="284" r:id="rId9"/>
    <p:sldId id="289" r:id="rId10"/>
    <p:sldId id="291" r:id="rId11"/>
    <p:sldId id="290" r:id="rId12"/>
    <p:sldId id="282" r:id="rId13"/>
    <p:sldId id="281" r:id="rId14"/>
    <p:sldId id="285" r:id="rId15"/>
    <p:sldId id="286" r:id="rId16"/>
    <p:sldId id="287" r:id="rId17"/>
    <p:sldId id="288" r:id="rId18"/>
    <p:sldId id="292" r:id="rId19"/>
    <p:sldId id="274" r:id="rId20"/>
  </p:sldIdLst>
  <p:sldSz cx="9144000" cy="6858000" type="screen4x3"/>
  <p:notesSz cx="6794500" cy="9906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83" autoAdjust="0"/>
    <p:restoredTop sz="76711" autoAdjust="0"/>
  </p:normalViewPr>
  <p:slideViewPr>
    <p:cSldViewPr>
      <p:cViewPr varScale="1">
        <p:scale>
          <a:sx n="101" d="100"/>
          <a:sy n="101" d="100"/>
        </p:scale>
        <p:origin x="23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9FECEE0D-9B00-4185-B461-C10C7055CD73}" type="datetimeFigureOut">
              <a:rPr lang="nb-NO" smtClean="0"/>
              <a:t>21.08.2023</a:t>
            </a:fld>
            <a:endParaRPr lang="nb-NO"/>
          </a:p>
        </p:txBody>
      </p:sp>
      <p:sp>
        <p:nvSpPr>
          <p:cNvPr id="4" name="Plassholder for lysbilde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F2DA2CD6-0828-4F18-8D27-57DFF79969AB}" type="slidenum">
              <a:rPr lang="nb-NO" smtClean="0"/>
              <a:t>‹#›</a:t>
            </a:fld>
            <a:endParaRPr lang="nb-NO"/>
          </a:p>
        </p:txBody>
      </p:sp>
    </p:spTree>
    <p:extLst>
      <p:ext uri="{BB962C8B-B14F-4D97-AF65-F5344CB8AC3E}">
        <p14:creationId xmlns:p14="http://schemas.microsoft.com/office/powerpoint/2010/main" val="312654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F2DA2CD6-0828-4F18-8D27-57DFF79969AB}" type="slidenum">
              <a:rPr lang="nb-NO" smtClean="0"/>
              <a:t>1</a:t>
            </a:fld>
            <a:endParaRPr lang="nb-NO"/>
          </a:p>
        </p:txBody>
      </p:sp>
    </p:spTree>
    <p:extLst>
      <p:ext uri="{BB962C8B-B14F-4D97-AF65-F5344CB8AC3E}">
        <p14:creationId xmlns:p14="http://schemas.microsoft.com/office/powerpoint/2010/main" val="3822189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dirty="0">
                <a:solidFill>
                  <a:srgbClr val="572314"/>
                </a:solidFill>
                <a:effectLst>
                  <a:outerShdw blurRad="38100" dist="38100" dir="2700000" algn="tl">
                    <a:srgbClr val="C0C0C0"/>
                  </a:outerShdw>
                </a:effectLst>
                <a:latin typeface="Arial" pitchFamily="34" charset="0"/>
                <a:cs typeface="Arial" pitchFamily="34" charset="0"/>
                <a:sym typeface="Arial" pitchFamily="34" charset="0"/>
              </a:rPr>
              <a:t>UNIVERSITETET I OSLO – ORGANISASJON pr. 21.10.2018</a:t>
            </a:r>
            <a:endParaRPr lang="nb-NO" dirty="0"/>
          </a:p>
        </p:txBody>
      </p:sp>
      <p:sp>
        <p:nvSpPr>
          <p:cNvPr id="4" name="Plassholder for lysbildenummer 3"/>
          <p:cNvSpPr>
            <a:spLocks noGrp="1"/>
          </p:cNvSpPr>
          <p:nvPr>
            <p:ph type="sldNum" sz="quarter" idx="10"/>
          </p:nvPr>
        </p:nvSpPr>
        <p:spPr/>
        <p:txBody>
          <a:bodyPr/>
          <a:lstStyle/>
          <a:p>
            <a:fld id="{F2DA2CD6-0828-4F18-8D27-57DFF79969AB}" type="slidenum">
              <a:rPr lang="nb-NO" smtClean="0"/>
              <a:t>2</a:t>
            </a:fld>
            <a:endParaRPr lang="nb-NO"/>
          </a:p>
        </p:txBody>
      </p:sp>
    </p:spTree>
    <p:extLst>
      <p:ext uri="{BB962C8B-B14F-4D97-AF65-F5344CB8AC3E}">
        <p14:creationId xmlns:p14="http://schemas.microsoft.com/office/powerpoint/2010/main" val="2101176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EA72985F-36CD-4D87-8C89-674A558E8057}" type="slidenum">
              <a:rPr lang="en-US" smtClean="0"/>
              <a:t>3</a:t>
            </a:fld>
            <a:endParaRPr lang="en-US"/>
          </a:p>
        </p:txBody>
      </p:sp>
    </p:spTree>
    <p:extLst>
      <p:ext uri="{BB962C8B-B14F-4D97-AF65-F5344CB8AC3E}">
        <p14:creationId xmlns:p14="http://schemas.microsoft.com/office/powerpoint/2010/main" val="448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F2DA2CD6-0828-4F18-8D27-57DFF79969AB}" type="slidenum">
              <a:rPr lang="nb-NO" smtClean="0"/>
              <a:t>4</a:t>
            </a:fld>
            <a:endParaRPr lang="nb-NO"/>
          </a:p>
        </p:txBody>
      </p:sp>
    </p:spTree>
    <p:extLst>
      <p:ext uri="{BB962C8B-B14F-4D97-AF65-F5344CB8AC3E}">
        <p14:creationId xmlns:p14="http://schemas.microsoft.com/office/powerpoint/2010/main" val="4210898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Fyll inn</a:t>
            </a:r>
            <a:r>
              <a:rPr lang="nb-NO" baseline="0" dirty="0"/>
              <a:t> relevante kontaktpersoner</a:t>
            </a:r>
          </a:p>
          <a:p>
            <a:endParaRPr lang="nb-NO" baseline="0" dirty="0"/>
          </a:p>
          <a:p>
            <a:r>
              <a:rPr lang="nb-NO" baseline="0" dirty="0"/>
              <a:t>Om medarbeidersamtalen: https://www.uio.no/for-ansatte/arbeidsstotte/personal/personaloppfolging/medarbeidersamtale/index.html (skjema for samtalen er i høyre marg)</a:t>
            </a:r>
          </a:p>
          <a:p>
            <a:endParaRPr lang="nb-NO" baseline="0" dirty="0"/>
          </a:p>
          <a:p>
            <a:r>
              <a:rPr lang="nb-NO" dirty="0"/>
              <a:t>https://www.uio.no/for-ansatte/arbeidsstotte/personal/personaloppfolging/mottaknyansatt/index.html </a:t>
            </a:r>
          </a:p>
        </p:txBody>
      </p:sp>
      <p:sp>
        <p:nvSpPr>
          <p:cNvPr id="4" name="Plassholder for lysbildenummer 3"/>
          <p:cNvSpPr>
            <a:spLocks noGrp="1"/>
          </p:cNvSpPr>
          <p:nvPr>
            <p:ph type="sldNum" sz="quarter" idx="10"/>
          </p:nvPr>
        </p:nvSpPr>
        <p:spPr/>
        <p:txBody>
          <a:bodyPr/>
          <a:lstStyle/>
          <a:p>
            <a:fld id="{F2DA2CD6-0828-4F18-8D27-57DFF79969AB}" type="slidenum">
              <a:rPr lang="nb-NO" smtClean="0"/>
              <a:t>6</a:t>
            </a:fld>
            <a:endParaRPr lang="nb-NO"/>
          </a:p>
        </p:txBody>
      </p:sp>
    </p:spTree>
    <p:extLst>
      <p:ext uri="{BB962C8B-B14F-4D97-AF65-F5344CB8AC3E}">
        <p14:creationId xmlns:p14="http://schemas.microsoft.com/office/powerpoint/2010/main" val="1199836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F2DA2CD6-0828-4F18-8D27-57DFF79969AB}" type="slidenum">
              <a:rPr lang="nb-NO" smtClean="0"/>
              <a:t>10</a:t>
            </a:fld>
            <a:endParaRPr lang="nb-NO"/>
          </a:p>
        </p:txBody>
      </p:sp>
    </p:spTree>
    <p:extLst>
      <p:ext uri="{BB962C8B-B14F-4D97-AF65-F5344CB8AC3E}">
        <p14:creationId xmlns:p14="http://schemas.microsoft.com/office/powerpoint/2010/main" val="1748379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F2DA2CD6-0828-4F18-8D27-57DFF79969AB}" type="slidenum">
              <a:rPr lang="nb-NO" smtClean="0"/>
              <a:t>19</a:t>
            </a:fld>
            <a:endParaRPr lang="nb-NO"/>
          </a:p>
        </p:txBody>
      </p:sp>
    </p:spTree>
    <p:extLst>
      <p:ext uri="{BB962C8B-B14F-4D97-AF65-F5344CB8AC3E}">
        <p14:creationId xmlns:p14="http://schemas.microsoft.com/office/powerpoint/2010/main" val="720140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p:cNvSpPr>
            <a:spLocks noGrp="1"/>
          </p:cNvSpPr>
          <p:nvPr>
            <p:ph type="dt" sz="half" idx="10"/>
          </p:nvPr>
        </p:nvSpPr>
        <p:spPr/>
        <p:txBody>
          <a:bodyPr/>
          <a:lstStyle/>
          <a:p>
            <a:fld id="{48CBBD01-52AC-463B-BF70-19A344C2B209}" type="datetimeFigureOut">
              <a:rPr lang="nb-NO" smtClean="0"/>
              <a:t>21.08.2023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F398ADF-DB01-4F87-B29B-93FC3835E076}" type="slidenum">
              <a:rPr lang="nb-NO" smtClean="0"/>
              <a:t>‹#›</a:t>
            </a:fld>
            <a:endParaRPr lang="nb-NO"/>
          </a:p>
        </p:txBody>
      </p:sp>
    </p:spTree>
    <p:extLst>
      <p:ext uri="{BB962C8B-B14F-4D97-AF65-F5344CB8AC3E}">
        <p14:creationId xmlns:p14="http://schemas.microsoft.com/office/powerpoint/2010/main" val="167158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8CBBD01-52AC-463B-BF70-19A344C2B209}" type="datetimeFigureOut">
              <a:rPr lang="nb-NO" smtClean="0"/>
              <a:t>21.08.2023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F398ADF-DB01-4F87-B29B-93FC3835E076}" type="slidenum">
              <a:rPr lang="nb-NO" smtClean="0"/>
              <a:t>‹#›</a:t>
            </a:fld>
            <a:endParaRPr lang="nb-NO"/>
          </a:p>
        </p:txBody>
      </p:sp>
    </p:spTree>
    <p:extLst>
      <p:ext uri="{BB962C8B-B14F-4D97-AF65-F5344CB8AC3E}">
        <p14:creationId xmlns:p14="http://schemas.microsoft.com/office/powerpoint/2010/main" val="3527592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8CBBD01-52AC-463B-BF70-19A344C2B209}" type="datetimeFigureOut">
              <a:rPr lang="nb-NO" smtClean="0"/>
              <a:t>21.08.2023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F398ADF-DB01-4F87-B29B-93FC3835E076}" type="slidenum">
              <a:rPr lang="nb-NO" smtClean="0"/>
              <a:t>‹#›</a:t>
            </a:fld>
            <a:endParaRPr lang="nb-NO"/>
          </a:p>
        </p:txBody>
      </p:sp>
    </p:spTree>
    <p:extLst>
      <p:ext uri="{BB962C8B-B14F-4D97-AF65-F5344CB8AC3E}">
        <p14:creationId xmlns:p14="http://schemas.microsoft.com/office/powerpoint/2010/main" val="4229108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ne textbox with subheadin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E47832A-C200-4F7E-AF3E-D40604841FC4}"/>
              </a:ext>
            </a:extLst>
          </p:cNvPr>
          <p:cNvSpPr>
            <a:spLocks noGrp="1"/>
          </p:cNvSpPr>
          <p:nvPr>
            <p:ph type="ftr" sz="quarter" idx="32"/>
          </p:nvPr>
        </p:nvSpPr>
        <p:spPr/>
        <p:txBody>
          <a:bodyPr/>
          <a:lstStyle/>
          <a:p>
            <a:endParaRPr lang="nb-NO" dirty="0"/>
          </a:p>
        </p:txBody>
      </p:sp>
      <p:sp>
        <p:nvSpPr>
          <p:cNvPr id="5" name="Slide Number Placeholder 4">
            <a:extLst>
              <a:ext uri="{FF2B5EF4-FFF2-40B4-BE49-F238E27FC236}">
                <a16:creationId xmlns:a16="http://schemas.microsoft.com/office/drawing/2014/main" id="{8B58FA56-4D7C-4979-BB98-B74CBD5F52E4}"/>
              </a:ext>
            </a:extLst>
          </p:cNvPr>
          <p:cNvSpPr>
            <a:spLocks noGrp="1"/>
          </p:cNvSpPr>
          <p:nvPr>
            <p:ph type="sldNum" sz="quarter" idx="33"/>
          </p:nvPr>
        </p:nvSpPr>
        <p:spPr/>
        <p:txBody>
          <a:bodyPr/>
          <a:lstStyle/>
          <a:p>
            <a:r>
              <a:rPr lang="en-US"/>
              <a:t>Page </a:t>
            </a:r>
            <a:fld id="{5251F420-7306-4E7C-A79E-F31A38F7D392}" type="slidenum">
              <a:rPr lang="en-US" smtClean="0"/>
              <a:pPr/>
              <a:t>‹#›</a:t>
            </a:fld>
            <a:endParaRPr lang="en-US" dirty="0"/>
          </a:p>
        </p:txBody>
      </p:sp>
      <p:sp>
        <p:nvSpPr>
          <p:cNvPr id="7" name="Title 1">
            <a:extLst>
              <a:ext uri="{FF2B5EF4-FFF2-40B4-BE49-F238E27FC236}">
                <a16:creationId xmlns:a16="http://schemas.microsoft.com/office/drawing/2014/main" id="{CCEC6402-B72B-43A7-AB55-858B3D9C7C29}"/>
              </a:ext>
            </a:extLst>
          </p:cNvPr>
          <p:cNvSpPr>
            <a:spLocks noGrp="1"/>
          </p:cNvSpPr>
          <p:nvPr>
            <p:ph type="title"/>
          </p:nvPr>
        </p:nvSpPr>
        <p:spPr>
          <a:xfrm>
            <a:off x="270033" y="360045"/>
            <a:ext cx="8603933" cy="542658"/>
          </a:xfrm>
        </p:spPr>
        <p:txBody>
          <a:bodyPr/>
          <a:lstStyle>
            <a:lvl1pPr>
              <a:defRPr sz="2625"/>
            </a:lvl1pPr>
          </a:lstStyle>
          <a:p>
            <a:r>
              <a:rPr lang="en-US" noProof="0"/>
              <a:t>Click to edit Master title style</a:t>
            </a:r>
            <a:endParaRPr lang="nb-NO" noProof="0" dirty="0"/>
          </a:p>
        </p:txBody>
      </p:sp>
      <p:sp>
        <p:nvSpPr>
          <p:cNvPr id="8" name="Subtitle 2">
            <a:extLst>
              <a:ext uri="{FF2B5EF4-FFF2-40B4-BE49-F238E27FC236}">
                <a16:creationId xmlns:a16="http://schemas.microsoft.com/office/drawing/2014/main" id="{E3D099F6-7C77-4DBE-8B36-12B42A9CBF9B}"/>
              </a:ext>
            </a:extLst>
          </p:cNvPr>
          <p:cNvSpPr>
            <a:spLocks noGrp="1"/>
          </p:cNvSpPr>
          <p:nvPr>
            <p:ph type="subTitle" idx="13"/>
          </p:nvPr>
        </p:nvSpPr>
        <p:spPr>
          <a:xfrm>
            <a:off x="270033" y="1082727"/>
            <a:ext cx="8603933" cy="494749"/>
          </a:xfrm>
        </p:spPr>
        <p:txBody>
          <a:bodyPr anchor="t"/>
          <a:lstStyle>
            <a:lvl1pPr marL="0" indent="0" algn="l">
              <a:buNone/>
              <a:defRPr sz="1350"/>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
        <p:nvSpPr>
          <p:cNvPr id="2" name="Content Placeholder 1">
            <a:extLst>
              <a:ext uri="{FF2B5EF4-FFF2-40B4-BE49-F238E27FC236}">
                <a16:creationId xmlns:a16="http://schemas.microsoft.com/office/drawing/2014/main" id="{E1884A91-9223-4B5D-BCF2-07CADE2A90D8}"/>
              </a:ext>
            </a:extLst>
          </p:cNvPr>
          <p:cNvSpPr>
            <a:spLocks noGrp="1"/>
          </p:cNvSpPr>
          <p:nvPr>
            <p:ph sz="quarter" idx="34"/>
          </p:nvPr>
        </p:nvSpPr>
        <p:spPr>
          <a:xfrm>
            <a:off x="270033" y="1757500"/>
            <a:ext cx="8603933" cy="4301103"/>
          </a:xfrm>
          <a:prstGeom prst="rect">
            <a:avLst/>
          </a:prstGeom>
          <a:effectLst>
            <a:outerShdw blurRad="50800" dist="50800" dir="5400000" algn="ctr" rotWithShape="0">
              <a:srgbClr val="010000">
                <a:alpha val="0"/>
              </a:srgbClr>
            </a:outerShdw>
          </a:effectLst>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addin_colorlist" hidden="1">
            <a:extLst>
              <a:ext uri="{FF2B5EF4-FFF2-40B4-BE49-F238E27FC236}">
                <a16:creationId xmlns:a16="http://schemas.microsoft.com/office/drawing/2014/main" id="{B7FE76BD-1D32-4FE8-AC91-B195070748A0}"/>
              </a:ext>
            </a:extLst>
          </p:cNvPr>
          <p:cNvSpPr/>
          <p:nvPr userDrawn="1"/>
        </p:nvSpPr>
        <p:spPr>
          <a:xfrm>
            <a:off x="0" y="-1466578"/>
            <a:ext cx="1767596" cy="521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350" dirty="0" err="1"/>
              <a:t>kapforHvit</a:t>
            </a:r>
            <a:r>
              <a:rPr lang="nb-NO" sz="1350" dirty="0"/>
              <a:t>, </a:t>
            </a:r>
            <a:r>
              <a:rPr lang="nb-NO" sz="1350" dirty="0" err="1"/>
              <a:t>gronn</a:t>
            </a:r>
            <a:r>
              <a:rPr lang="nb-NO" sz="1350" dirty="0"/>
              <a:t>, halv1, halv2, halv5, halv7</a:t>
            </a:r>
          </a:p>
        </p:txBody>
      </p:sp>
      <p:sp>
        <p:nvSpPr>
          <p:cNvPr id="10" name="addin_colorbox" hidden="1">
            <a:extLst>
              <a:ext uri="{FF2B5EF4-FFF2-40B4-BE49-F238E27FC236}">
                <a16:creationId xmlns:a16="http://schemas.microsoft.com/office/drawing/2014/main" id="{577BCF49-E370-4191-A9D3-5E55520BEC01}"/>
              </a:ext>
            </a:extLst>
          </p:cNvPr>
          <p:cNvSpPr/>
          <p:nvPr userDrawn="1"/>
        </p:nvSpPr>
        <p:spPr>
          <a:xfrm>
            <a:off x="3646402" y="-1512609"/>
            <a:ext cx="1767596" cy="521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350" dirty="0" err="1"/>
              <a:t>addin_colorbox</a:t>
            </a:r>
            <a:endParaRPr lang="nb-NO" sz="1350" dirty="0"/>
          </a:p>
        </p:txBody>
      </p:sp>
      <p:sp>
        <p:nvSpPr>
          <p:cNvPr id="11" name="addin_title" hidden="1">
            <a:extLst>
              <a:ext uri="{FF2B5EF4-FFF2-40B4-BE49-F238E27FC236}">
                <a16:creationId xmlns:a16="http://schemas.microsoft.com/office/drawing/2014/main" id="{64D7346C-42A8-4BF6-BD31-3EF03D696B30}"/>
              </a:ext>
            </a:extLst>
          </p:cNvPr>
          <p:cNvSpPr/>
          <p:nvPr userDrawn="1"/>
        </p:nvSpPr>
        <p:spPr>
          <a:xfrm>
            <a:off x="7292805" y="-1512609"/>
            <a:ext cx="1767596" cy="521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350" dirty="0" err="1"/>
              <a:t>addin_title</a:t>
            </a:r>
            <a:endParaRPr lang="nb-NO" sz="1350" dirty="0"/>
          </a:p>
        </p:txBody>
      </p:sp>
      <p:sp>
        <p:nvSpPr>
          <p:cNvPr id="12" name="addin_text" hidden="1">
            <a:extLst>
              <a:ext uri="{FF2B5EF4-FFF2-40B4-BE49-F238E27FC236}">
                <a16:creationId xmlns:a16="http://schemas.microsoft.com/office/drawing/2014/main" id="{1664CE25-C511-4C72-86B2-CD04C60CDCA9}"/>
              </a:ext>
            </a:extLst>
          </p:cNvPr>
          <p:cNvSpPr/>
          <p:nvPr userDrawn="1"/>
        </p:nvSpPr>
        <p:spPr>
          <a:xfrm>
            <a:off x="0" y="-861100"/>
            <a:ext cx="1767596" cy="521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350" dirty="0" err="1"/>
              <a:t>addin_text</a:t>
            </a:r>
            <a:endParaRPr lang="nb-NO" sz="1350" dirty="0"/>
          </a:p>
        </p:txBody>
      </p:sp>
      <p:sp>
        <p:nvSpPr>
          <p:cNvPr id="13" name="addin_image" hidden="1">
            <a:extLst>
              <a:ext uri="{FF2B5EF4-FFF2-40B4-BE49-F238E27FC236}">
                <a16:creationId xmlns:a16="http://schemas.microsoft.com/office/drawing/2014/main" id="{1FDD2AD4-3CBB-4718-8708-A4ABD22FEE4F}"/>
              </a:ext>
            </a:extLst>
          </p:cNvPr>
          <p:cNvSpPr/>
          <p:nvPr userDrawn="1"/>
        </p:nvSpPr>
        <p:spPr>
          <a:xfrm>
            <a:off x="1878807" y="-861100"/>
            <a:ext cx="1767596" cy="521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350" dirty="0" err="1"/>
              <a:t>addin_image</a:t>
            </a:r>
            <a:endParaRPr lang="nb-NO" sz="1350" dirty="0"/>
          </a:p>
        </p:txBody>
      </p:sp>
      <p:sp>
        <p:nvSpPr>
          <p:cNvPr id="14" name="addin_grouplist" hidden="1">
            <a:extLst>
              <a:ext uri="{FF2B5EF4-FFF2-40B4-BE49-F238E27FC236}">
                <a16:creationId xmlns:a16="http://schemas.microsoft.com/office/drawing/2014/main" id="{89CA383D-0F6C-4656-8C17-CCCA7960CDC2}"/>
              </a:ext>
            </a:extLst>
          </p:cNvPr>
          <p:cNvSpPr/>
          <p:nvPr userDrawn="1"/>
        </p:nvSpPr>
        <p:spPr>
          <a:xfrm>
            <a:off x="3730003" y="-861100"/>
            <a:ext cx="1767596" cy="521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675" kern="1200" dirty="0" err="1">
                <a:solidFill>
                  <a:schemeClr val="lt1"/>
                </a:solidFill>
                <a:latin typeface="+mn-lt"/>
                <a:ea typeface="+mn-ea"/>
                <a:cs typeface="+mn-cs"/>
              </a:rPr>
              <a:t>SkiftBakgrunnGroup</a:t>
            </a:r>
            <a:endParaRPr lang="nb-NO" sz="1350" dirty="0"/>
          </a:p>
        </p:txBody>
      </p:sp>
      <p:sp>
        <p:nvSpPr>
          <p:cNvPr id="15" name="addin_logo" hidden="1">
            <a:extLst>
              <a:ext uri="{FF2B5EF4-FFF2-40B4-BE49-F238E27FC236}">
                <a16:creationId xmlns:a16="http://schemas.microsoft.com/office/drawing/2014/main" id="{574B200B-554A-44F6-A5CF-7E5E17C8547F}"/>
              </a:ext>
            </a:extLst>
          </p:cNvPr>
          <p:cNvSpPr/>
          <p:nvPr userDrawn="1"/>
        </p:nvSpPr>
        <p:spPr>
          <a:xfrm>
            <a:off x="5581200" y="-861100"/>
            <a:ext cx="1767596" cy="521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350" dirty="0" err="1"/>
              <a:t>addin_logo</a:t>
            </a:r>
            <a:endParaRPr lang="nb-NO" sz="1350" dirty="0"/>
          </a:p>
        </p:txBody>
      </p:sp>
      <p:sp>
        <p:nvSpPr>
          <p:cNvPr id="16" name="addin_fillplaceholders" hidden="1">
            <a:extLst>
              <a:ext uri="{FF2B5EF4-FFF2-40B4-BE49-F238E27FC236}">
                <a16:creationId xmlns:a16="http://schemas.microsoft.com/office/drawing/2014/main" id="{E9F05AAF-95F2-4DEB-9E39-9C52A1AA2ECD}"/>
              </a:ext>
            </a:extLst>
          </p:cNvPr>
          <p:cNvSpPr/>
          <p:nvPr userDrawn="1"/>
        </p:nvSpPr>
        <p:spPr>
          <a:xfrm>
            <a:off x="7537253" y="-867733"/>
            <a:ext cx="1767596" cy="521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350" dirty="0" err="1"/>
              <a:t>addin_fillplaceholders</a:t>
            </a:r>
            <a:endParaRPr lang="nb-NO" sz="1350" dirty="0"/>
          </a:p>
        </p:txBody>
      </p:sp>
      <p:sp>
        <p:nvSpPr>
          <p:cNvPr id="17" name="addin_background" hidden="1">
            <a:extLst>
              <a:ext uri="{FF2B5EF4-FFF2-40B4-BE49-F238E27FC236}">
                <a16:creationId xmlns:a16="http://schemas.microsoft.com/office/drawing/2014/main" id="{A0564F8C-C50F-400D-BD2B-ED1C4763FC27}"/>
              </a:ext>
            </a:extLst>
          </p:cNvPr>
          <p:cNvSpPr/>
          <p:nvPr userDrawn="1"/>
        </p:nvSpPr>
        <p:spPr>
          <a:xfrm>
            <a:off x="7292805" y="-837228"/>
            <a:ext cx="1767596" cy="521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350" dirty="0" err="1"/>
              <a:t>addin_background</a:t>
            </a:r>
            <a:endParaRPr lang="nb-NO" sz="1350" dirty="0"/>
          </a:p>
        </p:txBody>
      </p:sp>
    </p:spTree>
    <p:extLst>
      <p:ext uri="{BB962C8B-B14F-4D97-AF65-F5344CB8AC3E}">
        <p14:creationId xmlns:p14="http://schemas.microsoft.com/office/powerpoint/2010/main" val="2823346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8CBBD01-52AC-463B-BF70-19A344C2B209}" type="datetimeFigureOut">
              <a:rPr lang="nb-NO" smtClean="0"/>
              <a:t>21.08.2023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F398ADF-DB01-4F87-B29B-93FC3835E076}" type="slidenum">
              <a:rPr lang="nb-NO" smtClean="0"/>
              <a:t>‹#›</a:t>
            </a:fld>
            <a:endParaRPr lang="nb-NO"/>
          </a:p>
        </p:txBody>
      </p:sp>
    </p:spTree>
    <p:extLst>
      <p:ext uri="{BB962C8B-B14F-4D97-AF65-F5344CB8AC3E}">
        <p14:creationId xmlns:p14="http://schemas.microsoft.com/office/powerpoint/2010/main" val="80947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48CBBD01-52AC-463B-BF70-19A344C2B209}" type="datetimeFigureOut">
              <a:rPr lang="nb-NO" smtClean="0"/>
              <a:t>21.08.2023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F398ADF-DB01-4F87-B29B-93FC3835E076}" type="slidenum">
              <a:rPr lang="nb-NO" smtClean="0"/>
              <a:t>‹#›</a:t>
            </a:fld>
            <a:endParaRPr lang="nb-NO"/>
          </a:p>
        </p:txBody>
      </p:sp>
    </p:spTree>
    <p:extLst>
      <p:ext uri="{BB962C8B-B14F-4D97-AF65-F5344CB8AC3E}">
        <p14:creationId xmlns:p14="http://schemas.microsoft.com/office/powerpoint/2010/main" val="1832360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48CBBD01-52AC-463B-BF70-19A344C2B209}" type="datetimeFigureOut">
              <a:rPr lang="nb-NO" smtClean="0"/>
              <a:t>21.08.2023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3F398ADF-DB01-4F87-B29B-93FC3835E076}" type="slidenum">
              <a:rPr lang="nb-NO" smtClean="0"/>
              <a:t>‹#›</a:t>
            </a:fld>
            <a:endParaRPr lang="nb-NO"/>
          </a:p>
        </p:txBody>
      </p:sp>
    </p:spTree>
    <p:extLst>
      <p:ext uri="{BB962C8B-B14F-4D97-AF65-F5344CB8AC3E}">
        <p14:creationId xmlns:p14="http://schemas.microsoft.com/office/powerpoint/2010/main" val="3469077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48CBBD01-52AC-463B-BF70-19A344C2B209}" type="datetimeFigureOut">
              <a:rPr lang="nb-NO" smtClean="0"/>
              <a:t>21.08.2023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3F398ADF-DB01-4F87-B29B-93FC3835E076}" type="slidenum">
              <a:rPr lang="nb-NO" smtClean="0"/>
              <a:t>‹#›</a:t>
            </a:fld>
            <a:endParaRPr lang="nb-NO"/>
          </a:p>
        </p:txBody>
      </p:sp>
    </p:spTree>
    <p:extLst>
      <p:ext uri="{BB962C8B-B14F-4D97-AF65-F5344CB8AC3E}">
        <p14:creationId xmlns:p14="http://schemas.microsoft.com/office/powerpoint/2010/main" val="218577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48CBBD01-52AC-463B-BF70-19A344C2B209}" type="datetimeFigureOut">
              <a:rPr lang="nb-NO" smtClean="0"/>
              <a:t>21.08.2023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3F398ADF-DB01-4F87-B29B-93FC3835E076}" type="slidenum">
              <a:rPr lang="nb-NO" smtClean="0"/>
              <a:t>‹#›</a:t>
            </a:fld>
            <a:endParaRPr lang="nb-NO"/>
          </a:p>
        </p:txBody>
      </p:sp>
    </p:spTree>
    <p:extLst>
      <p:ext uri="{BB962C8B-B14F-4D97-AF65-F5344CB8AC3E}">
        <p14:creationId xmlns:p14="http://schemas.microsoft.com/office/powerpoint/2010/main" val="551721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48CBBD01-52AC-463B-BF70-19A344C2B209}" type="datetimeFigureOut">
              <a:rPr lang="nb-NO" smtClean="0"/>
              <a:t>21.08.2023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3F398ADF-DB01-4F87-B29B-93FC3835E076}" type="slidenum">
              <a:rPr lang="nb-NO" smtClean="0"/>
              <a:t>‹#›</a:t>
            </a:fld>
            <a:endParaRPr lang="nb-NO"/>
          </a:p>
        </p:txBody>
      </p:sp>
    </p:spTree>
    <p:extLst>
      <p:ext uri="{BB962C8B-B14F-4D97-AF65-F5344CB8AC3E}">
        <p14:creationId xmlns:p14="http://schemas.microsoft.com/office/powerpoint/2010/main" val="38584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8CBBD01-52AC-463B-BF70-19A344C2B209}" type="datetimeFigureOut">
              <a:rPr lang="nb-NO" smtClean="0"/>
              <a:t>21.08.2023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3F398ADF-DB01-4F87-B29B-93FC3835E076}" type="slidenum">
              <a:rPr lang="nb-NO" smtClean="0"/>
              <a:t>‹#›</a:t>
            </a:fld>
            <a:endParaRPr lang="nb-NO"/>
          </a:p>
        </p:txBody>
      </p:sp>
    </p:spTree>
    <p:extLst>
      <p:ext uri="{BB962C8B-B14F-4D97-AF65-F5344CB8AC3E}">
        <p14:creationId xmlns:p14="http://schemas.microsoft.com/office/powerpoint/2010/main" val="4127147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8CBBD01-52AC-463B-BF70-19A344C2B209}" type="datetimeFigureOut">
              <a:rPr lang="nb-NO" smtClean="0"/>
              <a:t>21.08.2023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3F398ADF-DB01-4F87-B29B-93FC3835E076}" type="slidenum">
              <a:rPr lang="nb-NO" smtClean="0"/>
              <a:t>‹#›</a:t>
            </a:fld>
            <a:endParaRPr lang="nb-NO"/>
          </a:p>
        </p:txBody>
      </p:sp>
    </p:spTree>
    <p:extLst>
      <p:ext uri="{BB962C8B-B14F-4D97-AF65-F5344CB8AC3E}">
        <p14:creationId xmlns:p14="http://schemas.microsoft.com/office/powerpoint/2010/main" val="1755851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BBD01-52AC-463B-BF70-19A344C2B209}" type="datetimeFigureOut">
              <a:rPr lang="nb-NO" smtClean="0"/>
              <a:t>21.08.2023</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98ADF-DB01-4F87-B29B-93FC3835E076}" type="slidenum">
              <a:rPr lang="nb-NO" smtClean="0"/>
              <a:t>‹#›</a:t>
            </a:fld>
            <a:endParaRPr lang="nb-NO"/>
          </a:p>
        </p:txBody>
      </p:sp>
    </p:spTree>
    <p:extLst>
      <p:ext uri="{BB962C8B-B14F-4D97-AF65-F5344CB8AC3E}">
        <p14:creationId xmlns:p14="http://schemas.microsoft.com/office/powerpoint/2010/main" val="558804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io.no/english/for-employees/employment/joining-leaving/new/introduction/index.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uio.no/om/hms/arbeidsmiljo/mal-policyer/rus-akan/uios-retningslinjer-om-rusmiddelbruk.pdf" TargetMode="External"/><Relationship Id="rId4" Type="http://schemas.openxmlformats.org/officeDocument/2006/relationships/hyperlink" Target="https://www.uio.no/for-ansatte/enhetssider/arrangemen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uio.no/english/for-employees/employment/travel/index.html" TargetMode="External"/><Relationship Id="rId2" Type="http://schemas.openxmlformats.org/officeDocument/2006/relationships/hyperlink" Target="https://www.uio.no/english/for-employees/support/purchase-management/procurements/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login.dfo.no/?idp=feide&amp;service=selvbetjeningsporta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uio.no/english/about/hse/working-environment/procedures/harassment/index.html" TargetMode="External"/><Relationship Id="rId2" Type="http://schemas.openxmlformats.org/officeDocument/2006/relationships/hyperlink" Target="https://www.uio.no/english/about/hse/speak-up/reporti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uio.no/english/about/regulations/ethical-guidelines/harassment.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uio.no/english/services/it/contact/it-help/index.html" TargetMode="External"/><Relationship Id="rId2" Type="http://schemas.openxmlformats.org/officeDocument/2006/relationships/hyperlink" Target="https://www.uio.no/english/services/i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uio.no/english/for-employees/support/profile/index.html" TargetMode="External"/><Relationship Id="rId2" Type="http://schemas.openxmlformats.org/officeDocument/2006/relationships/hyperlink" Target="https://www.uio.no/english/for-employees/support/profile/web/how-to-write-for-the-web.html" TargetMode="External"/><Relationship Id="rId1" Type="http://schemas.openxmlformats.org/officeDocument/2006/relationships/slideLayout" Target="../slideLayouts/slideLayout2.xml"/><Relationship Id="rId4" Type="http://schemas.openxmlformats.org/officeDocument/2006/relationships/hyperlink" Target="mailto:kommunikasjon@hf.uio.no"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uio.no/english/for-employees/support/profile/social-media/index.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uio.no/english/for-employees/employment/joining-leaving/new/"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uio.no/english/about/organisation/los/ebht/index.html" TargetMode="External"/><Relationship Id="rId2" Type="http://schemas.openxmlformats.org/officeDocument/2006/relationships/hyperlink" Target="https://www.uio.no/english/for-employees/operational/estate/" TargetMode="External"/><Relationship Id="rId1" Type="http://schemas.openxmlformats.org/officeDocument/2006/relationships/slideLayout" Target="../slideLayouts/slideLayout2.xml"/><Relationship Id="rId5" Type="http://schemas.openxmlformats.org/officeDocument/2006/relationships/hyperlink" Target="https://www.sikresiden.no/" TargetMode="External"/><Relationship Id="rId4" Type="http://schemas.openxmlformats.org/officeDocument/2006/relationships/hyperlink" Target="https://www.uio.no/english/about/hse/speak-up/index.html"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uio.no/english/about/getting-around/opening-hours/index.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uio.no/english/for-employees/operational/employee-id-card/index.html" TargetMode="External"/><Relationship Id="rId2" Type="http://schemas.openxmlformats.org/officeDocument/2006/relationships/hyperlink" Target="https://www.uio.no/english/about/getting-around/parking/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3568" y="548680"/>
            <a:ext cx="7772400" cy="362471"/>
          </a:xfrm>
        </p:spPr>
        <p:txBody>
          <a:bodyPr>
            <a:normAutofit fontScale="90000"/>
          </a:bodyPr>
          <a:lstStyle/>
          <a:p>
            <a:r>
              <a:rPr lang="nb-NO" dirty="0"/>
              <a:t/>
            </a:r>
            <a:br>
              <a:rPr lang="nb-NO" dirty="0"/>
            </a:br>
            <a:r>
              <a:rPr lang="nb-NO" dirty="0"/>
              <a:t/>
            </a:r>
            <a:br>
              <a:rPr lang="nb-NO" dirty="0"/>
            </a:br>
            <a:endParaRPr lang="nb-NO" dirty="0"/>
          </a:p>
        </p:txBody>
      </p:sp>
      <p:sp>
        <p:nvSpPr>
          <p:cNvPr id="3" name="Undertittel 2"/>
          <p:cNvSpPr>
            <a:spLocks noGrp="1"/>
          </p:cNvSpPr>
          <p:nvPr>
            <p:ph type="subTitle" idx="1"/>
          </p:nvPr>
        </p:nvSpPr>
        <p:spPr>
          <a:xfrm>
            <a:off x="1371600" y="1700808"/>
            <a:ext cx="6400800" cy="3937992"/>
          </a:xfrm>
        </p:spPr>
        <p:txBody>
          <a:bodyPr/>
          <a:lstStyle/>
          <a:p>
            <a:endParaRPr lang="nb-NO" dirty="0"/>
          </a:p>
          <a:p>
            <a:r>
              <a:rPr lang="nb-NO" sz="3600" b="1" dirty="0" err="1" smtClean="0">
                <a:solidFill>
                  <a:schemeClr val="tx1"/>
                </a:solidFill>
              </a:rPr>
              <a:t>Welcome</a:t>
            </a:r>
            <a:r>
              <a:rPr lang="nb-NO" sz="3600" b="1" dirty="0" smtClean="0">
                <a:solidFill>
                  <a:schemeClr val="tx1"/>
                </a:solidFill>
              </a:rPr>
              <a:t> to Department </a:t>
            </a:r>
            <a:r>
              <a:rPr lang="nb-NO" sz="3600" b="1" dirty="0" err="1" smtClean="0">
                <a:solidFill>
                  <a:schemeClr val="tx1"/>
                </a:solidFill>
              </a:rPr>
              <a:t>of</a:t>
            </a:r>
            <a:r>
              <a:rPr lang="nb-NO" sz="3600" b="1" dirty="0" smtClean="0">
                <a:solidFill>
                  <a:schemeClr val="tx1"/>
                </a:solidFill>
              </a:rPr>
              <a:t>…</a:t>
            </a:r>
            <a:endParaRPr lang="nb-NO" sz="3600" b="1" dirty="0">
              <a:solidFill>
                <a:schemeClr val="tx1"/>
              </a:solidFill>
            </a:endParaRPr>
          </a:p>
          <a:p>
            <a:r>
              <a:rPr lang="nb-NO" sz="3600" b="1" dirty="0" err="1" smtClean="0">
                <a:solidFill>
                  <a:schemeClr val="tx1"/>
                </a:solidFill>
              </a:rPr>
              <a:t>Faculty</a:t>
            </a:r>
            <a:r>
              <a:rPr lang="nb-NO" sz="3600" b="1" dirty="0" smtClean="0">
                <a:solidFill>
                  <a:schemeClr val="tx1"/>
                </a:solidFill>
              </a:rPr>
              <a:t> </a:t>
            </a:r>
            <a:r>
              <a:rPr lang="nb-NO" sz="3600" b="1" dirty="0" err="1" smtClean="0">
                <a:solidFill>
                  <a:schemeClr val="tx1"/>
                </a:solidFill>
              </a:rPr>
              <a:t>of</a:t>
            </a:r>
            <a:r>
              <a:rPr lang="nb-NO" sz="3600" b="1" dirty="0" smtClean="0">
                <a:solidFill>
                  <a:schemeClr val="tx1"/>
                </a:solidFill>
              </a:rPr>
              <a:t> </a:t>
            </a:r>
            <a:r>
              <a:rPr lang="nb-NO" sz="3600" b="1" dirty="0" err="1" smtClean="0">
                <a:solidFill>
                  <a:schemeClr val="tx1"/>
                </a:solidFill>
              </a:rPr>
              <a:t>Humanities</a:t>
            </a:r>
            <a:endParaRPr lang="nb-NO" sz="3600" b="1" dirty="0">
              <a:solidFill>
                <a:schemeClr val="tx1"/>
              </a:solidFill>
            </a:endParaRPr>
          </a:p>
        </p:txBody>
      </p:sp>
      <p:pic>
        <p:nvPicPr>
          <p:cNvPr id="4" name="Bil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0"/>
            <a:ext cx="6438900" cy="2171700"/>
          </a:xfrm>
          <a:prstGeom prst="rect">
            <a:avLst/>
          </a:prstGeom>
        </p:spPr>
      </p:pic>
    </p:spTree>
    <p:extLst>
      <p:ext uri="{BB962C8B-B14F-4D97-AF65-F5344CB8AC3E}">
        <p14:creationId xmlns:p14="http://schemas.microsoft.com/office/powerpoint/2010/main" val="3784477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Social</a:t>
            </a:r>
            <a:r>
              <a:rPr lang="nb-NO" dirty="0" smtClean="0"/>
              <a:t> </a:t>
            </a:r>
            <a:r>
              <a:rPr lang="nb-NO" dirty="0" err="1" smtClean="0"/>
              <a:t>activities</a:t>
            </a:r>
            <a:endParaRPr lang="nb-NO" dirty="0"/>
          </a:p>
        </p:txBody>
      </p:sp>
      <p:sp>
        <p:nvSpPr>
          <p:cNvPr id="3" name="Content Placeholder 2"/>
          <p:cNvSpPr>
            <a:spLocks noGrp="1"/>
          </p:cNvSpPr>
          <p:nvPr>
            <p:ph idx="1"/>
          </p:nvPr>
        </p:nvSpPr>
        <p:spPr/>
        <p:txBody>
          <a:bodyPr>
            <a:normAutofit fontScale="92500" lnSpcReduction="20000"/>
          </a:bodyPr>
          <a:lstStyle/>
          <a:p>
            <a:r>
              <a:rPr lang="nb-NO" dirty="0" smtClean="0">
                <a:solidFill>
                  <a:srgbClr val="FF0000"/>
                </a:solidFill>
              </a:rPr>
              <a:t>Sett inn faste aktiviteter på instituttet, som lunsjer, seminarer, jule- og sommerfest og lignende</a:t>
            </a:r>
          </a:p>
          <a:p>
            <a:r>
              <a:rPr lang="nb-NO" dirty="0" smtClean="0"/>
              <a:t>Information </a:t>
            </a:r>
            <a:r>
              <a:rPr lang="nb-NO" dirty="0" err="1" smtClean="0"/>
              <a:t>on</a:t>
            </a:r>
            <a:r>
              <a:rPr lang="nb-NO" dirty="0" smtClean="0"/>
              <a:t> </a:t>
            </a:r>
            <a:r>
              <a:rPr lang="nb-NO" dirty="0" err="1" smtClean="0"/>
              <a:t>introductory</a:t>
            </a:r>
            <a:r>
              <a:rPr lang="nb-NO" dirty="0" smtClean="0"/>
              <a:t> </a:t>
            </a:r>
            <a:r>
              <a:rPr lang="nb-NO" dirty="0" err="1" smtClean="0"/>
              <a:t>events</a:t>
            </a:r>
            <a:r>
              <a:rPr lang="nb-NO" dirty="0" smtClean="0"/>
              <a:t>, </a:t>
            </a:r>
            <a:r>
              <a:rPr lang="nb-NO" dirty="0" err="1" smtClean="0"/>
              <a:t>such</a:t>
            </a:r>
            <a:r>
              <a:rPr lang="nb-NO" dirty="0" smtClean="0"/>
              <a:t> as </a:t>
            </a:r>
            <a:r>
              <a:rPr lang="nb-NO" dirty="0" err="1" smtClean="0"/>
              <a:t>welcome</a:t>
            </a:r>
            <a:r>
              <a:rPr lang="nb-NO" dirty="0" smtClean="0"/>
              <a:t> breakfast for </a:t>
            </a:r>
            <a:r>
              <a:rPr lang="nb-NO" dirty="0" err="1" smtClean="0"/>
              <a:t>international</a:t>
            </a:r>
            <a:r>
              <a:rPr lang="nb-NO" dirty="0" smtClean="0"/>
              <a:t> </a:t>
            </a:r>
            <a:r>
              <a:rPr lang="nb-NO" dirty="0" err="1" smtClean="0"/>
              <a:t>researchers</a:t>
            </a:r>
            <a:r>
              <a:rPr lang="nb-NO" dirty="0" smtClean="0"/>
              <a:t>: </a:t>
            </a:r>
            <a:r>
              <a:rPr lang="en-US" dirty="0">
                <a:hlinkClick r:id="rId3"/>
              </a:rPr>
              <a:t>Introduction - For employees - University of Oslo (uio.no</a:t>
            </a:r>
            <a:r>
              <a:rPr lang="en-US" dirty="0" smtClean="0">
                <a:hlinkClick r:id="rId3"/>
              </a:rPr>
              <a:t>)</a:t>
            </a:r>
            <a:endParaRPr lang="en-US" dirty="0" smtClean="0"/>
          </a:p>
          <a:p>
            <a:r>
              <a:rPr lang="en-US" dirty="0" smtClean="0"/>
              <a:t>Upcoming events: </a:t>
            </a:r>
            <a:r>
              <a:rPr lang="nb-NO" dirty="0">
                <a:hlinkClick r:id="rId4"/>
              </a:rPr>
              <a:t>Arrangementer - For ansatte - Universitetet i Oslo (uio.no)</a:t>
            </a:r>
            <a:endParaRPr lang="en-US" dirty="0" smtClean="0"/>
          </a:p>
          <a:p>
            <a:r>
              <a:rPr lang="nb-NO" dirty="0" err="1" smtClean="0"/>
              <a:t>UiO’s</a:t>
            </a:r>
            <a:r>
              <a:rPr lang="nb-NO" dirty="0" smtClean="0"/>
              <a:t> </a:t>
            </a:r>
            <a:r>
              <a:rPr lang="nb-NO" dirty="0" err="1" smtClean="0"/>
              <a:t>drug</a:t>
            </a:r>
            <a:r>
              <a:rPr lang="nb-NO" dirty="0" smtClean="0"/>
              <a:t> and </a:t>
            </a:r>
            <a:r>
              <a:rPr lang="nb-NO" dirty="0" err="1" smtClean="0"/>
              <a:t>alcohol</a:t>
            </a:r>
            <a:r>
              <a:rPr lang="nb-NO" dirty="0" smtClean="0"/>
              <a:t> policy (Norwegian </a:t>
            </a:r>
            <a:r>
              <a:rPr lang="nb-NO" dirty="0" err="1" smtClean="0"/>
              <a:t>only</a:t>
            </a:r>
            <a:r>
              <a:rPr lang="nb-NO" dirty="0" smtClean="0"/>
              <a:t>): </a:t>
            </a:r>
            <a:r>
              <a:rPr lang="nb-NO" dirty="0">
                <a:hlinkClick r:id="rId5"/>
              </a:rPr>
              <a:t>uios-retningslinjer-om-rusmiddelbruk.pdf</a:t>
            </a:r>
            <a:r>
              <a:rPr lang="nb-NO" dirty="0" smtClean="0"/>
              <a:t> </a:t>
            </a:r>
            <a:endParaRPr lang="nb-NO" dirty="0"/>
          </a:p>
        </p:txBody>
      </p:sp>
    </p:spTree>
    <p:extLst>
      <p:ext uri="{BB962C8B-B14F-4D97-AF65-F5344CB8AC3E}">
        <p14:creationId xmlns:p14="http://schemas.microsoft.com/office/powerpoint/2010/main" val="4206868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Procurements</a:t>
            </a:r>
            <a:endParaRPr lang="nb-NO" dirty="0"/>
          </a:p>
        </p:txBody>
      </p:sp>
      <p:sp>
        <p:nvSpPr>
          <p:cNvPr id="3" name="Content Placeholder 2"/>
          <p:cNvSpPr>
            <a:spLocks noGrp="1"/>
          </p:cNvSpPr>
          <p:nvPr>
            <p:ph idx="1"/>
          </p:nvPr>
        </p:nvSpPr>
        <p:spPr/>
        <p:txBody>
          <a:bodyPr>
            <a:normAutofit/>
          </a:bodyPr>
          <a:lstStyle/>
          <a:p>
            <a:r>
              <a:rPr lang="en-US" dirty="0"/>
              <a:t>All procurement, with the exception of books </a:t>
            </a:r>
            <a:r>
              <a:rPr lang="en-US" dirty="0" smtClean="0"/>
              <a:t>and travel, must </a:t>
            </a:r>
            <a:r>
              <a:rPr lang="en-US" dirty="0"/>
              <a:t>be undertaken by your purchasing officer through the </a:t>
            </a:r>
            <a:r>
              <a:rPr lang="en-US" dirty="0" err="1"/>
              <a:t>UiO</a:t>
            </a:r>
            <a:r>
              <a:rPr lang="en-US" dirty="0"/>
              <a:t> procurement system</a:t>
            </a:r>
            <a:r>
              <a:rPr lang="en-US" dirty="0" smtClean="0"/>
              <a:t>.</a:t>
            </a:r>
          </a:p>
          <a:p>
            <a:pPr lvl="1"/>
            <a:r>
              <a:rPr lang="en-US" dirty="0">
                <a:hlinkClick r:id="rId2"/>
              </a:rPr>
              <a:t>How do you order? - For employees - University of Oslo (uio.no</a:t>
            </a:r>
            <a:r>
              <a:rPr lang="en-US" dirty="0" smtClean="0">
                <a:hlinkClick r:id="rId2"/>
              </a:rPr>
              <a:t>)</a:t>
            </a:r>
            <a:endParaRPr lang="en-US" dirty="0" smtClean="0"/>
          </a:p>
          <a:p>
            <a:r>
              <a:rPr lang="nb-NO" dirty="0" smtClean="0"/>
              <a:t>Travels: </a:t>
            </a:r>
          </a:p>
          <a:p>
            <a:pPr lvl="1"/>
            <a:r>
              <a:rPr lang="en-US" dirty="0" smtClean="0">
                <a:hlinkClick r:id="rId3"/>
              </a:rPr>
              <a:t>Travel </a:t>
            </a:r>
            <a:r>
              <a:rPr lang="en-US" dirty="0">
                <a:hlinkClick r:id="rId3"/>
              </a:rPr>
              <a:t>- For employees - University of Oslo (uio.no)</a:t>
            </a:r>
            <a:endParaRPr lang="nb-NO" dirty="0"/>
          </a:p>
        </p:txBody>
      </p:sp>
    </p:spTree>
    <p:extLst>
      <p:ext uri="{BB962C8B-B14F-4D97-AF65-F5344CB8AC3E}">
        <p14:creationId xmlns:p14="http://schemas.microsoft.com/office/powerpoint/2010/main" val="1258026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Holiday</a:t>
            </a:r>
            <a:endParaRPr lang="nb-NO" dirty="0"/>
          </a:p>
        </p:txBody>
      </p:sp>
      <p:sp>
        <p:nvSpPr>
          <p:cNvPr id="3" name="Content Placeholder 2"/>
          <p:cNvSpPr>
            <a:spLocks noGrp="1"/>
          </p:cNvSpPr>
          <p:nvPr>
            <p:ph idx="1"/>
          </p:nvPr>
        </p:nvSpPr>
        <p:spPr/>
        <p:txBody>
          <a:bodyPr>
            <a:normAutofit fontScale="85000" lnSpcReduction="20000"/>
          </a:bodyPr>
          <a:lstStyle/>
          <a:p>
            <a:r>
              <a:rPr lang="en-US" dirty="0"/>
              <a:t>Employees have the right and obligation to take holidays. Everyone is entitled to take 5 weeks of holiday per year. </a:t>
            </a:r>
            <a:endParaRPr lang="en-US" dirty="0" smtClean="0"/>
          </a:p>
          <a:p>
            <a:r>
              <a:rPr lang="en-US" dirty="0"/>
              <a:t>Everyone has the </a:t>
            </a:r>
            <a:r>
              <a:rPr lang="en-US" b="1" dirty="0"/>
              <a:t>obligation</a:t>
            </a:r>
            <a:r>
              <a:rPr lang="en-US" dirty="0"/>
              <a:t> to take at least the number of holiday days that are compensated with accrued holiday pay, a maximum of 25 days (30 days for employees over 60).</a:t>
            </a:r>
          </a:p>
          <a:p>
            <a:r>
              <a:rPr lang="en-US" dirty="0"/>
              <a:t>If you join </a:t>
            </a:r>
            <a:r>
              <a:rPr lang="en-US" dirty="0" err="1"/>
              <a:t>UiO</a:t>
            </a:r>
            <a:r>
              <a:rPr lang="en-US" dirty="0"/>
              <a:t> after 30 September, you are entitled to take one week of holiday in that year. </a:t>
            </a:r>
            <a:endParaRPr lang="en-US" dirty="0" smtClean="0"/>
          </a:p>
          <a:p>
            <a:r>
              <a:rPr lang="en-US" b="1" dirty="0"/>
              <a:t>The holiday quota in the self-service portal </a:t>
            </a:r>
            <a:r>
              <a:rPr lang="en-US" dirty="0"/>
              <a:t>shows the number of days you have available for holiday in the current year.</a:t>
            </a:r>
          </a:p>
          <a:p>
            <a:endParaRPr lang="nb-NO" dirty="0"/>
          </a:p>
        </p:txBody>
      </p:sp>
    </p:spTree>
    <p:extLst>
      <p:ext uri="{BB962C8B-B14F-4D97-AF65-F5344CB8AC3E}">
        <p14:creationId xmlns:p14="http://schemas.microsoft.com/office/powerpoint/2010/main" val="3725929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Sick </a:t>
            </a:r>
            <a:r>
              <a:rPr lang="en-US" dirty="0" smtClean="0"/>
              <a:t>leave</a:t>
            </a:r>
            <a:endParaRPr lang="nb-NO" dirty="0"/>
          </a:p>
        </p:txBody>
      </p:sp>
      <p:sp>
        <p:nvSpPr>
          <p:cNvPr id="3" name="Content Placeholder 2"/>
          <p:cNvSpPr>
            <a:spLocks noGrp="1"/>
          </p:cNvSpPr>
          <p:nvPr>
            <p:ph idx="1"/>
          </p:nvPr>
        </p:nvSpPr>
        <p:spPr/>
        <p:txBody>
          <a:bodyPr>
            <a:normAutofit lnSpcReduction="10000"/>
          </a:bodyPr>
          <a:lstStyle/>
          <a:p>
            <a:r>
              <a:rPr lang="en-US" dirty="0" smtClean="0"/>
              <a:t>If </a:t>
            </a:r>
            <a:r>
              <a:rPr lang="en-US" dirty="0"/>
              <a:t>you cannot attend work due to own or your child's illness, you must notify your immediate superior</a:t>
            </a:r>
            <a:r>
              <a:rPr lang="en-US" dirty="0" smtClean="0"/>
              <a:t>.</a:t>
            </a:r>
          </a:p>
          <a:p>
            <a:r>
              <a:rPr lang="en-US" dirty="0"/>
              <a:t>You report self-certified sick leave through the </a:t>
            </a:r>
            <a:r>
              <a:rPr lang="en-US" dirty="0">
                <a:hlinkClick r:id="rId2"/>
              </a:rPr>
              <a:t>self-service portal</a:t>
            </a:r>
            <a:r>
              <a:rPr lang="en-US" dirty="0" smtClean="0"/>
              <a:t>.</a:t>
            </a:r>
          </a:p>
          <a:p>
            <a:r>
              <a:rPr lang="en-US" dirty="0"/>
              <a:t>You can use self-certification when you have worked at </a:t>
            </a:r>
            <a:r>
              <a:rPr lang="en-US" dirty="0" err="1"/>
              <a:t>UiO</a:t>
            </a:r>
            <a:r>
              <a:rPr lang="en-US" dirty="0"/>
              <a:t> for at least two months, for up to 8 days within a 16 day period, and a total of 24 calendar days during a 12 month period. </a:t>
            </a:r>
          </a:p>
        </p:txBody>
      </p:sp>
    </p:spTree>
    <p:extLst>
      <p:ext uri="{BB962C8B-B14F-4D97-AF65-F5344CB8AC3E}">
        <p14:creationId xmlns:p14="http://schemas.microsoft.com/office/powerpoint/2010/main" val="289927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532" y="980728"/>
            <a:ext cx="8229600" cy="1143000"/>
          </a:xfrm>
        </p:spPr>
        <p:txBody>
          <a:bodyPr>
            <a:normAutofit fontScale="90000"/>
          </a:bodyPr>
          <a:lstStyle/>
          <a:p>
            <a:r>
              <a:rPr lang="en-US" dirty="0"/>
              <a:t>REPORTING CENSURABLE CONDITIONS FOR EMPLOYEES AT </a:t>
            </a:r>
            <a:r>
              <a:rPr lang="en-US" dirty="0" err="1"/>
              <a:t>UiO</a:t>
            </a:r>
            <a:r>
              <a:rPr lang="en-US" dirty="0"/>
              <a:t> (whistleblowing)</a:t>
            </a:r>
            <a:br>
              <a:rPr lang="en-US" dirty="0"/>
            </a:br>
            <a:endParaRPr lang="nb-NO" dirty="0"/>
          </a:p>
        </p:txBody>
      </p:sp>
      <p:sp>
        <p:nvSpPr>
          <p:cNvPr id="3" name="Content Placeholder 2"/>
          <p:cNvSpPr>
            <a:spLocks noGrp="1"/>
          </p:cNvSpPr>
          <p:nvPr>
            <p:ph idx="1"/>
          </p:nvPr>
        </p:nvSpPr>
        <p:spPr>
          <a:xfrm>
            <a:off x="457200" y="2420888"/>
            <a:ext cx="8229600" cy="3705275"/>
          </a:xfrm>
        </p:spPr>
        <p:txBody>
          <a:bodyPr>
            <a:normAutofit fontScale="77500" lnSpcReduction="20000"/>
          </a:bodyPr>
          <a:lstStyle/>
          <a:p>
            <a:r>
              <a:rPr lang="en-US" dirty="0" err="1"/>
              <a:t>UiO</a:t>
            </a:r>
            <a:r>
              <a:rPr lang="en-US" dirty="0"/>
              <a:t> should be a safe and open workplace for everyone. If you see or experience any censurable conditions or </a:t>
            </a:r>
            <a:r>
              <a:rPr lang="en-US" dirty="0" err="1"/>
              <a:t>behaviour</a:t>
            </a:r>
            <a:r>
              <a:rPr lang="en-US" dirty="0"/>
              <a:t> at </a:t>
            </a:r>
            <a:r>
              <a:rPr lang="en-US" dirty="0" err="1"/>
              <a:t>UiO</a:t>
            </a:r>
            <a:r>
              <a:rPr lang="en-US" dirty="0"/>
              <a:t>, we would like you to tell us about it</a:t>
            </a:r>
            <a:r>
              <a:rPr lang="en-US" dirty="0" smtClean="0"/>
              <a:t>.</a:t>
            </a:r>
          </a:p>
          <a:p>
            <a:r>
              <a:rPr lang="en-US" dirty="0"/>
              <a:t>Your employer has a duty to prevent harassment and inappropriate </a:t>
            </a:r>
            <a:r>
              <a:rPr lang="en-US" dirty="0" err="1"/>
              <a:t>behaviour</a:t>
            </a:r>
            <a:r>
              <a:rPr lang="en-US" dirty="0"/>
              <a:t> in the workplace</a:t>
            </a:r>
            <a:r>
              <a:rPr lang="en-US" dirty="0" smtClean="0"/>
              <a:t>.</a:t>
            </a:r>
          </a:p>
          <a:p>
            <a:r>
              <a:rPr lang="en-US" dirty="0" smtClean="0"/>
              <a:t>The </a:t>
            </a:r>
            <a:r>
              <a:rPr lang="en-US" dirty="0" err="1" smtClean="0"/>
              <a:t>UiO</a:t>
            </a:r>
            <a:r>
              <a:rPr lang="en-US" dirty="0" smtClean="0"/>
              <a:t> has a zero tolerance policy when it comes to harassment, bullying and inappropriate behavior.</a:t>
            </a:r>
          </a:p>
          <a:p>
            <a:r>
              <a:rPr lang="en-US" dirty="0">
                <a:hlinkClick r:id="rId2"/>
              </a:rPr>
              <a:t>Reporting censurable conditions for employees at </a:t>
            </a:r>
            <a:r>
              <a:rPr lang="en-US" dirty="0" err="1">
                <a:hlinkClick r:id="rId2"/>
              </a:rPr>
              <a:t>UiO</a:t>
            </a:r>
            <a:r>
              <a:rPr lang="en-US" dirty="0">
                <a:hlinkClick r:id="rId2"/>
              </a:rPr>
              <a:t> (whistleblowing) - University of </a:t>
            </a:r>
            <a:r>
              <a:rPr lang="en-US" dirty="0" smtClean="0">
                <a:hlinkClick r:id="rId2"/>
              </a:rPr>
              <a:t>Oslo</a:t>
            </a:r>
            <a:endParaRPr lang="en-US" dirty="0" smtClean="0"/>
          </a:p>
          <a:p>
            <a:r>
              <a:rPr lang="en-US" dirty="0">
                <a:hlinkClick r:id="rId3"/>
              </a:rPr>
              <a:t>Harassment - University of Oslo (uio.no)</a:t>
            </a:r>
            <a:endParaRPr lang="nb-NO" dirty="0"/>
          </a:p>
        </p:txBody>
      </p:sp>
    </p:spTree>
    <p:extLst>
      <p:ext uri="{BB962C8B-B14F-4D97-AF65-F5344CB8AC3E}">
        <p14:creationId xmlns:p14="http://schemas.microsoft.com/office/powerpoint/2010/main" val="1758520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a:t>Guidelines </a:t>
            </a:r>
            <a:r>
              <a:rPr lang="nb-NO" dirty="0" err="1"/>
              <a:t>against</a:t>
            </a:r>
            <a:r>
              <a:rPr lang="nb-NO" dirty="0"/>
              <a:t> </a:t>
            </a:r>
            <a:r>
              <a:rPr lang="nb-NO" dirty="0" err="1"/>
              <a:t>harassment</a:t>
            </a:r>
            <a:r>
              <a:rPr lang="nb-NO" dirty="0"/>
              <a:t/>
            </a:r>
            <a:br>
              <a:rPr lang="nb-NO" dirty="0"/>
            </a:br>
            <a:r>
              <a:rPr lang="nb-NO" sz="2700" dirty="0" err="1"/>
              <a:t>Together</a:t>
            </a:r>
            <a:r>
              <a:rPr lang="nb-NO" sz="2700" dirty="0"/>
              <a:t> </a:t>
            </a:r>
            <a:r>
              <a:rPr lang="nb-NO" sz="2700" dirty="0" err="1"/>
              <a:t>against</a:t>
            </a:r>
            <a:r>
              <a:rPr lang="nb-NO" sz="2700" dirty="0"/>
              <a:t> </a:t>
            </a:r>
            <a:r>
              <a:rPr lang="nb-NO" sz="2700" dirty="0" err="1"/>
              <a:t>harassment</a:t>
            </a:r>
            <a:r>
              <a:rPr lang="nb-NO" sz="2700" dirty="0"/>
              <a:t>!</a:t>
            </a:r>
            <a:endParaRPr lang="nb-NO" sz="2700" dirty="0"/>
          </a:p>
        </p:txBody>
      </p:sp>
      <p:sp>
        <p:nvSpPr>
          <p:cNvPr id="3" name="Content Placeholder 2"/>
          <p:cNvSpPr>
            <a:spLocks noGrp="1"/>
          </p:cNvSpPr>
          <p:nvPr>
            <p:ph idx="1"/>
          </p:nvPr>
        </p:nvSpPr>
        <p:spPr/>
        <p:txBody>
          <a:bodyPr>
            <a:normAutofit/>
          </a:bodyPr>
          <a:lstStyle/>
          <a:p>
            <a:pPr fontAlgn="base"/>
            <a:r>
              <a:rPr lang="en-US" sz="1600" dirty="0"/>
              <a:t>We shall meet each other with respect and stop all forms of bullying, abuse of power, racism, harassment, discrimination and sexual harassment.</a:t>
            </a:r>
          </a:p>
          <a:p>
            <a:pPr fontAlgn="base"/>
            <a:r>
              <a:rPr lang="en-US" sz="1600" dirty="0"/>
              <a:t>Be open to feedback regarding your own use of language and </a:t>
            </a:r>
            <a:r>
              <a:rPr lang="en-US" sz="1600" dirty="0" err="1"/>
              <a:t>behaviour</a:t>
            </a:r>
            <a:r>
              <a:rPr lang="en-US" sz="1600" dirty="0"/>
              <a:t>.</a:t>
            </a:r>
          </a:p>
          <a:p>
            <a:pPr fontAlgn="base"/>
            <a:r>
              <a:rPr lang="en-US" sz="1600" dirty="0"/>
              <a:t>As a leader, supervisor, teacher, employee, student leader, student pub/association leader, and buddy it is expected that you have a special awareness of your own </a:t>
            </a:r>
            <a:r>
              <a:rPr lang="en-US" sz="1600" dirty="0" err="1"/>
              <a:t>behaviour</a:t>
            </a:r>
            <a:r>
              <a:rPr lang="en-US" sz="1600" dirty="0"/>
              <a:t> so that power imbalance is not exploited, for example to achieve sexual relations.</a:t>
            </a:r>
          </a:p>
          <a:p>
            <a:pPr fontAlgn="base"/>
            <a:r>
              <a:rPr lang="en-US" sz="1600" dirty="0"/>
              <a:t>Physical contact, </a:t>
            </a:r>
            <a:r>
              <a:rPr lang="en-US" sz="1600" dirty="0" err="1"/>
              <a:t>behaviour</a:t>
            </a:r>
            <a:r>
              <a:rPr lang="en-US" sz="1600" dirty="0"/>
              <a:t> and intimate language that may be perceived as sexually offensive must not occur.</a:t>
            </a:r>
          </a:p>
          <a:p>
            <a:pPr fontAlgn="base"/>
            <a:r>
              <a:rPr lang="en-US" sz="1600" dirty="0"/>
              <a:t>It is not allowed to send or pass on sexually charged texts or images without explicit consent.</a:t>
            </a:r>
          </a:p>
          <a:p>
            <a:pPr fontAlgn="base"/>
            <a:r>
              <a:rPr lang="en-US" sz="1600" dirty="0"/>
              <a:t>Sexual assaults must be reported to and investigated by the police.</a:t>
            </a:r>
          </a:p>
          <a:p>
            <a:pPr fontAlgn="base"/>
            <a:r>
              <a:rPr lang="en-US" sz="1600" dirty="0"/>
              <a:t>Avoid situations that may be perceived as unsafe or unwanted for others.</a:t>
            </a:r>
          </a:p>
          <a:p>
            <a:pPr fontAlgn="base"/>
            <a:r>
              <a:rPr lang="en-US" sz="1600" dirty="0"/>
              <a:t>Pay attention during travel, field work, practice, deployment, and at events so that no one experiences the situation as unsafe.</a:t>
            </a:r>
          </a:p>
          <a:p>
            <a:pPr fontAlgn="base"/>
            <a:r>
              <a:rPr lang="en-US" sz="1600" dirty="0"/>
              <a:t>Alcohol may increase the risk of harassment and sexual harassment. This implies a heightened responsibility for both </a:t>
            </a:r>
            <a:r>
              <a:rPr lang="en-US" sz="1600" dirty="0" err="1"/>
              <a:t>organisers</a:t>
            </a:r>
            <a:r>
              <a:rPr lang="en-US" sz="1600" dirty="0"/>
              <a:t> and participants</a:t>
            </a:r>
            <a:r>
              <a:rPr lang="en-US" sz="1600" dirty="0" smtClean="0"/>
              <a:t>.</a:t>
            </a:r>
          </a:p>
          <a:p>
            <a:pPr fontAlgn="base"/>
            <a:r>
              <a:rPr lang="en-US" sz="1600" dirty="0">
                <a:hlinkClick r:id="rId2"/>
              </a:rPr>
              <a:t>Guidelines against harassment - University of Oslo (uio.no)</a:t>
            </a:r>
            <a:endParaRPr lang="en-US" sz="1600" dirty="0"/>
          </a:p>
        </p:txBody>
      </p:sp>
    </p:spTree>
    <p:extLst>
      <p:ext uri="{BB962C8B-B14F-4D97-AF65-F5344CB8AC3E}">
        <p14:creationId xmlns:p14="http://schemas.microsoft.com/office/powerpoint/2010/main" val="1374335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IT services</a:t>
            </a:r>
            <a:endParaRPr lang="nb-NO" dirty="0"/>
          </a:p>
        </p:txBody>
      </p:sp>
      <p:sp>
        <p:nvSpPr>
          <p:cNvPr id="3" name="Content Placeholder 2"/>
          <p:cNvSpPr>
            <a:spLocks noGrp="1"/>
          </p:cNvSpPr>
          <p:nvPr>
            <p:ph idx="1"/>
          </p:nvPr>
        </p:nvSpPr>
        <p:spPr/>
        <p:txBody>
          <a:bodyPr/>
          <a:lstStyle/>
          <a:p>
            <a:r>
              <a:rPr lang="nb-NO" dirty="0" smtClean="0"/>
              <a:t>Help </a:t>
            </a:r>
            <a:r>
              <a:rPr lang="nb-NO" dirty="0" err="1" smtClean="0"/>
              <a:t>with</a:t>
            </a:r>
            <a:r>
              <a:rPr lang="nb-NO" dirty="0" smtClean="0"/>
              <a:t> </a:t>
            </a:r>
            <a:r>
              <a:rPr lang="nb-NO" dirty="0" err="1" smtClean="0"/>
              <a:t>anything</a:t>
            </a:r>
            <a:r>
              <a:rPr lang="nb-NO" dirty="0" smtClean="0"/>
              <a:t> from </a:t>
            </a:r>
            <a:r>
              <a:rPr lang="nb-NO" dirty="0" err="1" smtClean="0"/>
              <a:t>user</a:t>
            </a:r>
            <a:r>
              <a:rPr lang="nb-NO" dirty="0" smtClean="0"/>
              <a:t> </a:t>
            </a:r>
            <a:r>
              <a:rPr lang="nb-NO" dirty="0" err="1" smtClean="0"/>
              <a:t>name</a:t>
            </a:r>
            <a:r>
              <a:rPr lang="nb-NO" dirty="0" smtClean="0"/>
              <a:t>, </a:t>
            </a:r>
            <a:r>
              <a:rPr lang="nb-NO" dirty="0" err="1" smtClean="0"/>
              <a:t>password</a:t>
            </a:r>
            <a:r>
              <a:rPr lang="nb-NO" dirty="0" smtClean="0"/>
              <a:t>, computer, </a:t>
            </a:r>
            <a:r>
              <a:rPr lang="nb-NO" dirty="0" err="1" smtClean="0"/>
              <a:t>software</a:t>
            </a:r>
            <a:r>
              <a:rPr lang="nb-NO" dirty="0" smtClean="0"/>
              <a:t>, </a:t>
            </a:r>
            <a:r>
              <a:rPr lang="nb-NO" dirty="0" err="1" smtClean="0"/>
              <a:t>WiFi</a:t>
            </a:r>
            <a:r>
              <a:rPr lang="nb-NO" dirty="0" smtClean="0"/>
              <a:t>, </a:t>
            </a:r>
            <a:r>
              <a:rPr lang="nb-NO" dirty="0" err="1" smtClean="0"/>
              <a:t>networks</a:t>
            </a:r>
            <a:r>
              <a:rPr lang="nb-NO" dirty="0" smtClean="0"/>
              <a:t> and </a:t>
            </a:r>
            <a:r>
              <a:rPr lang="nb-NO" dirty="0" err="1" smtClean="0"/>
              <a:t>working</a:t>
            </a:r>
            <a:r>
              <a:rPr lang="nb-NO" dirty="0" smtClean="0"/>
              <a:t> from </a:t>
            </a:r>
            <a:r>
              <a:rPr lang="nb-NO" dirty="0" err="1" smtClean="0"/>
              <a:t>home</a:t>
            </a:r>
            <a:r>
              <a:rPr lang="nb-NO" dirty="0" smtClean="0"/>
              <a:t>. For a </a:t>
            </a:r>
            <a:r>
              <a:rPr lang="nb-NO" dirty="0" err="1" smtClean="0"/>
              <a:t>comprehensive</a:t>
            </a:r>
            <a:r>
              <a:rPr lang="nb-NO" dirty="0" smtClean="0"/>
              <a:t> list, </a:t>
            </a:r>
            <a:r>
              <a:rPr lang="nb-NO" dirty="0" err="1" smtClean="0"/>
              <a:t>go</a:t>
            </a:r>
            <a:r>
              <a:rPr lang="nb-NO" dirty="0" smtClean="0"/>
              <a:t> to: </a:t>
            </a:r>
            <a:r>
              <a:rPr lang="en-US" dirty="0">
                <a:hlinkClick r:id="rId2"/>
              </a:rPr>
              <a:t>IT services at the </a:t>
            </a:r>
            <a:r>
              <a:rPr lang="en-US" dirty="0" err="1">
                <a:hlinkClick r:id="rId2"/>
              </a:rPr>
              <a:t>UiO</a:t>
            </a:r>
            <a:r>
              <a:rPr lang="en-US" dirty="0">
                <a:hlinkClick r:id="rId2"/>
              </a:rPr>
              <a:t> - University of </a:t>
            </a:r>
            <a:r>
              <a:rPr lang="en-US" dirty="0" smtClean="0">
                <a:hlinkClick r:id="rId2"/>
              </a:rPr>
              <a:t>Oslo</a:t>
            </a:r>
            <a:endParaRPr lang="en-US" dirty="0" smtClean="0"/>
          </a:p>
          <a:p>
            <a:r>
              <a:rPr lang="en-US" dirty="0" smtClean="0"/>
              <a:t>Single point of contact for all IT </a:t>
            </a:r>
            <a:r>
              <a:rPr lang="en-US" dirty="0"/>
              <a:t>user support: </a:t>
            </a:r>
            <a:r>
              <a:rPr lang="en-US" dirty="0">
                <a:hlinkClick r:id="rId3"/>
              </a:rPr>
              <a:t>IT Help – your single point of contact for all IT user support at </a:t>
            </a:r>
            <a:r>
              <a:rPr lang="en-US" dirty="0" err="1">
                <a:hlinkClick r:id="rId3"/>
              </a:rPr>
              <a:t>UiO</a:t>
            </a:r>
            <a:r>
              <a:rPr lang="en-US" dirty="0">
                <a:hlinkClick r:id="rId3"/>
              </a:rPr>
              <a:t> - University of Oslo</a:t>
            </a:r>
            <a:endParaRPr lang="nb-NO" dirty="0"/>
          </a:p>
        </p:txBody>
      </p:sp>
    </p:spTree>
    <p:extLst>
      <p:ext uri="{BB962C8B-B14F-4D97-AF65-F5344CB8AC3E}">
        <p14:creationId xmlns:p14="http://schemas.microsoft.com/office/powerpoint/2010/main" val="3820809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Communication</a:t>
            </a:r>
            <a:r>
              <a:rPr lang="nb-NO" dirty="0" smtClean="0"/>
              <a:t> and </a:t>
            </a:r>
            <a:r>
              <a:rPr lang="nb-NO" dirty="0" err="1" smtClean="0"/>
              <a:t>visual</a:t>
            </a:r>
            <a:r>
              <a:rPr lang="nb-NO" dirty="0" smtClean="0"/>
              <a:t> </a:t>
            </a:r>
            <a:r>
              <a:rPr lang="nb-NO" dirty="0" err="1" smtClean="0"/>
              <a:t>profile</a:t>
            </a:r>
            <a:endParaRPr lang="nb-NO" dirty="0"/>
          </a:p>
        </p:txBody>
      </p:sp>
      <p:sp>
        <p:nvSpPr>
          <p:cNvPr id="3" name="Content Placeholder 2"/>
          <p:cNvSpPr>
            <a:spLocks noGrp="1"/>
          </p:cNvSpPr>
          <p:nvPr>
            <p:ph idx="1"/>
          </p:nvPr>
        </p:nvSpPr>
        <p:spPr/>
        <p:txBody>
          <a:bodyPr>
            <a:normAutofit fontScale="85000" lnSpcReduction="10000"/>
          </a:bodyPr>
          <a:lstStyle/>
          <a:p>
            <a:r>
              <a:rPr lang="en-US" dirty="0"/>
              <a:t>Norwegian is to be nurtured as the primary language at the University, at the same time as linguistic diversity is encouraged, with English as the main foreign language</a:t>
            </a:r>
            <a:r>
              <a:rPr lang="en-US" dirty="0" smtClean="0"/>
              <a:t>.</a:t>
            </a:r>
          </a:p>
          <a:p>
            <a:r>
              <a:rPr lang="en-US" dirty="0" smtClean="0"/>
              <a:t>How to write for the web: </a:t>
            </a:r>
            <a:r>
              <a:rPr lang="en-US" dirty="0">
                <a:hlinkClick r:id="rId2"/>
              </a:rPr>
              <a:t>How to write for the web – checklist - For employees - University of Oslo (uio.no</a:t>
            </a:r>
            <a:r>
              <a:rPr lang="en-US" dirty="0" smtClean="0">
                <a:hlinkClick r:id="rId2"/>
              </a:rPr>
              <a:t>)</a:t>
            </a:r>
            <a:endParaRPr lang="en-US" dirty="0" smtClean="0"/>
          </a:p>
          <a:p>
            <a:r>
              <a:rPr lang="en-US" dirty="0" smtClean="0"/>
              <a:t>Templates and visual profile: </a:t>
            </a:r>
            <a:r>
              <a:rPr lang="en-US" dirty="0">
                <a:hlinkClick r:id="rId3"/>
              </a:rPr>
              <a:t>Communication, web publishing and profile - For employees - University of Oslo (uio.no)</a:t>
            </a:r>
            <a:endParaRPr lang="nb-NO" dirty="0" smtClean="0"/>
          </a:p>
          <a:p>
            <a:r>
              <a:rPr lang="nb-NO" dirty="0" err="1" smtClean="0"/>
              <a:t>Contact</a:t>
            </a:r>
            <a:r>
              <a:rPr lang="nb-NO" dirty="0" smtClean="0"/>
              <a:t> </a:t>
            </a:r>
            <a:r>
              <a:rPr lang="nb-NO" dirty="0" err="1" smtClean="0"/>
              <a:t>communications</a:t>
            </a:r>
            <a:r>
              <a:rPr lang="nb-NO" dirty="0" smtClean="0"/>
              <a:t> at </a:t>
            </a:r>
            <a:r>
              <a:rPr lang="nb-NO" dirty="0" err="1" smtClean="0"/>
              <a:t>the</a:t>
            </a:r>
            <a:r>
              <a:rPr lang="nb-NO" dirty="0" smtClean="0"/>
              <a:t> </a:t>
            </a:r>
            <a:r>
              <a:rPr lang="nb-NO" dirty="0" err="1" smtClean="0"/>
              <a:t>Faculty</a:t>
            </a:r>
            <a:r>
              <a:rPr lang="nb-NO" dirty="0" smtClean="0"/>
              <a:t> </a:t>
            </a:r>
            <a:r>
              <a:rPr lang="nb-NO" dirty="0" err="1" smtClean="0"/>
              <a:t>of</a:t>
            </a:r>
            <a:r>
              <a:rPr lang="nb-NO" dirty="0" smtClean="0"/>
              <a:t> </a:t>
            </a:r>
            <a:r>
              <a:rPr lang="nb-NO" dirty="0" err="1" smtClean="0"/>
              <a:t>Humanities</a:t>
            </a:r>
            <a:r>
              <a:rPr lang="nb-NO" dirty="0"/>
              <a:t>: </a:t>
            </a:r>
            <a:r>
              <a:rPr lang="nb-NO" dirty="0" smtClean="0">
                <a:hlinkClick r:id="rId4"/>
              </a:rPr>
              <a:t>kommunikasjon@hf.uio.no</a:t>
            </a:r>
            <a:endParaRPr lang="nb-NO" dirty="0" smtClean="0"/>
          </a:p>
          <a:p>
            <a:endParaRPr lang="nb-NO" dirty="0"/>
          </a:p>
        </p:txBody>
      </p:sp>
    </p:spTree>
    <p:extLst>
      <p:ext uri="{BB962C8B-B14F-4D97-AF65-F5344CB8AC3E}">
        <p14:creationId xmlns:p14="http://schemas.microsoft.com/office/powerpoint/2010/main" val="1758361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UiO in </a:t>
            </a:r>
            <a:r>
              <a:rPr lang="nb-NO" dirty="0" err="1" smtClean="0"/>
              <a:t>social</a:t>
            </a:r>
            <a:r>
              <a:rPr lang="nb-NO" dirty="0"/>
              <a:t> </a:t>
            </a:r>
            <a:r>
              <a:rPr lang="nb-NO" dirty="0" smtClean="0"/>
              <a:t>media</a:t>
            </a:r>
            <a:endParaRPr lang="nb-NO" dirty="0"/>
          </a:p>
        </p:txBody>
      </p:sp>
      <p:sp>
        <p:nvSpPr>
          <p:cNvPr id="3" name="Content Placeholder 2"/>
          <p:cNvSpPr>
            <a:spLocks noGrp="1"/>
          </p:cNvSpPr>
          <p:nvPr>
            <p:ph idx="1"/>
          </p:nvPr>
        </p:nvSpPr>
        <p:spPr/>
        <p:txBody>
          <a:bodyPr>
            <a:normAutofit fontScale="77500" lnSpcReduction="20000"/>
          </a:bodyPr>
          <a:lstStyle/>
          <a:p>
            <a:r>
              <a:rPr lang="en-US" dirty="0"/>
              <a:t>Communication is a key part of the university´s mission, and </a:t>
            </a:r>
            <a:r>
              <a:rPr lang="en-US" dirty="0" err="1"/>
              <a:t>UiO</a:t>
            </a:r>
            <a:r>
              <a:rPr lang="en-US" dirty="0"/>
              <a:t> uses social media as a channel for knowledge communication. </a:t>
            </a:r>
            <a:endParaRPr lang="en-US" dirty="0" smtClean="0"/>
          </a:p>
          <a:p>
            <a:r>
              <a:rPr lang="en-US" dirty="0" smtClean="0"/>
              <a:t>Knowledge </a:t>
            </a:r>
            <a:r>
              <a:rPr lang="en-US" dirty="0"/>
              <a:t>communication is an eligible interest that is viewed as more important than the potential risks to the users´ privacy. There are, however, some precautions, predispositions, and procedures that must be in place to ensure compliance with privacy laws, including the following recommendations for social media. This was discussed by the </a:t>
            </a:r>
            <a:r>
              <a:rPr lang="en-US" dirty="0" err="1"/>
              <a:t>UiO´s</a:t>
            </a:r>
            <a:r>
              <a:rPr lang="en-US" dirty="0"/>
              <a:t> management and adopted in the autumn of 2022. </a:t>
            </a:r>
            <a:endParaRPr lang="en-US" dirty="0" smtClean="0"/>
          </a:p>
          <a:p>
            <a:r>
              <a:rPr lang="en-US" dirty="0" smtClean="0"/>
              <a:t>You can read the general recommendation for all pages/accounts here: </a:t>
            </a:r>
            <a:r>
              <a:rPr lang="en-US" dirty="0" err="1">
                <a:hlinkClick r:id="rId2"/>
              </a:rPr>
              <a:t>UiO</a:t>
            </a:r>
            <a:r>
              <a:rPr lang="en-US" dirty="0">
                <a:hlinkClick r:id="rId2"/>
              </a:rPr>
              <a:t> in social media - For employees - University of Oslo</a:t>
            </a:r>
            <a:endParaRPr lang="nb-NO" dirty="0"/>
          </a:p>
        </p:txBody>
      </p:sp>
    </p:spTree>
    <p:extLst>
      <p:ext uri="{BB962C8B-B14F-4D97-AF65-F5344CB8AC3E}">
        <p14:creationId xmlns:p14="http://schemas.microsoft.com/office/powerpoint/2010/main" val="608865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600" dirty="0" smtClean="0">
                <a:effectLst>
                  <a:outerShdw blurRad="38100" dist="38100" dir="2700000" algn="tl">
                    <a:srgbClr val="C0C0C0"/>
                  </a:outerShdw>
                </a:effectLst>
                <a:latin typeface="Arial" pitchFamily="34" charset="0"/>
                <a:cs typeface="Arial" pitchFamily="34" charset="0"/>
                <a:sym typeface="Arial" pitchFamily="34" charset="0"/>
              </a:rPr>
              <a:t>New at UiO</a:t>
            </a:r>
            <a:endParaRPr lang="nb-NO" sz="3600" dirty="0"/>
          </a:p>
        </p:txBody>
      </p:sp>
      <p:sp>
        <p:nvSpPr>
          <p:cNvPr id="3" name="Plassholder for innhold 2"/>
          <p:cNvSpPr>
            <a:spLocks noGrp="1"/>
          </p:cNvSpPr>
          <p:nvPr>
            <p:ph idx="1"/>
          </p:nvPr>
        </p:nvSpPr>
        <p:spPr/>
        <p:txBody>
          <a:bodyPr>
            <a:normAutofit/>
          </a:bodyPr>
          <a:lstStyle/>
          <a:p>
            <a:pPr marL="0" indent="0">
              <a:buNone/>
            </a:pPr>
            <a:r>
              <a:rPr lang="nb-NO" dirty="0" err="1" smtClean="0"/>
              <a:t>Website</a:t>
            </a:r>
            <a:r>
              <a:rPr lang="nb-NO" dirty="0" smtClean="0"/>
              <a:t> </a:t>
            </a:r>
            <a:r>
              <a:rPr lang="nb-NO" dirty="0" err="1" smtClean="0"/>
              <a:t>with</a:t>
            </a:r>
            <a:r>
              <a:rPr lang="nb-NO" dirty="0" smtClean="0"/>
              <a:t> </a:t>
            </a:r>
            <a:r>
              <a:rPr lang="nb-NO" dirty="0" err="1" smtClean="0"/>
              <a:t>useful</a:t>
            </a:r>
            <a:r>
              <a:rPr lang="nb-NO" dirty="0" smtClean="0"/>
              <a:t> </a:t>
            </a:r>
            <a:r>
              <a:rPr lang="nb-NO" dirty="0" err="1" smtClean="0"/>
              <a:t>information</a:t>
            </a:r>
            <a:r>
              <a:rPr lang="nb-NO" dirty="0" smtClean="0"/>
              <a:t>:</a:t>
            </a:r>
          </a:p>
          <a:p>
            <a:pPr marL="0" indent="0">
              <a:buNone/>
            </a:pPr>
            <a:endParaRPr lang="nb-NO" dirty="0"/>
          </a:p>
          <a:p>
            <a:pPr marL="0" indent="0">
              <a:buNone/>
            </a:pPr>
            <a:r>
              <a:rPr lang="en-US" dirty="0">
                <a:hlinkClick r:id="rId3"/>
              </a:rPr>
              <a:t>New at </a:t>
            </a:r>
            <a:r>
              <a:rPr lang="en-US" dirty="0" err="1">
                <a:hlinkClick r:id="rId3"/>
              </a:rPr>
              <a:t>UiO</a:t>
            </a:r>
            <a:r>
              <a:rPr lang="en-US" dirty="0">
                <a:hlinkClick r:id="rId3"/>
              </a:rPr>
              <a:t> - For employees - University of Oslo</a:t>
            </a:r>
            <a:endParaRPr lang="nb-NO" dirty="0"/>
          </a:p>
          <a:p>
            <a:pPr marL="0" indent="0">
              <a:buNone/>
            </a:pPr>
            <a:endParaRPr lang="nb-NO" dirty="0"/>
          </a:p>
        </p:txBody>
      </p:sp>
    </p:spTree>
    <p:extLst>
      <p:ext uri="{BB962C8B-B14F-4D97-AF65-F5344CB8AC3E}">
        <p14:creationId xmlns:p14="http://schemas.microsoft.com/office/powerpoint/2010/main" val="298160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922114"/>
          </a:xfrm>
        </p:spPr>
        <p:txBody>
          <a:bodyPr>
            <a:noAutofit/>
          </a:bodyPr>
          <a:lstStyle/>
          <a:p>
            <a:r>
              <a:rPr lang="nb-NO" sz="3600" dirty="0" err="1" smtClean="0">
                <a:effectLst>
                  <a:outerShdw blurRad="38100" dist="38100" dir="2700000" algn="tl">
                    <a:srgbClr val="C0C0C0"/>
                  </a:outerShdw>
                </a:effectLst>
                <a:latin typeface="Arial" pitchFamily="34" charset="0"/>
                <a:cs typeface="Arial" pitchFamily="34" charset="0"/>
                <a:sym typeface="Arial" pitchFamily="34" charset="0"/>
              </a:rPr>
              <a:t>University</a:t>
            </a:r>
            <a:r>
              <a:rPr lang="nb-NO" sz="3600" dirty="0" smtClean="0">
                <a:effectLst>
                  <a:outerShdw blurRad="38100" dist="38100" dir="2700000" algn="tl">
                    <a:srgbClr val="C0C0C0"/>
                  </a:outerShdw>
                </a:effectLst>
                <a:latin typeface="Arial" pitchFamily="34" charset="0"/>
                <a:cs typeface="Arial" pitchFamily="34" charset="0"/>
                <a:sym typeface="Arial" pitchFamily="34" charset="0"/>
              </a:rPr>
              <a:t> </a:t>
            </a:r>
            <a:r>
              <a:rPr lang="nb-NO" sz="3600" dirty="0" err="1" smtClean="0">
                <a:effectLst>
                  <a:outerShdw blurRad="38100" dist="38100" dir="2700000" algn="tl">
                    <a:srgbClr val="C0C0C0"/>
                  </a:outerShdw>
                </a:effectLst>
                <a:latin typeface="Arial" pitchFamily="34" charset="0"/>
                <a:cs typeface="Arial" pitchFamily="34" charset="0"/>
                <a:sym typeface="Arial" pitchFamily="34" charset="0"/>
              </a:rPr>
              <a:t>of</a:t>
            </a:r>
            <a:r>
              <a:rPr lang="nb-NO" sz="3600" dirty="0" smtClean="0">
                <a:effectLst>
                  <a:outerShdw blurRad="38100" dist="38100" dir="2700000" algn="tl">
                    <a:srgbClr val="C0C0C0"/>
                  </a:outerShdw>
                </a:effectLst>
                <a:latin typeface="Arial" pitchFamily="34" charset="0"/>
                <a:cs typeface="Arial" pitchFamily="34" charset="0"/>
                <a:sym typeface="Arial" pitchFamily="34" charset="0"/>
              </a:rPr>
              <a:t> Oslo</a:t>
            </a:r>
            <a:endParaRPr lang="nb-NO" sz="3600" dirty="0"/>
          </a:p>
        </p:txBody>
      </p:sp>
      <p:pic>
        <p:nvPicPr>
          <p:cNvPr id="5" name="Picture 2" descr="Illustration of the organisation at the University of Oslo. The units are listed in links below."/>
          <p:cNvPicPr>
            <a:picLocks noGrp="1" noChangeAspect="1" noChangeArrowheads="1"/>
          </p:cNvPicPr>
          <p:nvPr>
            <p:ph sz="quarter" idx="4294967295"/>
          </p:nvPr>
        </p:nvPicPr>
        <p:blipFill rotWithShape="1">
          <a:blip r:embed="rId3">
            <a:extLst>
              <a:ext uri="{28A0092B-C50C-407E-A947-70E740481C1C}">
                <a14:useLocalDpi xmlns:a14="http://schemas.microsoft.com/office/drawing/2010/main" val="0"/>
              </a:ext>
            </a:extLst>
          </a:blip>
          <a:srcRect l="1939" t="4328" r="1555" b="14830"/>
          <a:stretch/>
        </p:blipFill>
        <p:spPr bwMode="auto">
          <a:xfrm>
            <a:off x="323528" y="1484784"/>
            <a:ext cx="8208018" cy="4238554"/>
          </a:xfrm>
          <a:prstGeom prst="rect">
            <a:avLst/>
          </a:prstGeom>
          <a:noFill/>
          <a:extLst>
            <a:ext uri="{909E8E84-426E-40DD-AFC4-6F175D3DCCD1}">
              <a14:hiddenFill xmlns:a14="http://schemas.microsoft.com/office/drawing/2010/main">
                <a:solidFill>
                  <a:srgbClr val="FFFFFF"/>
                </a:solidFill>
              </a14:hiddenFill>
            </a:ext>
          </a:extLst>
        </p:spPr>
      </p:pic>
      <p:sp>
        <p:nvSpPr>
          <p:cNvPr id="6" name="Left Brace 5">
            <a:extLst>
              <a:ext uri="{FF2B5EF4-FFF2-40B4-BE49-F238E27FC236}">
                <a16:creationId xmlns:a16="http://schemas.microsoft.com/office/drawing/2014/main" id="{9DF00D63-87AB-4D72-BA71-6A86CA823776}"/>
              </a:ext>
            </a:extLst>
          </p:cNvPr>
          <p:cNvSpPr/>
          <p:nvPr/>
        </p:nvSpPr>
        <p:spPr>
          <a:xfrm>
            <a:off x="6732240" y="2564904"/>
            <a:ext cx="120580" cy="146433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7" name="Rectangle 6"/>
          <p:cNvSpPr/>
          <p:nvPr/>
        </p:nvSpPr>
        <p:spPr>
          <a:xfrm>
            <a:off x="6797441" y="2523780"/>
            <a:ext cx="2167047" cy="1477328"/>
          </a:xfrm>
          <a:prstGeom prst="rect">
            <a:avLst/>
          </a:prstGeom>
        </p:spPr>
        <p:txBody>
          <a:bodyPr wrap="square">
            <a:spAutoFit/>
          </a:bodyPr>
          <a:lstStyle/>
          <a:p>
            <a:r>
              <a:rPr lang="nb-NO" sz="1000" dirty="0" err="1"/>
              <a:t>Educational</a:t>
            </a:r>
            <a:r>
              <a:rPr lang="nb-NO" sz="1000" dirty="0"/>
              <a:t> Services</a:t>
            </a:r>
          </a:p>
          <a:p>
            <a:r>
              <a:rPr lang="nb-NO" sz="1000" dirty="0"/>
              <a:t>Research </a:t>
            </a:r>
            <a:r>
              <a:rPr lang="nb-NO" sz="1000" dirty="0" err="1"/>
              <a:t>administration</a:t>
            </a:r>
            <a:endParaRPr lang="nb-NO" sz="1000" dirty="0"/>
          </a:p>
          <a:p>
            <a:r>
              <a:rPr lang="nb-NO" sz="1000" dirty="0"/>
              <a:t>IT-services</a:t>
            </a:r>
          </a:p>
          <a:p>
            <a:r>
              <a:rPr lang="nb-NO" sz="1000" dirty="0"/>
              <a:t>Communications &amp; </a:t>
            </a:r>
            <a:r>
              <a:rPr lang="nb-NO" sz="1000" dirty="0" err="1"/>
              <a:t>External</a:t>
            </a:r>
            <a:r>
              <a:rPr lang="nb-NO" sz="1000" dirty="0"/>
              <a:t> </a:t>
            </a:r>
            <a:r>
              <a:rPr lang="nb-NO" sz="1000" dirty="0" err="1"/>
              <a:t>Relations</a:t>
            </a:r>
            <a:endParaRPr lang="nb-NO" sz="1000" dirty="0"/>
          </a:p>
          <a:p>
            <a:r>
              <a:rPr lang="nb-NO" sz="1000" dirty="0"/>
              <a:t>Finance &amp; Business</a:t>
            </a:r>
          </a:p>
          <a:p>
            <a:r>
              <a:rPr lang="nb-NO" sz="1000" dirty="0" err="1"/>
              <a:t>Personnel</a:t>
            </a:r>
            <a:r>
              <a:rPr lang="nb-NO" sz="1000" dirty="0"/>
              <a:t> Support</a:t>
            </a:r>
          </a:p>
          <a:p>
            <a:r>
              <a:rPr lang="nb-NO" sz="1000" dirty="0" err="1"/>
              <a:t>Estate</a:t>
            </a:r>
            <a:endParaRPr lang="nb-NO" sz="1000" dirty="0"/>
          </a:p>
          <a:p>
            <a:r>
              <a:rPr lang="nb-NO" sz="1000" dirty="0" err="1"/>
              <a:t>Healt</a:t>
            </a:r>
            <a:r>
              <a:rPr lang="nb-NO" sz="1000" dirty="0"/>
              <a:t>, </a:t>
            </a:r>
            <a:r>
              <a:rPr lang="nb-NO" sz="1000" dirty="0" err="1"/>
              <a:t>Safety</a:t>
            </a:r>
            <a:r>
              <a:rPr lang="nb-NO" sz="1000" dirty="0"/>
              <a:t> &amp; Environment</a:t>
            </a:r>
          </a:p>
          <a:p>
            <a:r>
              <a:rPr lang="nb-NO" sz="1000" dirty="0" err="1"/>
              <a:t>Ioccupational</a:t>
            </a:r>
            <a:r>
              <a:rPr lang="nb-NO" sz="1000" dirty="0"/>
              <a:t> </a:t>
            </a:r>
            <a:r>
              <a:rPr lang="nb-NO" sz="1000" dirty="0" err="1"/>
              <a:t>Healt</a:t>
            </a:r>
            <a:r>
              <a:rPr lang="nb-NO" sz="1000" dirty="0"/>
              <a:t> Service</a:t>
            </a:r>
          </a:p>
        </p:txBody>
      </p:sp>
    </p:spTree>
    <p:extLst>
      <p:ext uri="{BB962C8B-B14F-4D97-AF65-F5344CB8AC3E}">
        <p14:creationId xmlns:p14="http://schemas.microsoft.com/office/powerpoint/2010/main" val="200657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3" cstate="hqprint">
            <a:extLst>
              <a:ext uri="{28A0092B-C50C-407E-A947-70E740481C1C}">
                <a14:useLocalDpi xmlns:a14="http://schemas.microsoft.com/office/drawing/2010/main" val="0"/>
              </a:ext>
            </a:extLst>
          </a:blip>
          <a:srcRect l="16980" t="23272" r="28348" b="21697"/>
          <a:stretch/>
        </p:blipFill>
        <p:spPr>
          <a:xfrm>
            <a:off x="924791" y="1236395"/>
            <a:ext cx="6943206" cy="4497665"/>
          </a:xfrm>
          <a:prstGeom prst="rect">
            <a:avLst/>
          </a:prstGeom>
        </p:spPr>
      </p:pic>
      <p:sp>
        <p:nvSpPr>
          <p:cNvPr id="2" name="Footer Placeholder 1"/>
          <p:cNvSpPr>
            <a:spLocks noGrp="1"/>
          </p:cNvSpPr>
          <p:nvPr>
            <p:ph type="ftr" sz="quarter" idx="32"/>
          </p:nvPr>
        </p:nvSpPr>
        <p:spPr/>
        <p:txBody>
          <a:bodyPr/>
          <a:lstStyle/>
          <a:p>
            <a:endParaRPr lang="nb-NO" dirty="0"/>
          </a:p>
        </p:txBody>
      </p:sp>
      <p:sp>
        <p:nvSpPr>
          <p:cNvPr id="3" name="Slide Number Placeholder 2"/>
          <p:cNvSpPr>
            <a:spLocks noGrp="1"/>
          </p:cNvSpPr>
          <p:nvPr>
            <p:ph type="sldNum" sz="quarter" idx="33"/>
          </p:nvPr>
        </p:nvSpPr>
        <p:spPr/>
        <p:txBody>
          <a:bodyPr/>
          <a:lstStyle/>
          <a:p>
            <a:r>
              <a:rPr lang="en-US"/>
              <a:t>Page </a:t>
            </a:r>
            <a:fld id="{5251F420-7306-4E7C-A79E-F31A38F7D392}" type="slidenum">
              <a:rPr lang="en-US" smtClean="0"/>
              <a:pPr/>
              <a:t>3</a:t>
            </a:fld>
            <a:endParaRPr lang="en-US" dirty="0"/>
          </a:p>
        </p:txBody>
      </p:sp>
      <p:sp>
        <p:nvSpPr>
          <p:cNvPr id="4" name="Title 3"/>
          <p:cNvSpPr>
            <a:spLocks noGrp="1"/>
          </p:cNvSpPr>
          <p:nvPr>
            <p:ph type="title"/>
          </p:nvPr>
        </p:nvSpPr>
        <p:spPr/>
        <p:txBody>
          <a:bodyPr>
            <a:noAutofit/>
          </a:bodyPr>
          <a:lstStyle/>
          <a:p>
            <a:r>
              <a:rPr lang="nb-NO" sz="4000" dirty="0" err="1" smtClean="0">
                <a:ln w="0"/>
                <a:effectLst>
                  <a:outerShdw blurRad="38100" dist="19050" dir="2700000" algn="tl" rotWithShape="0">
                    <a:schemeClr val="dk1">
                      <a:alpha val="40000"/>
                    </a:schemeClr>
                  </a:outerShdw>
                </a:effectLst>
              </a:rPr>
              <a:t>Faculty</a:t>
            </a:r>
            <a:r>
              <a:rPr lang="nb-NO" sz="4000" dirty="0" smtClean="0">
                <a:ln w="0"/>
                <a:effectLst>
                  <a:outerShdw blurRad="38100" dist="19050" dir="2700000" algn="tl" rotWithShape="0">
                    <a:schemeClr val="dk1">
                      <a:alpha val="40000"/>
                    </a:schemeClr>
                  </a:outerShdw>
                </a:effectLst>
              </a:rPr>
              <a:t> </a:t>
            </a:r>
            <a:r>
              <a:rPr lang="nb-NO" sz="4000" dirty="0" err="1" smtClean="0">
                <a:ln w="0"/>
                <a:effectLst>
                  <a:outerShdw blurRad="38100" dist="19050" dir="2700000" algn="tl" rotWithShape="0">
                    <a:schemeClr val="dk1">
                      <a:alpha val="40000"/>
                    </a:schemeClr>
                  </a:outerShdw>
                </a:effectLst>
              </a:rPr>
              <a:t>of</a:t>
            </a:r>
            <a:r>
              <a:rPr lang="nb-NO" sz="4000" dirty="0" smtClean="0">
                <a:ln w="0"/>
                <a:effectLst>
                  <a:outerShdw blurRad="38100" dist="19050" dir="2700000" algn="tl" rotWithShape="0">
                    <a:schemeClr val="dk1">
                      <a:alpha val="40000"/>
                    </a:schemeClr>
                  </a:outerShdw>
                </a:effectLst>
              </a:rPr>
              <a:t> </a:t>
            </a:r>
            <a:r>
              <a:rPr lang="nb-NO" sz="4000" dirty="0" err="1" smtClean="0">
                <a:ln w="0"/>
                <a:effectLst>
                  <a:outerShdw blurRad="38100" dist="19050" dir="2700000" algn="tl" rotWithShape="0">
                    <a:schemeClr val="dk1">
                      <a:alpha val="40000"/>
                    </a:schemeClr>
                  </a:outerShdw>
                </a:effectLst>
              </a:rPr>
              <a:t>Humanities</a:t>
            </a:r>
            <a:endParaRPr lang="nb-NO" sz="4000" dirty="0">
              <a:ln w="0"/>
              <a:effectLst>
                <a:outerShdw blurRad="38100" dist="19050" dir="2700000" algn="tl" rotWithShape="0">
                  <a:schemeClr val="dk1">
                    <a:alpha val="40000"/>
                  </a:schemeClr>
                </a:outerShdw>
              </a:effectLst>
            </a:endParaRPr>
          </a:p>
        </p:txBody>
      </p:sp>
      <p:sp>
        <p:nvSpPr>
          <p:cNvPr id="14" name="TextBox 13"/>
          <p:cNvSpPr txBox="1"/>
          <p:nvPr/>
        </p:nvSpPr>
        <p:spPr>
          <a:xfrm>
            <a:off x="6598521" y="2304686"/>
            <a:ext cx="1924234" cy="923330"/>
          </a:xfrm>
          <a:prstGeom prst="rect">
            <a:avLst/>
          </a:prstGeom>
          <a:noFill/>
        </p:spPr>
        <p:txBody>
          <a:bodyPr wrap="square" rtlCol="0">
            <a:spAutoFit/>
          </a:bodyPr>
          <a:lstStyle/>
          <a:p>
            <a:pPr marL="128588" indent="-128588">
              <a:buFont typeface="Arial" panose="020B0604020202020204" pitchFamily="34" charset="0"/>
              <a:buChar char="•"/>
            </a:pPr>
            <a:r>
              <a:rPr lang="en-US" sz="900" dirty="0"/>
              <a:t>Studies</a:t>
            </a:r>
          </a:p>
          <a:p>
            <a:pPr marL="128588" indent="-128588">
              <a:buFont typeface="Arial" panose="020B0604020202020204" pitchFamily="34" charset="0"/>
              <a:buChar char="•"/>
            </a:pPr>
            <a:r>
              <a:rPr lang="en-US" sz="900" dirty="0"/>
              <a:t>Research</a:t>
            </a:r>
          </a:p>
          <a:p>
            <a:pPr marL="128588" indent="-128588">
              <a:buFont typeface="Arial" panose="020B0604020202020204" pitchFamily="34" charset="0"/>
              <a:buChar char="•"/>
            </a:pPr>
            <a:r>
              <a:rPr lang="en-US" sz="900" dirty="0"/>
              <a:t>Communications</a:t>
            </a:r>
          </a:p>
          <a:p>
            <a:pPr marL="128588" indent="-128588">
              <a:buFont typeface="Arial" panose="020B0604020202020204" pitchFamily="34" charset="0"/>
              <a:buChar char="•"/>
            </a:pPr>
            <a:r>
              <a:rPr lang="en-US" sz="900" dirty="0"/>
              <a:t>Finance</a:t>
            </a:r>
          </a:p>
          <a:p>
            <a:pPr marL="128588" indent="-128588">
              <a:buFont typeface="Arial" panose="020B0604020202020204" pitchFamily="34" charset="0"/>
              <a:buChar char="•"/>
            </a:pPr>
            <a:r>
              <a:rPr lang="en-US" sz="900" dirty="0"/>
              <a:t>HR</a:t>
            </a:r>
          </a:p>
          <a:p>
            <a:pPr marL="128588" indent="-128588">
              <a:buFont typeface="Arial" panose="020B0604020202020204" pitchFamily="34" charset="0"/>
              <a:buChar char="•"/>
            </a:pPr>
            <a:r>
              <a:rPr lang="en-US" sz="900" dirty="0"/>
              <a:t>(IT and AV services)</a:t>
            </a:r>
          </a:p>
        </p:txBody>
      </p:sp>
    </p:spTree>
    <p:extLst>
      <p:ext uri="{BB962C8B-B14F-4D97-AF65-F5344CB8AC3E}">
        <p14:creationId xmlns:p14="http://schemas.microsoft.com/office/powerpoint/2010/main" val="59823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9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effectLst>
                  <a:outerShdw blurRad="38100" dist="38100" dir="2700000" algn="tl">
                    <a:srgbClr val="C0C0C0"/>
                  </a:outerShdw>
                </a:effectLst>
                <a:latin typeface="Arial" pitchFamily="34" charset="0"/>
                <a:cs typeface="Arial" pitchFamily="34" charset="0"/>
                <a:sym typeface="Arial" pitchFamily="34" charset="0"/>
              </a:rPr>
              <a:t>Department </a:t>
            </a:r>
            <a:r>
              <a:rPr lang="nb-NO" dirty="0" err="1" smtClean="0">
                <a:effectLst>
                  <a:outerShdw blurRad="38100" dist="38100" dir="2700000" algn="tl">
                    <a:srgbClr val="C0C0C0"/>
                  </a:outerShdw>
                </a:effectLst>
                <a:latin typeface="Arial" pitchFamily="34" charset="0"/>
                <a:cs typeface="Arial" pitchFamily="34" charset="0"/>
                <a:sym typeface="Arial" pitchFamily="34" charset="0"/>
              </a:rPr>
              <a:t>of</a:t>
            </a:r>
            <a:r>
              <a:rPr lang="nb-NO" dirty="0" smtClean="0">
                <a:effectLst>
                  <a:outerShdw blurRad="38100" dist="38100" dir="2700000" algn="tl">
                    <a:srgbClr val="C0C0C0"/>
                  </a:outerShdw>
                </a:effectLst>
                <a:latin typeface="Arial" pitchFamily="34" charset="0"/>
                <a:cs typeface="Arial" pitchFamily="34" charset="0"/>
                <a:sym typeface="Arial" pitchFamily="34" charset="0"/>
              </a:rPr>
              <a:t> </a:t>
            </a:r>
            <a:r>
              <a:rPr lang="nb-NO" dirty="0" err="1" smtClean="0">
                <a:effectLst>
                  <a:outerShdw blurRad="38100" dist="38100" dir="2700000" algn="tl">
                    <a:srgbClr val="C0C0C0"/>
                  </a:outerShdw>
                </a:effectLst>
                <a:latin typeface="Arial" pitchFamily="34" charset="0"/>
                <a:cs typeface="Arial" pitchFamily="34" charset="0"/>
                <a:sym typeface="Arial" pitchFamily="34" charset="0"/>
              </a:rPr>
              <a:t>X</a:t>
            </a:r>
            <a:r>
              <a:rPr lang="nb-NO" dirty="0"/>
              <a:t/>
            </a:r>
            <a:br>
              <a:rPr lang="nb-NO" dirty="0"/>
            </a:br>
            <a:endParaRPr lang="nb-NO" dirty="0"/>
          </a:p>
        </p:txBody>
      </p:sp>
      <p:sp>
        <p:nvSpPr>
          <p:cNvPr id="3" name="Plassholder for innhold 2"/>
          <p:cNvSpPr>
            <a:spLocks noGrp="1"/>
          </p:cNvSpPr>
          <p:nvPr>
            <p:ph sz="half" idx="1"/>
          </p:nvPr>
        </p:nvSpPr>
        <p:spPr>
          <a:xfrm>
            <a:off x="457200" y="1124744"/>
            <a:ext cx="4038600" cy="5472608"/>
          </a:xfrm>
        </p:spPr>
        <p:txBody>
          <a:bodyPr>
            <a:noAutofit/>
          </a:bodyPr>
          <a:lstStyle/>
          <a:p>
            <a:pPr marL="0" indent="0">
              <a:buNone/>
            </a:pPr>
            <a:r>
              <a:rPr lang="nb-NO" sz="1500" b="1" dirty="0" smtClean="0"/>
              <a:t>Management:</a:t>
            </a:r>
            <a:endParaRPr lang="nb-NO" sz="1500" b="1" dirty="0"/>
          </a:p>
          <a:p>
            <a:pPr marL="0" indent="0">
              <a:buNone/>
            </a:pPr>
            <a:r>
              <a:rPr lang="nb-NO" sz="1500" dirty="0" smtClean="0"/>
              <a:t>Head </a:t>
            </a:r>
            <a:r>
              <a:rPr lang="nb-NO" sz="1500" dirty="0" err="1" smtClean="0"/>
              <a:t>of</a:t>
            </a:r>
            <a:r>
              <a:rPr lang="nb-NO" sz="1500" dirty="0" smtClean="0"/>
              <a:t> Department:</a:t>
            </a:r>
          </a:p>
          <a:p>
            <a:pPr marL="0" indent="0">
              <a:buNone/>
            </a:pPr>
            <a:r>
              <a:rPr lang="nb-NO" sz="1500" dirty="0" smtClean="0"/>
              <a:t>Head </a:t>
            </a:r>
            <a:r>
              <a:rPr lang="nb-NO" sz="1500" dirty="0" err="1" smtClean="0"/>
              <a:t>of</a:t>
            </a:r>
            <a:r>
              <a:rPr lang="nb-NO" sz="1500" dirty="0" smtClean="0"/>
              <a:t> Research</a:t>
            </a:r>
          </a:p>
          <a:p>
            <a:pPr marL="0" indent="0">
              <a:buNone/>
            </a:pPr>
            <a:r>
              <a:rPr lang="nb-NO" sz="1500" dirty="0" smtClean="0"/>
              <a:t>Head </a:t>
            </a:r>
            <a:r>
              <a:rPr lang="nb-NO" sz="1500" dirty="0" err="1" smtClean="0"/>
              <a:t>of</a:t>
            </a:r>
            <a:r>
              <a:rPr lang="nb-NO" sz="1500" dirty="0" smtClean="0"/>
              <a:t> </a:t>
            </a:r>
            <a:r>
              <a:rPr lang="nb-NO" sz="1500" dirty="0" err="1" smtClean="0"/>
              <a:t>Education</a:t>
            </a:r>
            <a:endParaRPr lang="nb-NO" sz="1500" dirty="0" smtClean="0"/>
          </a:p>
          <a:p>
            <a:pPr marL="0" indent="0">
              <a:buNone/>
            </a:pPr>
            <a:r>
              <a:rPr lang="nb-NO" sz="1500" dirty="0" smtClean="0"/>
              <a:t>…</a:t>
            </a:r>
            <a:r>
              <a:rPr lang="nb-NO" sz="1500" dirty="0" err="1" smtClean="0"/>
              <a:t>others</a:t>
            </a:r>
            <a:r>
              <a:rPr lang="nb-NO" sz="1500" dirty="0" smtClean="0"/>
              <a:t>?</a:t>
            </a:r>
          </a:p>
          <a:p>
            <a:pPr marL="0" indent="0">
              <a:buNone/>
            </a:pPr>
            <a:endParaRPr lang="nb-NO" sz="1500" dirty="0"/>
          </a:p>
          <a:p>
            <a:pPr marL="0" indent="0">
              <a:buNone/>
            </a:pPr>
            <a:r>
              <a:rPr lang="nb-NO" sz="1500" dirty="0" smtClean="0"/>
              <a:t>Head </a:t>
            </a:r>
            <a:r>
              <a:rPr lang="nb-NO" sz="1500" dirty="0" err="1" smtClean="0"/>
              <a:t>of</a:t>
            </a:r>
            <a:r>
              <a:rPr lang="nb-NO" sz="1500" dirty="0" smtClean="0"/>
              <a:t> Administration: </a:t>
            </a:r>
            <a:r>
              <a:rPr lang="nb-NO" sz="1500" dirty="0"/>
              <a:t>			</a:t>
            </a:r>
          </a:p>
          <a:p>
            <a:pPr marL="0" indent="0">
              <a:buNone/>
            </a:pPr>
            <a:r>
              <a:rPr lang="nb-NO" sz="1500" dirty="0"/>
              <a:t>			</a:t>
            </a:r>
          </a:p>
        </p:txBody>
      </p:sp>
      <p:pic>
        <p:nvPicPr>
          <p:cNvPr id="5" name="Content Placeholder 4"/>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l="9056" t="5290" r="28005" b="26167"/>
          <a:stretch/>
        </p:blipFill>
        <p:spPr>
          <a:xfrm>
            <a:off x="3275856" y="2060848"/>
            <a:ext cx="4214525" cy="3816424"/>
          </a:xfrm>
          <a:prstGeom prst="rect">
            <a:avLst/>
          </a:prstGeom>
        </p:spPr>
      </p:pic>
      <p:sp>
        <p:nvSpPr>
          <p:cNvPr id="6" name="Line Callout 2 (Accent Bar) 5"/>
          <p:cNvSpPr/>
          <p:nvPr/>
        </p:nvSpPr>
        <p:spPr bwMode="auto">
          <a:xfrm>
            <a:off x="7345263" y="2780928"/>
            <a:ext cx="1578024" cy="1584176"/>
          </a:xfrm>
          <a:prstGeom prst="accentCallout2">
            <a:avLst>
              <a:gd name="adj1" fmla="val 18750"/>
              <a:gd name="adj2" fmla="val -8333"/>
              <a:gd name="adj3" fmla="val 18750"/>
              <a:gd name="adj4" fmla="val -16667"/>
              <a:gd name="adj5" fmla="val 74539"/>
              <a:gd name="adj6" fmla="val -4215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indent="-171450">
              <a:buFont typeface="Arial" panose="020B0604020202020204" pitchFamily="34" charset="0"/>
              <a:buChar char="•"/>
            </a:pPr>
            <a:r>
              <a:rPr lang="nb-NO" sz="1200" dirty="0"/>
              <a:t>Student </a:t>
            </a:r>
            <a:r>
              <a:rPr lang="nb-NO" sz="1200" dirty="0" err="1"/>
              <a:t>councelling</a:t>
            </a:r>
            <a:endParaRPr lang="nb-NO" sz="1200" dirty="0"/>
          </a:p>
          <a:p>
            <a:pPr marL="171450" indent="-171450">
              <a:buFont typeface="Arial" panose="020B0604020202020204" pitchFamily="34" charset="0"/>
              <a:buChar char="•"/>
            </a:pPr>
            <a:r>
              <a:rPr lang="nb-NO" sz="1200" dirty="0" err="1"/>
              <a:t>Academic</a:t>
            </a:r>
            <a:r>
              <a:rPr lang="nb-NO" sz="1200" dirty="0"/>
              <a:t> </a:t>
            </a:r>
            <a:r>
              <a:rPr lang="nb-NO" sz="1200" dirty="0" err="1"/>
              <a:t>administration</a:t>
            </a:r>
            <a:endParaRPr lang="nb-NO" sz="1200" dirty="0"/>
          </a:p>
          <a:p>
            <a:pPr marL="171450" indent="-171450">
              <a:buFont typeface="Arial" panose="020B0604020202020204" pitchFamily="34" charset="0"/>
              <a:buChar char="•"/>
            </a:pPr>
            <a:r>
              <a:rPr lang="nb-NO" sz="1200" dirty="0"/>
              <a:t>Student </a:t>
            </a:r>
            <a:r>
              <a:rPr lang="nb-NO" sz="1200" dirty="0" err="1"/>
              <a:t>exchange</a:t>
            </a:r>
            <a:endParaRPr lang="nb-NO" sz="1200" dirty="0"/>
          </a:p>
          <a:p>
            <a:pPr marL="171450" indent="-171450">
              <a:buFont typeface="Arial" panose="020B0604020202020204" pitchFamily="34" charset="0"/>
              <a:buChar char="•"/>
            </a:pPr>
            <a:r>
              <a:rPr lang="nb-NO" sz="1200" dirty="0" err="1"/>
              <a:t>Internationalisation</a:t>
            </a:r>
            <a:endParaRPr lang="nb-NO" sz="1200" dirty="0"/>
          </a:p>
          <a:p>
            <a:pPr marL="171450" indent="-171450">
              <a:buFont typeface="Arial" panose="020B0604020202020204" pitchFamily="34" charset="0"/>
              <a:buChar char="•"/>
            </a:pPr>
            <a:r>
              <a:rPr lang="nb-NO" sz="1200" dirty="0" err="1"/>
              <a:t>PhD</a:t>
            </a:r>
            <a:r>
              <a:rPr lang="nb-NO" sz="1200" dirty="0"/>
              <a:t> </a:t>
            </a:r>
            <a:r>
              <a:rPr lang="nb-NO" sz="1200" dirty="0" err="1"/>
              <a:t>administration</a:t>
            </a:r>
            <a:endParaRPr lang="nb-NO" sz="1200" dirty="0"/>
          </a:p>
          <a:p>
            <a:pPr marL="171450" indent="-171450">
              <a:buFont typeface="Arial" panose="020B0604020202020204" pitchFamily="34" charset="0"/>
              <a:buChar char="•"/>
            </a:pPr>
            <a:r>
              <a:rPr lang="nb-NO" sz="1200" dirty="0"/>
              <a:t>Research </a:t>
            </a:r>
            <a:r>
              <a:rPr lang="nb-NO" sz="1200" dirty="0" err="1"/>
              <a:t>administration</a:t>
            </a:r>
            <a:endParaRPr lang="nb-NO" sz="1200" dirty="0"/>
          </a:p>
        </p:txBody>
      </p:sp>
    </p:spTree>
    <p:extLst>
      <p:ext uri="{BB962C8B-B14F-4D97-AF65-F5344CB8AC3E}">
        <p14:creationId xmlns:p14="http://schemas.microsoft.com/office/powerpoint/2010/main" val="403957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smtClean="0"/>
              <a:t>Who </a:t>
            </a:r>
            <a:r>
              <a:rPr lang="nb-NO" dirty="0" err="1" smtClean="0"/>
              <a:t>does</a:t>
            </a:r>
            <a:r>
              <a:rPr lang="nb-NO" dirty="0" smtClean="0"/>
              <a:t> </a:t>
            </a:r>
            <a:r>
              <a:rPr lang="nb-NO" dirty="0" err="1" smtClean="0"/>
              <a:t>what</a:t>
            </a:r>
            <a:r>
              <a:rPr lang="nb-NO" dirty="0" smtClean="0"/>
              <a:t> in </a:t>
            </a:r>
            <a:r>
              <a:rPr lang="nb-NO" dirty="0" err="1" smtClean="0"/>
              <a:t>the</a:t>
            </a:r>
            <a:r>
              <a:rPr lang="nb-NO" dirty="0" smtClean="0"/>
              <a:t> </a:t>
            </a:r>
            <a:r>
              <a:rPr lang="nb-NO" dirty="0" err="1" smtClean="0"/>
              <a:t>administration</a:t>
            </a:r>
            <a:r>
              <a:rPr lang="nb-NO" dirty="0" smtClean="0"/>
              <a:t>?</a:t>
            </a:r>
            <a:endParaRPr lang="nb-NO" dirty="0"/>
          </a:p>
        </p:txBody>
      </p:sp>
      <p:sp>
        <p:nvSpPr>
          <p:cNvPr id="3" name="Content Placeholder 2"/>
          <p:cNvSpPr>
            <a:spLocks noGrp="1"/>
          </p:cNvSpPr>
          <p:nvPr>
            <p:ph idx="1"/>
          </p:nvPr>
        </p:nvSpPr>
        <p:spPr/>
        <p:txBody>
          <a:bodyPr/>
          <a:lstStyle/>
          <a:p>
            <a:r>
              <a:rPr lang="nb-NO" dirty="0" smtClean="0">
                <a:solidFill>
                  <a:srgbClr val="FF0000"/>
                </a:solidFill>
              </a:rPr>
              <a:t>Legg inn informasjon og lenke til personside for de mest relevante kontaktpersonene (adm. leder, eventuelt forskningsrådgivere, </a:t>
            </a:r>
            <a:r>
              <a:rPr lang="nb-NO" dirty="0" err="1" smtClean="0">
                <a:solidFill>
                  <a:srgbClr val="FF0000"/>
                </a:solidFill>
              </a:rPr>
              <a:t>studieadminitrasjon</a:t>
            </a:r>
            <a:r>
              <a:rPr lang="nb-NO" dirty="0" smtClean="0">
                <a:solidFill>
                  <a:srgbClr val="FF0000"/>
                </a:solidFill>
              </a:rPr>
              <a:t> </a:t>
            </a:r>
            <a:r>
              <a:rPr lang="nb-NO" dirty="0" err="1" smtClean="0">
                <a:solidFill>
                  <a:srgbClr val="FF0000"/>
                </a:solidFill>
              </a:rPr>
              <a:t>etc</a:t>
            </a:r>
            <a:r>
              <a:rPr lang="nb-NO" dirty="0" smtClean="0">
                <a:solidFill>
                  <a:srgbClr val="FF0000"/>
                </a:solidFill>
              </a:rPr>
              <a:t>)</a:t>
            </a:r>
            <a:endParaRPr lang="nb-NO" dirty="0">
              <a:solidFill>
                <a:srgbClr val="FF0000"/>
              </a:solidFill>
            </a:endParaRPr>
          </a:p>
        </p:txBody>
      </p:sp>
    </p:spTree>
    <p:extLst>
      <p:ext uri="{BB962C8B-B14F-4D97-AF65-F5344CB8AC3E}">
        <p14:creationId xmlns:p14="http://schemas.microsoft.com/office/powerpoint/2010/main" val="4083036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9" name="Picture 3" descr="MN_KJEMI_A.png"/>
          <p:cNvPicPr>
            <a:picLocks noChangeAspect="1"/>
          </p:cNvPicPr>
          <p:nvPr/>
        </p:nvPicPr>
        <p:blipFill>
          <a:blip r:embed="rId3">
            <a:extLst>
              <a:ext uri="{28A0092B-C50C-407E-A947-70E740481C1C}">
                <a14:useLocalDpi xmlns:a14="http://schemas.microsoft.com/office/drawing/2010/main" val="0"/>
              </a:ext>
            </a:extLst>
          </a:blip>
          <a:srcRect t="57874" r="3012"/>
          <a:stretch>
            <a:fillRect/>
          </a:stretch>
        </p:blipFill>
        <p:spPr bwMode="auto">
          <a:xfrm>
            <a:off x="250032" y="6020842"/>
            <a:ext cx="4450333" cy="616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sp>
        <p:nvSpPr>
          <p:cNvPr id="11268" name="Rectangle 4"/>
          <p:cNvSpPr>
            <a:spLocks noGrp="1" noChangeArrowheads="1"/>
          </p:cNvSpPr>
          <p:nvPr>
            <p:ph type="title"/>
          </p:nvPr>
        </p:nvSpPr>
        <p:spPr>
          <a:xfrm>
            <a:off x="539131" y="332656"/>
            <a:ext cx="8136061" cy="936104"/>
          </a:xfrm>
        </p:spPr>
        <p:txBody>
          <a:bodyPr lIns="88896" tIns="50798" rIns="88896" bIns="50798">
            <a:normAutofit/>
          </a:bodyPr>
          <a:lstStyle/>
          <a:p>
            <a:pPr defTabSz="914145"/>
            <a:r>
              <a:rPr lang="nb-NO" sz="2700" dirty="0" smtClean="0">
                <a:effectLst>
                  <a:outerShdw blurRad="38100" dist="38100" dir="2700000" algn="tl">
                    <a:srgbClr val="C0C0C0"/>
                  </a:outerShdw>
                </a:effectLst>
                <a:latin typeface="Arial" pitchFamily="34" charset="0"/>
                <a:cs typeface="Arial" pitchFamily="34" charset="0"/>
                <a:sym typeface="Arial" pitchFamily="34" charset="0"/>
              </a:rPr>
              <a:t>Who </a:t>
            </a:r>
            <a:r>
              <a:rPr lang="nb-NO" sz="2700" dirty="0" err="1" smtClean="0">
                <a:effectLst>
                  <a:outerShdw blurRad="38100" dist="38100" dir="2700000" algn="tl">
                    <a:srgbClr val="C0C0C0"/>
                  </a:outerShdw>
                </a:effectLst>
                <a:latin typeface="Arial" pitchFamily="34" charset="0"/>
                <a:cs typeface="Arial" pitchFamily="34" charset="0"/>
                <a:sym typeface="Arial" pitchFamily="34" charset="0"/>
              </a:rPr>
              <a:t>can</a:t>
            </a:r>
            <a:r>
              <a:rPr lang="nb-NO" sz="2700" dirty="0" smtClean="0">
                <a:effectLst>
                  <a:outerShdw blurRad="38100" dist="38100" dir="2700000" algn="tl">
                    <a:srgbClr val="C0C0C0"/>
                  </a:outerShdw>
                </a:effectLst>
                <a:latin typeface="Arial" pitchFamily="34" charset="0"/>
                <a:cs typeface="Arial" pitchFamily="34" charset="0"/>
                <a:sym typeface="Arial" pitchFamily="34" charset="0"/>
              </a:rPr>
              <a:t> I ask, and </a:t>
            </a:r>
            <a:r>
              <a:rPr lang="nb-NO" sz="2700" dirty="0" err="1" smtClean="0">
                <a:effectLst>
                  <a:outerShdw blurRad="38100" dist="38100" dir="2700000" algn="tl">
                    <a:srgbClr val="C0C0C0"/>
                  </a:outerShdw>
                </a:effectLst>
                <a:latin typeface="Arial" pitchFamily="34" charset="0"/>
                <a:cs typeface="Arial" pitchFamily="34" charset="0"/>
                <a:sym typeface="Arial" pitchFamily="34" charset="0"/>
              </a:rPr>
              <a:t>who</a:t>
            </a:r>
            <a:r>
              <a:rPr lang="nb-NO" sz="2700" dirty="0" smtClean="0">
                <a:effectLst>
                  <a:outerShdw blurRad="38100" dist="38100" dir="2700000" algn="tl">
                    <a:srgbClr val="C0C0C0"/>
                  </a:outerShdw>
                </a:effectLst>
                <a:latin typeface="Arial" pitchFamily="34" charset="0"/>
                <a:cs typeface="Arial" pitchFamily="34" charset="0"/>
                <a:sym typeface="Arial" pitchFamily="34" charset="0"/>
              </a:rPr>
              <a:t> is my </a:t>
            </a:r>
            <a:r>
              <a:rPr lang="nb-NO" sz="2700" dirty="0" smtClean="0">
                <a:effectLst>
                  <a:outerShdw blurRad="38100" dist="38100" dir="2700000" algn="tl">
                    <a:srgbClr val="C0C0C0"/>
                  </a:outerShdw>
                </a:effectLst>
                <a:latin typeface="Arial" pitchFamily="34" charset="0"/>
                <a:cs typeface="Arial" pitchFamily="34" charset="0"/>
                <a:sym typeface="Arial" pitchFamily="34" charset="0"/>
              </a:rPr>
              <a:t>manager</a:t>
            </a:r>
            <a:r>
              <a:rPr lang="nb-NO" sz="2700" dirty="0" smtClean="0">
                <a:effectLst>
                  <a:outerShdw blurRad="38100" dist="38100" dir="2700000" algn="tl">
                    <a:srgbClr val="C0C0C0"/>
                  </a:outerShdw>
                </a:effectLst>
                <a:latin typeface="Arial" pitchFamily="34" charset="0"/>
                <a:cs typeface="Arial" pitchFamily="34" charset="0"/>
                <a:sym typeface="Arial" pitchFamily="34" charset="0"/>
              </a:rPr>
              <a:t>?</a:t>
            </a:r>
            <a:endParaRPr lang="nb-NO" dirty="0"/>
          </a:p>
        </p:txBody>
      </p:sp>
      <p:sp>
        <p:nvSpPr>
          <p:cNvPr id="11269" name="Rectangle 5"/>
          <p:cNvSpPr>
            <a:spLocks noGrp="1" noChangeArrowheads="1"/>
          </p:cNvSpPr>
          <p:nvPr>
            <p:ph type="body" idx="1"/>
          </p:nvPr>
        </p:nvSpPr>
        <p:spPr>
          <a:xfrm>
            <a:off x="876226" y="1484784"/>
            <a:ext cx="7745387" cy="4374208"/>
          </a:xfrm>
        </p:spPr>
        <p:txBody>
          <a:bodyPr lIns="88896" tIns="50798" rIns="88896" bIns="50798" anchor="t">
            <a:normAutofit fontScale="92500" lnSpcReduction="10000"/>
          </a:bodyPr>
          <a:lstStyle/>
          <a:p>
            <a:pPr marL="241093" indent="-241093">
              <a:lnSpc>
                <a:spcPct val="90000"/>
              </a:lnSpc>
            </a:pPr>
            <a:r>
              <a:rPr lang="nb-NO" sz="2000" dirty="0" smtClean="0">
                <a:latin typeface="Arial" pitchFamily="34" charset="0"/>
              </a:rPr>
              <a:t>Questions </a:t>
            </a:r>
            <a:r>
              <a:rPr lang="nb-NO" sz="2000" dirty="0" err="1" smtClean="0">
                <a:latin typeface="Arial" pitchFamily="34" charset="0"/>
              </a:rPr>
              <a:t>relating</a:t>
            </a:r>
            <a:r>
              <a:rPr lang="nb-NO" sz="2000" dirty="0" smtClean="0">
                <a:latin typeface="Arial" pitchFamily="34" charset="0"/>
              </a:rPr>
              <a:t> to </a:t>
            </a:r>
            <a:r>
              <a:rPr lang="nb-NO" sz="2000" dirty="0" err="1" smtClean="0">
                <a:latin typeface="Arial" pitchFamily="34" charset="0"/>
              </a:rPr>
              <a:t>practical</a:t>
            </a:r>
            <a:r>
              <a:rPr lang="nb-NO" sz="2000" dirty="0" smtClean="0">
                <a:latin typeface="Arial" pitchFamily="34" charset="0"/>
              </a:rPr>
              <a:t> </a:t>
            </a:r>
            <a:r>
              <a:rPr lang="nb-NO" sz="2000" dirty="0" err="1" smtClean="0">
                <a:latin typeface="Arial" pitchFamily="34" charset="0"/>
              </a:rPr>
              <a:t>things</a:t>
            </a:r>
            <a:r>
              <a:rPr lang="nb-NO" sz="2000" dirty="0" smtClean="0">
                <a:latin typeface="Arial" pitchFamily="34" charset="0"/>
              </a:rPr>
              <a:t> (</a:t>
            </a:r>
            <a:r>
              <a:rPr lang="nb-NO" sz="2000" dirty="0" err="1" smtClean="0">
                <a:latin typeface="Arial" pitchFamily="34" charset="0"/>
              </a:rPr>
              <a:t>office</a:t>
            </a:r>
            <a:r>
              <a:rPr lang="nb-NO" sz="2000" dirty="0" smtClean="0">
                <a:latin typeface="Arial" pitchFamily="34" charset="0"/>
              </a:rPr>
              <a:t>, </a:t>
            </a:r>
            <a:r>
              <a:rPr lang="nb-NO" sz="2000" dirty="0" err="1" smtClean="0">
                <a:latin typeface="Arial" pitchFamily="34" charset="0"/>
              </a:rPr>
              <a:t>equipment</a:t>
            </a:r>
            <a:r>
              <a:rPr lang="nb-NO" sz="2000" dirty="0" smtClean="0">
                <a:latin typeface="Arial" pitchFamily="34" charset="0"/>
              </a:rPr>
              <a:t>, </a:t>
            </a:r>
            <a:r>
              <a:rPr lang="nb-NO" sz="2000" dirty="0" err="1" smtClean="0">
                <a:latin typeface="Arial" pitchFamily="34" charset="0"/>
              </a:rPr>
              <a:t>access</a:t>
            </a:r>
            <a:r>
              <a:rPr lang="nb-NO" sz="2000" dirty="0" smtClean="0">
                <a:latin typeface="Arial" pitchFamily="34" charset="0"/>
              </a:rPr>
              <a:t> </a:t>
            </a:r>
            <a:r>
              <a:rPr lang="nb-NO" sz="2000" dirty="0" err="1" smtClean="0">
                <a:latin typeface="Arial" pitchFamily="34" charset="0"/>
              </a:rPr>
              <a:t>card</a:t>
            </a:r>
            <a:r>
              <a:rPr lang="nb-NO" sz="2000" dirty="0" smtClean="0">
                <a:latin typeface="Arial" pitchFamily="34" charset="0"/>
              </a:rPr>
              <a:t>, </a:t>
            </a:r>
            <a:r>
              <a:rPr lang="nb-NO" sz="2000" dirty="0" err="1" smtClean="0">
                <a:latin typeface="Arial" pitchFamily="34" charset="0"/>
              </a:rPr>
              <a:t>etc</a:t>
            </a:r>
            <a:r>
              <a:rPr lang="nb-NO" sz="2000" dirty="0" smtClean="0">
                <a:latin typeface="Arial" pitchFamily="34" charset="0"/>
              </a:rPr>
              <a:t>): </a:t>
            </a:r>
            <a:r>
              <a:rPr lang="nb-NO" sz="2000" dirty="0" smtClean="0">
                <a:solidFill>
                  <a:srgbClr val="FF0000"/>
                </a:solidFill>
                <a:latin typeface="Arial" pitchFamily="34" charset="0"/>
              </a:rPr>
              <a:t>adviser/head </a:t>
            </a:r>
            <a:r>
              <a:rPr lang="nb-NO" sz="2000" dirty="0" err="1" smtClean="0">
                <a:solidFill>
                  <a:srgbClr val="FF0000"/>
                </a:solidFill>
                <a:latin typeface="Arial" pitchFamily="34" charset="0"/>
              </a:rPr>
              <a:t>of</a:t>
            </a:r>
            <a:r>
              <a:rPr lang="nb-NO" sz="2000" dirty="0" smtClean="0">
                <a:solidFill>
                  <a:srgbClr val="FF0000"/>
                </a:solidFill>
                <a:latin typeface="Arial" pitchFamily="34" charset="0"/>
              </a:rPr>
              <a:t> </a:t>
            </a:r>
            <a:r>
              <a:rPr lang="nb-NO" sz="2000" dirty="0" err="1" smtClean="0">
                <a:solidFill>
                  <a:srgbClr val="FF0000"/>
                </a:solidFill>
                <a:latin typeface="Arial" pitchFamily="34" charset="0"/>
              </a:rPr>
              <a:t>administration</a:t>
            </a:r>
            <a:r>
              <a:rPr lang="nb-NO" sz="2000" dirty="0" smtClean="0">
                <a:solidFill>
                  <a:srgbClr val="FF0000"/>
                </a:solidFill>
                <a:latin typeface="Arial" pitchFamily="34" charset="0"/>
              </a:rPr>
              <a:t>/ </a:t>
            </a:r>
            <a:r>
              <a:rPr lang="nb-NO" sz="2000" dirty="0" err="1" smtClean="0">
                <a:solidFill>
                  <a:srgbClr val="FF0000"/>
                </a:solidFill>
                <a:latin typeface="Arial" pitchFamily="34" charset="0"/>
              </a:rPr>
              <a:t>etc</a:t>
            </a:r>
            <a:r>
              <a:rPr lang="nb-NO" sz="2000" dirty="0" smtClean="0">
                <a:solidFill>
                  <a:srgbClr val="FF0000"/>
                </a:solidFill>
                <a:latin typeface="Arial" pitchFamily="34" charset="0"/>
              </a:rPr>
              <a:t> xxx, email: xxx</a:t>
            </a:r>
          </a:p>
          <a:p>
            <a:pPr marL="241093" indent="-241093">
              <a:lnSpc>
                <a:spcPct val="90000"/>
              </a:lnSpc>
            </a:pPr>
            <a:r>
              <a:rPr lang="nb-NO" sz="2000" dirty="0" smtClean="0">
                <a:latin typeface="Arial" pitchFamily="34" charset="0"/>
              </a:rPr>
              <a:t>HR </a:t>
            </a:r>
            <a:r>
              <a:rPr lang="nb-NO" sz="2000" dirty="0" err="1" smtClean="0">
                <a:latin typeface="Arial" pitchFamily="34" charset="0"/>
              </a:rPr>
              <a:t>related</a:t>
            </a:r>
            <a:r>
              <a:rPr lang="nb-NO" sz="2000" dirty="0" smtClean="0">
                <a:latin typeface="Arial" pitchFamily="34" charset="0"/>
              </a:rPr>
              <a:t> questions (</a:t>
            </a:r>
            <a:r>
              <a:rPr lang="nb-NO" sz="2000" dirty="0" err="1" smtClean="0">
                <a:latin typeface="Arial" pitchFamily="34" charset="0"/>
              </a:rPr>
              <a:t>leave</a:t>
            </a:r>
            <a:r>
              <a:rPr lang="nb-NO" sz="2000" dirty="0" smtClean="0">
                <a:latin typeface="Arial" pitchFamily="34" charset="0"/>
              </a:rPr>
              <a:t> </a:t>
            </a:r>
            <a:r>
              <a:rPr lang="nb-NO" sz="2000" dirty="0" err="1" smtClean="0">
                <a:latin typeface="Arial" pitchFamily="34" charset="0"/>
              </a:rPr>
              <a:t>of</a:t>
            </a:r>
            <a:r>
              <a:rPr lang="nb-NO" sz="2000" dirty="0" smtClean="0">
                <a:latin typeface="Arial" pitchFamily="34" charset="0"/>
              </a:rPr>
              <a:t> absence, </a:t>
            </a:r>
            <a:r>
              <a:rPr lang="nb-NO" sz="2000" dirty="0" err="1" smtClean="0">
                <a:latin typeface="Arial" pitchFamily="34" charset="0"/>
              </a:rPr>
              <a:t>salary</a:t>
            </a:r>
            <a:r>
              <a:rPr lang="nb-NO" sz="2000" dirty="0" smtClean="0">
                <a:latin typeface="Arial" pitchFamily="34" charset="0"/>
              </a:rPr>
              <a:t>, </a:t>
            </a:r>
            <a:r>
              <a:rPr lang="nb-NO" sz="2000" dirty="0" err="1" smtClean="0">
                <a:latin typeface="Arial" pitchFamily="34" charset="0"/>
              </a:rPr>
              <a:t>contract</a:t>
            </a:r>
            <a:r>
              <a:rPr lang="nb-NO" sz="2000" dirty="0" smtClean="0">
                <a:latin typeface="Arial" pitchFamily="34" charset="0"/>
              </a:rPr>
              <a:t> </a:t>
            </a:r>
            <a:r>
              <a:rPr lang="nb-NO" sz="2000" dirty="0" err="1" smtClean="0">
                <a:latin typeface="Arial" pitchFamily="34" charset="0"/>
              </a:rPr>
              <a:t>etc</a:t>
            </a:r>
            <a:r>
              <a:rPr lang="nb-NO" sz="2000" dirty="0" smtClean="0">
                <a:latin typeface="Arial" pitchFamily="34" charset="0"/>
              </a:rPr>
              <a:t>): </a:t>
            </a:r>
            <a:br>
              <a:rPr lang="nb-NO" sz="2000" dirty="0" smtClean="0">
                <a:latin typeface="Arial" pitchFamily="34" charset="0"/>
              </a:rPr>
            </a:br>
            <a:r>
              <a:rPr lang="nb-NO" sz="2000" dirty="0" smtClean="0">
                <a:solidFill>
                  <a:srgbClr val="FF0000"/>
                </a:solidFill>
                <a:latin typeface="Arial" pitchFamily="34" charset="0"/>
              </a:rPr>
              <a:t>HR adviser xxx, e-mail xxx</a:t>
            </a:r>
          </a:p>
          <a:p>
            <a:pPr marL="241093" indent="-241093">
              <a:lnSpc>
                <a:spcPct val="90000"/>
              </a:lnSpc>
            </a:pPr>
            <a:r>
              <a:rPr lang="nb-NO" sz="2000" dirty="0" smtClean="0">
                <a:latin typeface="Arial" pitchFamily="34" charset="0"/>
              </a:rPr>
              <a:t>Studies </a:t>
            </a:r>
            <a:r>
              <a:rPr lang="nb-NO" sz="2000" dirty="0" err="1" smtClean="0">
                <a:latin typeface="Arial" pitchFamily="34" charset="0"/>
              </a:rPr>
              <a:t>related</a:t>
            </a:r>
            <a:r>
              <a:rPr lang="nb-NO" sz="2000" dirty="0" smtClean="0">
                <a:latin typeface="Arial" pitchFamily="34" charset="0"/>
              </a:rPr>
              <a:t> questions: </a:t>
            </a:r>
            <a:r>
              <a:rPr lang="nb-NO" sz="2000" dirty="0" smtClean="0">
                <a:solidFill>
                  <a:srgbClr val="FF0000"/>
                </a:solidFill>
                <a:latin typeface="Arial" pitchFamily="34" charset="0"/>
              </a:rPr>
              <a:t>xxx</a:t>
            </a:r>
          </a:p>
          <a:p>
            <a:pPr marL="241093" indent="-241093">
              <a:lnSpc>
                <a:spcPct val="90000"/>
              </a:lnSpc>
            </a:pPr>
            <a:r>
              <a:rPr lang="nb-NO" sz="2000" dirty="0" smtClean="0">
                <a:latin typeface="Arial" pitchFamily="34" charset="0"/>
              </a:rPr>
              <a:t>Research </a:t>
            </a:r>
            <a:r>
              <a:rPr lang="nb-NO" sz="2000" dirty="0" err="1" smtClean="0">
                <a:latin typeface="Arial" pitchFamily="34" charset="0"/>
              </a:rPr>
              <a:t>related</a:t>
            </a:r>
            <a:r>
              <a:rPr lang="nb-NO" sz="2000" dirty="0" smtClean="0">
                <a:latin typeface="Arial" pitchFamily="34" charset="0"/>
              </a:rPr>
              <a:t> questions: </a:t>
            </a:r>
            <a:r>
              <a:rPr lang="nb-NO" sz="2000" dirty="0" smtClean="0">
                <a:solidFill>
                  <a:srgbClr val="FF0000"/>
                </a:solidFill>
                <a:latin typeface="Arial" pitchFamily="34" charset="0"/>
              </a:rPr>
              <a:t>xxx</a:t>
            </a:r>
          </a:p>
          <a:p>
            <a:pPr marL="241093" indent="-241093">
              <a:lnSpc>
                <a:spcPct val="90000"/>
              </a:lnSpc>
            </a:pPr>
            <a:r>
              <a:rPr lang="nb-NO" sz="2000" dirty="0" err="1" smtClean="0">
                <a:solidFill>
                  <a:srgbClr val="FF0000"/>
                </a:solidFill>
                <a:latin typeface="Arial" pitchFamily="34" charset="0"/>
              </a:rPr>
              <a:t>Other</a:t>
            </a:r>
            <a:r>
              <a:rPr lang="nb-NO" sz="2000" dirty="0" smtClean="0">
                <a:solidFill>
                  <a:srgbClr val="FF0000"/>
                </a:solidFill>
                <a:latin typeface="Arial" pitchFamily="34" charset="0"/>
              </a:rPr>
              <a:t>?</a:t>
            </a:r>
            <a:endParaRPr lang="nb-NO" sz="2000" dirty="0">
              <a:solidFill>
                <a:srgbClr val="FF0000"/>
              </a:solidFill>
              <a:latin typeface="Arial" pitchFamily="34" charset="0"/>
            </a:endParaRPr>
          </a:p>
          <a:p>
            <a:pPr marL="0" indent="0">
              <a:lnSpc>
                <a:spcPct val="90000"/>
              </a:lnSpc>
              <a:buNone/>
            </a:pPr>
            <a:endParaRPr lang="nb-NO" sz="2000" dirty="0">
              <a:latin typeface="Arial" pitchFamily="34" charset="0"/>
            </a:endParaRPr>
          </a:p>
          <a:p>
            <a:pPr marL="0" indent="0">
              <a:lnSpc>
                <a:spcPct val="90000"/>
              </a:lnSpc>
              <a:buNone/>
            </a:pPr>
            <a:endParaRPr lang="nb-NO" sz="2000" dirty="0">
              <a:latin typeface="Arial" pitchFamily="34" charset="0"/>
            </a:endParaRPr>
          </a:p>
          <a:p>
            <a:pPr marL="0" indent="0">
              <a:lnSpc>
                <a:spcPct val="90000"/>
              </a:lnSpc>
              <a:buNone/>
            </a:pPr>
            <a:r>
              <a:rPr lang="nb-NO" sz="2000" b="1" dirty="0" smtClean="0">
                <a:latin typeface="Arial" pitchFamily="34" charset="0"/>
              </a:rPr>
              <a:t>Who </a:t>
            </a:r>
            <a:r>
              <a:rPr lang="nb-NO" sz="2000" b="1" dirty="0" err="1" smtClean="0">
                <a:latin typeface="Arial" pitchFamily="34" charset="0"/>
              </a:rPr>
              <a:t>will</a:t>
            </a:r>
            <a:r>
              <a:rPr lang="nb-NO" sz="2000" b="1" dirty="0" smtClean="0">
                <a:latin typeface="Arial" pitchFamily="34" charset="0"/>
              </a:rPr>
              <a:t> have </a:t>
            </a:r>
            <a:r>
              <a:rPr lang="nb-NO" sz="2000" b="1" dirty="0" err="1" smtClean="0">
                <a:latin typeface="Arial" pitchFamily="34" charset="0"/>
              </a:rPr>
              <a:t>the</a:t>
            </a:r>
            <a:r>
              <a:rPr lang="nb-NO" sz="2000" b="1" dirty="0" smtClean="0">
                <a:latin typeface="Arial" pitchFamily="34" charset="0"/>
              </a:rPr>
              <a:t> one-to-</a:t>
            </a:r>
            <a:r>
              <a:rPr lang="nb-NO" sz="2000" b="1" dirty="0" err="1" smtClean="0">
                <a:latin typeface="Arial" pitchFamily="34" charset="0"/>
              </a:rPr>
              <a:t>one</a:t>
            </a:r>
            <a:r>
              <a:rPr lang="nb-NO" sz="2000" b="1" dirty="0" smtClean="0">
                <a:latin typeface="Arial" pitchFamily="34" charset="0"/>
              </a:rPr>
              <a:t> </a:t>
            </a:r>
            <a:r>
              <a:rPr lang="nb-NO" sz="2000" b="1" dirty="0" err="1" smtClean="0">
                <a:latin typeface="Arial" pitchFamily="34" charset="0"/>
              </a:rPr>
              <a:t>work</a:t>
            </a:r>
            <a:r>
              <a:rPr lang="nb-NO" sz="2000" b="1" dirty="0" smtClean="0">
                <a:latin typeface="Arial" pitchFamily="34" charset="0"/>
              </a:rPr>
              <a:t> </a:t>
            </a:r>
            <a:r>
              <a:rPr lang="nb-NO" sz="2000" b="1" dirty="0" err="1" smtClean="0">
                <a:latin typeface="Arial" pitchFamily="34" charset="0"/>
              </a:rPr>
              <a:t>dialogue</a:t>
            </a:r>
            <a:r>
              <a:rPr lang="nb-NO" sz="2000" b="1" dirty="0" smtClean="0">
                <a:latin typeface="Arial" pitchFamily="34" charset="0"/>
              </a:rPr>
              <a:t> </a:t>
            </a:r>
            <a:r>
              <a:rPr lang="nb-NO" sz="2000" b="1" dirty="0" err="1" smtClean="0">
                <a:latin typeface="Arial" pitchFamily="34" charset="0"/>
              </a:rPr>
              <a:t>with</a:t>
            </a:r>
            <a:r>
              <a:rPr lang="nb-NO" sz="2000" b="1" dirty="0" smtClean="0">
                <a:latin typeface="Arial" pitchFamily="34" charset="0"/>
              </a:rPr>
              <a:t> </a:t>
            </a:r>
            <a:r>
              <a:rPr lang="nb-NO" sz="2000" b="1" dirty="0" err="1" smtClean="0">
                <a:latin typeface="Arial" pitchFamily="34" charset="0"/>
              </a:rPr>
              <a:t>you</a:t>
            </a:r>
            <a:r>
              <a:rPr lang="nb-NO" sz="2000" b="1" dirty="0" smtClean="0">
                <a:latin typeface="Arial" pitchFamily="34" charset="0"/>
              </a:rPr>
              <a:t>?</a:t>
            </a:r>
            <a:endParaRPr lang="nb-NO" sz="2000" b="1" dirty="0">
              <a:latin typeface="Arial" pitchFamily="34" charset="0"/>
            </a:endParaRPr>
          </a:p>
          <a:p>
            <a:pPr marL="241093" indent="-241093">
              <a:lnSpc>
                <a:spcPct val="90000"/>
              </a:lnSpc>
            </a:pPr>
            <a:r>
              <a:rPr lang="nb-NO" sz="2000" dirty="0" smtClean="0">
                <a:latin typeface="Arial" pitchFamily="34" charset="0"/>
              </a:rPr>
              <a:t>Permanent </a:t>
            </a:r>
            <a:r>
              <a:rPr lang="nb-NO" sz="2000" dirty="0" err="1" smtClean="0">
                <a:latin typeface="Arial" pitchFamily="34" charset="0"/>
              </a:rPr>
              <a:t>academic</a:t>
            </a:r>
            <a:r>
              <a:rPr lang="nb-NO" sz="2000" dirty="0" smtClean="0">
                <a:latin typeface="Arial" pitchFamily="34" charset="0"/>
              </a:rPr>
              <a:t> staff:</a:t>
            </a:r>
            <a:r>
              <a:rPr lang="nb-NO" sz="2000" dirty="0">
                <a:latin typeface="Arial" pitchFamily="34" charset="0"/>
              </a:rPr>
              <a:t>		</a:t>
            </a:r>
          </a:p>
          <a:p>
            <a:pPr marL="241093" indent="-241093">
              <a:lnSpc>
                <a:spcPct val="90000"/>
              </a:lnSpc>
            </a:pPr>
            <a:r>
              <a:rPr lang="nb-NO" sz="2000" dirty="0" err="1" smtClean="0">
                <a:latin typeface="Arial" pitchFamily="34" charset="0"/>
              </a:rPr>
              <a:t>Postdoctoral</a:t>
            </a:r>
            <a:r>
              <a:rPr lang="nb-NO" sz="2000" dirty="0" smtClean="0">
                <a:latin typeface="Arial" pitchFamily="34" charset="0"/>
              </a:rPr>
              <a:t> </a:t>
            </a:r>
            <a:r>
              <a:rPr lang="nb-NO" sz="2000" dirty="0" err="1" smtClean="0">
                <a:latin typeface="Arial" pitchFamily="34" charset="0"/>
              </a:rPr>
              <a:t>fellows</a:t>
            </a:r>
            <a:r>
              <a:rPr lang="nb-NO" sz="2000" dirty="0" smtClean="0">
                <a:latin typeface="Arial" pitchFamily="34" charset="0"/>
              </a:rPr>
              <a:t>:</a:t>
            </a:r>
            <a:r>
              <a:rPr lang="nb-NO" sz="2000" dirty="0">
                <a:latin typeface="Arial" pitchFamily="34" charset="0"/>
              </a:rPr>
              <a:t>			</a:t>
            </a:r>
          </a:p>
          <a:p>
            <a:pPr marL="241093" indent="-241093">
              <a:lnSpc>
                <a:spcPct val="90000"/>
              </a:lnSpc>
            </a:pPr>
            <a:r>
              <a:rPr lang="nb-NO" sz="2000" dirty="0" err="1" smtClean="0">
                <a:latin typeface="Arial" pitchFamily="34" charset="0"/>
              </a:rPr>
              <a:t>Doctoral</a:t>
            </a:r>
            <a:r>
              <a:rPr lang="nb-NO" sz="2000" dirty="0" smtClean="0">
                <a:latin typeface="Arial" pitchFamily="34" charset="0"/>
              </a:rPr>
              <a:t> </a:t>
            </a:r>
            <a:r>
              <a:rPr lang="nb-NO" sz="2000" dirty="0" err="1" smtClean="0">
                <a:latin typeface="Arial" pitchFamily="34" charset="0"/>
              </a:rPr>
              <a:t>fellows</a:t>
            </a:r>
            <a:r>
              <a:rPr lang="nb-NO" sz="2000" dirty="0" smtClean="0">
                <a:latin typeface="Arial" pitchFamily="34" charset="0"/>
              </a:rPr>
              <a:t>:</a:t>
            </a:r>
            <a:r>
              <a:rPr lang="nb-NO" sz="2000" dirty="0">
                <a:latin typeface="Arial" pitchFamily="34" charset="0"/>
              </a:rPr>
              <a:t>		        </a:t>
            </a:r>
          </a:p>
          <a:p>
            <a:pPr marL="241093" indent="-241093">
              <a:lnSpc>
                <a:spcPct val="90000"/>
              </a:lnSpc>
            </a:pPr>
            <a:r>
              <a:rPr lang="nb-NO" sz="2000" dirty="0" smtClean="0">
                <a:latin typeface="Arial" pitchFamily="34" charset="0"/>
              </a:rPr>
              <a:t>Technical/administrative staff:</a:t>
            </a:r>
            <a:endParaRPr lang="nb-NO" sz="2500" dirty="0">
              <a:latin typeface="Arial" pitchFamily="34" charset="0"/>
            </a:endParaRPr>
          </a:p>
          <a:p>
            <a:pPr marL="0" indent="0">
              <a:lnSpc>
                <a:spcPct val="90000"/>
              </a:lnSpc>
              <a:buNone/>
            </a:pPr>
            <a:endParaRPr lang="nb-NO" sz="3500" dirty="0"/>
          </a:p>
          <a:p>
            <a:pPr lvl="2">
              <a:lnSpc>
                <a:spcPct val="90000"/>
              </a:lnSpc>
              <a:spcBef>
                <a:spcPts val="844"/>
              </a:spcBef>
              <a:buNone/>
            </a:pPr>
            <a:endParaRPr lang="nb-NO" sz="1100" dirty="0"/>
          </a:p>
          <a:p>
            <a:pPr lvl="2">
              <a:lnSpc>
                <a:spcPct val="90000"/>
              </a:lnSpc>
              <a:spcBef>
                <a:spcPts val="844"/>
              </a:spcBef>
              <a:buNone/>
            </a:pPr>
            <a:endParaRPr lang="nb-NO" sz="1100" dirty="0"/>
          </a:p>
          <a:p>
            <a:pPr lvl="2">
              <a:lnSpc>
                <a:spcPct val="90000"/>
              </a:lnSpc>
              <a:spcBef>
                <a:spcPts val="844"/>
              </a:spcBef>
              <a:buNone/>
            </a:pPr>
            <a:endParaRPr lang="nb-NO" sz="2100" dirty="0"/>
          </a:p>
          <a:p>
            <a:pPr lvl="2">
              <a:lnSpc>
                <a:spcPct val="90000"/>
              </a:lnSpc>
              <a:spcBef>
                <a:spcPts val="844"/>
              </a:spcBef>
              <a:buNone/>
            </a:pPr>
            <a:endParaRPr lang="nb-NO" sz="1100" dirty="0"/>
          </a:p>
          <a:p>
            <a:pPr marL="241093" indent="-241093">
              <a:lnSpc>
                <a:spcPct val="70000"/>
              </a:lnSpc>
              <a:spcBef>
                <a:spcPts val="422"/>
              </a:spcBef>
              <a:buNone/>
            </a:pPr>
            <a:endParaRPr lang="nb-NO" sz="2100" dirty="0">
              <a:latin typeface="Arial" pitchFamily="34" charset="0"/>
              <a:cs typeface="Arial" pitchFamily="34" charset="0"/>
              <a:sym typeface="Arial" pitchFamily="34" charset="0"/>
            </a:endParaRPr>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pPr>
              <a:defRPr/>
            </a:pPr>
            <a:fld id="{CB29A1AB-0308-BE48-8157-8B43FC15FF57}" type="slidenum">
              <a:rPr lang="nb-NO" smtClean="0"/>
              <a:pPr>
                <a:defRPr/>
              </a:pPr>
              <a:t>6</a:t>
            </a:fld>
            <a:endParaRPr lang="nb-NO" dirty="0"/>
          </a:p>
        </p:txBody>
      </p:sp>
      <p:sp>
        <p:nvSpPr>
          <p:cNvPr id="6" name="Footer Placeholder 3"/>
          <p:cNvSpPr>
            <a:spLocks noGrp="1"/>
          </p:cNvSpPr>
          <p:nvPr>
            <p:ph type="ftr" sz="quarter" idx="4294967295"/>
          </p:nvPr>
        </p:nvSpPr>
        <p:spPr>
          <a:xfrm>
            <a:off x="2699792" y="6356350"/>
            <a:ext cx="3320008" cy="365125"/>
          </a:xfrm>
          <a:prstGeom prst="rect">
            <a:avLst/>
          </a:prstGeom>
        </p:spPr>
        <p:txBody>
          <a:bodyPr/>
          <a:lstStyle/>
          <a:p>
            <a:pPr>
              <a:defRPr/>
            </a:pPr>
            <a:endParaRPr lang="nb-NO" dirty="0"/>
          </a:p>
        </p:txBody>
      </p:sp>
    </p:spTree>
    <p:extLst>
      <p:ext uri="{BB962C8B-B14F-4D97-AF65-F5344CB8AC3E}">
        <p14:creationId xmlns:p14="http://schemas.microsoft.com/office/powerpoint/2010/main" val="1139195239"/>
      </p:ext>
    </p:extLst>
  </p:cSld>
  <p:clrMapOvr>
    <a:masterClrMapping/>
  </p:clrMapOvr>
  <p:transition spd="med">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err="1" smtClean="0"/>
              <a:t>Other</a:t>
            </a:r>
            <a:r>
              <a:rPr lang="nb-NO" dirty="0" smtClean="0"/>
              <a:t> relevant </a:t>
            </a:r>
            <a:r>
              <a:rPr lang="nb-NO" dirty="0" err="1" smtClean="0"/>
              <a:t>contact</a:t>
            </a:r>
            <a:r>
              <a:rPr lang="nb-NO" dirty="0" smtClean="0"/>
              <a:t> </a:t>
            </a:r>
            <a:r>
              <a:rPr lang="nb-NO" dirty="0" smtClean="0"/>
              <a:t>persons and </a:t>
            </a:r>
            <a:r>
              <a:rPr lang="nb-NO" dirty="0" err="1" smtClean="0"/>
              <a:t>websites</a:t>
            </a:r>
            <a:endParaRPr lang="nb-NO" dirty="0"/>
          </a:p>
        </p:txBody>
      </p:sp>
      <p:sp>
        <p:nvSpPr>
          <p:cNvPr id="3" name="Content Placeholder 2"/>
          <p:cNvSpPr>
            <a:spLocks noGrp="1"/>
          </p:cNvSpPr>
          <p:nvPr>
            <p:ph idx="1"/>
          </p:nvPr>
        </p:nvSpPr>
        <p:spPr/>
        <p:txBody>
          <a:bodyPr>
            <a:normAutofit fontScale="62500" lnSpcReduction="20000"/>
          </a:bodyPr>
          <a:lstStyle/>
          <a:p>
            <a:r>
              <a:rPr lang="nb-NO" sz="2700" dirty="0"/>
              <a:t>Floor </a:t>
            </a:r>
            <a:r>
              <a:rPr lang="nb-NO" sz="2700" dirty="0" err="1"/>
              <a:t>Contact</a:t>
            </a:r>
            <a:r>
              <a:rPr lang="nb-NO" sz="2700" dirty="0"/>
              <a:t>: </a:t>
            </a:r>
            <a:r>
              <a:rPr lang="en-US" sz="2700" dirty="0">
                <a:sym typeface="Arial" pitchFamily="34" charset="0"/>
              </a:rPr>
              <a:t>The Floor Contact shall serve as support for the manager and contribute to the undertaking’s fire-prevention and fire-fighting tasks</a:t>
            </a:r>
            <a:r>
              <a:rPr lang="en-US" sz="2700" dirty="0">
                <a:sym typeface="Arial" pitchFamily="34" charset="0"/>
              </a:rPr>
              <a:t>.</a:t>
            </a:r>
          </a:p>
          <a:p>
            <a:pPr lvl="1"/>
            <a:r>
              <a:rPr lang="nb-NO" dirty="0"/>
              <a:t>Floor x: </a:t>
            </a:r>
            <a:r>
              <a:rPr lang="nb-NO" dirty="0" err="1"/>
              <a:t>Name</a:t>
            </a:r>
            <a:r>
              <a:rPr lang="nb-NO" dirty="0"/>
              <a:t>, </a:t>
            </a:r>
            <a:r>
              <a:rPr lang="nb-NO" dirty="0" err="1"/>
              <a:t>phone</a:t>
            </a:r>
            <a:r>
              <a:rPr lang="nb-NO" dirty="0"/>
              <a:t> </a:t>
            </a:r>
            <a:r>
              <a:rPr lang="nb-NO" dirty="0" err="1" smtClean="0"/>
              <a:t>number</a:t>
            </a:r>
            <a:endParaRPr lang="nb-NO" dirty="0" smtClean="0"/>
          </a:p>
          <a:p>
            <a:pPr lvl="1"/>
            <a:r>
              <a:rPr lang="nb-NO" dirty="0"/>
              <a:t>Floor x: </a:t>
            </a:r>
            <a:r>
              <a:rPr lang="nb-NO" dirty="0" err="1"/>
              <a:t>Name</a:t>
            </a:r>
            <a:r>
              <a:rPr lang="nb-NO" dirty="0"/>
              <a:t>, </a:t>
            </a:r>
            <a:r>
              <a:rPr lang="nb-NO" dirty="0" err="1"/>
              <a:t>phone</a:t>
            </a:r>
            <a:r>
              <a:rPr lang="nb-NO" dirty="0"/>
              <a:t> </a:t>
            </a:r>
            <a:r>
              <a:rPr lang="nb-NO" dirty="0" err="1" smtClean="0"/>
              <a:t>number</a:t>
            </a:r>
            <a:endParaRPr lang="nb-NO" dirty="0" smtClean="0"/>
          </a:p>
          <a:p>
            <a:r>
              <a:rPr lang="en-US" sz="2700" dirty="0">
                <a:sym typeface="Arial" pitchFamily="34" charset="0"/>
              </a:rPr>
              <a:t>Safety </a:t>
            </a:r>
            <a:r>
              <a:rPr lang="en-US" sz="2700" dirty="0">
                <a:sym typeface="Arial" pitchFamily="34" charset="0"/>
              </a:rPr>
              <a:t>representatives:</a:t>
            </a:r>
          </a:p>
          <a:p>
            <a:pPr lvl="1"/>
            <a:r>
              <a:rPr lang="en-US" dirty="0" smtClean="0">
                <a:sym typeface="Arial" pitchFamily="34" charset="0"/>
              </a:rPr>
              <a:t>Name, phone number</a:t>
            </a:r>
          </a:p>
          <a:p>
            <a:r>
              <a:rPr lang="en-US" sz="2900" dirty="0" err="1">
                <a:sym typeface="Arial" pitchFamily="34" charset="0"/>
              </a:rPr>
              <a:t>UiO</a:t>
            </a:r>
            <a:r>
              <a:rPr lang="en-US" sz="2900" dirty="0">
                <a:sym typeface="Arial" pitchFamily="34" charset="0"/>
              </a:rPr>
              <a:t> Security Operation </a:t>
            </a:r>
            <a:r>
              <a:rPr lang="en-US" sz="2900" dirty="0">
                <a:sym typeface="Arial" pitchFamily="34" charset="0"/>
              </a:rPr>
              <a:t>Center. </a:t>
            </a:r>
            <a:r>
              <a:rPr lang="nb-NO" sz="2900" dirty="0"/>
              <a:t>Open </a:t>
            </a:r>
            <a:r>
              <a:rPr lang="nb-NO" sz="2900" dirty="0" err="1"/>
              <a:t>around</a:t>
            </a:r>
            <a:r>
              <a:rPr lang="nb-NO" sz="2900" dirty="0"/>
              <a:t> </a:t>
            </a:r>
            <a:r>
              <a:rPr lang="nb-NO" sz="2900" dirty="0" err="1"/>
              <a:t>the</a:t>
            </a:r>
            <a:r>
              <a:rPr lang="nb-NO" sz="2900" dirty="0"/>
              <a:t> </a:t>
            </a:r>
            <a:r>
              <a:rPr lang="nb-NO" sz="2900" dirty="0" err="1"/>
              <a:t>clock</a:t>
            </a:r>
            <a:r>
              <a:rPr lang="nb-NO" sz="2900" dirty="0"/>
              <a:t>, all </a:t>
            </a:r>
            <a:r>
              <a:rPr lang="nb-NO" sz="2900" dirty="0" err="1"/>
              <a:t>days</a:t>
            </a:r>
            <a:r>
              <a:rPr lang="nb-NO" sz="2900" dirty="0"/>
              <a:t>. Phone </a:t>
            </a:r>
            <a:r>
              <a:rPr lang="nb-NO" sz="2900" dirty="0" err="1"/>
              <a:t>number</a:t>
            </a:r>
            <a:r>
              <a:rPr lang="nb-NO" sz="2900" dirty="0"/>
              <a:t>: 22 85 66 </a:t>
            </a:r>
            <a:r>
              <a:rPr lang="nb-NO" sz="2900" dirty="0"/>
              <a:t>66</a:t>
            </a:r>
          </a:p>
          <a:p>
            <a:r>
              <a:rPr lang="nb-NO" sz="2800" dirty="0" err="1"/>
              <a:t>Estate</a:t>
            </a:r>
            <a:r>
              <a:rPr lang="nb-NO" sz="2800" dirty="0"/>
              <a:t> </a:t>
            </a:r>
            <a:r>
              <a:rPr lang="nb-NO" sz="2800" dirty="0" smtClean="0"/>
              <a:t>Services. </a:t>
            </a:r>
            <a:r>
              <a:rPr lang="en-US" sz="2800" dirty="0"/>
              <a:t>Cleaning, outdoor space, waste, internal relocation, courier services or other daily maintenance work: </a:t>
            </a:r>
            <a:r>
              <a:rPr lang="en-US" sz="2800" dirty="0">
                <a:hlinkClick r:id="rId2"/>
              </a:rPr>
              <a:t>Estate Services - For employees - University of Oslo (uio.no</a:t>
            </a:r>
            <a:r>
              <a:rPr lang="en-US" sz="2800" dirty="0" smtClean="0">
                <a:hlinkClick r:id="rId2"/>
              </a:rPr>
              <a:t>)</a:t>
            </a:r>
            <a:endParaRPr lang="en-US" sz="2800" dirty="0" smtClean="0"/>
          </a:p>
          <a:p>
            <a:r>
              <a:rPr lang="en-US" sz="2800" dirty="0" smtClean="0"/>
              <a:t>Occupational Health Service </a:t>
            </a:r>
            <a:r>
              <a:rPr lang="en-US" sz="2800" dirty="0"/>
              <a:t>Unit  supports employers, staff, working environment committees, and safety representatives in creating safe and sound working </a:t>
            </a:r>
            <a:r>
              <a:rPr lang="en-US" sz="2800" dirty="0" smtClean="0"/>
              <a:t>conditions. </a:t>
            </a:r>
            <a:r>
              <a:rPr lang="en-US" sz="2800" dirty="0">
                <a:hlinkClick r:id="rId3"/>
              </a:rPr>
              <a:t>Occupational Health Service Unit - University of Oslo (uio.no</a:t>
            </a:r>
            <a:r>
              <a:rPr lang="en-US" sz="2800" dirty="0" smtClean="0">
                <a:hlinkClick r:id="rId3"/>
              </a:rPr>
              <a:t>)</a:t>
            </a:r>
            <a:endParaRPr lang="en-US" sz="2800" dirty="0" smtClean="0"/>
          </a:p>
          <a:p>
            <a:r>
              <a:rPr lang="en-US" sz="2800" dirty="0" smtClean="0"/>
              <a:t>Speak up!-system – </a:t>
            </a:r>
            <a:r>
              <a:rPr lang="en-US" sz="2800" dirty="0">
                <a:hlinkClick r:id="rId4"/>
              </a:rPr>
              <a:t>Speak up! - University of Oslo (uio.no</a:t>
            </a:r>
            <a:r>
              <a:rPr lang="en-US" sz="2800" dirty="0" smtClean="0">
                <a:hlinkClick r:id="rId4"/>
              </a:rPr>
              <a:t>)</a:t>
            </a:r>
            <a:endParaRPr lang="en-US" sz="2800" dirty="0" smtClean="0"/>
          </a:p>
          <a:p>
            <a:r>
              <a:rPr lang="en-US" sz="2800" dirty="0" smtClean="0"/>
              <a:t>On the Safe Side – a mobile-optimized website that provides you with user-friendly training and advice on what to do in emergency situations: </a:t>
            </a:r>
            <a:r>
              <a:rPr lang="en-US" sz="2800" dirty="0" smtClean="0">
                <a:hlinkClick r:id="rId5"/>
              </a:rPr>
              <a:t>https://www.sikresiden.no</a:t>
            </a:r>
            <a:r>
              <a:rPr lang="en-US" sz="2800" dirty="0" smtClean="0"/>
              <a:t> </a:t>
            </a:r>
            <a:endParaRPr lang="en-US" sz="2800" dirty="0"/>
          </a:p>
          <a:p>
            <a:endParaRPr lang="nb-NO" sz="2800" b="1" dirty="0"/>
          </a:p>
          <a:p>
            <a:endParaRPr lang="nb-NO" sz="2800" b="1" dirty="0" smtClean="0"/>
          </a:p>
          <a:p>
            <a:endParaRPr lang="en-US" dirty="0">
              <a:sym typeface="Arial" pitchFamily="34" charset="0"/>
            </a:endParaRPr>
          </a:p>
          <a:p>
            <a:endParaRPr lang="en-US" dirty="0" smtClean="0">
              <a:sym typeface="Arial" pitchFamily="34" charset="0"/>
            </a:endParaRPr>
          </a:p>
          <a:p>
            <a:pPr lvl="1"/>
            <a:endParaRPr lang="nb-NO" dirty="0"/>
          </a:p>
        </p:txBody>
      </p:sp>
    </p:spTree>
    <p:extLst>
      <p:ext uri="{BB962C8B-B14F-4D97-AF65-F5344CB8AC3E}">
        <p14:creationId xmlns:p14="http://schemas.microsoft.com/office/powerpoint/2010/main" val="3369169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dirty="0" err="1" smtClean="0"/>
              <a:t>Opening</a:t>
            </a:r>
            <a:r>
              <a:rPr lang="nb-NO" dirty="0" smtClean="0"/>
              <a:t> </a:t>
            </a:r>
            <a:r>
              <a:rPr lang="nb-NO" dirty="0" err="1" smtClean="0"/>
              <a:t>hours</a:t>
            </a:r>
            <a:endParaRPr lang="nb-NO" dirty="0"/>
          </a:p>
        </p:txBody>
      </p:sp>
      <p:sp>
        <p:nvSpPr>
          <p:cNvPr id="3" name="Content Placeholder 2"/>
          <p:cNvSpPr>
            <a:spLocks noGrp="1"/>
          </p:cNvSpPr>
          <p:nvPr>
            <p:ph idx="1"/>
          </p:nvPr>
        </p:nvSpPr>
        <p:spPr/>
        <p:txBody>
          <a:bodyPr>
            <a:normAutofit lnSpcReduction="10000"/>
          </a:bodyPr>
          <a:lstStyle/>
          <a:p>
            <a:r>
              <a:rPr lang="nb-NO" dirty="0" smtClean="0"/>
              <a:t>General </a:t>
            </a:r>
            <a:r>
              <a:rPr lang="nb-NO" dirty="0" err="1" smtClean="0"/>
              <a:t>opening</a:t>
            </a:r>
            <a:r>
              <a:rPr lang="nb-NO" dirty="0" smtClean="0"/>
              <a:t> </a:t>
            </a:r>
            <a:r>
              <a:rPr lang="nb-NO" dirty="0" err="1" smtClean="0"/>
              <a:t>hours</a:t>
            </a:r>
            <a:r>
              <a:rPr lang="nb-NO" dirty="0" smtClean="0"/>
              <a:t> </a:t>
            </a:r>
            <a:r>
              <a:rPr lang="nb-NO" dirty="0" err="1" smtClean="0"/>
              <a:t>are</a:t>
            </a:r>
            <a:r>
              <a:rPr lang="nb-NO" dirty="0" smtClean="0"/>
              <a:t> </a:t>
            </a:r>
            <a:r>
              <a:rPr lang="nb-NO" dirty="0" err="1" smtClean="0"/>
              <a:t>every</a:t>
            </a:r>
            <a:r>
              <a:rPr lang="nb-NO" dirty="0" smtClean="0"/>
              <a:t> </a:t>
            </a:r>
            <a:r>
              <a:rPr lang="nb-NO" dirty="0" err="1" smtClean="0"/>
              <a:t>day</a:t>
            </a:r>
            <a:r>
              <a:rPr lang="nb-NO" dirty="0" smtClean="0"/>
              <a:t> from 05:00-00:00 </a:t>
            </a:r>
            <a:r>
              <a:rPr lang="nb-NO" dirty="0" err="1" smtClean="0"/>
              <a:t>with</a:t>
            </a:r>
            <a:r>
              <a:rPr lang="nb-NO" dirty="0" smtClean="0"/>
              <a:t> </a:t>
            </a:r>
            <a:r>
              <a:rPr lang="nb-NO" dirty="0" err="1" smtClean="0"/>
              <a:t>access</a:t>
            </a:r>
            <a:r>
              <a:rPr lang="nb-NO" dirty="0" smtClean="0"/>
              <a:t> </a:t>
            </a:r>
            <a:r>
              <a:rPr lang="nb-NO" dirty="0" err="1" smtClean="0"/>
              <a:t>card</a:t>
            </a:r>
            <a:r>
              <a:rPr lang="nb-NO" dirty="0" smtClean="0"/>
              <a:t>/</a:t>
            </a:r>
            <a:r>
              <a:rPr lang="nb-NO" dirty="0" err="1" smtClean="0"/>
              <a:t>code</a:t>
            </a:r>
            <a:r>
              <a:rPr lang="nb-NO" dirty="0" smtClean="0"/>
              <a:t>. </a:t>
            </a:r>
          </a:p>
          <a:p>
            <a:r>
              <a:rPr lang="nb-NO" dirty="0" err="1" smtClean="0"/>
              <a:t>Without</a:t>
            </a:r>
            <a:r>
              <a:rPr lang="nb-NO" dirty="0" smtClean="0"/>
              <a:t> an </a:t>
            </a:r>
            <a:r>
              <a:rPr lang="nb-NO" dirty="0" err="1" smtClean="0"/>
              <a:t>access</a:t>
            </a:r>
            <a:r>
              <a:rPr lang="nb-NO" dirty="0" smtClean="0"/>
              <a:t> </a:t>
            </a:r>
            <a:r>
              <a:rPr lang="nb-NO" dirty="0" err="1" smtClean="0"/>
              <a:t>card</a:t>
            </a:r>
            <a:r>
              <a:rPr lang="nb-NO" dirty="0" smtClean="0"/>
              <a:t>, </a:t>
            </a:r>
            <a:r>
              <a:rPr lang="nb-NO" dirty="0" err="1" smtClean="0"/>
              <a:t>the</a:t>
            </a:r>
            <a:r>
              <a:rPr lang="nb-NO" dirty="0" smtClean="0"/>
              <a:t> general </a:t>
            </a:r>
            <a:r>
              <a:rPr lang="nb-NO" dirty="0" err="1" smtClean="0"/>
              <a:t>opening</a:t>
            </a:r>
            <a:r>
              <a:rPr lang="nb-NO" dirty="0" smtClean="0"/>
              <a:t> </a:t>
            </a:r>
            <a:r>
              <a:rPr lang="nb-NO" dirty="0" err="1" smtClean="0"/>
              <a:t>hours</a:t>
            </a:r>
            <a:r>
              <a:rPr lang="nb-NO" dirty="0" smtClean="0"/>
              <a:t> </a:t>
            </a:r>
            <a:r>
              <a:rPr lang="nb-NO" dirty="0" err="1" smtClean="0"/>
              <a:t>are</a:t>
            </a:r>
            <a:r>
              <a:rPr lang="nb-NO" dirty="0" smtClean="0"/>
              <a:t> 07:00-18:00 </a:t>
            </a:r>
            <a:r>
              <a:rPr lang="nb-NO" dirty="0" err="1" smtClean="0"/>
              <a:t>Monday</a:t>
            </a:r>
            <a:r>
              <a:rPr lang="nb-NO" dirty="0" smtClean="0"/>
              <a:t>-Friday.</a:t>
            </a:r>
          </a:p>
          <a:p>
            <a:r>
              <a:rPr lang="nb-NO" dirty="0" smtClean="0"/>
              <a:t>For </a:t>
            </a:r>
            <a:r>
              <a:rPr lang="nb-NO" dirty="0" err="1" smtClean="0"/>
              <a:t>detailed</a:t>
            </a:r>
            <a:r>
              <a:rPr lang="nb-NO" dirty="0" smtClean="0"/>
              <a:t> </a:t>
            </a:r>
            <a:r>
              <a:rPr lang="nb-NO" dirty="0" err="1" smtClean="0"/>
              <a:t>information</a:t>
            </a:r>
            <a:r>
              <a:rPr lang="nb-NO" dirty="0" smtClean="0"/>
              <a:t> </a:t>
            </a:r>
            <a:r>
              <a:rPr lang="nb-NO" dirty="0" err="1" smtClean="0"/>
              <a:t>on</a:t>
            </a:r>
            <a:r>
              <a:rPr lang="nb-NO" dirty="0" smtClean="0"/>
              <a:t> all </a:t>
            </a:r>
            <a:r>
              <a:rPr lang="nb-NO" dirty="0" err="1" smtClean="0"/>
              <a:t>opening</a:t>
            </a:r>
            <a:r>
              <a:rPr lang="nb-NO" dirty="0" smtClean="0"/>
              <a:t> </a:t>
            </a:r>
            <a:r>
              <a:rPr lang="nb-NO" dirty="0" err="1" smtClean="0"/>
              <a:t>hours</a:t>
            </a:r>
            <a:r>
              <a:rPr lang="nb-NO" dirty="0" smtClean="0"/>
              <a:t>, </a:t>
            </a:r>
            <a:r>
              <a:rPr lang="nb-NO" dirty="0" err="1" smtClean="0"/>
              <a:t>see</a:t>
            </a:r>
            <a:r>
              <a:rPr lang="nb-NO" dirty="0" smtClean="0"/>
              <a:t>: </a:t>
            </a:r>
            <a:r>
              <a:rPr lang="en-US" dirty="0">
                <a:hlinkClick r:id="rId2"/>
              </a:rPr>
              <a:t>Opening hours - University of Oslo (uio.no</a:t>
            </a:r>
            <a:r>
              <a:rPr lang="en-US" dirty="0" smtClean="0">
                <a:hlinkClick r:id="rId2"/>
              </a:rPr>
              <a:t>)</a:t>
            </a:r>
            <a:endParaRPr lang="en-US" dirty="0" smtClean="0"/>
          </a:p>
          <a:p>
            <a:r>
              <a:rPr lang="en-US" dirty="0" smtClean="0"/>
              <a:t>Remember to lock your office when you are not there!</a:t>
            </a:r>
            <a:endParaRPr lang="nb-NO" dirty="0"/>
          </a:p>
        </p:txBody>
      </p:sp>
    </p:spTree>
    <p:extLst>
      <p:ext uri="{BB962C8B-B14F-4D97-AF65-F5344CB8AC3E}">
        <p14:creationId xmlns:p14="http://schemas.microsoft.com/office/powerpoint/2010/main" val="1536735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Miscellaneous</a:t>
            </a:r>
            <a:r>
              <a:rPr lang="nb-NO" dirty="0" smtClean="0"/>
              <a:t> </a:t>
            </a:r>
            <a:r>
              <a:rPr lang="nb-NO" dirty="0" err="1" smtClean="0"/>
              <a:t>information</a:t>
            </a:r>
            <a:endParaRPr lang="nb-NO" dirty="0"/>
          </a:p>
        </p:txBody>
      </p:sp>
      <p:sp>
        <p:nvSpPr>
          <p:cNvPr id="3" name="Content Placeholder 2"/>
          <p:cNvSpPr>
            <a:spLocks noGrp="1"/>
          </p:cNvSpPr>
          <p:nvPr>
            <p:ph idx="1"/>
          </p:nvPr>
        </p:nvSpPr>
        <p:spPr/>
        <p:txBody>
          <a:bodyPr>
            <a:normAutofit fontScale="92500" lnSpcReduction="10000"/>
          </a:bodyPr>
          <a:lstStyle/>
          <a:p>
            <a:r>
              <a:rPr lang="nb-NO" dirty="0" smtClean="0"/>
              <a:t>Mail: Mail </a:t>
            </a:r>
            <a:r>
              <a:rPr lang="nb-NO" dirty="0" err="1" smtClean="0"/>
              <a:t>shelves</a:t>
            </a:r>
            <a:r>
              <a:rPr lang="nb-NO" dirty="0" smtClean="0"/>
              <a:t> </a:t>
            </a:r>
            <a:r>
              <a:rPr lang="nb-NO" dirty="0" err="1" smtClean="0"/>
              <a:t>can</a:t>
            </a:r>
            <a:r>
              <a:rPr lang="nb-NO" dirty="0" smtClean="0"/>
              <a:t> be </a:t>
            </a:r>
            <a:r>
              <a:rPr lang="nb-NO" dirty="0" err="1" smtClean="0"/>
              <a:t>found</a:t>
            </a:r>
            <a:r>
              <a:rPr lang="nb-NO" dirty="0" smtClean="0"/>
              <a:t> …</a:t>
            </a:r>
          </a:p>
          <a:p>
            <a:r>
              <a:rPr lang="nb-NO" dirty="0" smtClean="0"/>
              <a:t>Office </a:t>
            </a:r>
            <a:r>
              <a:rPr lang="nb-NO" dirty="0" err="1" smtClean="0"/>
              <a:t>supplies</a:t>
            </a:r>
            <a:r>
              <a:rPr lang="nb-NO" dirty="0" smtClean="0"/>
              <a:t> </a:t>
            </a:r>
            <a:r>
              <a:rPr lang="nb-NO" dirty="0" err="1" smtClean="0"/>
              <a:t>can</a:t>
            </a:r>
            <a:r>
              <a:rPr lang="nb-NO" dirty="0" smtClean="0"/>
              <a:t> be </a:t>
            </a:r>
            <a:r>
              <a:rPr lang="nb-NO" dirty="0" err="1" smtClean="0"/>
              <a:t>found</a:t>
            </a:r>
            <a:r>
              <a:rPr lang="nb-NO" dirty="0"/>
              <a:t> </a:t>
            </a:r>
            <a:r>
              <a:rPr lang="nb-NO" dirty="0" smtClean="0"/>
              <a:t>…, and (</a:t>
            </a:r>
            <a:r>
              <a:rPr lang="nb-NO" dirty="0" err="1" smtClean="0"/>
              <a:t>name</a:t>
            </a:r>
            <a:r>
              <a:rPr lang="nb-NO" dirty="0" smtClean="0"/>
              <a:t> and e-mail) </a:t>
            </a:r>
            <a:r>
              <a:rPr lang="nb-NO" dirty="0" err="1" smtClean="0"/>
              <a:t>will</a:t>
            </a:r>
            <a:r>
              <a:rPr lang="nb-NO" dirty="0" smtClean="0"/>
              <a:t> order in more </a:t>
            </a:r>
            <a:r>
              <a:rPr lang="nb-NO" dirty="0" err="1" smtClean="0"/>
              <a:t>when</a:t>
            </a:r>
            <a:r>
              <a:rPr lang="nb-NO" dirty="0" smtClean="0"/>
              <a:t> </a:t>
            </a:r>
            <a:r>
              <a:rPr lang="nb-NO" dirty="0" err="1" smtClean="0"/>
              <a:t>empty</a:t>
            </a:r>
            <a:r>
              <a:rPr lang="nb-NO" dirty="0" smtClean="0"/>
              <a:t>.</a:t>
            </a:r>
          </a:p>
          <a:p>
            <a:r>
              <a:rPr lang="nb-NO" dirty="0" err="1" smtClean="0"/>
              <a:t>Parking</a:t>
            </a:r>
            <a:r>
              <a:rPr lang="nb-NO" dirty="0" smtClean="0"/>
              <a:t>: </a:t>
            </a:r>
            <a:r>
              <a:rPr lang="nb-NO" dirty="0" err="1" smtClean="0"/>
              <a:t>Remember</a:t>
            </a:r>
            <a:r>
              <a:rPr lang="nb-NO" dirty="0" smtClean="0"/>
              <a:t> to </a:t>
            </a:r>
            <a:r>
              <a:rPr lang="nb-NO" dirty="0" err="1" smtClean="0"/>
              <a:t>download</a:t>
            </a:r>
            <a:r>
              <a:rPr lang="nb-NO" dirty="0" smtClean="0"/>
              <a:t> </a:t>
            </a:r>
            <a:r>
              <a:rPr lang="nb-NO" dirty="0" err="1" smtClean="0"/>
              <a:t>the</a:t>
            </a:r>
            <a:r>
              <a:rPr lang="nb-NO" dirty="0" smtClean="0"/>
              <a:t> </a:t>
            </a:r>
            <a:r>
              <a:rPr lang="nb-NO" dirty="0" err="1" smtClean="0"/>
              <a:t>app</a:t>
            </a:r>
            <a:r>
              <a:rPr lang="nb-NO" dirty="0" smtClean="0"/>
              <a:t> and register. </a:t>
            </a:r>
            <a:r>
              <a:rPr lang="en-US" dirty="0">
                <a:hlinkClick r:id="rId2"/>
              </a:rPr>
              <a:t>Parking at the University of Oslo - University of Oslo (uio.no</a:t>
            </a:r>
            <a:r>
              <a:rPr lang="en-US" dirty="0" smtClean="0">
                <a:hlinkClick r:id="rId2"/>
              </a:rPr>
              <a:t>)</a:t>
            </a:r>
            <a:endParaRPr lang="en-US" dirty="0" smtClean="0"/>
          </a:p>
          <a:p>
            <a:r>
              <a:rPr lang="en-US" dirty="0" smtClean="0"/>
              <a:t>Employee ID card: The </a:t>
            </a:r>
            <a:r>
              <a:rPr lang="en-US" dirty="0"/>
              <a:t>card is normally issued within two days after starting work at </a:t>
            </a:r>
            <a:r>
              <a:rPr lang="en-US" dirty="0" err="1"/>
              <a:t>UiO</a:t>
            </a:r>
            <a:r>
              <a:rPr lang="en-US" dirty="0"/>
              <a:t> and must be renewed every five </a:t>
            </a:r>
            <a:r>
              <a:rPr lang="en-US" dirty="0" smtClean="0"/>
              <a:t>years. </a:t>
            </a:r>
            <a:r>
              <a:rPr lang="en-US" dirty="0">
                <a:hlinkClick r:id="rId3"/>
              </a:rPr>
              <a:t>Employee ID card - For employees - University of Oslo (uio.no)</a:t>
            </a:r>
            <a:endParaRPr lang="nb-NO" dirty="0"/>
          </a:p>
        </p:txBody>
      </p:sp>
    </p:spTree>
    <p:extLst>
      <p:ext uri="{BB962C8B-B14F-4D97-AF65-F5344CB8AC3E}">
        <p14:creationId xmlns:p14="http://schemas.microsoft.com/office/powerpoint/2010/main" val="262377864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775</TotalTime>
  <Words>1491</Words>
  <Application>Microsoft Office PowerPoint</Application>
  <PresentationFormat>On-screen Show (4:3)</PresentationFormat>
  <Paragraphs>146</Paragraphs>
  <Slides>19</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Office-tema</vt:lpstr>
      <vt:lpstr>  </vt:lpstr>
      <vt:lpstr>University of Oslo</vt:lpstr>
      <vt:lpstr>Faculty of Humanities</vt:lpstr>
      <vt:lpstr>Department of X </vt:lpstr>
      <vt:lpstr>Who does what in the administration?</vt:lpstr>
      <vt:lpstr>Who can I ask, and who is my manager?</vt:lpstr>
      <vt:lpstr>Other relevant contact persons and websites</vt:lpstr>
      <vt:lpstr>Opening hours</vt:lpstr>
      <vt:lpstr>Miscellaneous information</vt:lpstr>
      <vt:lpstr>Social activities</vt:lpstr>
      <vt:lpstr>Procurements</vt:lpstr>
      <vt:lpstr>Holiday</vt:lpstr>
      <vt:lpstr>Sick leave</vt:lpstr>
      <vt:lpstr>REPORTING CENSURABLE CONDITIONS FOR EMPLOYEES AT UiO (whistleblowing) </vt:lpstr>
      <vt:lpstr>Guidelines against harassment Together against harassment!</vt:lpstr>
      <vt:lpstr>IT services</vt:lpstr>
      <vt:lpstr>Communication and visual profile</vt:lpstr>
      <vt:lpstr>UiO in social media</vt:lpstr>
      <vt:lpstr>New at UiO</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Forside</dc:title>
  <dc:creator>Hege Elisabeth Løvbak</dc:creator>
  <cp:lastModifiedBy>Hilde Kristine Sletner</cp:lastModifiedBy>
  <cp:revision>43</cp:revision>
  <dcterms:created xsi:type="dcterms:W3CDTF">2018-10-16T13:16:58Z</dcterms:created>
  <dcterms:modified xsi:type="dcterms:W3CDTF">2023-08-21T12:55:16Z</dcterms:modified>
</cp:coreProperties>
</file>