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7"/>
  </p:notesMasterIdLst>
  <p:sldIdLst>
    <p:sldId id="300" r:id="rId5"/>
    <p:sldId id="301" r:id="rId6"/>
  </p:sldIdLst>
  <p:sldSz cx="14630400" cy="8229600"/>
  <p:notesSz cx="6794500" cy="9931400"/>
  <p:custDataLst>
    <p:tags r:id="rId8"/>
  </p:custDataLst>
  <p:defaultTextStyle>
    <a:defPPr>
      <a:defRPr lang="nb-NO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9E8"/>
    <a:srgbClr val="E8DDDE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877DC-13C1-4A74-8EFC-8DB667B7CBC2}" v="951" dt="2019-01-25T13:24:26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898" y="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0.pn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20.png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b-NO"/>
              <a:t>Overordnet prosjektrisiko
</a:t>
            </a:r>
          </a:p>
        </c:rich>
      </c:tx>
      <c:layout>
        <c:manualLayout>
          <c:xMode val="edge"/>
          <c:yMode val="edge"/>
          <c:x val="0.19684716224096993"/>
          <c:y val="2.97239371860919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372670807453417"/>
          <c:y val="0.16835716471733639"/>
          <c:w val="0.83229813664596275"/>
          <c:h val="0.66328666099480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'Risiko elementer'!$A$12</c:f>
              <c:strCache>
                <c:ptCount val="1"/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EFFA-4B61-8B06-307CEDA07C61}"/>
              </c:ext>
            </c:extLst>
          </c:dPt>
          <c:dPt>
            <c:idx val="1"/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Risikomatrise'!$P$9:$P$10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Risikomatrise'!$Q$9:$Q$10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FFA-4B61-8B06-307CEDA07C61}"/>
            </c:ext>
          </c:extLst>
        </c:ser>
        <c:ser>
          <c:idx val="1"/>
          <c:order val="1"/>
          <c:tx>
            <c:strRef>
              <c:f>'Risiko elementer'!$A$13</c:f>
              <c:strCache>
                <c:ptCount val="1"/>
              </c:strCache>
            </c:strRef>
          </c:tx>
          <c:spPr>
            <a:ln w="12700">
              <a:solidFill>
                <a:srgbClr val="FFFFFF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Risikomatrise'!$P$11:$P$12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Risikomatrise'!$Q$11:$Q$12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FFA-4B61-8B06-307CEDA07C61}"/>
            </c:ext>
          </c:extLst>
        </c:ser>
        <c:ser>
          <c:idx val="2"/>
          <c:order val="2"/>
          <c:tx>
            <c:strRef>
              <c:f>'Risiko elementer'!$A$14</c:f>
              <c:strCache>
                <c:ptCount val="1"/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EFFA-4B61-8B06-307CEDA07C61}"/>
              </c:ext>
            </c:extLst>
          </c:dPt>
          <c:dPt>
            <c:idx val="1"/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Risikomatrise'!$P$13:$P$14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Risikomatrise'!$Q$13:$Q$14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FFA-4B61-8B06-307CEDA07C61}"/>
            </c:ext>
          </c:extLst>
        </c:ser>
        <c:ser>
          <c:idx val="3"/>
          <c:order val="3"/>
          <c:tx>
            <c:strRef>
              <c:f>'Risiko elementer'!$A$15</c:f>
              <c:strCache>
                <c:ptCount val="1"/>
              </c:strCache>
            </c:strRef>
          </c:tx>
          <c:spPr>
            <a:ln w="12700">
              <a:solidFill>
                <a:srgbClr val="FFFFFF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Risikomatrise'!$P$15:$P$16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Risikomatrise'!$Q$15:$Q$16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FFA-4B61-8B06-307CEDA07C61}"/>
            </c:ext>
          </c:extLst>
        </c:ser>
        <c:ser>
          <c:idx val="4"/>
          <c:order val="4"/>
          <c:tx>
            <c:strRef>
              <c:f>'Risiko elementer'!$A$16</c:f>
              <c:strCache>
                <c:ptCount val="1"/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Risikomatrise'!$P$17:$P$18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Risikomatrise'!$Q$17:$Q$18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EFFA-4B61-8B06-307CEDA07C61}"/>
            </c:ext>
          </c:extLst>
        </c:ser>
        <c:ser>
          <c:idx val="5"/>
          <c:order val="5"/>
          <c:tx>
            <c:strRef>
              <c:f>'Risiko elementer'!$A$17</c:f>
              <c:strCache>
                <c:ptCount val="1"/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Risikomatrise'!$P$19:$P$20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Risikomatrise'!$Q$19:$Q$20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EFFA-4B61-8B06-307CEDA07C61}"/>
            </c:ext>
          </c:extLst>
        </c:ser>
        <c:ser>
          <c:idx val="6"/>
          <c:order val="6"/>
          <c:tx>
            <c:strRef>
              <c:f>'Risiko elementer'!$A$18</c:f>
              <c:strCache>
                <c:ptCount val="1"/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Risikomatrise'!$P$21:$P$22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Risikomatrise'!$Q$21:$Q$22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EFFA-4B61-8B06-307CEDA07C61}"/>
            </c:ext>
          </c:extLst>
        </c:ser>
        <c:ser>
          <c:idx val="7"/>
          <c:order val="7"/>
          <c:tx>
            <c:strRef>
              <c:f>'Risiko elementer'!$A$19</c:f>
              <c:strCache>
                <c:ptCount val="1"/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Risikomatrise'!$P$23:$P$24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Risikomatrise'!$Q$23:$Q$24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EFFA-4B61-8B06-307CEDA07C61}"/>
            </c:ext>
          </c:extLst>
        </c:ser>
        <c:ser>
          <c:idx val="8"/>
          <c:order val="8"/>
          <c:tx>
            <c:strRef>
              <c:f>'Risiko elementer'!$A$20</c:f>
              <c:strCache>
                <c:ptCount val="1"/>
              </c:strCache>
            </c:strRef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dash"/>
            <c:size val="5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Risikomatrise'!$P$25:$P$26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Risikomatrise'!$Q$25:$Q$26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EFFA-4B61-8B06-307CEDA07C61}"/>
            </c:ext>
          </c:extLst>
        </c:ser>
        <c:ser>
          <c:idx val="9"/>
          <c:order val="9"/>
          <c:tx>
            <c:strRef>
              <c:f>'Risiko elementer'!$A$21</c:f>
              <c:strCache>
                <c:ptCount val="1"/>
              </c:strCache>
            </c:strRef>
          </c:tx>
          <c:spPr>
            <a:ln w="12700">
              <a:solidFill>
                <a:srgbClr val="CCFF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CCFFFF"/>
              </a:solidFill>
              <a:ln>
                <a:solidFill>
                  <a:srgbClr val="CCFFFF"/>
                </a:solidFill>
                <a:prstDash val="solid"/>
              </a:ln>
            </c:spPr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EFFA-4B61-8B06-307CEDA07C61}"/>
              </c:ext>
            </c:extLst>
          </c:dPt>
          <c:dLbls>
            <c:dLbl>
              <c:idx val="1"/>
              <c:layout>
                <c:manualLayout>
                  <c:x val="-8.9988751406074249E-3"/>
                  <c:y val="-2.75103163686382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Risikomatrise'!$P$27:$P$28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Risikomatrise'!$Q$27:$Q$28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EFFA-4B61-8B06-307CEDA07C61}"/>
            </c:ext>
          </c:extLst>
        </c:ser>
        <c:ser>
          <c:idx val="10"/>
          <c:order val="10"/>
          <c:tx>
            <c:strRef>
              <c:f>'Risiko elementer'!$A$22</c:f>
              <c:strCache>
                <c:ptCount val="1"/>
              </c:strCache>
            </c:strRef>
          </c:tx>
          <c:spPr>
            <a:ln w="12700">
              <a:solidFill>
                <a:srgbClr val="CCFFCC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Risikomatrise'!$P$29:$P$30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Risikomatrise'!$Q$29:$Q$30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EFFA-4B61-8B06-307CEDA07C61}"/>
            </c:ext>
          </c:extLst>
        </c:ser>
        <c:ser>
          <c:idx val="11"/>
          <c:order val="11"/>
          <c:tx>
            <c:strRef>
              <c:f>'Risiko elementer'!$A$23</c:f>
              <c:strCache>
                <c:ptCount val="1"/>
              </c:strCache>
            </c:strRef>
          </c:tx>
          <c:spPr>
            <a:ln w="12700">
              <a:solidFill>
                <a:srgbClr val="FFFF99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99"/>
              </a:solidFill>
              <a:ln>
                <a:solidFill>
                  <a:srgbClr val="FFFF99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5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Risikomatrise'!$P$31:$P$32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Risikomatrise'!$Q$31:$Q$32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8-EFFA-4B61-8B06-307CEDA07C61}"/>
            </c:ext>
          </c:extLst>
        </c:ser>
        <c:ser>
          <c:idx val="12"/>
          <c:order val="12"/>
          <c:tx>
            <c:strRef>
              <c:f>'Risiko elementer'!$A$24</c:f>
              <c:strCache>
                <c:ptCount val="1"/>
              </c:strCache>
            </c:strRef>
          </c:tx>
          <c:spPr>
            <a:ln w="12700">
              <a:solidFill>
                <a:srgbClr val="99CC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99CCFF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9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Risikomatrise'!$P$33:$P$34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Risikomatrise'!$Q$33:$Q$34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EFFA-4B61-8B06-307CEDA07C61}"/>
            </c:ext>
          </c:extLst>
        </c:ser>
        <c:ser>
          <c:idx val="16"/>
          <c:order val="13"/>
          <c:tx>
            <c:strRef>
              <c:f>'Risiko elementer'!$A$25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EFFA-4B61-8B06-307CEDA07C61}"/>
            </c:ext>
          </c:extLst>
        </c:ser>
        <c:ser>
          <c:idx val="17"/>
          <c:order val="14"/>
          <c:tx>
            <c:strRef>
              <c:f>'Risiko elementer'!$A$26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E-EFFA-4B61-8B06-307CEDA07C61}"/>
            </c:ext>
          </c:extLst>
        </c:ser>
        <c:ser>
          <c:idx val="13"/>
          <c:order val="15"/>
          <c:tx>
            <c:strRef>
              <c:f>'Risiko elementer'!$A$27</c:f>
              <c:strCache>
                <c:ptCount val="1"/>
              </c:strCache>
            </c:strRef>
          </c:tx>
          <c:spPr>
            <a:ln w="12700">
              <a:solidFill>
                <a:srgbClr val="FF99CC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99CC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0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2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Risikomatrise'!$P$35:$P$36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Risikomatrise'!$Q$35:$Q$36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EFFA-4B61-8B06-307CEDA07C61}"/>
            </c:ext>
          </c:extLst>
        </c:ser>
        <c:ser>
          <c:idx val="18"/>
          <c:order val="16"/>
          <c:tx>
            <c:strRef>
              <c:f>'Risiko elementer'!$A$28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4-EFFA-4B61-8B06-307CEDA07C61}"/>
            </c:ext>
          </c:extLst>
        </c:ser>
        <c:ser>
          <c:idx val="15"/>
          <c:order val="17"/>
          <c:tx>
            <c:strRef>
              <c:f>'Risiko elementer'!$A$29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5-EFFA-4B61-8B06-307CEDA07C61}"/>
            </c:ext>
          </c:extLst>
        </c:ser>
        <c:ser>
          <c:idx val="19"/>
          <c:order val="18"/>
          <c:tx>
            <c:strRef>
              <c:f>'Risiko elementer'!$A$30</c:f>
              <c:strCache>
                <c:ptCount val="1"/>
              </c:strCache>
            </c:strRef>
          </c:tx>
          <c:dPt>
            <c:idx val="0"/>
            <c:marker>
              <c:symbol val="diamond"/>
              <c:size val="10"/>
              <c:spPr>
                <a:solidFill>
                  <a:srgbClr val="00008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EFFA-4B61-8B06-307CEDA07C61}"/>
              </c:ext>
            </c:extLst>
          </c:dPt>
          <c:dLbls>
            <c:dLbl>
              <c:idx val="0"/>
              <c:layout>
                <c:manualLayout>
                  <c:x val="-1.1248593925759279E-2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7-EFFA-4B61-8B06-307CEDA07C61}"/>
            </c:ext>
          </c:extLst>
        </c:ser>
        <c:ser>
          <c:idx val="20"/>
          <c:order val="19"/>
          <c:tx>
            <c:strRef>
              <c:f>'Risiko elementer'!$A$31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8-EFFA-4B61-8B06-307CEDA07C61}"/>
            </c:ext>
          </c:extLst>
        </c:ser>
        <c:ser>
          <c:idx val="21"/>
          <c:order val="20"/>
          <c:tx>
            <c:strRef>
              <c:f>'Risiko elementer'!$A$32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9-EFFA-4B61-8B06-307CEDA07C61}"/>
            </c:ext>
          </c:extLst>
        </c:ser>
        <c:ser>
          <c:idx val="22"/>
          <c:order val="21"/>
          <c:tx>
            <c:strRef>
              <c:f>'Risiko elementer'!$A$33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elementer'!$O$33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A-EFFA-4B61-8B06-307CEDA07C61}"/>
            </c:ext>
          </c:extLst>
        </c:ser>
        <c:ser>
          <c:idx val="23"/>
          <c:order val="22"/>
          <c:tx>
            <c:strRef>
              <c:f>'Risiko elementer'!$A$34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EFFA-4B61-8B06-307CEDA07C61}"/>
            </c:ext>
          </c:extLst>
        </c:ser>
        <c:ser>
          <c:idx val="24"/>
          <c:order val="23"/>
          <c:tx>
            <c:strRef>
              <c:f>'Risiko elementer'!$A$35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C-EFFA-4B61-8B06-307CEDA07C61}"/>
            </c:ext>
          </c:extLst>
        </c:ser>
        <c:ser>
          <c:idx val="25"/>
          <c:order val="24"/>
          <c:tx>
            <c:strRef>
              <c:f>'Risiko elementer'!$A$36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D-EFFA-4B61-8B06-307CEDA07C61}"/>
            </c:ext>
          </c:extLst>
        </c:ser>
        <c:ser>
          <c:idx val="26"/>
          <c:order val="25"/>
          <c:tx>
            <c:strRef>
              <c:f>'Risiko elementer'!$A$37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E-EFFA-4B61-8B06-307CEDA07C61}"/>
            </c:ext>
          </c:extLst>
        </c:ser>
        <c:ser>
          <c:idx val="27"/>
          <c:order val="26"/>
          <c:tx>
            <c:strRef>
              <c:f>'Risiko elementer'!$A$38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F-EFFA-4B61-8B06-307CEDA07C61}"/>
            </c:ext>
          </c:extLst>
        </c:ser>
        <c:ser>
          <c:idx val="28"/>
          <c:order val="27"/>
          <c:tx>
            <c:strRef>
              <c:f>'Risiko elementer'!$A$39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0-EFFA-4B61-8B06-307CEDA07C61}"/>
            </c:ext>
          </c:extLst>
        </c:ser>
        <c:ser>
          <c:idx val="29"/>
          <c:order val="28"/>
          <c:tx>
            <c:strRef>
              <c:f>'Risiko elementer'!$A$40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1-EFFA-4B61-8B06-307CEDA07C61}"/>
            </c:ext>
          </c:extLst>
        </c:ser>
        <c:ser>
          <c:idx val="30"/>
          <c:order val="29"/>
          <c:tx>
            <c:strRef>
              <c:f>'Risiko elementer'!$A$41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2-EFFA-4B61-8B06-307CEDA07C61}"/>
            </c:ext>
          </c:extLst>
        </c:ser>
        <c:ser>
          <c:idx val="31"/>
          <c:order val="30"/>
          <c:tx>
            <c:strRef>
              <c:f>'Risiko elementer'!$A$42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3-EFFA-4B61-8B06-307CEDA07C61}"/>
            </c:ext>
          </c:extLst>
        </c:ser>
        <c:ser>
          <c:idx val="32"/>
          <c:order val="31"/>
          <c:tx>
            <c:strRef>
              <c:f>'Risiko elementer'!$A$43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'Risiko elementer'!$P$43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4-EFFA-4B61-8B06-307CEDA07C61}"/>
            </c:ext>
          </c:extLst>
        </c:ser>
        <c:ser>
          <c:idx val="14"/>
          <c:order val="32"/>
          <c:tx>
            <c:strRef>
              <c:f>'Risiko elementer'!$A$44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5-EFFA-4B61-8B06-307CEDA07C61}"/>
            </c:ext>
          </c:extLst>
        </c:ser>
        <c:ser>
          <c:idx val="33"/>
          <c:order val="33"/>
          <c:tx>
            <c:strRef>
              <c:f>'Risiko elementer'!$A$45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6-EFFA-4B61-8B06-307CEDA07C61}"/>
            </c:ext>
          </c:extLst>
        </c:ser>
        <c:ser>
          <c:idx val="34"/>
          <c:order val="34"/>
          <c:tx>
            <c:strRef>
              <c:f>'Risiko elementer'!$A$46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7-EFFA-4B61-8B06-307CEDA07C61}"/>
            </c:ext>
          </c:extLst>
        </c:ser>
        <c:ser>
          <c:idx val="35"/>
          <c:order val="35"/>
          <c:tx>
            <c:strRef>
              <c:f>'Risiko elementer'!$A$47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8-EFFA-4B61-8B06-307CEDA07C61}"/>
            </c:ext>
          </c:extLst>
        </c:ser>
        <c:ser>
          <c:idx val="36"/>
          <c:order val="36"/>
          <c:tx>
            <c:strRef>
              <c:f>'Risiko elementer'!$A$48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9-EFFA-4B61-8B06-307CEDA07C61}"/>
            </c:ext>
          </c:extLst>
        </c:ser>
        <c:ser>
          <c:idx val="37"/>
          <c:order val="37"/>
          <c:tx>
            <c:strRef>
              <c:f>'Risiko elementer'!$A$49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A-EFFA-4B61-8B06-307CEDA07C61}"/>
            </c:ext>
          </c:extLst>
        </c:ser>
        <c:ser>
          <c:idx val="38"/>
          <c:order val="38"/>
          <c:tx>
            <c:strRef>
              <c:f>'Risiko elementer'!$A$50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'Risiko elementer'!$P$50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B-EFFA-4B61-8B06-307CEDA07C61}"/>
            </c:ext>
          </c:extLst>
        </c:ser>
        <c:ser>
          <c:idx val="39"/>
          <c:order val="39"/>
          <c:tx>
            <c:strRef>
              <c:f>'Risiko elementer'!$A$51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C-EFFA-4B61-8B06-307CEDA07C61}"/>
            </c:ext>
          </c:extLst>
        </c:ser>
        <c:ser>
          <c:idx val="40"/>
          <c:order val="40"/>
          <c:tx>
            <c:strRef>
              <c:f>'Risiko elementer'!$A$52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D-EFFA-4B61-8B06-307CEDA07C61}"/>
            </c:ext>
          </c:extLst>
        </c:ser>
        <c:ser>
          <c:idx val="41"/>
          <c:order val="41"/>
          <c:tx>
            <c:strRef>
              <c:f>'Risiko elementer'!$A$53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elementer'!$O$53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E-EFFA-4B61-8B06-307CEDA07C61}"/>
            </c:ext>
          </c:extLst>
        </c:ser>
        <c:ser>
          <c:idx val="42"/>
          <c:order val="42"/>
          <c:tx>
            <c:strRef>
              <c:f>'Risiko elementer'!$A$54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F-EFFA-4B61-8B06-307CEDA07C61}"/>
            </c:ext>
          </c:extLst>
        </c:ser>
        <c:ser>
          <c:idx val="43"/>
          <c:order val="43"/>
          <c:tx>
            <c:strRef>
              <c:f>'Risiko elementer'!$A$55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EFFA-4B61-8B06-307CEDA07C61}"/>
            </c:ext>
          </c:extLst>
        </c:ser>
        <c:ser>
          <c:idx val="44"/>
          <c:order val="44"/>
          <c:tx>
            <c:strRef>
              <c:f>'Risiko elementer'!$A$56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1-EFFA-4B61-8B06-307CEDA07C61}"/>
            </c:ext>
          </c:extLst>
        </c:ser>
        <c:ser>
          <c:idx val="45"/>
          <c:order val="45"/>
          <c:tx>
            <c:strRef>
              <c:f>'Risiko elementer'!$A$57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2-EFFA-4B61-8B06-307CEDA07C61}"/>
            </c:ext>
          </c:extLst>
        </c:ser>
        <c:ser>
          <c:idx val="46"/>
          <c:order val="46"/>
          <c:tx>
            <c:strRef>
              <c:f>'Risiko elementer'!$A$58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3-EFFA-4B61-8B06-307CEDA07C61}"/>
            </c:ext>
          </c:extLst>
        </c:ser>
        <c:ser>
          <c:idx val="47"/>
          <c:order val="47"/>
          <c:tx>
            <c:strRef>
              <c:f>'Risiko elementer'!$A$59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4-EFFA-4B61-8B06-307CEDA07C61}"/>
            </c:ext>
          </c:extLst>
        </c:ser>
        <c:ser>
          <c:idx val="48"/>
          <c:order val="48"/>
          <c:tx>
            <c:strRef>
              <c:f>'Risiko elementer'!$A$60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elementer'!$O$60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elementer'!$P$60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5-EFFA-4B61-8B06-307CEDA07C61}"/>
            </c:ext>
          </c:extLst>
        </c:ser>
        <c:ser>
          <c:idx val="49"/>
          <c:order val="49"/>
          <c:tx>
            <c:strRef>
              <c:f>'Risiko elementer'!$A$61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elementer'!$O$61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elementer'!$P$61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6-EFFA-4B61-8B06-307CEDA07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307840"/>
        <c:axId val="116318208"/>
      </c:scatterChart>
      <c:valAx>
        <c:axId val="116307840"/>
        <c:scaling>
          <c:orientation val="minMax"/>
          <c:max val="5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b-NO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Konsekvensvurdering</a:t>
                </a:r>
              </a:p>
            </c:rich>
          </c:tx>
          <c:layout>
            <c:manualLayout>
              <c:xMode val="edge"/>
              <c:yMode val="edge"/>
              <c:x val="0.35985785484679583"/>
              <c:y val="0.893844878701903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6318208"/>
        <c:crosses val="autoZero"/>
        <c:crossBetween val="midCat"/>
        <c:majorUnit val="1"/>
        <c:minorUnit val="1"/>
      </c:valAx>
      <c:valAx>
        <c:axId val="116318208"/>
        <c:scaling>
          <c:orientation val="minMax"/>
          <c:max val="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b-NO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Sannsynlighet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nb-NO" sz="1100" b="1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2389659121542773E-2"/>
              <c:y val="0.3416046819943718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6307840"/>
        <c:crossesAt val="0"/>
        <c:crossBetween val="midCat"/>
        <c:majorUnit val="1"/>
        <c:minorUnit val="1"/>
      </c:valAx>
      <c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 w="12700">
          <a:solidFill>
            <a:srgbClr val="808080"/>
          </a:solidFill>
          <a:prstDash val="solid"/>
        </a:ln>
      </c:spPr>
    </c:plotArea>
    <c:plotVisOnly val="0"/>
    <c:dispBlanksAs val="gap"/>
    <c:showDLblsOverMax val="0"/>
  </c:chart>
  <c:spPr>
    <a:solidFill>
      <a:srgbClr val="FFFFFF"/>
    </a:solidFill>
    <a:ln w="3175">
      <a:solidFill>
        <a:sysClr val="window" lastClr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b-NO"/>
              <a:t>Overordnet prosjektrisiko
</a:t>
            </a:r>
          </a:p>
        </c:rich>
      </c:tx>
      <c:layout>
        <c:manualLayout>
          <c:xMode val="edge"/>
          <c:yMode val="edge"/>
          <c:x val="0.19684716224096993"/>
          <c:y val="2.97239371860919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372670807453417"/>
          <c:y val="0.16835716471733639"/>
          <c:w val="0.83229813664596275"/>
          <c:h val="0.66328666099480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'Risiko elementer'!$A$12</c:f>
              <c:strCache>
                <c:ptCount val="1"/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EFFA-4B61-8B06-307CEDA07C61}"/>
              </c:ext>
            </c:extLst>
          </c:dPt>
          <c:dPt>
            <c:idx val="1"/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Risikomatrise'!$P$9:$P$10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Risikomatrise'!$Q$9:$Q$10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FFA-4B61-8B06-307CEDA07C61}"/>
            </c:ext>
          </c:extLst>
        </c:ser>
        <c:ser>
          <c:idx val="1"/>
          <c:order val="1"/>
          <c:tx>
            <c:strRef>
              <c:f>'Risiko elementer'!$A$13</c:f>
              <c:strCache>
                <c:ptCount val="1"/>
              </c:strCache>
            </c:strRef>
          </c:tx>
          <c:spPr>
            <a:ln w="12700">
              <a:solidFill>
                <a:srgbClr val="FFFFFF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Risikomatrise'!$P$11:$P$12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Risikomatrise'!$Q$11:$Q$12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FFA-4B61-8B06-307CEDA07C61}"/>
            </c:ext>
          </c:extLst>
        </c:ser>
        <c:ser>
          <c:idx val="2"/>
          <c:order val="2"/>
          <c:tx>
            <c:strRef>
              <c:f>'Risiko elementer'!$A$14</c:f>
              <c:strCache>
                <c:ptCount val="1"/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EFFA-4B61-8B06-307CEDA07C61}"/>
              </c:ext>
            </c:extLst>
          </c:dPt>
          <c:dPt>
            <c:idx val="1"/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Risikomatrise'!$P$13:$P$14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Risikomatrise'!$Q$13:$Q$14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FFA-4B61-8B06-307CEDA07C61}"/>
            </c:ext>
          </c:extLst>
        </c:ser>
        <c:ser>
          <c:idx val="3"/>
          <c:order val="3"/>
          <c:tx>
            <c:strRef>
              <c:f>'Risiko elementer'!$A$15</c:f>
              <c:strCache>
                <c:ptCount val="1"/>
              </c:strCache>
            </c:strRef>
          </c:tx>
          <c:spPr>
            <a:ln w="12700">
              <a:solidFill>
                <a:srgbClr val="FFFFFF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Risikomatrise'!$P$15:$P$16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Risikomatrise'!$Q$15:$Q$16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FFA-4B61-8B06-307CEDA07C61}"/>
            </c:ext>
          </c:extLst>
        </c:ser>
        <c:ser>
          <c:idx val="4"/>
          <c:order val="4"/>
          <c:tx>
            <c:strRef>
              <c:f>'Risiko elementer'!$A$16</c:f>
              <c:strCache>
                <c:ptCount val="1"/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Risikomatrise'!$P$17:$P$18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Risikomatrise'!$Q$17:$Q$18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EFFA-4B61-8B06-307CEDA07C61}"/>
            </c:ext>
          </c:extLst>
        </c:ser>
        <c:ser>
          <c:idx val="5"/>
          <c:order val="5"/>
          <c:tx>
            <c:strRef>
              <c:f>'Risiko elementer'!$A$17</c:f>
              <c:strCache>
                <c:ptCount val="1"/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Risikomatrise'!$P$19:$P$20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Risikomatrise'!$Q$19:$Q$20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EFFA-4B61-8B06-307CEDA07C61}"/>
            </c:ext>
          </c:extLst>
        </c:ser>
        <c:ser>
          <c:idx val="6"/>
          <c:order val="6"/>
          <c:tx>
            <c:strRef>
              <c:f>'Risiko elementer'!$A$18</c:f>
              <c:strCache>
                <c:ptCount val="1"/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Risikomatrise'!$P$21:$P$22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Risikomatrise'!$Q$21:$Q$22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EFFA-4B61-8B06-307CEDA07C61}"/>
            </c:ext>
          </c:extLst>
        </c:ser>
        <c:ser>
          <c:idx val="7"/>
          <c:order val="7"/>
          <c:tx>
            <c:strRef>
              <c:f>'Risiko elementer'!$A$19</c:f>
              <c:strCache>
                <c:ptCount val="1"/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Risikomatrise'!$P$23:$P$24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Risikomatrise'!$Q$23:$Q$24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EFFA-4B61-8B06-307CEDA07C61}"/>
            </c:ext>
          </c:extLst>
        </c:ser>
        <c:ser>
          <c:idx val="8"/>
          <c:order val="8"/>
          <c:tx>
            <c:strRef>
              <c:f>'Risiko elementer'!$A$20</c:f>
              <c:strCache>
                <c:ptCount val="1"/>
              </c:strCache>
            </c:strRef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dash"/>
            <c:size val="5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Risikomatrise'!$P$25:$P$26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Risikomatrise'!$Q$25:$Q$26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EFFA-4B61-8B06-307CEDA07C61}"/>
            </c:ext>
          </c:extLst>
        </c:ser>
        <c:ser>
          <c:idx val="9"/>
          <c:order val="9"/>
          <c:tx>
            <c:strRef>
              <c:f>'Risiko elementer'!$A$21</c:f>
              <c:strCache>
                <c:ptCount val="1"/>
              </c:strCache>
            </c:strRef>
          </c:tx>
          <c:spPr>
            <a:ln w="12700">
              <a:solidFill>
                <a:srgbClr val="CCFF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CCFFFF"/>
              </a:solidFill>
              <a:ln>
                <a:solidFill>
                  <a:srgbClr val="CCFFFF"/>
                </a:solidFill>
                <a:prstDash val="solid"/>
              </a:ln>
            </c:spPr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EFFA-4B61-8B06-307CEDA07C61}"/>
              </c:ext>
            </c:extLst>
          </c:dPt>
          <c:dLbls>
            <c:dLbl>
              <c:idx val="1"/>
              <c:layout>
                <c:manualLayout>
                  <c:x val="-8.9988751406074249E-3"/>
                  <c:y val="-2.75103163686382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Risikomatrise'!$P$27:$P$28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Risikomatrise'!$Q$27:$Q$28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EFFA-4B61-8B06-307CEDA07C61}"/>
            </c:ext>
          </c:extLst>
        </c:ser>
        <c:ser>
          <c:idx val="10"/>
          <c:order val="10"/>
          <c:tx>
            <c:strRef>
              <c:f>'Risiko elementer'!$A$22</c:f>
              <c:strCache>
                <c:ptCount val="1"/>
              </c:strCache>
            </c:strRef>
          </c:tx>
          <c:spPr>
            <a:ln w="12700">
              <a:solidFill>
                <a:srgbClr val="CCFFCC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Risikomatrise'!$P$29:$P$30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Risikomatrise'!$Q$29:$Q$30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EFFA-4B61-8B06-307CEDA07C61}"/>
            </c:ext>
          </c:extLst>
        </c:ser>
        <c:ser>
          <c:idx val="11"/>
          <c:order val="11"/>
          <c:tx>
            <c:strRef>
              <c:f>'Risiko elementer'!$A$23</c:f>
              <c:strCache>
                <c:ptCount val="1"/>
              </c:strCache>
            </c:strRef>
          </c:tx>
          <c:spPr>
            <a:ln w="12700">
              <a:solidFill>
                <a:srgbClr val="FFFF99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99"/>
              </a:solidFill>
              <a:ln>
                <a:solidFill>
                  <a:srgbClr val="FFFF99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5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Risikomatrise'!$P$31:$P$32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Risikomatrise'!$Q$31:$Q$32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8-EFFA-4B61-8B06-307CEDA07C61}"/>
            </c:ext>
          </c:extLst>
        </c:ser>
        <c:ser>
          <c:idx val="12"/>
          <c:order val="12"/>
          <c:tx>
            <c:strRef>
              <c:f>'Risiko elementer'!$A$24</c:f>
              <c:strCache>
                <c:ptCount val="1"/>
              </c:strCache>
            </c:strRef>
          </c:tx>
          <c:spPr>
            <a:ln w="12700">
              <a:solidFill>
                <a:srgbClr val="99CC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99CCFF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9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Risikomatrise'!$P$33:$P$34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Risikomatrise'!$Q$33:$Q$34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EFFA-4B61-8B06-307CEDA07C61}"/>
            </c:ext>
          </c:extLst>
        </c:ser>
        <c:ser>
          <c:idx val="16"/>
          <c:order val="13"/>
          <c:tx>
            <c:strRef>
              <c:f>'Risiko elementer'!$A$25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EFFA-4B61-8B06-307CEDA07C61}"/>
            </c:ext>
          </c:extLst>
        </c:ser>
        <c:ser>
          <c:idx val="17"/>
          <c:order val="14"/>
          <c:tx>
            <c:strRef>
              <c:f>'Risiko elementer'!$A$26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E-EFFA-4B61-8B06-307CEDA07C61}"/>
            </c:ext>
          </c:extLst>
        </c:ser>
        <c:ser>
          <c:idx val="13"/>
          <c:order val="15"/>
          <c:tx>
            <c:strRef>
              <c:f>'Risiko elementer'!$A$27</c:f>
              <c:strCache>
                <c:ptCount val="1"/>
              </c:strCache>
            </c:strRef>
          </c:tx>
          <c:spPr>
            <a:ln w="12700">
              <a:solidFill>
                <a:srgbClr val="FF99CC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99CC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0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2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Risikomatrise'!$P$35:$P$36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Risikomatrise'!$Q$35:$Q$36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EFFA-4B61-8B06-307CEDA07C61}"/>
            </c:ext>
          </c:extLst>
        </c:ser>
        <c:ser>
          <c:idx val="18"/>
          <c:order val="16"/>
          <c:tx>
            <c:strRef>
              <c:f>'Risiko elementer'!$A$28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4-EFFA-4B61-8B06-307CEDA07C61}"/>
            </c:ext>
          </c:extLst>
        </c:ser>
        <c:ser>
          <c:idx val="15"/>
          <c:order val="17"/>
          <c:tx>
            <c:strRef>
              <c:f>'Risiko elementer'!$A$29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5-EFFA-4B61-8B06-307CEDA07C61}"/>
            </c:ext>
          </c:extLst>
        </c:ser>
        <c:ser>
          <c:idx val="19"/>
          <c:order val="18"/>
          <c:tx>
            <c:strRef>
              <c:f>'Risiko elementer'!$A$30</c:f>
              <c:strCache>
                <c:ptCount val="1"/>
              </c:strCache>
            </c:strRef>
          </c:tx>
          <c:dPt>
            <c:idx val="0"/>
            <c:marker>
              <c:symbol val="diamond"/>
              <c:size val="10"/>
              <c:spPr>
                <a:solidFill>
                  <a:srgbClr val="00008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EFFA-4B61-8B06-307CEDA07C61}"/>
              </c:ext>
            </c:extLst>
          </c:dPt>
          <c:dLbls>
            <c:dLbl>
              <c:idx val="0"/>
              <c:layout>
                <c:manualLayout>
                  <c:x val="-1.1248593925759279E-2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7-EFFA-4B61-8B06-307CEDA07C61}"/>
            </c:ext>
          </c:extLst>
        </c:ser>
        <c:ser>
          <c:idx val="20"/>
          <c:order val="19"/>
          <c:tx>
            <c:strRef>
              <c:f>'Risiko elementer'!$A$31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8-EFFA-4B61-8B06-307CEDA07C61}"/>
            </c:ext>
          </c:extLst>
        </c:ser>
        <c:ser>
          <c:idx val="21"/>
          <c:order val="20"/>
          <c:tx>
            <c:strRef>
              <c:f>'Risiko elementer'!$A$32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9-EFFA-4B61-8B06-307CEDA07C61}"/>
            </c:ext>
          </c:extLst>
        </c:ser>
        <c:ser>
          <c:idx val="22"/>
          <c:order val="21"/>
          <c:tx>
            <c:strRef>
              <c:f>'Risiko elementer'!$A$33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elementer'!$O$33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A-EFFA-4B61-8B06-307CEDA07C61}"/>
            </c:ext>
          </c:extLst>
        </c:ser>
        <c:ser>
          <c:idx val="23"/>
          <c:order val="22"/>
          <c:tx>
            <c:strRef>
              <c:f>'Risiko elementer'!$A$34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EFFA-4B61-8B06-307CEDA07C61}"/>
            </c:ext>
          </c:extLst>
        </c:ser>
        <c:ser>
          <c:idx val="24"/>
          <c:order val="23"/>
          <c:tx>
            <c:strRef>
              <c:f>'Risiko elementer'!$A$35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C-EFFA-4B61-8B06-307CEDA07C61}"/>
            </c:ext>
          </c:extLst>
        </c:ser>
        <c:ser>
          <c:idx val="25"/>
          <c:order val="24"/>
          <c:tx>
            <c:strRef>
              <c:f>'Risiko elementer'!$A$36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D-EFFA-4B61-8B06-307CEDA07C61}"/>
            </c:ext>
          </c:extLst>
        </c:ser>
        <c:ser>
          <c:idx val="26"/>
          <c:order val="25"/>
          <c:tx>
            <c:strRef>
              <c:f>'Risiko elementer'!$A$37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E-EFFA-4B61-8B06-307CEDA07C61}"/>
            </c:ext>
          </c:extLst>
        </c:ser>
        <c:ser>
          <c:idx val="27"/>
          <c:order val="26"/>
          <c:tx>
            <c:strRef>
              <c:f>'Risiko elementer'!$A$38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F-EFFA-4B61-8B06-307CEDA07C61}"/>
            </c:ext>
          </c:extLst>
        </c:ser>
        <c:ser>
          <c:idx val="28"/>
          <c:order val="27"/>
          <c:tx>
            <c:strRef>
              <c:f>'Risiko elementer'!$A$39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0-EFFA-4B61-8B06-307CEDA07C61}"/>
            </c:ext>
          </c:extLst>
        </c:ser>
        <c:ser>
          <c:idx val="29"/>
          <c:order val="28"/>
          <c:tx>
            <c:strRef>
              <c:f>'Risiko elementer'!$A$40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1-EFFA-4B61-8B06-307CEDA07C61}"/>
            </c:ext>
          </c:extLst>
        </c:ser>
        <c:ser>
          <c:idx val="30"/>
          <c:order val="29"/>
          <c:tx>
            <c:strRef>
              <c:f>'Risiko elementer'!$A$41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2-EFFA-4B61-8B06-307CEDA07C61}"/>
            </c:ext>
          </c:extLst>
        </c:ser>
        <c:ser>
          <c:idx val="31"/>
          <c:order val="30"/>
          <c:tx>
            <c:strRef>
              <c:f>'Risiko elementer'!$A$42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3-EFFA-4B61-8B06-307CEDA07C61}"/>
            </c:ext>
          </c:extLst>
        </c:ser>
        <c:ser>
          <c:idx val="32"/>
          <c:order val="31"/>
          <c:tx>
            <c:strRef>
              <c:f>'Risiko elementer'!$A$43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'Risiko elementer'!$P$43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4-EFFA-4B61-8B06-307CEDA07C61}"/>
            </c:ext>
          </c:extLst>
        </c:ser>
        <c:ser>
          <c:idx val="14"/>
          <c:order val="32"/>
          <c:tx>
            <c:strRef>
              <c:f>'Risiko elementer'!$A$44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5-EFFA-4B61-8B06-307CEDA07C61}"/>
            </c:ext>
          </c:extLst>
        </c:ser>
        <c:ser>
          <c:idx val="33"/>
          <c:order val="33"/>
          <c:tx>
            <c:strRef>
              <c:f>'Risiko elementer'!$A$45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6-EFFA-4B61-8B06-307CEDA07C61}"/>
            </c:ext>
          </c:extLst>
        </c:ser>
        <c:ser>
          <c:idx val="34"/>
          <c:order val="34"/>
          <c:tx>
            <c:strRef>
              <c:f>'Risiko elementer'!$A$46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7-EFFA-4B61-8B06-307CEDA07C61}"/>
            </c:ext>
          </c:extLst>
        </c:ser>
        <c:ser>
          <c:idx val="35"/>
          <c:order val="35"/>
          <c:tx>
            <c:strRef>
              <c:f>'Risiko elementer'!$A$47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8-EFFA-4B61-8B06-307CEDA07C61}"/>
            </c:ext>
          </c:extLst>
        </c:ser>
        <c:ser>
          <c:idx val="36"/>
          <c:order val="36"/>
          <c:tx>
            <c:strRef>
              <c:f>'Risiko elementer'!$A$48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9-EFFA-4B61-8B06-307CEDA07C61}"/>
            </c:ext>
          </c:extLst>
        </c:ser>
        <c:ser>
          <c:idx val="37"/>
          <c:order val="37"/>
          <c:tx>
            <c:strRef>
              <c:f>'Risiko elementer'!$A$49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A-EFFA-4B61-8B06-307CEDA07C61}"/>
            </c:ext>
          </c:extLst>
        </c:ser>
        <c:ser>
          <c:idx val="38"/>
          <c:order val="38"/>
          <c:tx>
            <c:strRef>
              <c:f>'Risiko elementer'!$A$50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'Risiko elementer'!$P$50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B-EFFA-4B61-8B06-307CEDA07C61}"/>
            </c:ext>
          </c:extLst>
        </c:ser>
        <c:ser>
          <c:idx val="39"/>
          <c:order val="39"/>
          <c:tx>
            <c:strRef>
              <c:f>'Risiko elementer'!$A$51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C-EFFA-4B61-8B06-307CEDA07C61}"/>
            </c:ext>
          </c:extLst>
        </c:ser>
        <c:ser>
          <c:idx val="40"/>
          <c:order val="40"/>
          <c:tx>
            <c:strRef>
              <c:f>'Risiko elementer'!$A$52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D-EFFA-4B61-8B06-307CEDA07C61}"/>
            </c:ext>
          </c:extLst>
        </c:ser>
        <c:ser>
          <c:idx val="41"/>
          <c:order val="41"/>
          <c:tx>
            <c:strRef>
              <c:f>'Risiko elementer'!$A$53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elementer'!$O$53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E-EFFA-4B61-8B06-307CEDA07C61}"/>
            </c:ext>
          </c:extLst>
        </c:ser>
        <c:ser>
          <c:idx val="42"/>
          <c:order val="42"/>
          <c:tx>
            <c:strRef>
              <c:f>'Risiko elementer'!$A$54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F-EFFA-4B61-8B06-307CEDA07C61}"/>
            </c:ext>
          </c:extLst>
        </c:ser>
        <c:ser>
          <c:idx val="43"/>
          <c:order val="43"/>
          <c:tx>
            <c:strRef>
              <c:f>'Risiko elementer'!$A$55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EFFA-4B61-8B06-307CEDA07C61}"/>
            </c:ext>
          </c:extLst>
        </c:ser>
        <c:ser>
          <c:idx val="44"/>
          <c:order val="44"/>
          <c:tx>
            <c:strRef>
              <c:f>'Risiko elementer'!$A$56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1-EFFA-4B61-8B06-307CEDA07C61}"/>
            </c:ext>
          </c:extLst>
        </c:ser>
        <c:ser>
          <c:idx val="45"/>
          <c:order val="45"/>
          <c:tx>
            <c:strRef>
              <c:f>'Risiko elementer'!$A$57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2-EFFA-4B61-8B06-307CEDA07C61}"/>
            </c:ext>
          </c:extLst>
        </c:ser>
        <c:ser>
          <c:idx val="46"/>
          <c:order val="46"/>
          <c:tx>
            <c:strRef>
              <c:f>'Risiko elementer'!$A$58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3-EFFA-4B61-8B06-307CEDA07C61}"/>
            </c:ext>
          </c:extLst>
        </c:ser>
        <c:ser>
          <c:idx val="47"/>
          <c:order val="47"/>
          <c:tx>
            <c:strRef>
              <c:f>'Risiko elementer'!$A$59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4-EFFA-4B61-8B06-307CEDA07C61}"/>
            </c:ext>
          </c:extLst>
        </c:ser>
        <c:ser>
          <c:idx val="48"/>
          <c:order val="48"/>
          <c:tx>
            <c:strRef>
              <c:f>'Risiko elementer'!$A$60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elementer'!$O$60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elementer'!$P$60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5-EFFA-4B61-8B06-307CEDA07C61}"/>
            </c:ext>
          </c:extLst>
        </c:ser>
        <c:ser>
          <c:idx val="49"/>
          <c:order val="49"/>
          <c:tx>
            <c:strRef>
              <c:f>'Risiko elementer'!$A$61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elementer'!$O$61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elementer'!$P$61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6-EFFA-4B61-8B06-307CEDA07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307840"/>
        <c:axId val="116318208"/>
      </c:scatterChart>
      <c:valAx>
        <c:axId val="116307840"/>
        <c:scaling>
          <c:orientation val="minMax"/>
          <c:max val="5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b-NO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Konsekvensvurdering</a:t>
                </a:r>
              </a:p>
            </c:rich>
          </c:tx>
          <c:layout>
            <c:manualLayout>
              <c:xMode val="edge"/>
              <c:yMode val="edge"/>
              <c:x val="0.35985785484679583"/>
              <c:y val="0.893844878701903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6318208"/>
        <c:crosses val="autoZero"/>
        <c:crossBetween val="midCat"/>
        <c:majorUnit val="1"/>
        <c:minorUnit val="1"/>
      </c:valAx>
      <c:valAx>
        <c:axId val="116318208"/>
        <c:scaling>
          <c:orientation val="minMax"/>
          <c:max val="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b-NO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Sannsynlighet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nb-NO" sz="1100" b="1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2389659121542773E-2"/>
              <c:y val="0.3416046819943718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6307840"/>
        <c:crossesAt val="0"/>
        <c:crossBetween val="midCat"/>
        <c:majorUnit val="1"/>
        <c:minorUnit val="1"/>
      </c:valAx>
      <c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 w="12700">
          <a:solidFill>
            <a:srgbClr val="808080"/>
          </a:solidFill>
          <a:prstDash val="solid"/>
        </a:ln>
      </c:spPr>
    </c:plotArea>
    <c:plotVisOnly val="0"/>
    <c:dispBlanksAs val="gap"/>
    <c:showDLblsOverMax val="0"/>
  </c:chart>
  <c:spPr>
    <a:solidFill>
      <a:srgbClr val="FFFFFF"/>
    </a:solidFill>
    <a:ln w="3175">
      <a:solidFill>
        <a:sysClr val="window" lastClr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3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829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829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C0C05338-D6E6-4CE9-9682-B4D4ECBC4CCD}" type="datetimeFigureOut">
              <a:rPr lang="nb-NO" smtClean="0"/>
              <a:t>25.01.2019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1" y="4779487"/>
            <a:ext cx="5435600" cy="3910489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829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829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B7691EBB-80F8-43BC-BCC6-078EA46124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753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48081"/>
            <a:ext cx="1530099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85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41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431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9022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45-2A85-4438-AC6C-9384C559E66B}" type="datetime1">
              <a:rPr lang="nb-NO" smtClean="0"/>
              <a:t>25.01.2019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F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1399" y="1955044"/>
            <a:ext cx="10585323" cy="4968621"/>
          </a:xfrm>
          <a:solidFill>
            <a:srgbClr val="0069E8"/>
          </a:solidFill>
        </p:spPr>
        <p:txBody>
          <a:bodyPr lIns="432000" tIns="432000" rIns="432000" bIns="432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7908-EC85-4632-9C4B-83E40FF1249F}" type="datetime1">
              <a:rPr lang="nb-NO" smtClean="0"/>
              <a:t>25.01.2019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12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stor /m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1399" y="2603125"/>
            <a:ext cx="11233404" cy="453656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435A-BE20-4F09-82D2-3003BB17C80A}" type="datetime1">
              <a:rPr lang="nb-NO" smtClean="0"/>
              <a:t>25.01.2019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591399" y="1955044"/>
            <a:ext cx="11233404" cy="64808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59139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0672-1BB0-44D0-A7F1-A0555A9945F3}" type="datetime1">
              <a:rPr lang="nb-NO" smtClean="0"/>
              <a:t>25.01.2019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1591399" y="1955044"/>
            <a:ext cx="13039001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260000" rIns="0" bIns="0" anchor="t" anchorCtr="1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9723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632873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EDC0-8B0B-4FEB-80AB-549D533678FA}" type="datetime1">
              <a:rPr lang="nb-NO" smtClean="0"/>
              <a:t>25.01.2019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8160-CBC6-44F3-A419-4691577D08E2}" type="datetime1">
              <a:rPr lang="nb-NO" smtClean="0"/>
              <a:t>25.01.2019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7632874" y="1955044"/>
            <a:ext cx="6997526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34096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  <a:solidFill>
            <a:srgbClr val="EFEFEF"/>
          </a:solidFill>
        </p:spPr>
        <p:txBody>
          <a:bodyPr lIns="216000" tIns="216000" rIns="216000" bIns="216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29C-8168-4B91-890F-C5E9E88B04CF}" type="datetime1">
              <a:rPr lang="nb-NO" smtClean="0"/>
              <a:t>25.01.2019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7632874" y="1955044"/>
            <a:ext cx="6997526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754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48479"/>
            <a:ext cx="1530099" cy="10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06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BDD-28BA-45B6-B0A4-1E0CB3996F2B}" type="datetime1">
              <a:rPr lang="nb-NO" smtClean="0"/>
              <a:t>25.01.2019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7632874" y="1955044"/>
            <a:ext cx="6997526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4208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&amp; 4x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84198" y="1944244"/>
            <a:ext cx="5184648" cy="2376297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10889" y="1944244"/>
            <a:ext cx="5184648" cy="2376297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D56F-37E5-47E1-A1C8-CC0C8A64CE51}" type="datetime1">
              <a:rPr lang="nb-NO" smtClean="0"/>
              <a:t>25.01.2019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/>
          </p:nvPr>
        </p:nvSpPr>
        <p:spPr>
          <a:xfrm>
            <a:off x="7110889" y="4752594"/>
            <a:ext cx="5184648" cy="2376297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4"/>
          </p:nvPr>
        </p:nvSpPr>
        <p:spPr>
          <a:xfrm>
            <a:off x="1584198" y="4752594"/>
            <a:ext cx="5184648" cy="2376297"/>
          </a:xfrm>
          <a:noFill/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60071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&amp; 4x innhold f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10889" y="195504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BC1B-76D5-428F-B4F8-9DFEF45A20DE}" type="datetime1">
              <a:rPr lang="nb-NO" smtClean="0"/>
              <a:t>25.01.2019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/>
          </p:nvPr>
        </p:nvSpPr>
        <p:spPr>
          <a:xfrm>
            <a:off x="7110889" y="475259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4"/>
          </p:nvPr>
        </p:nvSpPr>
        <p:spPr>
          <a:xfrm>
            <a:off x="1591399" y="475259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42714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1399" y="1955044"/>
            <a:ext cx="5400675" cy="64808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591399" y="2603125"/>
            <a:ext cx="5400675" cy="453656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632954" y="1955044"/>
            <a:ext cx="5400675" cy="64808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7632954" y="2603125"/>
            <a:ext cx="5400675" cy="453656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226F-10C9-4506-BB87-948311CE756B}" type="datetime1">
              <a:rPr lang="nb-NO" smtClean="0"/>
              <a:t>25.01.2019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374-CE3F-4BEF-A161-272C71B0C02B}" type="datetime1">
              <a:rPr lang="nb-NO" smtClean="0"/>
              <a:t>25.01.2019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836E-C4EC-4E3C-9EA0-07C47D63B35B}" type="datetime1">
              <a:rPr lang="nb-NO" smtClean="0"/>
              <a:t>25.01.2019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48479"/>
            <a:ext cx="1530099" cy="10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7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1" y="648081"/>
            <a:ext cx="1523717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7"/>
            <a:ext cx="6696837" cy="1512189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077581" y="630079"/>
            <a:ext cx="6552819" cy="6516815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2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2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7"/>
            <a:ext cx="6696837" cy="1512189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accent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077581" y="630079"/>
            <a:ext cx="6552819" cy="6516815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1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2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7"/>
            <a:ext cx="6696837" cy="1512189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077581" y="630079"/>
            <a:ext cx="6552819" cy="6516815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2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3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halvsir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6"/>
            <a:ext cx="6696837" cy="1512937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11317986" y="630079"/>
            <a:ext cx="3312414" cy="6480810"/>
          </a:xfrm>
          <a:custGeom>
            <a:avLst/>
            <a:gdLst>
              <a:gd name="connsiteX0" fmla="*/ 3240000 w 3312414"/>
              <a:gd name="connsiteY0" fmla="*/ 0 h 6480810"/>
              <a:gd name="connsiteX1" fmla="*/ 3312414 w 3312414"/>
              <a:gd name="connsiteY1" fmla="*/ 1831 h 6480810"/>
              <a:gd name="connsiteX2" fmla="*/ 3312414 w 3312414"/>
              <a:gd name="connsiteY2" fmla="*/ 6478979 h 6480810"/>
              <a:gd name="connsiteX3" fmla="*/ 3240000 w 3312414"/>
              <a:gd name="connsiteY3" fmla="*/ 6480810 h 6480810"/>
              <a:gd name="connsiteX4" fmla="*/ 0 w 3312414"/>
              <a:gd name="connsiteY4" fmla="*/ 3240405 h 6480810"/>
              <a:gd name="connsiteX5" fmla="*/ 3240000 w 3312414"/>
              <a:gd name="connsiteY5" fmla="*/ 0 h 648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414" h="6480810">
                <a:moveTo>
                  <a:pt x="3240000" y="0"/>
                </a:moveTo>
                <a:lnTo>
                  <a:pt x="3312414" y="1831"/>
                </a:lnTo>
                <a:lnTo>
                  <a:pt x="3312414" y="6478979"/>
                </a:lnTo>
                <a:lnTo>
                  <a:pt x="3240000" y="6480810"/>
                </a:lnTo>
                <a:cubicBezTo>
                  <a:pt x="1450597" y="6480810"/>
                  <a:pt x="0" y="5030031"/>
                  <a:pt x="0" y="3240405"/>
                </a:cubicBezTo>
                <a:cubicBezTo>
                  <a:pt x="0" y="1450779"/>
                  <a:pt x="1450597" y="0"/>
                  <a:pt x="3240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1800000" anchor="t" anchorCtr="1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2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9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219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5960175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7291" y="658882"/>
            <a:ext cx="9937242" cy="8641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1399" y="1955044"/>
            <a:ext cx="10585323" cy="5184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48175" y="7632954"/>
            <a:ext cx="1015465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2FCF156-2266-4DDD-A756-6601C920D2AC}" type="datetime1">
              <a:rPr lang="nb-NO" smtClean="0"/>
              <a:t>25.01.2019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408801" y="7632954"/>
            <a:ext cx="5760720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3653557" y="7632954"/>
            <a:ext cx="370573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2201"/>
            <a:ext cx="3903014" cy="7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65000"/>
        <a:buFont typeface="Arial" panose="020B0604020202020204" pitchFamily="34" charset="0"/>
        <a:buChar char="■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109728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109728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109728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91897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9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1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TekstSylinder 10"/>
          <p:cNvSpPr txBox="1"/>
          <p:nvPr/>
        </p:nvSpPr>
        <p:spPr>
          <a:xfrm>
            <a:off x="132839" y="138791"/>
            <a:ext cx="4349277" cy="9800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 anchor="t">
            <a:spAutoFit/>
          </a:bodyPr>
          <a:lstStyle/>
          <a:p>
            <a:r>
              <a:rPr lang="nb-NO" sz="2000" b="1">
                <a:solidFill>
                  <a:prstClr val="black"/>
                </a:solidFill>
              </a:rPr>
              <a:t>STATUSRAPPORT</a:t>
            </a:r>
            <a:br>
              <a:rPr lang="nb-NO" sz="2000" b="1">
                <a:solidFill>
                  <a:prstClr val="black"/>
                </a:solidFill>
                <a:cs typeface="Arial"/>
              </a:rPr>
            </a:br>
            <a:endParaRPr lang="nb-NO" sz="2000" b="1">
              <a:solidFill>
                <a:prstClr val="black"/>
              </a:solidFill>
            </a:endParaRPr>
          </a:p>
          <a:p>
            <a:r>
              <a:rPr lang="nb-NO" sz="1100" b="1">
                <a:solidFill>
                  <a:prstClr val="black"/>
                </a:solidFill>
                <a:cs typeface="Arial"/>
              </a:rPr>
              <a:t>IT-drift</a:t>
            </a:r>
            <a:endParaRPr lang="nb-NO" sz="1100" b="1">
              <a:solidFill>
                <a:prstClr val="black"/>
              </a:solidFill>
            </a:endParaRPr>
          </a:p>
          <a:p>
            <a:endParaRPr lang="nb-NO" sz="1100">
              <a:solidFill>
                <a:prstClr val="black"/>
              </a:solidFill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142483" y="1211859"/>
            <a:ext cx="14365384" cy="3404550"/>
            <a:chOff x="142483" y="1211859"/>
            <a:chExt cx="14365384" cy="3404550"/>
          </a:xfrm>
        </p:grpSpPr>
        <p:sp>
          <p:nvSpPr>
            <p:cNvPr id="30" name="TekstSylinder 26"/>
            <p:cNvSpPr txBox="1"/>
            <p:nvPr/>
          </p:nvSpPr>
          <p:spPr>
            <a:xfrm>
              <a:off x="142483" y="1211859"/>
              <a:ext cx="7625477" cy="337978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77139" tIns="25713" rIns="51426" bIns="0" rtlCol="0">
              <a:noAutofit/>
            </a:bodyPr>
            <a:lstStyle>
              <a:defPPr>
                <a:defRPr lang="nb-NO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nb-NO" sz="1400" dirty="0"/>
                <a:t>Fremdrift: </a:t>
              </a:r>
            </a:p>
            <a:p>
              <a:pPr marL="177800" indent="-177800"/>
              <a:endParaRPr lang="nb-NO" sz="1400" dirty="0"/>
            </a:p>
            <a:p>
              <a:pPr marL="177800" indent="-177800"/>
              <a:r>
                <a:rPr lang="nb-NO" sz="1400" dirty="0"/>
                <a:t>Status:</a:t>
              </a:r>
            </a:p>
            <a:p>
              <a:r>
                <a:rPr lang="nb-NO" sz="1400" b="0" dirty="0"/>
                <a:t>Prosjektbeskrivelse og kommunikasjonsplan er anbefalt vedtatt av prosjektstyret med små endringer. Endringene blir implementert denne uken.</a:t>
              </a:r>
            </a:p>
            <a:p>
              <a:r>
                <a:rPr lang="nb-NO" sz="1400" b="0" dirty="0"/>
                <a:t>Workshop med prosjektgruppe og styringsgruppe om gevinstrealisering og usikkerhetsstyring</a:t>
              </a:r>
            </a:p>
            <a:p>
              <a:endParaRPr lang="nb-NO" sz="1400" dirty="0"/>
            </a:p>
            <a:p>
              <a:r>
                <a:rPr lang="nb-NO" sz="1400" dirty="0"/>
                <a:t>Aktiviteter i nærmeste fremtid:</a:t>
              </a:r>
              <a:endParaRPr lang="nb-NO" sz="1400" b="0" dirty="0"/>
            </a:p>
            <a:p>
              <a:pPr lvl="0"/>
              <a:r>
                <a:rPr lang="nb-NO" b="0" dirty="0"/>
                <a:t>Kostnader for hver prosess: For UiO, for USIT og for enhetene</a:t>
              </a:r>
            </a:p>
            <a:p>
              <a:pPr lvl="0"/>
              <a:r>
                <a:rPr lang="nb-NO" b="0" dirty="0"/>
                <a:t>Kriterier for valg av prosesser må bearbeides</a:t>
              </a:r>
            </a:p>
            <a:p>
              <a:pPr lvl="0"/>
              <a:r>
                <a:rPr lang="nb-NO" b="0" dirty="0"/>
                <a:t>Gevinstrealiseringsplan</a:t>
              </a:r>
            </a:p>
            <a:p>
              <a:pPr lvl="0"/>
              <a:r>
                <a:rPr lang="nb-NO" b="0" dirty="0"/>
                <a:t>Usikkerhetsstyringsdokument</a:t>
              </a:r>
            </a:p>
            <a:p>
              <a:pPr lvl="0"/>
              <a:r>
                <a:rPr lang="nb-NO" b="0" dirty="0"/>
                <a:t>Styringsdokument for fase 2</a:t>
              </a:r>
            </a:p>
            <a:p>
              <a:pPr lvl="0"/>
              <a:r>
                <a:rPr lang="nb-NO" b="0" dirty="0"/>
                <a:t>I gangsettelse av SAM: Oppstartsmøte og grovinstallasjon i midten av januar</a:t>
              </a:r>
            </a:p>
            <a:p>
              <a:pPr lvl="0"/>
              <a:r>
                <a:rPr lang="nb-NO" b="0" dirty="0"/>
                <a:t>Foreberede besøket hos UNIT og NTNU (14. og 15. februar)</a:t>
              </a:r>
            </a:p>
            <a:p>
              <a:endParaRPr lang="nb-NO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b="0" dirty="0"/>
            </a:p>
            <a:p>
              <a:endParaRPr lang="nb-NO" b="0" dirty="0"/>
            </a:p>
            <a:p>
              <a:endParaRPr lang="nb-NO" b="0" dirty="0"/>
            </a:p>
          </p:txBody>
        </p:sp>
        <p:sp>
          <p:nvSpPr>
            <p:cNvPr id="31" name="TekstSylinder 26"/>
            <p:cNvSpPr txBox="1"/>
            <p:nvPr/>
          </p:nvSpPr>
          <p:spPr>
            <a:xfrm>
              <a:off x="7954392" y="1232409"/>
              <a:ext cx="6553475" cy="33840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77139" tIns="25713" rIns="51426" bIns="0" rtlCol="0">
              <a:noAutofit/>
            </a:bodyPr>
            <a:lstStyle>
              <a:defPPr>
                <a:defRPr lang="nb-NO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nb-NO" sz="1400" dirty="0"/>
                <a:t>Avhengigheter: </a:t>
              </a:r>
            </a:p>
            <a:p>
              <a:endParaRPr lang="nb-NO" sz="1100" dirty="0"/>
            </a:p>
            <a:p>
              <a:r>
                <a:rPr lang="nb-NO" sz="1400" dirty="0"/>
                <a:t>Status</a:t>
              </a:r>
              <a:r>
                <a:rPr lang="nb-NO" sz="1400" b="0" dirty="0"/>
                <a:t>:</a:t>
              </a:r>
            </a:p>
            <a:p>
              <a:endParaRPr lang="nb-NO" sz="1400" b="0" dirty="0"/>
            </a:p>
            <a:p>
              <a:r>
                <a:rPr lang="nb-NO" sz="1400" b="0" dirty="0"/>
                <a:t>Prosjektet følger Masterplan for IT, og vil i fase 3 implementere relevante vedtak fra masterplanen</a:t>
              </a:r>
            </a:p>
            <a:p>
              <a:endParaRPr lang="nb-NO" sz="1400" b="0" dirty="0"/>
            </a:p>
            <a:p>
              <a:r>
                <a:rPr lang="nb-NO" sz="1400" b="0" dirty="0"/>
                <a:t>Innkjøp er også en del av prosjektet Fellesløsninger. Prosjektene har møttes, og blitt enige om at innkjøp av IT og AV-utstyr ses på av IT-drift prosjektet. </a:t>
              </a:r>
            </a:p>
            <a:p>
              <a:endParaRPr lang="nb-NO" sz="1400" b="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400" b="0" dirty="0"/>
            </a:p>
            <a:p>
              <a:r>
                <a:rPr lang="nb-NO" sz="1400" dirty="0"/>
                <a:t>Behov for avklaringer:</a:t>
              </a:r>
              <a:endParaRPr lang="nb-NO" b="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b="0" dirty="0"/>
            </a:p>
            <a:p>
              <a:endParaRPr lang="nb-NO" b="0" dirty="0"/>
            </a:p>
          </p:txBody>
        </p:sp>
      </p:grpSp>
      <p:sp>
        <p:nvSpPr>
          <p:cNvPr id="52" name="TekstSylinder 19"/>
          <p:cNvSpPr txBox="1"/>
          <p:nvPr/>
        </p:nvSpPr>
        <p:spPr>
          <a:xfrm>
            <a:off x="4530300" y="137580"/>
            <a:ext cx="2366918" cy="9812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130622" bIns="0" rtlCol="0" anchor="t">
            <a:noAutofit/>
          </a:bodyPr>
          <a:lstStyle/>
          <a:p>
            <a:r>
              <a:rPr lang="nb-NO" sz="1500" b="1" dirty="0">
                <a:solidFill>
                  <a:schemeClr val="tx1"/>
                </a:solidFill>
              </a:rPr>
              <a:t>Dato:</a:t>
            </a:r>
          </a:p>
          <a:p>
            <a:r>
              <a:rPr lang="nb-NO" sz="1200">
                <a:solidFill>
                  <a:schemeClr val="tx1"/>
                </a:solidFill>
                <a:cs typeface="Arial"/>
              </a:rPr>
              <a:t>14.12.2018</a:t>
            </a:r>
            <a:endParaRPr lang="nb-NO" sz="1200">
              <a:solidFill>
                <a:schemeClr val="tx1"/>
              </a:solidFill>
            </a:endParaRPr>
          </a:p>
        </p:txBody>
      </p:sp>
      <p:graphicFrame>
        <p:nvGraphicFramePr>
          <p:cNvPr id="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026244"/>
              </p:ext>
            </p:extLst>
          </p:nvPr>
        </p:nvGraphicFramePr>
        <p:xfrm>
          <a:off x="6897218" y="137580"/>
          <a:ext cx="7610649" cy="9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174">
                  <a:extLst>
                    <a:ext uri="{9D8B030D-6E8A-4147-A177-3AD203B41FA5}">
                      <a16:colId xmlns:a16="http://schemas.microsoft.com/office/drawing/2014/main" val="1135141023"/>
                    </a:ext>
                  </a:extLst>
                </a:gridCol>
                <a:gridCol w="691175">
                  <a:extLst>
                    <a:ext uri="{9D8B030D-6E8A-4147-A177-3AD203B41FA5}">
                      <a16:colId xmlns:a16="http://schemas.microsoft.com/office/drawing/2014/main" val="213977571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1919443761"/>
                    </a:ext>
                  </a:extLst>
                </a:gridCol>
                <a:gridCol w="5461220">
                  <a:extLst>
                    <a:ext uri="{9D8B030D-6E8A-4147-A177-3AD203B41FA5}">
                      <a16:colId xmlns:a16="http://schemas.microsoft.com/office/drawing/2014/main" val="3246959147"/>
                    </a:ext>
                  </a:extLst>
                </a:gridCol>
              </a:tblGrid>
              <a:tr h="409073">
                <a:tc gridSpan="3">
                  <a:txBody>
                    <a:bodyPr/>
                    <a:lstStyle/>
                    <a:p>
                      <a:pPr marL="0" algn="l" defTabSz="1097280" rtl="0" eaLnBrk="1" latinLnBrk="0" hangingPunct="1"/>
                      <a:r>
                        <a:rPr lang="nb-NO" sz="1700" b="1" kern="120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Overordnet status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b="0" baseline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135213"/>
                  </a:ext>
                </a:extLst>
              </a:tr>
              <a:tr h="570998">
                <a:tc>
                  <a:txBody>
                    <a:bodyPr/>
                    <a:lstStyle/>
                    <a:p>
                      <a:pPr algn="ctr"/>
                      <a:r>
                        <a:rPr lang="nb-NO" sz="1800" b="1"/>
                        <a:t>F</a:t>
                      </a:r>
                    </a:p>
                    <a:p>
                      <a:pPr algn="ctr"/>
                      <a:r>
                        <a:rPr lang="nb-NO" sz="1050" b="1"/>
                        <a:t>Forrige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/>
                        <a:t>N</a:t>
                      </a:r>
                      <a:endParaRPr lang="nb-NO" sz="3600" b="1"/>
                    </a:p>
                    <a:p>
                      <a:pPr algn="ctr"/>
                      <a:r>
                        <a:rPr lang="nb-NO" sz="1050" b="1"/>
                        <a:t>Nå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/>
                        <a:t>T</a:t>
                      </a:r>
                      <a:endParaRPr lang="nb-NO" sz="3600" b="1"/>
                    </a:p>
                    <a:p>
                      <a:pPr marL="0" indent="0" algn="ctr"/>
                      <a:r>
                        <a:rPr lang="nb-NO" sz="1050" b="1"/>
                        <a:t>Tendens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 sz="110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6844"/>
                  </a:ext>
                </a:extLst>
              </a:tr>
            </a:tbl>
          </a:graphicData>
        </a:graphic>
      </p:graphicFrame>
      <p:sp>
        <p:nvSpPr>
          <p:cNvPr id="60" name="TekstSylinder 59"/>
          <p:cNvSpPr txBox="1"/>
          <p:nvPr/>
        </p:nvSpPr>
        <p:spPr>
          <a:xfrm>
            <a:off x="7954392" y="4683084"/>
            <a:ext cx="6553474" cy="3379075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400"/>
              <a:t>Ressurser og økonomi:</a:t>
            </a:r>
          </a:p>
          <a:p>
            <a:endParaRPr lang="nb-NO" sz="1100" b="0"/>
          </a:p>
          <a:p>
            <a:pPr lvl="0"/>
            <a:r>
              <a:rPr lang="nb-NO" sz="1400"/>
              <a:t>Status:</a:t>
            </a:r>
          </a:p>
          <a:p>
            <a:pPr lvl="0"/>
            <a:endParaRPr lang="nb-NO" sz="1400"/>
          </a:p>
          <a:p>
            <a:pPr lvl="0"/>
            <a:endParaRPr lang="nb-NO" sz="1400"/>
          </a:p>
          <a:p>
            <a:pPr lvl="0"/>
            <a:endParaRPr lang="nb-NO" sz="1400"/>
          </a:p>
          <a:p>
            <a:pPr lvl="0"/>
            <a:endParaRPr lang="nb-NO" sz="1400"/>
          </a:p>
          <a:p>
            <a:pPr lvl="0"/>
            <a:endParaRPr lang="nb-NO" sz="1400"/>
          </a:p>
          <a:p>
            <a:pPr lvl="0"/>
            <a:r>
              <a:rPr lang="nb-NO" sz="1400"/>
              <a:t>Tiltak:</a:t>
            </a:r>
          </a:p>
          <a:p>
            <a:endParaRPr lang="nb-NO" sz="240" b="0"/>
          </a:p>
          <a:p>
            <a:endParaRPr lang="nb-NO" b="0"/>
          </a:p>
        </p:txBody>
      </p:sp>
      <p:graphicFrame>
        <p:nvGraphicFramePr>
          <p:cNvPr id="61" name="Tabel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361607"/>
              </p:ext>
            </p:extLst>
          </p:nvPr>
        </p:nvGraphicFramePr>
        <p:xfrm>
          <a:off x="6371936" y="1255950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graphicFrame>
        <p:nvGraphicFramePr>
          <p:cNvPr id="70" name="Tabell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46235"/>
              </p:ext>
            </p:extLst>
          </p:nvPr>
        </p:nvGraphicFramePr>
        <p:xfrm>
          <a:off x="13325796" y="1255950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sp>
        <p:nvSpPr>
          <p:cNvPr id="55" name="Oval 7"/>
          <p:cNvSpPr/>
          <p:nvPr/>
        </p:nvSpPr>
        <p:spPr>
          <a:xfrm>
            <a:off x="5982689" y="6125452"/>
            <a:ext cx="354844" cy="30033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4DA5A2FB-796A-4A50-B270-C1DEC4A625C6}"/>
              </a:ext>
            </a:extLst>
          </p:cNvPr>
          <p:cNvSpPr/>
          <p:nvPr/>
        </p:nvSpPr>
        <p:spPr>
          <a:xfrm>
            <a:off x="6508538" y="4782500"/>
            <a:ext cx="340498" cy="360994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graphicFrame>
        <p:nvGraphicFramePr>
          <p:cNvPr id="63" name="Tabell 23">
            <a:extLst>
              <a:ext uri="{FF2B5EF4-FFF2-40B4-BE49-F238E27FC236}">
                <a16:creationId xmlns:a16="http://schemas.microsoft.com/office/drawing/2014/main" id="{287F3142-C375-4A5E-918E-D2BF2D007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10682"/>
              </p:ext>
            </p:extLst>
          </p:nvPr>
        </p:nvGraphicFramePr>
        <p:xfrm>
          <a:off x="13464274" y="4731553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sp>
        <p:nvSpPr>
          <p:cNvPr id="33" name="TekstSylinder 26"/>
          <p:cNvSpPr txBox="1"/>
          <p:nvPr/>
        </p:nvSpPr>
        <p:spPr>
          <a:xfrm>
            <a:off x="142484" y="4680429"/>
            <a:ext cx="7625476" cy="33918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400"/>
              <a:t>Risiko: Topp 3</a:t>
            </a:r>
          </a:p>
          <a:p>
            <a:endParaRPr lang="nb-NO" sz="1400"/>
          </a:p>
          <a:p>
            <a:endParaRPr lang="nb-NO" sz="1400"/>
          </a:p>
          <a:p>
            <a:r>
              <a:rPr lang="nb-NO" sz="1400"/>
              <a:t>Risiko for ikke å nå milepælene:</a:t>
            </a:r>
          </a:p>
          <a:p>
            <a:endParaRPr lang="nb-NO" sz="1400"/>
          </a:p>
          <a:p>
            <a:endParaRPr lang="nb-NO" sz="1400"/>
          </a:p>
          <a:p>
            <a:endParaRPr lang="nb-NO" sz="1400"/>
          </a:p>
          <a:p>
            <a:endParaRPr lang="nb-NO" sz="1400"/>
          </a:p>
          <a:p>
            <a:r>
              <a:rPr lang="nb-NO" sz="1400"/>
              <a:t>Risikoreduserende tiltak:</a:t>
            </a:r>
            <a:endParaRPr lang="nb-NO" sz="1400" b="0"/>
          </a:p>
          <a:p>
            <a:endParaRPr lang="nb-NO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0"/>
          </a:p>
          <a:p>
            <a:endParaRPr lang="nb-NO" b="0"/>
          </a:p>
          <a:p>
            <a:endParaRPr lang="nb-NO" b="0"/>
          </a:p>
        </p:txBody>
      </p:sp>
      <p:graphicFrame>
        <p:nvGraphicFramePr>
          <p:cNvPr id="41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986551"/>
              </p:ext>
            </p:extLst>
          </p:nvPr>
        </p:nvGraphicFramePr>
        <p:xfrm>
          <a:off x="3830580" y="4782500"/>
          <a:ext cx="3316314" cy="3204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1372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9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2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TekstSylinder 10"/>
          <p:cNvSpPr txBox="1"/>
          <p:nvPr/>
        </p:nvSpPr>
        <p:spPr>
          <a:xfrm>
            <a:off x="132839" y="138791"/>
            <a:ext cx="4349277" cy="9800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 anchor="t">
            <a:spAutoFit/>
          </a:bodyPr>
          <a:lstStyle/>
          <a:p>
            <a:r>
              <a:rPr lang="nb-NO" sz="2000" b="1">
                <a:solidFill>
                  <a:prstClr val="black"/>
                </a:solidFill>
              </a:rPr>
              <a:t>STATUSRAPPORT</a:t>
            </a:r>
            <a:br>
              <a:rPr lang="nb-NO" sz="2000" b="1">
                <a:solidFill>
                  <a:prstClr val="black"/>
                </a:solidFill>
                <a:cs typeface="Arial"/>
              </a:rPr>
            </a:br>
            <a:endParaRPr lang="nb-NO" sz="2000" b="1">
              <a:solidFill>
                <a:prstClr val="black"/>
              </a:solidFill>
            </a:endParaRPr>
          </a:p>
          <a:p>
            <a:r>
              <a:rPr lang="nb-NO" sz="1100" b="1">
                <a:solidFill>
                  <a:prstClr val="black"/>
                </a:solidFill>
                <a:cs typeface="Arial"/>
              </a:rPr>
              <a:t>IT-drift</a:t>
            </a:r>
            <a:endParaRPr lang="nb-NO" sz="1100" b="1">
              <a:solidFill>
                <a:prstClr val="black"/>
              </a:solidFill>
            </a:endParaRPr>
          </a:p>
          <a:p>
            <a:endParaRPr lang="nb-NO" sz="1100">
              <a:solidFill>
                <a:prstClr val="black"/>
              </a:solidFill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142483" y="1211859"/>
            <a:ext cx="14365384" cy="3404550"/>
            <a:chOff x="142483" y="1211859"/>
            <a:chExt cx="14365384" cy="3404550"/>
          </a:xfrm>
        </p:grpSpPr>
        <p:sp>
          <p:nvSpPr>
            <p:cNvPr id="30" name="TekstSylinder 26"/>
            <p:cNvSpPr txBox="1"/>
            <p:nvPr/>
          </p:nvSpPr>
          <p:spPr>
            <a:xfrm>
              <a:off x="142483" y="1211859"/>
              <a:ext cx="7625477" cy="337978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77139" tIns="25713" rIns="51426" bIns="0" rtlCol="0">
              <a:noAutofit/>
            </a:bodyPr>
            <a:lstStyle>
              <a:defPPr>
                <a:defRPr lang="nb-NO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nb-NO" sz="1400" dirty="0"/>
                <a:t>Fremdrift: </a:t>
              </a:r>
            </a:p>
            <a:p>
              <a:pPr marL="177800" indent="-177800"/>
              <a:endParaRPr lang="nb-NO" sz="1400" dirty="0"/>
            </a:p>
            <a:p>
              <a:pPr marL="177800" indent="-177800"/>
              <a:r>
                <a:rPr lang="nb-NO" sz="1400" dirty="0"/>
                <a:t>Status:</a:t>
              </a:r>
            </a:p>
            <a:p>
              <a:r>
                <a:rPr lang="nb-NO" sz="1400" b="0" dirty="0"/>
                <a:t>Prosjektet har akkurat gjennomført en workshoprunde for prosessene innkjøp, utskrift, klientdrift, brukerstøtte, nett og AV, hvor målet har vært å designe en ønsket </a:t>
              </a:r>
              <a:r>
                <a:rPr lang="nb-NO" sz="1400" b="0" dirty="0" err="1"/>
                <a:t>fremtidssituasjon</a:t>
              </a:r>
              <a:r>
                <a:rPr lang="nb-NO" sz="1400" b="0" dirty="0"/>
                <a:t>. Prosjektet jobber nå med en rapport på bakgrunn av det som har kommet fram i workshopene.</a:t>
              </a:r>
            </a:p>
            <a:p>
              <a:r>
                <a:rPr lang="nb-NO" sz="1400" b="0" dirty="0"/>
                <a:t>SAM-prosjektet ble igangsatt med en workshop den 25. januar.</a:t>
              </a:r>
            </a:p>
            <a:p>
              <a:r>
                <a:rPr lang="nb-NO" sz="1400" b="0" dirty="0"/>
                <a:t>Prosjektene har jobbet med kostnadstall fra </a:t>
              </a:r>
              <a:r>
                <a:rPr lang="nb-NO" sz="1400" b="0" dirty="0" err="1"/>
                <a:t>BencHEIT</a:t>
              </a:r>
              <a:r>
                <a:rPr lang="nb-NO" sz="1400" b="0" dirty="0"/>
                <a:t> for hver prosess: For UiO og for enhetene.</a:t>
              </a:r>
            </a:p>
            <a:p>
              <a:r>
                <a:rPr lang="nb-NO" sz="1400" b="0" dirty="0"/>
                <a:t>Prosjektet forbereder studietur til NTNU, UNINETT og UNIT i Trondheim.</a:t>
              </a:r>
            </a:p>
            <a:p>
              <a:endParaRPr lang="nb-NO" sz="1400" dirty="0"/>
            </a:p>
            <a:p>
              <a:r>
                <a:rPr lang="nb-NO" sz="1400" dirty="0"/>
                <a:t>Aktiviteter i nærmeste fremtid:</a:t>
              </a:r>
            </a:p>
            <a:p>
              <a:r>
                <a:rPr lang="nb-NO" b="0" dirty="0"/>
                <a:t>Prosjektet jobber med å forberede workshop med direktør- og IT-ledernettverket i februar med tema fremtidig organisering av innkjøp og brukerstøtte</a:t>
              </a:r>
            </a:p>
            <a:p>
              <a:r>
                <a:rPr lang="nb-NO" b="0" dirty="0"/>
                <a:t>Prosjektet vil jobbe med utsatt gevinstrealiseringsplan og usikkerhetsstyringsdokument, samt styringsdokument for fase 2</a:t>
              </a:r>
            </a:p>
            <a:p>
              <a:endParaRPr lang="nb-NO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b="0" dirty="0"/>
            </a:p>
            <a:p>
              <a:endParaRPr lang="nb-NO" b="0" dirty="0"/>
            </a:p>
            <a:p>
              <a:endParaRPr lang="nb-NO" b="0" dirty="0"/>
            </a:p>
          </p:txBody>
        </p:sp>
        <p:sp>
          <p:nvSpPr>
            <p:cNvPr id="31" name="TekstSylinder 26"/>
            <p:cNvSpPr txBox="1"/>
            <p:nvPr/>
          </p:nvSpPr>
          <p:spPr>
            <a:xfrm>
              <a:off x="7954392" y="1232409"/>
              <a:ext cx="6553475" cy="33840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77139" tIns="25713" rIns="51426" bIns="0" rtlCol="0">
              <a:noAutofit/>
            </a:bodyPr>
            <a:lstStyle>
              <a:defPPr>
                <a:defRPr lang="nb-NO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nb-NO" sz="1400" dirty="0"/>
                <a:t>Avhengigheter: </a:t>
              </a:r>
            </a:p>
            <a:p>
              <a:endParaRPr lang="nb-NO" sz="1100" dirty="0"/>
            </a:p>
            <a:p>
              <a:r>
                <a:rPr lang="nb-NO" sz="1400" dirty="0"/>
                <a:t>Status</a:t>
              </a:r>
              <a:r>
                <a:rPr lang="nb-NO" sz="1400" b="0" dirty="0"/>
                <a:t>:</a:t>
              </a:r>
            </a:p>
            <a:p>
              <a:endParaRPr lang="nb-NO" sz="1400" b="0" dirty="0"/>
            </a:p>
            <a:p>
              <a:r>
                <a:rPr lang="nb-NO" sz="1400" b="0" dirty="0"/>
                <a:t>Prosjektet følger Masterplan for IT, og vil i fase 3 implementere relevante vedtak fra masterplanen</a:t>
              </a:r>
            </a:p>
            <a:p>
              <a:endParaRPr lang="nb-NO" sz="1400" b="0" dirty="0"/>
            </a:p>
            <a:p>
              <a:r>
                <a:rPr lang="nb-NO" sz="1400" b="0" dirty="0"/>
                <a:t>Innkjøp er også en del av prosjektet Fellesløsninger. Prosjektene har møttes, og blitt enige om at innkjøp av IT og AV-utstyr ses på av IT-drift prosjektet. </a:t>
              </a:r>
            </a:p>
            <a:p>
              <a:endParaRPr lang="nb-NO" sz="1400" b="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400" b="0" dirty="0"/>
            </a:p>
            <a:p>
              <a:r>
                <a:rPr lang="nb-NO" sz="1400" dirty="0"/>
                <a:t>Behov for avklaringer:</a:t>
              </a:r>
              <a:endParaRPr lang="nb-NO" b="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b="0" dirty="0"/>
            </a:p>
            <a:p>
              <a:endParaRPr lang="nb-NO" b="0" dirty="0"/>
            </a:p>
          </p:txBody>
        </p:sp>
      </p:grpSp>
      <p:sp>
        <p:nvSpPr>
          <p:cNvPr id="52" name="TekstSylinder 19"/>
          <p:cNvSpPr txBox="1"/>
          <p:nvPr/>
        </p:nvSpPr>
        <p:spPr>
          <a:xfrm>
            <a:off x="4530300" y="137580"/>
            <a:ext cx="2366918" cy="9812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130622" bIns="0" rtlCol="0" anchor="t">
            <a:noAutofit/>
          </a:bodyPr>
          <a:lstStyle/>
          <a:p>
            <a:r>
              <a:rPr lang="nb-NO" sz="1500" b="1" dirty="0">
                <a:solidFill>
                  <a:schemeClr val="tx1"/>
                </a:solidFill>
              </a:rPr>
              <a:t>Dato:</a:t>
            </a:r>
          </a:p>
          <a:p>
            <a:r>
              <a:rPr lang="nb-NO" sz="1200" dirty="0">
                <a:solidFill>
                  <a:schemeClr val="tx1"/>
                </a:solidFill>
                <a:cs typeface="Arial"/>
              </a:rPr>
              <a:t>25.01.2019</a:t>
            </a:r>
            <a:endParaRPr lang="nb-NO" sz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 13"/>
          <p:cNvGraphicFramePr>
            <a:graphicFrameLocks noGrp="1"/>
          </p:cNvGraphicFramePr>
          <p:nvPr>
            <p:extLst/>
          </p:nvPr>
        </p:nvGraphicFramePr>
        <p:xfrm>
          <a:off x="6897218" y="137580"/>
          <a:ext cx="7610649" cy="9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174">
                  <a:extLst>
                    <a:ext uri="{9D8B030D-6E8A-4147-A177-3AD203B41FA5}">
                      <a16:colId xmlns:a16="http://schemas.microsoft.com/office/drawing/2014/main" val="1135141023"/>
                    </a:ext>
                  </a:extLst>
                </a:gridCol>
                <a:gridCol w="691175">
                  <a:extLst>
                    <a:ext uri="{9D8B030D-6E8A-4147-A177-3AD203B41FA5}">
                      <a16:colId xmlns:a16="http://schemas.microsoft.com/office/drawing/2014/main" val="213977571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1919443761"/>
                    </a:ext>
                  </a:extLst>
                </a:gridCol>
                <a:gridCol w="5461220">
                  <a:extLst>
                    <a:ext uri="{9D8B030D-6E8A-4147-A177-3AD203B41FA5}">
                      <a16:colId xmlns:a16="http://schemas.microsoft.com/office/drawing/2014/main" val="3246959147"/>
                    </a:ext>
                  </a:extLst>
                </a:gridCol>
              </a:tblGrid>
              <a:tr h="409073">
                <a:tc gridSpan="3">
                  <a:txBody>
                    <a:bodyPr/>
                    <a:lstStyle/>
                    <a:p>
                      <a:pPr marL="0" algn="l" defTabSz="1097280" rtl="0" eaLnBrk="1" latinLnBrk="0" hangingPunct="1"/>
                      <a:r>
                        <a:rPr lang="nb-NO" sz="1700" b="1" kern="120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Overordnet status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b="0" baseline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135213"/>
                  </a:ext>
                </a:extLst>
              </a:tr>
              <a:tr h="570998">
                <a:tc>
                  <a:txBody>
                    <a:bodyPr/>
                    <a:lstStyle/>
                    <a:p>
                      <a:pPr algn="ctr"/>
                      <a:r>
                        <a:rPr lang="nb-NO" sz="1800" b="1"/>
                        <a:t>F</a:t>
                      </a:r>
                    </a:p>
                    <a:p>
                      <a:pPr algn="ctr"/>
                      <a:r>
                        <a:rPr lang="nb-NO" sz="1050" b="1"/>
                        <a:t>Forrige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/>
                        <a:t>N</a:t>
                      </a:r>
                      <a:endParaRPr lang="nb-NO" sz="3600" b="1"/>
                    </a:p>
                    <a:p>
                      <a:pPr algn="ctr"/>
                      <a:r>
                        <a:rPr lang="nb-NO" sz="1050" b="1"/>
                        <a:t>Nå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/>
                        <a:t>T</a:t>
                      </a:r>
                      <a:endParaRPr lang="nb-NO" sz="3600" b="1"/>
                    </a:p>
                    <a:p>
                      <a:pPr marL="0" indent="0" algn="ctr"/>
                      <a:r>
                        <a:rPr lang="nb-NO" sz="1050" b="1"/>
                        <a:t>Tendens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 sz="110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6844"/>
                  </a:ext>
                </a:extLst>
              </a:tr>
            </a:tbl>
          </a:graphicData>
        </a:graphic>
      </p:graphicFrame>
      <p:sp>
        <p:nvSpPr>
          <p:cNvPr id="60" name="TekstSylinder 59"/>
          <p:cNvSpPr txBox="1"/>
          <p:nvPr/>
        </p:nvSpPr>
        <p:spPr>
          <a:xfrm>
            <a:off x="7954392" y="4683084"/>
            <a:ext cx="6553474" cy="3379075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400"/>
              <a:t>Ressurser og økonomi:</a:t>
            </a:r>
          </a:p>
          <a:p>
            <a:endParaRPr lang="nb-NO" sz="1100" b="0"/>
          </a:p>
          <a:p>
            <a:pPr lvl="0"/>
            <a:r>
              <a:rPr lang="nb-NO" sz="1400"/>
              <a:t>Status:</a:t>
            </a:r>
          </a:p>
          <a:p>
            <a:pPr lvl="0"/>
            <a:endParaRPr lang="nb-NO" sz="1400"/>
          </a:p>
          <a:p>
            <a:pPr lvl="0"/>
            <a:endParaRPr lang="nb-NO" sz="1400"/>
          </a:p>
          <a:p>
            <a:pPr lvl="0"/>
            <a:endParaRPr lang="nb-NO" sz="1400"/>
          </a:p>
          <a:p>
            <a:pPr lvl="0"/>
            <a:endParaRPr lang="nb-NO" sz="1400"/>
          </a:p>
          <a:p>
            <a:pPr lvl="0"/>
            <a:endParaRPr lang="nb-NO" sz="1400"/>
          </a:p>
          <a:p>
            <a:pPr lvl="0"/>
            <a:r>
              <a:rPr lang="nb-NO" sz="1400"/>
              <a:t>Tiltak:</a:t>
            </a:r>
          </a:p>
          <a:p>
            <a:endParaRPr lang="nb-NO" sz="240" b="0"/>
          </a:p>
          <a:p>
            <a:endParaRPr lang="nb-NO" b="0"/>
          </a:p>
        </p:txBody>
      </p:sp>
      <p:graphicFrame>
        <p:nvGraphicFramePr>
          <p:cNvPr id="61" name="Tabell 17"/>
          <p:cNvGraphicFramePr>
            <a:graphicFrameLocks noGrp="1"/>
          </p:cNvGraphicFramePr>
          <p:nvPr>
            <p:extLst/>
          </p:nvPr>
        </p:nvGraphicFramePr>
        <p:xfrm>
          <a:off x="6371936" y="1255950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graphicFrame>
        <p:nvGraphicFramePr>
          <p:cNvPr id="70" name="Tabell 21"/>
          <p:cNvGraphicFramePr>
            <a:graphicFrameLocks noGrp="1"/>
          </p:cNvGraphicFramePr>
          <p:nvPr>
            <p:extLst/>
          </p:nvPr>
        </p:nvGraphicFramePr>
        <p:xfrm>
          <a:off x="13325796" y="1255950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sp>
        <p:nvSpPr>
          <p:cNvPr id="55" name="Oval 7"/>
          <p:cNvSpPr/>
          <p:nvPr/>
        </p:nvSpPr>
        <p:spPr>
          <a:xfrm>
            <a:off x="5982689" y="6125452"/>
            <a:ext cx="354844" cy="30033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4DA5A2FB-796A-4A50-B270-C1DEC4A625C6}"/>
              </a:ext>
            </a:extLst>
          </p:cNvPr>
          <p:cNvSpPr/>
          <p:nvPr/>
        </p:nvSpPr>
        <p:spPr>
          <a:xfrm>
            <a:off x="6508538" y="4782500"/>
            <a:ext cx="340498" cy="360994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graphicFrame>
        <p:nvGraphicFramePr>
          <p:cNvPr id="63" name="Tabell 23">
            <a:extLst>
              <a:ext uri="{FF2B5EF4-FFF2-40B4-BE49-F238E27FC236}">
                <a16:creationId xmlns:a16="http://schemas.microsoft.com/office/drawing/2014/main" id="{287F3142-C375-4A5E-918E-D2BF2D007B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464274" y="4731553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sp>
        <p:nvSpPr>
          <p:cNvPr id="33" name="TekstSylinder 26"/>
          <p:cNvSpPr txBox="1"/>
          <p:nvPr/>
        </p:nvSpPr>
        <p:spPr>
          <a:xfrm>
            <a:off x="142484" y="4680429"/>
            <a:ext cx="7625476" cy="33918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400"/>
              <a:t>Risiko: Topp 3</a:t>
            </a:r>
          </a:p>
          <a:p>
            <a:endParaRPr lang="nb-NO" sz="1400"/>
          </a:p>
          <a:p>
            <a:endParaRPr lang="nb-NO" sz="1400"/>
          </a:p>
          <a:p>
            <a:r>
              <a:rPr lang="nb-NO" sz="1400"/>
              <a:t>Risiko for ikke å nå milepælene:</a:t>
            </a:r>
          </a:p>
          <a:p>
            <a:endParaRPr lang="nb-NO" sz="1400"/>
          </a:p>
          <a:p>
            <a:endParaRPr lang="nb-NO" sz="1400"/>
          </a:p>
          <a:p>
            <a:endParaRPr lang="nb-NO" sz="1400"/>
          </a:p>
          <a:p>
            <a:endParaRPr lang="nb-NO" sz="1400"/>
          </a:p>
          <a:p>
            <a:r>
              <a:rPr lang="nb-NO" sz="1400"/>
              <a:t>Risikoreduserende tiltak:</a:t>
            </a:r>
            <a:endParaRPr lang="nb-NO" sz="1400" b="0"/>
          </a:p>
          <a:p>
            <a:endParaRPr lang="nb-NO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0"/>
          </a:p>
          <a:p>
            <a:endParaRPr lang="nb-NO" b="0"/>
          </a:p>
          <a:p>
            <a:endParaRPr lang="nb-NO" b="0"/>
          </a:p>
        </p:txBody>
      </p:sp>
      <p:graphicFrame>
        <p:nvGraphicFramePr>
          <p:cNvPr id="41" name="Chart 37"/>
          <p:cNvGraphicFramePr>
            <a:graphicFrameLocks/>
          </p:cNvGraphicFramePr>
          <p:nvPr>
            <p:extLst/>
          </p:nvPr>
        </p:nvGraphicFramePr>
        <p:xfrm>
          <a:off x="3830580" y="4782500"/>
          <a:ext cx="3316314" cy="3204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721153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PTmal_Direktoratet_EhelseV1">
  <a:themeElements>
    <a:clrScheme name="Dir e-helse">
      <a:dk1>
        <a:sysClr val="windowText" lastClr="000000"/>
      </a:dk1>
      <a:lt1>
        <a:sysClr val="window" lastClr="FFFFFF"/>
      </a:lt1>
      <a:dk2>
        <a:srgbClr val="2C4457"/>
      </a:dk2>
      <a:lt2>
        <a:srgbClr val="F0F0F0"/>
      </a:lt2>
      <a:accent1>
        <a:srgbClr val="0069E8"/>
      </a:accent1>
      <a:accent2>
        <a:srgbClr val="281C2C"/>
      </a:accent2>
      <a:accent3>
        <a:srgbClr val="037A94"/>
      </a:accent3>
      <a:accent4>
        <a:srgbClr val="00BCD5"/>
      </a:accent4>
      <a:accent5>
        <a:srgbClr val="FF676A"/>
      </a:accent5>
      <a:accent6>
        <a:srgbClr val="EADFDF"/>
      </a:accent6>
      <a:hlink>
        <a:srgbClr val="00A8D7"/>
      </a:hlink>
      <a:folHlink>
        <a:srgbClr val="39FF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Direktoratet_EhelseV1.potx" id="{C35A806E-BACF-4289-BD8B-D06AF648F8A9}" vid="{D773CEB8-4479-4353-A549-F0C97AE54CE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CA171DCFB8CF4AA15F2F5BBE35616A" ma:contentTypeVersion="7" ma:contentTypeDescription="Opprett et nytt dokument." ma:contentTypeScope="" ma:versionID="83aadccaa6fae7c311cdd4cbde2abeec">
  <xsd:schema xmlns:xsd="http://www.w3.org/2001/XMLSchema" xmlns:xs="http://www.w3.org/2001/XMLSchema" xmlns:p="http://schemas.microsoft.com/office/2006/metadata/properties" xmlns:ns2="1ea32e06-597e-4dfa-bbd8-3e0534c0d372" xmlns:ns3="174c262a-430f-4bc2-b17f-366f4fa129ce" targetNamespace="http://schemas.microsoft.com/office/2006/metadata/properties" ma:root="true" ma:fieldsID="bd079118187bfc94f285f2a3dd80e0ea" ns2:_="" ns3:_="">
    <xsd:import namespace="1ea32e06-597e-4dfa-bbd8-3e0534c0d372"/>
    <xsd:import namespace="174c262a-430f-4bc2-b17f-366f4fa129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32e06-597e-4dfa-bbd8-3e0534c0d3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c262a-430f-4bc2-b17f-366f4fa129c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92ABA8-D8E6-4D6E-B6CC-0CDF97D8C8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D62461-1F11-4638-AE63-29163BDE9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a32e06-597e-4dfa-bbd8-3e0534c0d372"/>
    <ds:schemaRef ds:uri="174c262a-430f-4bc2-b17f-366f4fa12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717AFB-C79C-4154-B506-96BE486B0788}">
  <ds:schemaRefs>
    <ds:schemaRef ds:uri="http://purl.org/dc/elements/1.1/"/>
    <ds:schemaRef ds:uri="http://schemas.microsoft.com/office/2006/metadata/properties"/>
    <ds:schemaRef ds:uri="1ea32e06-597e-4dfa-bbd8-3e0534c0d372"/>
    <ds:schemaRef ds:uri="http://purl.org/dc/terms/"/>
    <ds:schemaRef ds:uri="http://schemas.microsoft.com/office/infopath/2007/PartnerControls"/>
    <ds:schemaRef ds:uri="http://schemas.microsoft.com/office/2006/documentManagement/types"/>
    <ds:schemaRef ds:uri="174c262a-430f-4bc2-b17f-366f4fa129c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PPTmal_Direktoratet_EhelseV1</Template>
  <TotalTime>39</TotalTime>
  <Words>450</Words>
  <Application>Microsoft Office PowerPoint</Application>
  <PresentationFormat>Egendefinert</PresentationFormat>
  <Paragraphs>167</Paragraphs>
  <Slides>2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PPTmal_Direktoratet_EhelseV1</vt:lpstr>
      <vt:lpstr>think-cell Slide</vt:lpstr>
      <vt:lpstr>PowerPoint-presentasjon</vt:lpstr>
      <vt:lpstr>PowerPoint-presentasjon</vt:lpstr>
    </vt:vector>
  </TitlesOfParts>
  <Company>Helsedirektoratet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Statusrapport for &lt;prosjekt&gt;</dc:title>
  <dc:creator>Bent Are Melsom</dc:creator>
  <dc:description>template by officeconsult.no</dc:description>
  <cp:lastModifiedBy>Frank Paul Silye</cp:lastModifiedBy>
  <cp:revision>2</cp:revision>
  <cp:lastPrinted>2018-08-09T13:14:38Z</cp:lastPrinted>
  <dcterms:created xsi:type="dcterms:W3CDTF">2016-01-25T08:26:51Z</dcterms:created>
  <dcterms:modified xsi:type="dcterms:W3CDTF">2019-01-25T13:24:26Z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0x010100EACA171DCFB8CF4AA15F2F5BBE35616A</vt:lpwstr>
  </property>
</Properties>
</file>