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6"/>
  </p:notesMasterIdLst>
  <p:sldIdLst>
    <p:sldId id="300" r:id="rId5"/>
  </p:sldIdLst>
  <p:sldSz cx="14630400" cy="8229600"/>
  <p:notesSz cx="6794500" cy="9931400"/>
  <p:custDataLst>
    <p:tags r:id="rId7"/>
  </p:custDataLst>
  <p:defaultTextStyle>
    <a:defPPr>
      <a:defRPr lang="nb-NO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9E8"/>
    <a:srgbClr val="E8DD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674BD-396D-4200-B4B7-7344F42040B5}" v="15" dt="2018-12-12T08:34:16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8" y="40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Paul Silye" userId="S::frankps@uio.no::dd159982-473e-4672-8c94-c2bf35265547" providerId="AD" clId="Web-{F180C176-3219-4A87-996B-10632F43320D}"/>
    <pc:docChg chg="modSld">
      <pc:chgData name="Frank Paul Silye" userId="S::frankps@uio.no::dd159982-473e-4672-8c94-c2bf35265547" providerId="AD" clId="Web-{F180C176-3219-4A87-996B-10632F43320D}" dt="2018-12-12T08:18:05.092" v="13" actId="20577"/>
      <pc:docMkLst>
        <pc:docMk/>
      </pc:docMkLst>
      <pc:sldChg chg="modSp">
        <pc:chgData name="Frank Paul Silye" userId="S::frankps@uio.no::dd159982-473e-4672-8c94-c2bf35265547" providerId="AD" clId="Web-{F180C176-3219-4A87-996B-10632F43320D}" dt="2018-12-12T08:18:05.092" v="13" actId="20577"/>
        <pc:sldMkLst>
          <pc:docMk/>
          <pc:sldMk cId="4213728476" sldId="300"/>
        </pc:sldMkLst>
        <pc:spChg chg="mod">
          <ac:chgData name="Frank Paul Silye" userId="S::frankps@uio.no::dd159982-473e-4672-8c94-c2bf35265547" providerId="AD" clId="Web-{F180C176-3219-4A87-996B-10632F43320D}" dt="2018-12-12T08:17:50.248" v="9" actId="20577"/>
          <ac:spMkLst>
            <pc:docMk/>
            <pc:sldMk cId="4213728476" sldId="300"/>
            <ac:spMk id="7" creationId="{00000000-0000-0000-0000-000000000000}"/>
          </ac:spMkLst>
        </pc:spChg>
        <pc:spChg chg="mod">
          <ac:chgData name="Frank Paul Silye" userId="S::frankps@uio.no::dd159982-473e-4672-8c94-c2bf35265547" providerId="AD" clId="Web-{F180C176-3219-4A87-996B-10632F43320D}" dt="2018-12-12T08:18:05.092" v="13" actId="20577"/>
          <ac:spMkLst>
            <pc:docMk/>
            <pc:sldMk cId="4213728476" sldId="300"/>
            <ac:spMk id="52" creationId="{00000000-0000-0000-0000-000000000000}"/>
          </ac:spMkLst>
        </pc:spChg>
      </pc:sldChg>
    </pc:docChg>
  </pc:docChgLst>
  <pc:docChgLst>
    <pc:chgData name="Gry Anita Hemsing" userId="c680a76b-ee8d-4eeb-885f-a53a0783cdeb" providerId="ADAL" clId="{55E2F120-18A7-DA4C-8EB7-B0874EF2E7D1}"/>
    <pc:docChg chg="modSld">
      <pc:chgData name="Gry Anita Hemsing" userId="c680a76b-ee8d-4eeb-885f-a53a0783cdeb" providerId="ADAL" clId="{55E2F120-18A7-DA4C-8EB7-B0874EF2E7D1}" dt="2018-11-01T09:59:49.041" v="20" actId="20577"/>
      <pc:docMkLst>
        <pc:docMk/>
      </pc:docMkLst>
      <pc:sldChg chg="modSp">
        <pc:chgData name="Gry Anita Hemsing" userId="c680a76b-ee8d-4eeb-885f-a53a0783cdeb" providerId="ADAL" clId="{55E2F120-18A7-DA4C-8EB7-B0874EF2E7D1}" dt="2018-11-01T09:59:49.041" v="20" actId="20577"/>
        <pc:sldMkLst>
          <pc:docMk/>
          <pc:sldMk cId="4213728476" sldId="300"/>
        </pc:sldMkLst>
        <pc:spChg chg="mod">
          <ac:chgData name="Gry Anita Hemsing" userId="c680a76b-ee8d-4eeb-885f-a53a0783cdeb" providerId="ADAL" clId="{55E2F120-18A7-DA4C-8EB7-B0874EF2E7D1}" dt="2018-11-01T09:59:49.041" v="20" actId="20577"/>
          <ac:spMkLst>
            <pc:docMk/>
            <pc:sldMk cId="4213728476" sldId="300"/>
            <ac:spMk id="7" creationId="{00000000-0000-0000-0000-000000000000}"/>
          </ac:spMkLst>
        </pc:spChg>
      </pc:sldChg>
    </pc:docChg>
  </pc:docChgLst>
  <pc:docChgLst>
    <pc:chgData name="Frank Paul Silye" userId="S::frankps@uio.no::dd159982-473e-4672-8c94-c2bf35265547" providerId="AD" clId="Web-{BE3674BD-396D-4200-B4B7-7344F42040B5}"/>
    <pc:docChg chg="modSld">
      <pc:chgData name="Frank Paul Silye" userId="S::frankps@uio.no::dd159982-473e-4672-8c94-c2bf35265547" providerId="AD" clId="Web-{BE3674BD-396D-4200-B4B7-7344F42040B5}" dt="2018-12-12T08:34:16.159" v="14" actId="20577"/>
      <pc:docMkLst>
        <pc:docMk/>
      </pc:docMkLst>
      <pc:sldChg chg="modSp">
        <pc:chgData name="Frank Paul Silye" userId="S::frankps@uio.no::dd159982-473e-4672-8c94-c2bf35265547" providerId="AD" clId="Web-{BE3674BD-396D-4200-B4B7-7344F42040B5}" dt="2018-12-12T08:34:16.159" v="14" actId="20577"/>
        <pc:sldMkLst>
          <pc:docMk/>
          <pc:sldMk cId="4213728476" sldId="300"/>
        </pc:sldMkLst>
        <pc:spChg chg="mod">
          <ac:chgData name="Frank Paul Silye" userId="S::frankps@uio.no::dd159982-473e-4672-8c94-c2bf35265547" providerId="AD" clId="Web-{BE3674BD-396D-4200-B4B7-7344F42040B5}" dt="2018-12-12T08:34:13.237" v="8" actId="20577"/>
          <ac:spMkLst>
            <pc:docMk/>
            <pc:sldMk cId="4213728476" sldId="300"/>
            <ac:spMk id="7" creationId="{00000000-0000-0000-0000-000000000000}"/>
          </ac:spMkLst>
        </pc:spChg>
        <pc:spChg chg="mod">
          <ac:chgData name="Frank Paul Silye" userId="S::frankps@uio.no::dd159982-473e-4672-8c94-c2bf35265547" providerId="AD" clId="Web-{BE3674BD-396D-4200-B4B7-7344F42040B5}" dt="2018-12-12T08:34:16.159" v="14" actId="20577"/>
          <ac:spMkLst>
            <pc:docMk/>
            <pc:sldMk cId="4213728476" sldId="300"/>
            <ac:spMk id="5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Overordnet prosjektrisiko
</a:t>
            </a:r>
          </a:p>
        </c:rich>
      </c:tx>
      <c:layout>
        <c:manualLayout>
          <c:xMode val="edge"/>
          <c:yMode val="edge"/>
          <c:x val="0.19684716224096993"/>
          <c:y val="2.9723937186091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72670807453417"/>
          <c:y val="0.16835716471733639"/>
          <c:w val="0.83229813664596275"/>
          <c:h val="0.66328666099480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'Risiko elementer'!$A$12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Risikomatrise'!$P$9:$P$10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Risikomatrise'!$Q$9:$Q$10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FA-4B61-8B06-307CEDA07C61}"/>
            </c:ext>
          </c:extLst>
        </c:ser>
        <c:ser>
          <c:idx val="1"/>
          <c:order val="1"/>
          <c:tx>
            <c:strRef>
              <c:f>'Risiko elementer'!$A$13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Risikomatrise'!$P$11:$P$12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Risikomatrise'!$Q$11:$Q$12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FFA-4B61-8B06-307CEDA07C61}"/>
            </c:ext>
          </c:extLst>
        </c:ser>
        <c:ser>
          <c:idx val="2"/>
          <c:order val="2"/>
          <c:tx>
            <c:strRef>
              <c:f>'Risiko elementer'!$A$14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Risikomatrise'!$P$13:$P$14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Risikomatrise'!$Q$13:$Q$14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FFA-4B61-8B06-307CEDA07C61}"/>
            </c:ext>
          </c:extLst>
        </c:ser>
        <c:ser>
          <c:idx val="3"/>
          <c:order val="3"/>
          <c:tx>
            <c:strRef>
              <c:f>'Risiko elementer'!$A$15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Risikomatrise'!$P$15:$P$16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Risikomatrise'!$Q$15:$Q$16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FFA-4B61-8B06-307CEDA07C61}"/>
            </c:ext>
          </c:extLst>
        </c:ser>
        <c:ser>
          <c:idx val="4"/>
          <c:order val="4"/>
          <c:tx>
            <c:strRef>
              <c:f>'Risiko elementer'!$A$16</c:f>
              <c:strCache>
                <c:ptCount val="1"/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Risikomatrise'!$P$17:$P$18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Risikomatrise'!$Q$17:$Q$18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FA-4B61-8B06-307CEDA07C61}"/>
            </c:ext>
          </c:extLst>
        </c:ser>
        <c:ser>
          <c:idx val="5"/>
          <c:order val="5"/>
          <c:tx>
            <c:strRef>
              <c:f>'Risiko elementer'!$A$17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Risikomatrise'!$P$19:$P$20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Risikomatrise'!$Q$19:$Q$20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FFA-4B61-8B06-307CEDA07C61}"/>
            </c:ext>
          </c:extLst>
        </c:ser>
        <c:ser>
          <c:idx val="6"/>
          <c:order val="6"/>
          <c:tx>
            <c:strRef>
              <c:f>'Risiko elementer'!$A$18</c:f>
              <c:strCache>
                <c:ptCount val="1"/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Risikomatrise'!$P$21:$P$22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Risikomatrise'!$Q$21:$Q$22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EFFA-4B61-8B06-307CEDA07C61}"/>
            </c:ext>
          </c:extLst>
        </c:ser>
        <c:ser>
          <c:idx val="7"/>
          <c:order val="7"/>
          <c:tx>
            <c:strRef>
              <c:f>'Risiko elementer'!$A$19</c:f>
              <c:strCache>
                <c:ptCount val="1"/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Risikomatrise'!$P$23:$P$24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Risikomatrise'!$Q$23:$Q$24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EFFA-4B61-8B06-307CEDA07C61}"/>
            </c:ext>
          </c:extLst>
        </c:ser>
        <c:ser>
          <c:idx val="8"/>
          <c:order val="8"/>
          <c:tx>
            <c:strRef>
              <c:f>'Risiko elementer'!$A$20</c:f>
              <c:strCache>
                <c:ptCount val="1"/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Risikomatrise'!$P$25:$P$26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Risikomatrise'!$Q$25:$Q$26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EFFA-4B61-8B06-307CEDA07C61}"/>
            </c:ext>
          </c:extLst>
        </c:ser>
        <c:ser>
          <c:idx val="9"/>
          <c:order val="9"/>
          <c:tx>
            <c:strRef>
              <c:f>'Risiko elementer'!$A$21</c:f>
              <c:strCache>
                <c:ptCount val="1"/>
              </c:strCache>
            </c:strRef>
          </c:tx>
          <c:spPr>
            <a:ln w="12700">
              <a:solidFill>
                <a:srgbClr val="CC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EFFA-4B61-8B06-307CEDA07C61}"/>
              </c:ext>
            </c:extLst>
          </c:dPt>
          <c:dLbls>
            <c:dLbl>
              <c:idx val="1"/>
              <c:layout>
                <c:manualLayout>
                  <c:x val="-8.9988751406074249E-3"/>
                  <c:y val="-2.7510316368638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Risikomatrise'!$P$27:$P$28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Risikomatrise'!$Q$27:$Q$28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EFFA-4B61-8B06-307CEDA07C61}"/>
            </c:ext>
          </c:extLst>
        </c:ser>
        <c:ser>
          <c:idx val="10"/>
          <c:order val="10"/>
          <c:tx>
            <c:strRef>
              <c:f>'Risiko elementer'!$A$22</c:f>
              <c:strCache>
                <c:ptCount val="1"/>
              </c:strCache>
            </c:strRef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Risikomatrise'!$P$29:$P$30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Risikomatrise'!$Q$29:$Q$30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FFA-4B61-8B06-307CEDA07C61}"/>
            </c:ext>
          </c:extLst>
        </c:ser>
        <c:ser>
          <c:idx val="11"/>
          <c:order val="11"/>
          <c:tx>
            <c:strRef>
              <c:f>'Risiko elementer'!$A$23</c:f>
              <c:strCache>
                <c:ptCount val="1"/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Risikomatrise'!$P$31:$P$32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Risikomatrise'!$Q$31:$Q$32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EFFA-4B61-8B06-307CEDA07C61}"/>
            </c:ext>
          </c:extLst>
        </c:ser>
        <c:ser>
          <c:idx val="12"/>
          <c:order val="12"/>
          <c:tx>
            <c:strRef>
              <c:f>'Risiko elementer'!$A$24</c:f>
              <c:strCache>
                <c:ptCount val="1"/>
              </c:strCache>
            </c:strRef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Risikomatrise'!$P$33:$P$34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Risikomatrise'!$Q$33:$Q$34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EFFA-4B61-8B06-307CEDA07C61}"/>
            </c:ext>
          </c:extLst>
        </c:ser>
        <c:ser>
          <c:idx val="16"/>
          <c:order val="13"/>
          <c:tx>
            <c:strRef>
              <c:f>'Risiko elementer'!$A$25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EFFA-4B61-8B06-307CEDA07C61}"/>
            </c:ext>
          </c:extLst>
        </c:ser>
        <c:ser>
          <c:idx val="17"/>
          <c:order val="14"/>
          <c:tx>
            <c:strRef>
              <c:f>'Risiko elementer'!$A$26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EFFA-4B61-8B06-307CEDA07C61}"/>
            </c:ext>
          </c:extLst>
        </c:ser>
        <c:ser>
          <c:idx val="13"/>
          <c:order val="15"/>
          <c:tx>
            <c:strRef>
              <c:f>'Risiko elementer'!$A$27</c:f>
              <c:strCache>
                <c:ptCount val="1"/>
              </c:strCache>
            </c:strRef>
          </c:tx>
          <c:spPr>
            <a:ln w="12700">
              <a:solidFill>
                <a:srgbClr val="FF99CC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0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Risikomatrise'!$P$35:$P$36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Risikomatrise'!$Q$35:$Q$36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EFFA-4B61-8B06-307CEDA07C61}"/>
            </c:ext>
          </c:extLst>
        </c:ser>
        <c:ser>
          <c:idx val="18"/>
          <c:order val="16"/>
          <c:tx>
            <c:strRef>
              <c:f>'Risiko elementer'!$A$28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EFFA-4B61-8B06-307CEDA07C61}"/>
            </c:ext>
          </c:extLst>
        </c:ser>
        <c:ser>
          <c:idx val="15"/>
          <c:order val="17"/>
          <c:tx>
            <c:strRef>
              <c:f>'Risiko elementer'!$A$29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EFFA-4B61-8B06-307CEDA07C61}"/>
            </c:ext>
          </c:extLst>
        </c:ser>
        <c:ser>
          <c:idx val="19"/>
          <c:order val="18"/>
          <c:tx>
            <c:strRef>
              <c:f>'Risiko elementer'!$A$30</c:f>
              <c:strCache>
                <c:ptCount val="1"/>
              </c:strCache>
            </c:strRef>
          </c:tx>
          <c:dPt>
            <c:idx val="0"/>
            <c:marker>
              <c:symbol val="diamond"/>
              <c:size val="10"/>
              <c:spPr>
                <a:solidFill>
                  <a:srgbClr val="00008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EFFA-4B61-8B06-307CEDA07C61}"/>
              </c:ext>
            </c:extLst>
          </c:dPt>
          <c:dLbls>
            <c:dLbl>
              <c:idx val="0"/>
              <c:layout>
                <c:manualLayout>
                  <c:x val="-1.124859392575927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EFFA-4B61-8B06-307CEDA07C61}"/>
            </c:ext>
          </c:extLst>
        </c:ser>
        <c:ser>
          <c:idx val="20"/>
          <c:order val="19"/>
          <c:tx>
            <c:strRef>
              <c:f>'Risiko elementer'!$A$31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EFFA-4B61-8B06-307CEDA07C61}"/>
            </c:ext>
          </c:extLst>
        </c:ser>
        <c:ser>
          <c:idx val="21"/>
          <c:order val="20"/>
          <c:tx>
            <c:strRef>
              <c:f>'Risiko elementer'!$A$32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EFFA-4B61-8B06-307CEDA07C61}"/>
            </c:ext>
          </c:extLst>
        </c:ser>
        <c:ser>
          <c:idx val="22"/>
          <c:order val="21"/>
          <c:tx>
            <c:strRef>
              <c:f>'Risiko elementer'!$A$33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EFFA-4B61-8B06-307CEDA07C61}"/>
            </c:ext>
          </c:extLst>
        </c:ser>
        <c:ser>
          <c:idx val="23"/>
          <c:order val="22"/>
          <c:tx>
            <c:strRef>
              <c:f>'Risiko elementer'!$A$34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EFFA-4B61-8B06-307CEDA07C61}"/>
            </c:ext>
          </c:extLst>
        </c:ser>
        <c:ser>
          <c:idx val="24"/>
          <c:order val="23"/>
          <c:tx>
            <c:strRef>
              <c:f>'Risiko elementer'!$A$35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EFFA-4B61-8B06-307CEDA07C61}"/>
            </c:ext>
          </c:extLst>
        </c:ser>
        <c:ser>
          <c:idx val="25"/>
          <c:order val="24"/>
          <c:tx>
            <c:strRef>
              <c:f>'Risiko elementer'!$A$36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EFFA-4B61-8B06-307CEDA07C61}"/>
            </c:ext>
          </c:extLst>
        </c:ser>
        <c:ser>
          <c:idx val="26"/>
          <c:order val="25"/>
          <c:tx>
            <c:strRef>
              <c:f>'Risiko elementer'!$A$37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EFFA-4B61-8B06-307CEDA07C61}"/>
            </c:ext>
          </c:extLst>
        </c:ser>
        <c:ser>
          <c:idx val="27"/>
          <c:order val="26"/>
          <c:tx>
            <c:strRef>
              <c:f>'Risiko elementer'!$A$38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EFFA-4B61-8B06-307CEDA07C61}"/>
            </c:ext>
          </c:extLst>
        </c:ser>
        <c:ser>
          <c:idx val="28"/>
          <c:order val="27"/>
          <c:tx>
            <c:strRef>
              <c:f>'Risiko elementer'!$A$39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EFFA-4B61-8B06-307CEDA07C61}"/>
            </c:ext>
          </c:extLst>
        </c:ser>
        <c:ser>
          <c:idx val="29"/>
          <c:order val="28"/>
          <c:tx>
            <c:strRef>
              <c:f>'Risiko elementer'!$A$40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EFFA-4B61-8B06-307CEDA07C61}"/>
            </c:ext>
          </c:extLst>
        </c:ser>
        <c:ser>
          <c:idx val="30"/>
          <c:order val="29"/>
          <c:tx>
            <c:strRef>
              <c:f>'Risiko elementer'!$A$41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EFFA-4B61-8B06-307CEDA07C61}"/>
            </c:ext>
          </c:extLst>
        </c:ser>
        <c:ser>
          <c:idx val="31"/>
          <c:order val="30"/>
          <c:tx>
            <c:strRef>
              <c:f>'Risiko elementer'!$A$42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EFFA-4B61-8B06-307CEDA07C61}"/>
            </c:ext>
          </c:extLst>
        </c:ser>
        <c:ser>
          <c:idx val="32"/>
          <c:order val="31"/>
          <c:tx>
            <c:strRef>
              <c:f>'Risiko elementer'!$A$43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elementer'!$P$43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EFFA-4B61-8B06-307CEDA07C61}"/>
            </c:ext>
          </c:extLst>
        </c:ser>
        <c:ser>
          <c:idx val="14"/>
          <c:order val="32"/>
          <c:tx>
            <c:strRef>
              <c:f>'Risiko elementer'!$A$44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EFFA-4B61-8B06-307CEDA07C61}"/>
            </c:ext>
          </c:extLst>
        </c:ser>
        <c:ser>
          <c:idx val="33"/>
          <c:order val="33"/>
          <c:tx>
            <c:strRef>
              <c:f>'Risiko elementer'!$A$45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EFFA-4B61-8B06-307CEDA07C61}"/>
            </c:ext>
          </c:extLst>
        </c:ser>
        <c:ser>
          <c:idx val="34"/>
          <c:order val="34"/>
          <c:tx>
            <c:strRef>
              <c:f>'Risiko elementer'!$A$46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EFFA-4B61-8B06-307CEDA07C61}"/>
            </c:ext>
          </c:extLst>
        </c:ser>
        <c:ser>
          <c:idx val="35"/>
          <c:order val="35"/>
          <c:tx>
            <c:strRef>
              <c:f>'Risiko elementer'!$A$47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EFFA-4B61-8B06-307CEDA07C61}"/>
            </c:ext>
          </c:extLst>
        </c:ser>
        <c:ser>
          <c:idx val="36"/>
          <c:order val="36"/>
          <c:tx>
            <c:strRef>
              <c:f>'Risiko elementer'!$A$48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9-EFFA-4B61-8B06-307CEDA07C61}"/>
            </c:ext>
          </c:extLst>
        </c:ser>
        <c:ser>
          <c:idx val="37"/>
          <c:order val="37"/>
          <c:tx>
            <c:strRef>
              <c:f>'Risiko elementer'!$A$49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EFFA-4B61-8B06-307CEDA07C61}"/>
            </c:ext>
          </c:extLst>
        </c:ser>
        <c:ser>
          <c:idx val="38"/>
          <c:order val="38"/>
          <c:tx>
            <c:strRef>
              <c:f>'Risiko elementer'!$A$50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elementer'!$P$50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EFFA-4B61-8B06-307CEDA07C61}"/>
            </c:ext>
          </c:extLst>
        </c:ser>
        <c:ser>
          <c:idx val="39"/>
          <c:order val="39"/>
          <c:tx>
            <c:strRef>
              <c:f>'Risiko elementer'!$A$51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EFFA-4B61-8B06-307CEDA07C61}"/>
            </c:ext>
          </c:extLst>
        </c:ser>
        <c:ser>
          <c:idx val="40"/>
          <c:order val="40"/>
          <c:tx>
            <c:strRef>
              <c:f>'Risiko elementer'!$A$52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EFFA-4B61-8B06-307CEDA07C61}"/>
            </c:ext>
          </c:extLst>
        </c:ser>
        <c:ser>
          <c:idx val="41"/>
          <c:order val="41"/>
          <c:tx>
            <c:strRef>
              <c:f>'Risiko elementer'!$A$53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EFFA-4B61-8B06-307CEDA07C61}"/>
            </c:ext>
          </c:extLst>
        </c:ser>
        <c:ser>
          <c:idx val="42"/>
          <c:order val="42"/>
          <c:tx>
            <c:strRef>
              <c:f>'Risiko elementer'!$A$54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EFFA-4B61-8B06-307CEDA07C61}"/>
            </c:ext>
          </c:extLst>
        </c:ser>
        <c:ser>
          <c:idx val="43"/>
          <c:order val="43"/>
          <c:tx>
            <c:strRef>
              <c:f>'Risiko elementer'!$A$55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EFFA-4B61-8B06-307CEDA07C61}"/>
            </c:ext>
          </c:extLst>
        </c:ser>
        <c:ser>
          <c:idx val="44"/>
          <c:order val="44"/>
          <c:tx>
            <c:strRef>
              <c:f>'Risiko elementer'!$A$56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EFFA-4B61-8B06-307CEDA07C61}"/>
            </c:ext>
          </c:extLst>
        </c:ser>
        <c:ser>
          <c:idx val="45"/>
          <c:order val="45"/>
          <c:tx>
            <c:strRef>
              <c:f>'Risiko elementer'!$A$57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EFFA-4B61-8B06-307CEDA07C61}"/>
            </c:ext>
          </c:extLst>
        </c:ser>
        <c:ser>
          <c:idx val="46"/>
          <c:order val="46"/>
          <c:tx>
            <c:strRef>
              <c:f>'Risiko elementer'!$A$58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EFFA-4B61-8B06-307CEDA07C61}"/>
            </c:ext>
          </c:extLst>
        </c:ser>
        <c:ser>
          <c:idx val="47"/>
          <c:order val="47"/>
          <c:tx>
            <c:strRef>
              <c:f>'Risiko elementer'!$A$59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EFFA-4B61-8B06-307CEDA07C61}"/>
            </c:ext>
          </c:extLst>
        </c:ser>
        <c:ser>
          <c:idx val="48"/>
          <c:order val="48"/>
          <c:tx>
            <c:strRef>
              <c:f>'Risiko elementer'!$A$60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EFFA-4B61-8B06-307CEDA07C61}"/>
            </c:ext>
          </c:extLst>
        </c:ser>
        <c:ser>
          <c:idx val="49"/>
          <c:order val="49"/>
          <c:tx>
            <c:strRef>
              <c:f>'Risiko elementer'!$A$61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EFFA-4B61-8B06-307CEDA0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7840"/>
        <c:axId val="116318208"/>
      </c:scatterChart>
      <c:valAx>
        <c:axId val="116307840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Konsekvensvurdering</a:t>
                </a:r>
              </a:p>
            </c:rich>
          </c:tx>
          <c:layout>
            <c:manualLayout>
              <c:xMode val="edge"/>
              <c:yMode val="edge"/>
              <c:x val="0.35985785484679583"/>
              <c:y val="0.89384487870190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18208"/>
        <c:crosses val="autoZero"/>
        <c:crossBetween val="midCat"/>
        <c:majorUnit val="1"/>
        <c:minorUnit val="1"/>
      </c:valAx>
      <c:valAx>
        <c:axId val="116318208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Sannsynlighet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 sz="11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2389659121542773E-2"/>
              <c:y val="0.3416046819943718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07840"/>
        <c:crossesAt val="0"/>
        <c:crossBetween val="midCat"/>
        <c:majorUnit val="1"/>
        <c:minorUnit val="1"/>
      </c:val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3175">
      <a:solidFill>
        <a:sysClr val="window" lastClr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0C05338-D6E6-4CE9-9682-B4D4ECBC4CCD}" type="datetimeFigureOut">
              <a:rPr lang="nb-NO" smtClean="0"/>
              <a:t>24.01.2019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1" y="4779487"/>
            <a:ext cx="5435600" cy="391048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7691EBB-80F8-43BC-BCC6-078EA46124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5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081"/>
            <a:ext cx="1530099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8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1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4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902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45-2A85-4438-AC6C-9384C559E66B}" type="datetime1">
              <a:rPr lang="nb-NO" smtClean="0"/>
              <a:t>24.01.2019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1955044"/>
            <a:ext cx="10585323" cy="4968621"/>
          </a:xfrm>
          <a:solidFill>
            <a:srgbClr val="0069E8"/>
          </a:solidFill>
        </p:spPr>
        <p:txBody>
          <a:bodyPr lIns="432000" tIns="432000" rIns="432000" bIns="432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7908-EC85-4632-9C4B-83E40FF1249F}" type="datetime1">
              <a:rPr lang="nb-NO" smtClean="0"/>
              <a:t>24.01.2019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12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2603125"/>
            <a:ext cx="11233404" cy="453656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435A-BE20-4F09-82D2-3003BB17C80A}" type="datetime1">
              <a:rPr lang="nb-NO" smtClean="0"/>
              <a:t>24.01.2019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591399" y="1955044"/>
            <a:ext cx="11233404" cy="64808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913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0672-1BB0-44D0-A7F1-A0555A9945F3}" type="datetime1">
              <a:rPr lang="nb-NO" smtClean="0"/>
              <a:t>24.01.2019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1591399" y="1955044"/>
            <a:ext cx="13039001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260000" rIns="0" bIns="0" anchor="t" anchorCtr="1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9723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32873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EDC0-8B0B-4FEB-80AB-549D533678FA}" type="datetime1">
              <a:rPr lang="nb-NO" smtClean="0"/>
              <a:t>24.01.2019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8160-CBC6-44F3-A419-4691577D08E2}" type="datetime1">
              <a:rPr lang="nb-NO" smtClean="0"/>
              <a:t>24.01.2019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3409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  <a:solidFill>
            <a:srgbClr val="EFEFEF"/>
          </a:solidFill>
        </p:spPr>
        <p:txBody>
          <a:bodyPr lIns="216000" tIns="216000" rIns="216000" bIns="21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29C-8168-4B91-890F-C5E9E88B04CF}" type="datetime1">
              <a:rPr lang="nb-NO" smtClean="0"/>
              <a:t>24.01.2019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754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BDD-28BA-45B6-B0A4-1E0CB3996F2B}" type="datetime1">
              <a:rPr lang="nb-NO" smtClean="0"/>
              <a:t>24.01.2019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4208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84198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D56F-37E5-47E1-A1C8-CC0C8A64CE51}" type="datetime1">
              <a:rPr lang="nb-NO" smtClean="0"/>
              <a:t>24.01.2019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84198" y="4752594"/>
            <a:ext cx="5184648" cy="2376297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007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C1B-76D5-428F-B4F8-9DFEF45A20DE}" type="datetime1">
              <a:rPr lang="nb-NO" smtClean="0"/>
              <a:t>24.01.2019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9139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2714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1399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632954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632954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26F-10C9-4506-BB87-948311CE756B}" type="datetime1">
              <a:rPr lang="nb-NO" smtClean="0"/>
              <a:t>24.01.2019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374-CE3F-4BEF-A161-272C71B0C02B}" type="datetime1">
              <a:rPr lang="nb-NO" smtClean="0"/>
              <a:t>24.01.2019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836E-C4EC-4E3C-9EA0-07C47D63B35B}" type="datetime1">
              <a:rPr lang="nb-NO" smtClean="0"/>
              <a:t>24.01.2019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" y="648081"/>
            <a:ext cx="1523717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accent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6"/>
            <a:ext cx="6696837" cy="1512937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1317986" y="630079"/>
            <a:ext cx="3312414" cy="6480810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800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1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596017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7291" y="658882"/>
            <a:ext cx="9937242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10585323" cy="5184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48175" y="7632954"/>
            <a:ext cx="101546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2FCF156-2266-4DDD-A756-6601C920D2AC}" type="datetime1">
              <a:rPr lang="nb-NO" smtClean="0"/>
              <a:t>24.01.2019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08801" y="7632954"/>
            <a:ext cx="5760720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653557" y="7632954"/>
            <a:ext cx="37057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2201"/>
            <a:ext cx="3903014" cy="7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189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1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ekstSylinder 10"/>
          <p:cNvSpPr txBox="1"/>
          <p:nvPr/>
        </p:nvSpPr>
        <p:spPr>
          <a:xfrm>
            <a:off x="132839" y="138791"/>
            <a:ext cx="4349277" cy="12878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 anchor="t">
            <a:spAutoFit/>
          </a:bodyPr>
          <a:lstStyle/>
          <a:p>
            <a:r>
              <a:rPr lang="nb-NO" sz="2000" b="1" dirty="0">
                <a:solidFill>
                  <a:prstClr val="black"/>
                </a:solidFill>
              </a:rPr>
              <a:t>STATUSRAPPORT</a:t>
            </a:r>
            <a:r>
              <a:rPr lang="nb-NO" sz="2000" b="1" dirty="0">
                <a:solidFill>
                  <a:prstClr val="black"/>
                </a:solidFill>
                <a:cs typeface="Arial"/>
              </a:rPr>
              <a:t/>
            </a:r>
            <a:br>
              <a:rPr lang="nb-NO" sz="2000" b="1" dirty="0">
                <a:solidFill>
                  <a:prstClr val="black"/>
                </a:solidFill>
                <a:cs typeface="Arial"/>
              </a:rPr>
            </a:br>
            <a:r>
              <a:rPr lang="nb-NO" sz="2000" b="1" dirty="0" smtClean="0">
                <a:solidFill>
                  <a:prstClr val="black"/>
                </a:solidFill>
                <a:cs typeface="Arial"/>
              </a:rPr>
              <a:t>UiO Saksbehandling og arkiv</a:t>
            </a:r>
          </a:p>
          <a:p>
            <a:r>
              <a:rPr lang="nb-NO" sz="2000" b="1" dirty="0" smtClean="0">
                <a:solidFill>
                  <a:prstClr val="black"/>
                </a:solidFill>
                <a:cs typeface="Arial"/>
              </a:rPr>
              <a:t>Delprosjektene 1 &amp; 2</a:t>
            </a:r>
            <a:endParaRPr lang="nb-NO" sz="2000" b="1" dirty="0">
              <a:solidFill>
                <a:prstClr val="black"/>
              </a:solidFill>
            </a:endParaRPr>
          </a:p>
          <a:p>
            <a:endParaRPr lang="nb-NO" sz="1100" b="1" dirty="0">
              <a:solidFill>
                <a:prstClr val="black"/>
              </a:solidFill>
            </a:endParaRPr>
          </a:p>
          <a:p>
            <a:endParaRPr lang="nb-NO" sz="1100" dirty="0">
              <a:solidFill>
                <a:prstClr val="black"/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142483" y="1211859"/>
            <a:ext cx="14365384" cy="3404550"/>
            <a:chOff x="142483" y="1211859"/>
            <a:chExt cx="14365384" cy="3404550"/>
          </a:xfrm>
        </p:grpSpPr>
        <p:sp>
          <p:nvSpPr>
            <p:cNvPr id="30" name="TekstSylinder 26"/>
            <p:cNvSpPr txBox="1"/>
            <p:nvPr/>
          </p:nvSpPr>
          <p:spPr>
            <a:xfrm>
              <a:off x="142483" y="1211859"/>
              <a:ext cx="7625477" cy="337978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pPr marL="177800" indent="-177800"/>
              <a:r>
                <a:rPr lang="nb-NO" sz="1400" dirty="0" smtClean="0"/>
                <a:t>FREMDRIFT</a:t>
              </a:r>
            </a:p>
            <a:p>
              <a:pPr marL="177800" indent="-177800"/>
              <a:r>
                <a:rPr lang="nb-NO" sz="1400" dirty="0" smtClean="0"/>
                <a:t>Status</a:t>
              </a:r>
              <a:r>
                <a:rPr lang="nb-NO" sz="1400" dirty="0"/>
                <a:t>: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Utkast til høringsnotat for organisering av arkivtjenesten diskutert i styringsgruppen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Prosesser for kartlegging, standardisering og automatisering er valgt, og arbeid igangsatt 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Diverse </a:t>
              </a:r>
              <a:r>
                <a:rPr lang="nb-NO" sz="1400" b="0" dirty="0"/>
                <a:t>forankrings- og kommunikasjonsaktiviteter gjennomført i lederfora, nettverk</a:t>
              </a:r>
              <a:r>
                <a:rPr lang="nb-NO" sz="1400" b="0" dirty="0">
                  <a:cs typeface="Arial"/>
                </a:rPr>
                <a:t> og </a:t>
              </a:r>
              <a:r>
                <a:rPr lang="nb-NO" sz="1400" b="0" dirty="0" smtClean="0">
                  <a:cs typeface="Arial"/>
                </a:rPr>
                <a:t>møter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Gjennomgang </a:t>
              </a:r>
              <a:r>
                <a:rPr lang="nb-NO" sz="1400" b="0" dirty="0" smtClean="0"/>
                <a:t>av, </a:t>
              </a:r>
              <a:r>
                <a:rPr lang="nb-NO" sz="1400" b="0" dirty="0" smtClean="0"/>
                <a:t>og innspill </a:t>
              </a:r>
              <a:r>
                <a:rPr lang="nb-NO" sz="1400" b="0" dirty="0" smtClean="0"/>
                <a:t>til, </a:t>
              </a:r>
              <a:r>
                <a:rPr lang="nb-NO" sz="1400" b="0" dirty="0" smtClean="0"/>
                <a:t>BOTT </a:t>
              </a:r>
              <a:r>
                <a:rPr lang="nb-NO" sz="1400" b="0" dirty="0"/>
                <a:t>anskaffelsesdokumenter </a:t>
              </a:r>
            </a:p>
            <a:p>
              <a:endParaRPr lang="nb-NO" sz="1400" b="0" dirty="0"/>
            </a:p>
            <a:p>
              <a:r>
                <a:rPr lang="nb-NO" sz="1400" dirty="0"/>
                <a:t>Aktiviteter i nærmeste fremtid</a:t>
              </a:r>
              <a:r>
                <a:rPr lang="nb-NO" sz="1400" dirty="0" smtClean="0"/>
                <a:t>:</a:t>
              </a:r>
              <a:endParaRPr lang="nb-NO" sz="1400" b="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Ferdig </a:t>
              </a:r>
              <a:r>
                <a:rPr lang="nb-NO" sz="1400" b="0" dirty="0"/>
                <a:t>høringsnotat skal godkjennes for </a:t>
              </a:r>
              <a:r>
                <a:rPr lang="nb-NO" sz="1400" b="0" dirty="0" smtClean="0"/>
                <a:t>utsending til enhetene </a:t>
              </a:r>
              <a:r>
                <a:rPr lang="nb-NO" sz="1400" b="0" dirty="0"/>
                <a:t>etter styringsgruppemøtet </a:t>
              </a:r>
              <a:r>
                <a:rPr lang="nb-NO" sz="1400" b="0" dirty="0" smtClean="0"/>
                <a:t>14.2.19</a:t>
              </a:r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Diverse arbeidsmøter med fakulteter og fagavdelinger for å igangsette </a:t>
              </a:r>
              <a:r>
                <a:rPr lang="nb-NO" sz="1400" b="0" dirty="0" smtClean="0"/>
                <a:t>prosessforbedring innen utvalgte områder</a:t>
              </a:r>
              <a:endParaRPr lang="nb-NO" sz="1400" b="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Kommunikasjons- </a:t>
              </a:r>
              <a:r>
                <a:rPr lang="nb-NO" sz="1400" b="0" dirty="0"/>
                <a:t>og </a:t>
              </a:r>
              <a:r>
                <a:rPr lang="nb-NO" sz="1400" b="0" dirty="0" smtClean="0"/>
                <a:t>forankringsaktiviteter, inkl. workshop i direktørnettverket (delpr.1), presentasjon i IDF (delpr.2) og deltagelse i programturneen. </a:t>
              </a:r>
              <a:endParaRPr lang="nb-NO" sz="1400" b="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0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  <a:p>
              <a:endParaRPr lang="nb-NO" b="0" dirty="0"/>
            </a:p>
          </p:txBody>
        </p:sp>
        <p:sp>
          <p:nvSpPr>
            <p:cNvPr id="31" name="TekstSylinder 26"/>
            <p:cNvSpPr txBox="1"/>
            <p:nvPr/>
          </p:nvSpPr>
          <p:spPr>
            <a:xfrm>
              <a:off x="7954392" y="1232409"/>
              <a:ext cx="6553475" cy="3384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 smtClean="0"/>
                <a:t>AVHENGIGHETER</a:t>
              </a:r>
              <a:endParaRPr lang="nb-NO" sz="1400" dirty="0"/>
            </a:p>
            <a:p>
              <a:endParaRPr lang="nb-NO" sz="1100" dirty="0"/>
            </a:p>
            <a:p>
              <a:r>
                <a:rPr lang="nb-NO" sz="1400" dirty="0"/>
                <a:t>Status</a:t>
              </a:r>
              <a:r>
                <a:rPr lang="nb-NO" sz="1400" b="0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Ina </a:t>
              </a:r>
              <a:r>
                <a:rPr lang="nb-NO" sz="1400" b="0" dirty="0"/>
                <a:t>Høj Hinden deltar i BOTT anskaffelsesprosess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Komme til enighet om prioritering og rekkefølge av RPA-prosesser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b="0" dirty="0"/>
            </a:p>
            <a:p>
              <a:r>
                <a:rPr lang="nb-NO" sz="1400" dirty="0"/>
                <a:t>Behov for avklaringer:</a:t>
              </a:r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Hvordan sikre forholdet/kommunikasjon/koordinering mellom institusjon og BOTT-prosjekt slik at vi er et </a:t>
              </a:r>
              <a:r>
                <a:rPr lang="nb-NO" sz="1400" dirty="0" smtClean="0"/>
                <a:t>VI</a:t>
              </a:r>
              <a:r>
                <a:rPr lang="nb-NO" sz="1400" b="0" dirty="0" smtClean="0"/>
                <a:t>?</a:t>
              </a:r>
              <a:endParaRPr lang="nb-NO" sz="1400" b="0" dirty="0"/>
            </a:p>
            <a:p>
              <a:endParaRPr lang="nb-NO" b="0" dirty="0"/>
            </a:p>
          </p:txBody>
        </p:sp>
      </p:grpSp>
      <p:sp>
        <p:nvSpPr>
          <p:cNvPr id="52" name="TekstSylinder 19"/>
          <p:cNvSpPr txBox="1"/>
          <p:nvPr/>
        </p:nvSpPr>
        <p:spPr>
          <a:xfrm>
            <a:off x="4530300" y="137580"/>
            <a:ext cx="2366918" cy="9895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130622" bIns="0" rtlCol="0" anchor="t">
            <a:noAutofit/>
          </a:bodyPr>
          <a:lstStyle/>
          <a:p>
            <a:r>
              <a:rPr lang="nb-NO" sz="1500" b="1" dirty="0">
                <a:solidFill>
                  <a:schemeClr val="tx1"/>
                </a:solidFill>
              </a:rPr>
              <a:t>Dato</a:t>
            </a:r>
            <a:r>
              <a:rPr lang="nb-NO" sz="15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nb-NO" sz="2000" b="1" dirty="0" smtClean="0">
                <a:solidFill>
                  <a:schemeClr val="tx1"/>
                </a:solidFill>
              </a:rPr>
              <a:t>01.02.2019</a:t>
            </a:r>
            <a:endParaRPr lang="nb-N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26244"/>
              </p:ext>
            </p:extLst>
          </p:nvPr>
        </p:nvGraphicFramePr>
        <p:xfrm>
          <a:off x="6897218" y="137580"/>
          <a:ext cx="7610649" cy="9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74">
                  <a:extLst>
                    <a:ext uri="{9D8B030D-6E8A-4147-A177-3AD203B41FA5}">
                      <a16:colId xmlns:a16="http://schemas.microsoft.com/office/drawing/2014/main" val="1135141023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213977571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919443761"/>
                    </a:ext>
                  </a:extLst>
                </a:gridCol>
                <a:gridCol w="5461220">
                  <a:extLst>
                    <a:ext uri="{9D8B030D-6E8A-4147-A177-3AD203B41FA5}">
                      <a16:colId xmlns:a16="http://schemas.microsoft.com/office/drawing/2014/main" val="3246959147"/>
                    </a:ext>
                  </a:extLst>
                </a:gridCol>
              </a:tblGrid>
              <a:tr h="409073">
                <a:tc gridSpan="3"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nb-NO" sz="1700" b="1" kern="120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Overordnet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baseline="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35213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F</a:t>
                      </a:r>
                    </a:p>
                    <a:p>
                      <a:pPr algn="ctr"/>
                      <a:r>
                        <a:rPr lang="nb-NO" sz="1050" b="1"/>
                        <a:t>Forrige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N</a:t>
                      </a:r>
                      <a:endParaRPr lang="nb-NO" sz="3600" b="1"/>
                    </a:p>
                    <a:p>
                      <a:pPr algn="ctr"/>
                      <a:r>
                        <a:rPr lang="nb-NO" sz="1050" b="1"/>
                        <a:t>Nå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T</a:t>
                      </a:r>
                      <a:endParaRPr lang="nb-NO" sz="3600" b="1" dirty="0"/>
                    </a:p>
                    <a:p>
                      <a:pPr marL="0" indent="0" algn="ctr"/>
                      <a:r>
                        <a:rPr lang="nb-NO" sz="1050" b="1" dirty="0"/>
                        <a:t>Tendens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1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844"/>
                  </a:ext>
                </a:extLst>
              </a:tr>
            </a:tbl>
          </a:graphicData>
        </a:graphic>
      </p:graphicFrame>
      <p:sp>
        <p:nvSpPr>
          <p:cNvPr id="60" name="TekstSylinder 59"/>
          <p:cNvSpPr txBox="1"/>
          <p:nvPr/>
        </p:nvSpPr>
        <p:spPr>
          <a:xfrm>
            <a:off x="7954392" y="4683084"/>
            <a:ext cx="6553474" cy="33790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 smtClean="0"/>
              <a:t>RESSURSER OG ØKONOMI</a:t>
            </a:r>
            <a:endParaRPr lang="nb-NO" sz="1400" dirty="0"/>
          </a:p>
          <a:p>
            <a:endParaRPr lang="nb-NO" sz="1100" b="0" dirty="0"/>
          </a:p>
          <a:p>
            <a:pPr lvl="0"/>
            <a:r>
              <a:rPr lang="nb-NO" sz="1400" dirty="0"/>
              <a:t>Status:</a:t>
            </a:r>
          </a:p>
          <a:p>
            <a:pPr lvl="0"/>
            <a:endParaRPr lang="nb-NO" sz="1400" dirty="0"/>
          </a:p>
          <a:p>
            <a:pPr lvl="0"/>
            <a:endParaRPr lang="nb-NO" sz="1400" dirty="0"/>
          </a:p>
          <a:p>
            <a:pPr lvl="0"/>
            <a:endParaRPr lang="nb-NO" sz="1400" dirty="0"/>
          </a:p>
          <a:p>
            <a:pPr lvl="0"/>
            <a:endParaRPr lang="nb-NO" sz="1400" dirty="0"/>
          </a:p>
          <a:p>
            <a:pPr lvl="0"/>
            <a:endParaRPr lang="nb-NO" sz="1400" dirty="0"/>
          </a:p>
          <a:p>
            <a:pPr lvl="0"/>
            <a:r>
              <a:rPr lang="nb-NO" sz="1400" dirty="0"/>
              <a:t>Tiltak:</a:t>
            </a:r>
          </a:p>
          <a:p>
            <a:endParaRPr lang="nb-NO" sz="240" b="0" dirty="0"/>
          </a:p>
          <a:p>
            <a:endParaRPr lang="nb-NO" b="0" dirty="0"/>
          </a:p>
        </p:txBody>
      </p:sp>
      <p:graphicFrame>
        <p:nvGraphicFramePr>
          <p:cNvPr id="61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61607"/>
              </p:ext>
            </p:extLst>
          </p:nvPr>
        </p:nvGraphicFramePr>
        <p:xfrm>
          <a:off x="637193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70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46235"/>
              </p:ext>
            </p:extLst>
          </p:nvPr>
        </p:nvGraphicFramePr>
        <p:xfrm>
          <a:off x="1332579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55" name="Oval 7"/>
          <p:cNvSpPr/>
          <p:nvPr/>
        </p:nvSpPr>
        <p:spPr>
          <a:xfrm>
            <a:off x="5982689" y="6125452"/>
            <a:ext cx="354844" cy="30033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4DA5A2FB-796A-4A50-B270-C1DEC4A625C6}"/>
              </a:ext>
            </a:extLst>
          </p:cNvPr>
          <p:cNvSpPr/>
          <p:nvPr/>
        </p:nvSpPr>
        <p:spPr>
          <a:xfrm>
            <a:off x="6508538" y="4782500"/>
            <a:ext cx="340498" cy="36099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aphicFrame>
        <p:nvGraphicFramePr>
          <p:cNvPr id="63" name="Tabell 23">
            <a:extLst>
              <a:ext uri="{FF2B5EF4-FFF2-40B4-BE49-F238E27FC236}">
                <a16:creationId xmlns:a16="http://schemas.microsoft.com/office/drawing/2014/main" id="{287F3142-C375-4A5E-918E-D2BF2D00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10682"/>
              </p:ext>
            </p:extLst>
          </p:nvPr>
        </p:nvGraphicFramePr>
        <p:xfrm>
          <a:off x="13464274" y="4731553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33" name="TekstSylinder 26"/>
          <p:cNvSpPr txBox="1"/>
          <p:nvPr/>
        </p:nvSpPr>
        <p:spPr>
          <a:xfrm>
            <a:off x="142484" y="4680429"/>
            <a:ext cx="7625476" cy="33918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 smtClean="0"/>
              <a:t>RISIKO</a:t>
            </a:r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Risiko for ikke å nå milepælene: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 smtClean="0"/>
              <a:t>Det er ingen ting som brenner i øyeblikket. </a:t>
            </a:r>
            <a:endParaRPr lang="nb-NO" sz="1400" b="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Risikoreduserende tiltak:</a:t>
            </a:r>
            <a:endParaRPr lang="nb-NO" sz="1400" b="0" dirty="0"/>
          </a:p>
          <a:p>
            <a:endParaRPr lang="nb-NO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/>
          </a:p>
          <a:p>
            <a:endParaRPr lang="nb-NO" b="0" dirty="0"/>
          </a:p>
          <a:p>
            <a:endParaRPr lang="nb-NO" b="0" dirty="0"/>
          </a:p>
        </p:txBody>
      </p:sp>
      <p:graphicFrame>
        <p:nvGraphicFramePr>
          <p:cNvPr id="41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86551"/>
              </p:ext>
            </p:extLst>
          </p:nvPr>
        </p:nvGraphicFramePr>
        <p:xfrm>
          <a:off x="3830580" y="4782500"/>
          <a:ext cx="3316314" cy="32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3728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mal_Direktoratet_EhelseV1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F243B0A18C9A40AFF90D9A548E696F" ma:contentTypeVersion="4" ma:contentTypeDescription="Opprett et nytt dokument." ma:contentTypeScope="" ma:versionID="fb821a243903316a1b637c774f925c17">
  <xsd:schema xmlns:xsd="http://www.w3.org/2001/XMLSchema" xmlns:xs="http://www.w3.org/2001/XMLSchema" xmlns:p="http://schemas.microsoft.com/office/2006/metadata/properties" xmlns:ns2="15e8111a-8e69-412d-b5df-ff22329a10dc" xmlns:ns3="39ab58c8-a59c-464c-8003-29df23bf5fa6" targetNamespace="http://schemas.microsoft.com/office/2006/metadata/properties" ma:root="true" ma:fieldsID="e4e2514cca7669432ddd63648b0baa68" ns2:_="" ns3:_="">
    <xsd:import namespace="15e8111a-8e69-412d-b5df-ff22329a10dc"/>
    <xsd:import namespace="39ab58c8-a59c-464c-8003-29df23bf5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8111a-8e69-412d-b5df-ff22329a1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b58c8-a59c-464c-8003-29df23bf5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17AFB-C79C-4154-B506-96BE486B078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5e8111a-8e69-412d-b5df-ff22329a10dc"/>
    <ds:schemaRef ds:uri="http://schemas.microsoft.com/office/2006/documentManagement/types"/>
    <ds:schemaRef ds:uri="http://schemas.microsoft.com/office/infopath/2007/PartnerControls"/>
    <ds:schemaRef ds:uri="39ab58c8-a59c-464c-8003-29df23bf5f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92ABA8-D8E6-4D6E-B6CC-0CDF97D8C8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3CBEE-EF73-42DA-A226-8E44A49A8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e8111a-8e69-412d-b5df-ff22329a10dc"/>
    <ds:schemaRef ds:uri="39ab58c8-a59c-464c-8003-29df23bf5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PPTmal_Direktoratet_EhelseV1</Template>
  <TotalTime>191</TotalTime>
  <Words>139</Words>
  <Application>Microsoft Office PowerPoint</Application>
  <PresentationFormat>Egendefinert</PresentationFormat>
  <Paragraphs>81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PPTmal_Direktoratet_EhelseV1</vt:lpstr>
      <vt:lpstr>think-cell Slide</vt:lpstr>
      <vt:lpstr>PowerPoint-presentasjon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Statusrapport for &lt;prosjekt&gt;</dc:title>
  <dc:creator>Bent Are Melsom</dc:creator>
  <dc:description>template by officeconsult.no</dc:description>
  <cp:lastModifiedBy>Gry Anita Hemsing</cp:lastModifiedBy>
  <cp:revision>11</cp:revision>
  <cp:lastPrinted>2018-08-09T13:14:38Z</cp:lastPrinted>
  <dcterms:created xsi:type="dcterms:W3CDTF">2016-01-25T08:26:51Z</dcterms:created>
  <dcterms:modified xsi:type="dcterms:W3CDTF">2019-01-24T12:59:59Z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0x01010078F243B0A18C9A40AFF90D9A548E696F</vt:lpwstr>
  </property>
</Properties>
</file>