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53" r:id="rId2"/>
    <p:sldId id="638" r:id="rId3"/>
    <p:sldId id="640" r:id="rId4"/>
    <p:sldId id="649" r:id="rId5"/>
    <p:sldId id="645" r:id="rId6"/>
    <p:sldId id="648" r:id="rId7"/>
    <p:sldId id="635" r:id="rId8"/>
    <p:sldId id="650" r:id="rId9"/>
    <p:sldId id="641" r:id="rId10"/>
    <p:sldId id="651" r:id="rId11"/>
    <p:sldId id="647" r:id="rId12"/>
    <p:sldId id="632" r:id="rId13"/>
    <p:sldId id="643" r:id="rId14"/>
    <p:sldId id="639" r:id="rId15"/>
    <p:sldId id="634" r:id="rId16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521415D9-36F7-43E2-AB2F-B90AF26B5E84}">
      <p14:sectionLst xmlns:p14="http://schemas.microsoft.com/office/powerpoint/2010/main">
        <p14:section name="Introduksjon" id="{DD552CB5-498E-4F81-BDAD-D391380FF246}">
          <p14:sldIdLst>
            <p14:sldId id="553"/>
            <p14:sldId id="638"/>
            <p14:sldId id="640"/>
            <p14:sldId id="649"/>
            <p14:sldId id="645"/>
            <p14:sldId id="648"/>
            <p14:sldId id="635"/>
            <p14:sldId id="650"/>
            <p14:sldId id="641"/>
            <p14:sldId id="651"/>
          </p14:sldIdLst>
        </p14:section>
        <p14:section name="ekstrafoiler" id="{9B50989B-FAB1-40D7-887B-244A4F749399}">
          <p14:sldIdLst>
            <p14:sldId id="647"/>
            <p14:sldId id="632"/>
            <p14:sldId id="643"/>
            <p14:sldId id="639"/>
            <p14:sldId id="63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08080"/>
    <a:srgbClr val="000000"/>
    <a:srgbClr val="4597A0"/>
    <a:srgbClr val="8AC6CD"/>
    <a:srgbClr val="BFBFBF"/>
    <a:srgbClr val="DAEDEF"/>
    <a:srgbClr val="BADDE1"/>
    <a:srgbClr val="D9D9D9"/>
    <a:srgbClr val="E2E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70510" autoAdjust="0"/>
  </p:normalViewPr>
  <p:slideViewPr>
    <p:cSldViewPr>
      <p:cViewPr varScale="1">
        <p:scale>
          <a:sx n="81" d="100"/>
          <a:sy n="81" d="100"/>
        </p:scale>
        <p:origin x="2346" y="84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notesViewPr>
    <p:cSldViewPr>
      <p:cViewPr varScale="1">
        <p:scale>
          <a:sx n="62" d="100"/>
          <a:sy n="62" d="100"/>
        </p:scale>
        <p:origin x="-3288" y="-77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15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86CD53-25A7-4F5C-802B-E23C1CBAFA86}" type="doc">
      <dgm:prSet loTypeId="urn:microsoft.com/office/officeart/2005/8/layout/process1" loCatId="process" qsTypeId="urn:microsoft.com/office/officeart/2005/8/quickstyle/simple1" qsCatId="simple" csTypeId="urn:microsoft.com/office/officeart/2005/8/colors/accent2_3" csCatId="accent2" phldr="1"/>
      <dgm:spPr/>
    </dgm:pt>
    <dgm:pt modelId="{69F90648-6E6F-4629-91A1-82B204B31140}">
      <dgm:prSet phldrT="[Text]" custT="1"/>
      <dgm:spPr/>
      <dgm:t>
        <a:bodyPr/>
        <a:lstStyle/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800" dirty="0" smtClean="0"/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800" dirty="0" smtClean="0"/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dirty="0" smtClean="0"/>
            <a:t>Identifisere fremtidens kompe-</a:t>
          </a:r>
          <a:r>
            <a:rPr lang="nb-NO" sz="1800" dirty="0" err="1" smtClean="0"/>
            <a:t>tanse</a:t>
          </a:r>
          <a:r>
            <a:rPr lang="nb-NO" sz="1800" dirty="0" smtClean="0"/>
            <a:t>-behov</a:t>
          </a:r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dirty="0" smtClean="0"/>
            <a:t>(3-5-10 år)</a:t>
          </a:r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800" dirty="0" smtClean="0"/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dirty="0" smtClean="0"/>
            <a:t/>
          </a:r>
          <a:br>
            <a:rPr lang="nb-NO" sz="1800" dirty="0" smtClean="0"/>
          </a:br>
          <a:r>
            <a:rPr lang="nb-NO" sz="1800" dirty="0" smtClean="0"/>
            <a:t>Nivå </a:t>
          </a:r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dirty="0" smtClean="0"/>
            <a:t>Roller og ansvar </a:t>
          </a:r>
        </a:p>
        <a:p>
          <a:pPr marL="0" marR="0" lvl="0" indent="0" defTabSz="10668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nb-NO" sz="1800" dirty="0" smtClean="0"/>
            <a:t>Scenario metodikk </a:t>
          </a:r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800" dirty="0" smtClean="0"/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dirty="0" smtClean="0"/>
            <a:t>  </a:t>
          </a:r>
          <a:endParaRPr lang="en-US" sz="1800" dirty="0"/>
        </a:p>
      </dgm:t>
    </dgm:pt>
    <dgm:pt modelId="{73CAF5DB-21C8-4E10-AB44-B499F3FD56C2}" type="parTrans" cxnId="{CDE7745E-70BF-4DC0-9384-AAF34703F4A0}">
      <dgm:prSet/>
      <dgm:spPr/>
      <dgm:t>
        <a:bodyPr/>
        <a:lstStyle/>
        <a:p>
          <a:endParaRPr lang="en-US" sz="1800"/>
        </a:p>
      </dgm:t>
    </dgm:pt>
    <dgm:pt modelId="{BC56ED65-00F9-45E4-BA50-3D86A36EE0B7}" type="sibTrans" cxnId="{CDE7745E-70BF-4DC0-9384-AAF34703F4A0}">
      <dgm:prSet custT="1"/>
      <dgm:spPr/>
      <dgm:t>
        <a:bodyPr/>
        <a:lstStyle/>
        <a:p>
          <a:endParaRPr lang="en-US" sz="1800"/>
        </a:p>
      </dgm:t>
    </dgm:pt>
    <dgm:pt modelId="{546E0F3B-A5E7-4805-BE99-2AD87EC1D177}">
      <dgm:prSet phldrT="[Text]" custT="1"/>
      <dgm:spPr/>
      <dgm:t>
        <a:bodyPr/>
        <a:lstStyle/>
        <a:p>
          <a:endParaRPr lang="nb-NO" sz="1800" dirty="0" smtClean="0"/>
        </a:p>
        <a:p>
          <a:endParaRPr lang="nb-NO" sz="1800" dirty="0" smtClean="0"/>
        </a:p>
        <a:p>
          <a:endParaRPr lang="nb-NO" sz="1800" dirty="0" smtClean="0"/>
        </a:p>
        <a:p>
          <a:r>
            <a:rPr lang="nb-NO" sz="1800" dirty="0" smtClean="0"/>
            <a:t> </a:t>
          </a:r>
        </a:p>
        <a:p>
          <a:endParaRPr lang="nb-NO" sz="1800" dirty="0" smtClean="0"/>
        </a:p>
        <a:p>
          <a:endParaRPr lang="nb-NO" sz="1800" dirty="0" smtClean="0"/>
        </a:p>
        <a:p>
          <a:endParaRPr lang="nb-NO" sz="1800" dirty="0" smtClean="0"/>
        </a:p>
        <a:p>
          <a:r>
            <a:rPr lang="nb-NO" sz="1800" dirty="0" smtClean="0"/>
            <a:t>Gapanalyse</a:t>
          </a:r>
        </a:p>
        <a:p>
          <a:endParaRPr lang="nb-NO" sz="1800" dirty="0" smtClean="0"/>
        </a:p>
        <a:p>
          <a:endParaRPr lang="nb-NO" sz="1800" dirty="0" smtClean="0"/>
        </a:p>
        <a:p>
          <a:endParaRPr lang="nb-NO" sz="1800" dirty="0" smtClean="0"/>
        </a:p>
        <a:p>
          <a:endParaRPr lang="nb-NO" sz="1800" dirty="0" smtClean="0"/>
        </a:p>
        <a:p>
          <a:endParaRPr lang="nb-NO" sz="1800" dirty="0" smtClean="0"/>
        </a:p>
        <a:p>
          <a:endParaRPr lang="nb-NO" sz="1800" dirty="0" smtClean="0"/>
        </a:p>
        <a:p>
          <a:r>
            <a:rPr lang="nb-NO" sz="1800" dirty="0" smtClean="0"/>
            <a:t>Grad av omfang detaljering av analyse </a:t>
          </a:r>
        </a:p>
        <a:p>
          <a:r>
            <a:rPr lang="nb-NO" sz="1800" dirty="0" smtClean="0"/>
            <a:t>Involvering</a:t>
          </a:r>
        </a:p>
        <a:p>
          <a:endParaRPr lang="nb-NO" sz="1800" dirty="0" smtClean="0"/>
        </a:p>
        <a:p>
          <a:endParaRPr lang="nb-NO" sz="1800" dirty="0" smtClean="0"/>
        </a:p>
        <a:p>
          <a:endParaRPr lang="nb-NO" sz="1800" dirty="0" smtClean="0"/>
        </a:p>
        <a:p>
          <a:endParaRPr lang="nb-NO" sz="1800" dirty="0" smtClean="0"/>
        </a:p>
        <a:p>
          <a:endParaRPr lang="nb-NO" sz="1800" dirty="0" smtClean="0"/>
        </a:p>
        <a:p>
          <a:endParaRPr lang="nb-NO" sz="1800" dirty="0" smtClean="0"/>
        </a:p>
        <a:p>
          <a:endParaRPr lang="en-US" sz="1800" dirty="0"/>
        </a:p>
      </dgm:t>
    </dgm:pt>
    <dgm:pt modelId="{67119EE0-8B88-4B26-BB93-0469E98F45F6}" type="parTrans" cxnId="{644E86B6-4590-44FC-9135-28BA7E5893C4}">
      <dgm:prSet/>
      <dgm:spPr/>
      <dgm:t>
        <a:bodyPr/>
        <a:lstStyle/>
        <a:p>
          <a:endParaRPr lang="en-US" sz="1800"/>
        </a:p>
      </dgm:t>
    </dgm:pt>
    <dgm:pt modelId="{5B405F54-FB7E-4992-819C-F79CF5D533BC}" type="sibTrans" cxnId="{644E86B6-4590-44FC-9135-28BA7E5893C4}">
      <dgm:prSet custT="1"/>
      <dgm:spPr/>
      <dgm:t>
        <a:bodyPr/>
        <a:lstStyle/>
        <a:p>
          <a:endParaRPr lang="en-US" sz="1800"/>
        </a:p>
      </dgm:t>
    </dgm:pt>
    <dgm:pt modelId="{463CD5CF-7082-4C89-B775-C52B53E57645}">
      <dgm:prSet phldrT="[Text]" custT="1"/>
      <dgm:spPr/>
      <dgm:t>
        <a:bodyPr/>
        <a:lstStyle/>
        <a:p>
          <a:endParaRPr lang="en-US" sz="1800" dirty="0" smtClean="0"/>
        </a:p>
        <a:p>
          <a:r>
            <a:rPr lang="en-US" sz="1800" dirty="0" err="1" smtClean="0"/>
            <a:t>Utvikling</a:t>
          </a:r>
          <a:r>
            <a:rPr lang="en-US" sz="1800" dirty="0" smtClean="0"/>
            <a:t> </a:t>
          </a:r>
          <a:r>
            <a:rPr lang="en-US" sz="1800" dirty="0" err="1" smtClean="0"/>
            <a:t>av</a:t>
          </a:r>
          <a:r>
            <a:rPr lang="en-US" sz="1800" dirty="0" smtClean="0"/>
            <a:t> </a:t>
          </a:r>
          <a:r>
            <a:rPr lang="en-US" sz="1800" dirty="0" err="1" smtClean="0"/>
            <a:t>kompe</a:t>
          </a:r>
          <a:r>
            <a:rPr lang="en-US" sz="1800" dirty="0" smtClean="0"/>
            <a:t>-</a:t>
          </a:r>
          <a:r>
            <a:rPr lang="en-US" sz="1800" dirty="0" err="1" smtClean="0"/>
            <a:t>tanse</a:t>
          </a:r>
          <a:r>
            <a:rPr lang="en-US" sz="1800" dirty="0" smtClean="0"/>
            <a:t>-planer</a:t>
          </a:r>
        </a:p>
        <a:p>
          <a:endParaRPr lang="en-US" sz="1800" dirty="0" smtClean="0"/>
        </a:p>
        <a:p>
          <a:endParaRPr lang="en-US" sz="1800" dirty="0" smtClean="0"/>
        </a:p>
        <a:p>
          <a:endParaRPr lang="en-US" sz="1800" dirty="0" smtClean="0"/>
        </a:p>
        <a:p>
          <a:r>
            <a:rPr lang="en-US" sz="1800" dirty="0" err="1" smtClean="0"/>
            <a:t>Overordnet</a:t>
          </a:r>
          <a:r>
            <a:rPr lang="en-US" sz="1800" dirty="0" smtClean="0"/>
            <a:t> </a:t>
          </a:r>
          <a:r>
            <a:rPr lang="en-US" sz="1800" dirty="0" err="1" smtClean="0"/>
            <a:t>nivå</a:t>
          </a:r>
          <a:endParaRPr lang="en-US" sz="1800" dirty="0" smtClean="0"/>
        </a:p>
        <a:p>
          <a:r>
            <a:rPr lang="en-US" sz="1800" dirty="0" err="1" smtClean="0"/>
            <a:t>Enhetsnivå</a:t>
          </a:r>
          <a:endParaRPr lang="en-US" sz="1800" dirty="0" smtClean="0"/>
        </a:p>
        <a:p>
          <a:r>
            <a:rPr lang="en-US" sz="1800" dirty="0" err="1" smtClean="0"/>
            <a:t>Individuelt</a:t>
          </a:r>
          <a:r>
            <a:rPr lang="en-US" sz="1800" dirty="0" smtClean="0"/>
            <a:t> </a:t>
          </a:r>
          <a:r>
            <a:rPr lang="en-US" sz="1800" dirty="0" err="1" smtClean="0"/>
            <a:t>nivå</a:t>
          </a:r>
          <a:endParaRPr lang="en-US" sz="1800" dirty="0"/>
        </a:p>
      </dgm:t>
    </dgm:pt>
    <dgm:pt modelId="{E3C84447-71E8-456A-9247-A8E6F4C400E0}" type="parTrans" cxnId="{A40455E3-3A81-4C28-9BF4-DC7F1CEFA04B}">
      <dgm:prSet/>
      <dgm:spPr/>
      <dgm:t>
        <a:bodyPr/>
        <a:lstStyle/>
        <a:p>
          <a:endParaRPr lang="en-US" sz="1800"/>
        </a:p>
      </dgm:t>
    </dgm:pt>
    <dgm:pt modelId="{D2939042-CC76-45DA-8B32-2C22E96C28E3}" type="sibTrans" cxnId="{A40455E3-3A81-4C28-9BF4-DC7F1CEFA04B}">
      <dgm:prSet/>
      <dgm:spPr/>
      <dgm:t>
        <a:bodyPr/>
        <a:lstStyle/>
        <a:p>
          <a:endParaRPr lang="en-US" sz="1800"/>
        </a:p>
      </dgm:t>
    </dgm:pt>
    <dgm:pt modelId="{1D4B5C44-CEC8-4219-B620-041FD052F026}">
      <dgm:prSet phldrT="[Text]" custT="1"/>
      <dgm:spPr/>
      <dgm:t>
        <a:bodyPr/>
        <a:lstStyle/>
        <a:p>
          <a:r>
            <a:rPr lang="en-US" sz="1800" dirty="0" err="1" smtClean="0"/>
            <a:t>Tiltak</a:t>
          </a:r>
          <a:r>
            <a:rPr lang="en-US" sz="1800" dirty="0" smtClean="0"/>
            <a:t> </a:t>
          </a:r>
          <a:r>
            <a:rPr lang="en-US" sz="1800" dirty="0" err="1" smtClean="0"/>
            <a:t>og</a:t>
          </a:r>
          <a:r>
            <a:rPr lang="en-US" sz="1800" dirty="0" smtClean="0"/>
            <a:t> </a:t>
          </a:r>
          <a:r>
            <a:rPr lang="en-US" sz="1800" dirty="0" err="1" smtClean="0"/>
            <a:t>virkemidler</a:t>
          </a:r>
          <a:endParaRPr lang="en-US" sz="1800" dirty="0" smtClean="0"/>
        </a:p>
        <a:p>
          <a:endParaRPr lang="en-US" sz="1800" dirty="0"/>
        </a:p>
      </dgm:t>
    </dgm:pt>
    <dgm:pt modelId="{A3D24A2E-4F6C-43ED-94AC-1820A71AB2F5}" type="parTrans" cxnId="{13264F63-8BE2-45E5-9BE7-7662CB8AEEF2}">
      <dgm:prSet/>
      <dgm:spPr/>
      <dgm:t>
        <a:bodyPr/>
        <a:lstStyle/>
        <a:p>
          <a:endParaRPr lang="en-US"/>
        </a:p>
      </dgm:t>
    </dgm:pt>
    <dgm:pt modelId="{F3074E85-E312-4FF6-8CA3-E337C07522D0}" type="sibTrans" cxnId="{13264F63-8BE2-45E5-9BE7-7662CB8AEEF2}">
      <dgm:prSet/>
      <dgm:spPr/>
      <dgm:t>
        <a:bodyPr/>
        <a:lstStyle/>
        <a:p>
          <a:endParaRPr lang="en-US"/>
        </a:p>
      </dgm:t>
    </dgm:pt>
    <dgm:pt modelId="{5CB5456F-0CA8-4C98-AB26-3E437F7E4236}" type="pres">
      <dgm:prSet presAssocID="{B086CD53-25A7-4F5C-802B-E23C1CBAFA86}" presName="Name0" presStyleCnt="0">
        <dgm:presLayoutVars>
          <dgm:dir/>
          <dgm:resizeHandles val="exact"/>
        </dgm:presLayoutVars>
      </dgm:prSet>
      <dgm:spPr/>
    </dgm:pt>
    <dgm:pt modelId="{351BC064-3CFD-461E-BAD2-F357BDB8D6BB}" type="pres">
      <dgm:prSet presAssocID="{69F90648-6E6F-4629-91A1-82B204B31140}" presName="node" presStyleLbl="node1" presStyleIdx="0" presStyleCnt="4" custScaleY="326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14A439-17F0-434F-8D2B-05C75966215F}" type="pres">
      <dgm:prSet presAssocID="{BC56ED65-00F9-45E4-BA50-3D86A36EE0B7}" presName="sibTrans" presStyleLbl="sibTrans2D1" presStyleIdx="0" presStyleCnt="3"/>
      <dgm:spPr/>
    </dgm:pt>
    <dgm:pt modelId="{AC8AD074-14F3-4C30-9472-0989940F3E4F}" type="pres">
      <dgm:prSet presAssocID="{BC56ED65-00F9-45E4-BA50-3D86A36EE0B7}" presName="connectorText" presStyleLbl="sibTrans2D1" presStyleIdx="0" presStyleCnt="3"/>
      <dgm:spPr/>
    </dgm:pt>
    <dgm:pt modelId="{DFAB8B51-6331-4A01-84B1-00AF50651FD4}" type="pres">
      <dgm:prSet presAssocID="{546E0F3B-A5E7-4805-BE99-2AD87EC1D177}" presName="node" presStyleLbl="node1" presStyleIdx="1" presStyleCnt="4" custScaleY="3260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04E0DD-6123-46BA-AC95-450D2C697579}" type="pres">
      <dgm:prSet presAssocID="{5B405F54-FB7E-4992-819C-F79CF5D533BC}" presName="sibTrans" presStyleLbl="sibTrans2D1" presStyleIdx="1" presStyleCnt="3"/>
      <dgm:spPr/>
    </dgm:pt>
    <dgm:pt modelId="{D8C493CA-2054-4C4C-8ACE-44F362E7BE8A}" type="pres">
      <dgm:prSet presAssocID="{5B405F54-FB7E-4992-819C-F79CF5D533BC}" presName="connectorText" presStyleLbl="sibTrans2D1" presStyleIdx="1" presStyleCnt="3"/>
      <dgm:spPr/>
    </dgm:pt>
    <dgm:pt modelId="{F833ACBB-8D09-47D0-8FC6-04C23F34D637}" type="pres">
      <dgm:prSet presAssocID="{463CD5CF-7082-4C89-B775-C52B53E57645}" presName="node" presStyleLbl="node1" presStyleIdx="2" presStyleCnt="4" custScaleY="3260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FA9ABC-D8C9-42E3-A774-167347F55BA9}" type="pres">
      <dgm:prSet presAssocID="{D2939042-CC76-45DA-8B32-2C22E96C28E3}" presName="sibTrans" presStyleLbl="sibTrans2D1" presStyleIdx="2" presStyleCnt="3"/>
      <dgm:spPr/>
    </dgm:pt>
    <dgm:pt modelId="{5A3E932F-CEE3-441D-B92F-549BA9F9D071}" type="pres">
      <dgm:prSet presAssocID="{D2939042-CC76-45DA-8B32-2C22E96C28E3}" presName="connectorText" presStyleLbl="sibTrans2D1" presStyleIdx="2" presStyleCnt="3"/>
      <dgm:spPr/>
    </dgm:pt>
    <dgm:pt modelId="{F22FC4C3-F6BB-451C-9DF1-8A39EB86C38F}" type="pres">
      <dgm:prSet presAssocID="{1D4B5C44-CEC8-4219-B620-041FD052F026}" presName="node" presStyleLbl="node1" presStyleIdx="3" presStyleCnt="4" custScaleY="3256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FA0457-E5F2-460D-B8DE-09D204711D96}" type="presOf" srcId="{463CD5CF-7082-4C89-B775-C52B53E57645}" destId="{F833ACBB-8D09-47D0-8FC6-04C23F34D637}" srcOrd="0" destOrd="0" presId="urn:microsoft.com/office/officeart/2005/8/layout/process1"/>
    <dgm:cxn modelId="{E3A0B0C8-9E10-4427-A498-5BFEDAEAC21B}" type="presOf" srcId="{B086CD53-25A7-4F5C-802B-E23C1CBAFA86}" destId="{5CB5456F-0CA8-4C98-AB26-3E437F7E4236}" srcOrd="0" destOrd="0" presId="urn:microsoft.com/office/officeart/2005/8/layout/process1"/>
    <dgm:cxn modelId="{CDE7745E-70BF-4DC0-9384-AAF34703F4A0}" srcId="{B086CD53-25A7-4F5C-802B-E23C1CBAFA86}" destId="{69F90648-6E6F-4629-91A1-82B204B31140}" srcOrd="0" destOrd="0" parTransId="{73CAF5DB-21C8-4E10-AB44-B499F3FD56C2}" sibTransId="{BC56ED65-00F9-45E4-BA50-3D86A36EE0B7}"/>
    <dgm:cxn modelId="{A40455E3-3A81-4C28-9BF4-DC7F1CEFA04B}" srcId="{B086CD53-25A7-4F5C-802B-E23C1CBAFA86}" destId="{463CD5CF-7082-4C89-B775-C52B53E57645}" srcOrd="2" destOrd="0" parTransId="{E3C84447-71E8-456A-9247-A8E6F4C400E0}" sibTransId="{D2939042-CC76-45DA-8B32-2C22E96C28E3}"/>
    <dgm:cxn modelId="{BAB99CFC-2F7F-41D4-B196-3769CE08E3B6}" type="presOf" srcId="{D2939042-CC76-45DA-8B32-2C22E96C28E3}" destId="{5A3E932F-CEE3-441D-B92F-549BA9F9D071}" srcOrd="1" destOrd="0" presId="urn:microsoft.com/office/officeart/2005/8/layout/process1"/>
    <dgm:cxn modelId="{8B6A77A5-F6E0-4E41-8291-44BD1D628AE8}" type="presOf" srcId="{BC56ED65-00F9-45E4-BA50-3D86A36EE0B7}" destId="{7A14A439-17F0-434F-8D2B-05C75966215F}" srcOrd="0" destOrd="0" presId="urn:microsoft.com/office/officeart/2005/8/layout/process1"/>
    <dgm:cxn modelId="{400C83E4-342D-4529-9D4E-55C58EE435D1}" type="presOf" srcId="{5B405F54-FB7E-4992-819C-F79CF5D533BC}" destId="{D8C493CA-2054-4C4C-8ACE-44F362E7BE8A}" srcOrd="1" destOrd="0" presId="urn:microsoft.com/office/officeart/2005/8/layout/process1"/>
    <dgm:cxn modelId="{EDD8AB10-B5C0-44A9-A6C4-51017E5B2A2D}" type="presOf" srcId="{1D4B5C44-CEC8-4219-B620-041FD052F026}" destId="{F22FC4C3-F6BB-451C-9DF1-8A39EB86C38F}" srcOrd="0" destOrd="0" presId="urn:microsoft.com/office/officeart/2005/8/layout/process1"/>
    <dgm:cxn modelId="{6D4B3AC4-189D-40D4-B83B-A970AA04B06F}" type="presOf" srcId="{69F90648-6E6F-4629-91A1-82B204B31140}" destId="{351BC064-3CFD-461E-BAD2-F357BDB8D6BB}" srcOrd="0" destOrd="0" presId="urn:microsoft.com/office/officeart/2005/8/layout/process1"/>
    <dgm:cxn modelId="{F2327135-A146-4B04-9AAD-B1A8E81EBD63}" type="presOf" srcId="{5B405F54-FB7E-4992-819C-F79CF5D533BC}" destId="{9C04E0DD-6123-46BA-AC95-450D2C697579}" srcOrd="0" destOrd="0" presId="urn:microsoft.com/office/officeart/2005/8/layout/process1"/>
    <dgm:cxn modelId="{13264F63-8BE2-45E5-9BE7-7662CB8AEEF2}" srcId="{B086CD53-25A7-4F5C-802B-E23C1CBAFA86}" destId="{1D4B5C44-CEC8-4219-B620-041FD052F026}" srcOrd="3" destOrd="0" parTransId="{A3D24A2E-4F6C-43ED-94AC-1820A71AB2F5}" sibTransId="{F3074E85-E312-4FF6-8CA3-E337C07522D0}"/>
    <dgm:cxn modelId="{644E86B6-4590-44FC-9135-28BA7E5893C4}" srcId="{B086CD53-25A7-4F5C-802B-E23C1CBAFA86}" destId="{546E0F3B-A5E7-4805-BE99-2AD87EC1D177}" srcOrd="1" destOrd="0" parTransId="{67119EE0-8B88-4B26-BB93-0469E98F45F6}" sibTransId="{5B405F54-FB7E-4992-819C-F79CF5D533BC}"/>
    <dgm:cxn modelId="{BDF8FB16-EBB4-44ED-B752-D33677900893}" type="presOf" srcId="{546E0F3B-A5E7-4805-BE99-2AD87EC1D177}" destId="{DFAB8B51-6331-4A01-84B1-00AF50651FD4}" srcOrd="0" destOrd="0" presId="urn:microsoft.com/office/officeart/2005/8/layout/process1"/>
    <dgm:cxn modelId="{1AC77C26-31C1-483F-838C-AF10CBD6B37C}" type="presOf" srcId="{BC56ED65-00F9-45E4-BA50-3D86A36EE0B7}" destId="{AC8AD074-14F3-4C30-9472-0989940F3E4F}" srcOrd="1" destOrd="0" presId="urn:microsoft.com/office/officeart/2005/8/layout/process1"/>
    <dgm:cxn modelId="{E8FF1DF8-2F85-4E2C-96CE-1CB898474764}" type="presOf" srcId="{D2939042-CC76-45DA-8B32-2C22E96C28E3}" destId="{6EFA9ABC-D8C9-42E3-A774-167347F55BA9}" srcOrd="0" destOrd="0" presId="urn:microsoft.com/office/officeart/2005/8/layout/process1"/>
    <dgm:cxn modelId="{9BB3ABE7-EE26-49AC-8657-345D7424DEE2}" type="presParOf" srcId="{5CB5456F-0CA8-4C98-AB26-3E437F7E4236}" destId="{351BC064-3CFD-461E-BAD2-F357BDB8D6BB}" srcOrd="0" destOrd="0" presId="urn:microsoft.com/office/officeart/2005/8/layout/process1"/>
    <dgm:cxn modelId="{9E8627DA-FAF2-481D-A304-8D671ABDCB37}" type="presParOf" srcId="{5CB5456F-0CA8-4C98-AB26-3E437F7E4236}" destId="{7A14A439-17F0-434F-8D2B-05C75966215F}" srcOrd="1" destOrd="0" presId="urn:microsoft.com/office/officeart/2005/8/layout/process1"/>
    <dgm:cxn modelId="{8914ED65-061E-4AA0-8E7D-69B9036471E3}" type="presParOf" srcId="{7A14A439-17F0-434F-8D2B-05C75966215F}" destId="{AC8AD074-14F3-4C30-9472-0989940F3E4F}" srcOrd="0" destOrd="0" presId="urn:microsoft.com/office/officeart/2005/8/layout/process1"/>
    <dgm:cxn modelId="{C2722ABB-D67E-45A1-8B16-1D5F2F48D5B9}" type="presParOf" srcId="{5CB5456F-0CA8-4C98-AB26-3E437F7E4236}" destId="{DFAB8B51-6331-4A01-84B1-00AF50651FD4}" srcOrd="2" destOrd="0" presId="urn:microsoft.com/office/officeart/2005/8/layout/process1"/>
    <dgm:cxn modelId="{F198255D-ACDF-4383-85F5-BCDFBA680A84}" type="presParOf" srcId="{5CB5456F-0CA8-4C98-AB26-3E437F7E4236}" destId="{9C04E0DD-6123-46BA-AC95-450D2C697579}" srcOrd="3" destOrd="0" presId="urn:microsoft.com/office/officeart/2005/8/layout/process1"/>
    <dgm:cxn modelId="{98F8F631-07DD-4ACF-BD14-3F89DB5D90A7}" type="presParOf" srcId="{9C04E0DD-6123-46BA-AC95-450D2C697579}" destId="{D8C493CA-2054-4C4C-8ACE-44F362E7BE8A}" srcOrd="0" destOrd="0" presId="urn:microsoft.com/office/officeart/2005/8/layout/process1"/>
    <dgm:cxn modelId="{03B5C957-569C-453C-A08D-1C738F126955}" type="presParOf" srcId="{5CB5456F-0CA8-4C98-AB26-3E437F7E4236}" destId="{F833ACBB-8D09-47D0-8FC6-04C23F34D637}" srcOrd="4" destOrd="0" presId="urn:microsoft.com/office/officeart/2005/8/layout/process1"/>
    <dgm:cxn modelId="{FD737C45-7034-4CFB-AFD6-374E83668CC6}" type="presParOf" srcId="{5CB5456F-0CA8-4C98-AB26-3E437F7E4236}" destId="{6EFA9ABC-D8C9-42E3-A774-167347F55BA9}" srcOrd="5" destOrd="0" presId="urn:microsoft.com/office/officeart/2005/8/layout/process1"/>
    <dgm:cxn modelId="{3BB068CC-EF72-4B14-BF7E-F555F33F71EF}" type="presParOf" srcId="{6EFA9ABC-D8C9-42E3-A774-167347F55BA9}" destId="{5A3E932F-CEE3-441D-B92F-549BA9F9D071}" srcOrd="0" destOrd="0" presId="urn:microsoft.com/office/officeart/2005/8/layout/process1"/>
    <dgm:cxn modelId="{D6BE0220-5E70-43F4-9565-91EECC1A1002}" type="presParOf" srcId="{5CB5456F-0CA8-4C98-AB26-3E437F7E4236}" destId="{F22FC4C3-F6BB-451C-9DF1-8A39EB86C38F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1BC064-3CFD-461E-BAD2-F357BDB8D6BB}">
      <dsp:nvSpPr>
        <dsp:cNvPr id="0" name=""/>
        <dsp:cNvSpPr/>
      </dsp:nvSpPr>
      <dsp:spPr>
        <a:xfrm>
          <a:off x="7136" y="0"/>
          <a:ext cx="1477293" cy="4114800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8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8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Identifisere fremtidens kompe-</a:t>
          </a:r>
          <a:r>
            <a:rPr lang="nb-NO" sz="1800" kern="1200" dirty="0" err="1" smtClean="0"/>
            <a:t>tanse</a:t>
          </a:r>
          <a:r>
            <a:rPr lang="nb-NO" sz="1800" kern="1200" dirty="0" smtClean="0"/>
            <a:t>-behov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(3-5-10 år)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8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/>
          </a:r>
          <a:br>
            <a:rPr lang="nb-NO" sz="1800" kern="1200" dirty="0" smtClean="0"/>
          </a:br>
          <a:r>
            <a:rPr lang="nb-NO" sz="1800" kern="1200" dirty="0" smtClean="0"/>
            <a:t>Nivå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Roller og ansvar </a:t>
          </a:r>
        </a:p>
        <a:p>
          <a:pPr marL="0" marR="0" lvl="0" indent="0" algn="ctr" defTabSz="10668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nb-NO" sz="1800" kern="1200" dirty="0" smtClean="0"/>
            <a:t>Scenario metodikk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8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  </a:t>
          </a:r>
          <a:endParaRPr lang="en-US" sz="1800" kern="1200" dirty="0"/>
        </a:p>
      </dsp:txBody>
      <dsp:txXfrm>
        <a:off x="50404" y="43268"/>
        <a:ext cx="1390757" cy="4028264"/>
      </dsp:txXfrm>
    </dsp:sp>
    <dsp:sp modelId="{7A14A439-17F0-434F-8D2B-05C75966215F}">
      <dsp:nvSpPr>
        <dsp:cNvPr id="0" name=""/>
        <dsp:cNvSpPr/>
      </dsp:nvSpPr>
      <dsp:spPr>
        <a:xfrm>
          <a:off x="1632159" y="1874215"/>
          <a:ext cx="313186" cy="3663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632159" y="1947489"/>
        <a:ext cx="219230" cy="219820"/>
      </dsp:txXfrm>
    </dsp:sp>
    <dsp:sp modelId="{DFAB8B51-6331-4A01-84B1-00AF50651FD4}">
      <dsp:nvSpPr>
        <dsp:cNvPr id="0" name=""/>
        <dsp:cNvSpPr/>
      </dsp:nvSpPr>
      <dsp:spPr>
        <a:xfrm>
          <a:off x="2075347" y="347"/>
          <a:ext cx="1477293" cy="4114105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-9340"/>
            <a:lumOff val="105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Gapanalyse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Grad av omfang detaljering av analyse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800" kern="1200" dirty="0" smtClean="0"/>
            <a:t>Involvering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2118615" y="43615"/>
        <a:ext cx="1390757" cy="4027569"/>
      </dsp:txXfrm>
    </dsp:sp>
    <dsp:sp modelId="{9C04E0DD-6123-46BA-AC95-450D2C697579}">
      <dsp:nvSpPr>
        <dsp:cNvPr id="0" name=""/>
        <dsp:cNvSpPr/>
      </dsp:nvSpPr>
      <dsp:spPr>
        <a:xfrm>
          <a:off x="3700370" y="1874215"/>
          <a:ext cx="313186" cy="3663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13825"/>
            <a:lumOff val="148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3700370" y="1947489"/>
        <a:ext cx="219230" cy="219820"/>
      </dsp:txXfrm>
    </dsp:sp>
    <dsp:sp modelId="{F833ACBB-8D09-47D0-8FC6-04C23F34D637}">
      <dsp:nvSpPr>
        <dsp:cNvPr id="0" name=""/>
        <dsp:cNvSpPr/>
      </dsp:nvSpPr>
      <dsp:spPr>
        <a:xfrm>
          <a:off x="4143558" y="347"/>
          <a:ext cx="1477293" cy="4114105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-18679"/>
            <a:lumOff val="211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Utvikling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av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kompe</a:t>
          </a:r>
          <a:r>
            <a:rPr lang="en-US" sz="1800" kern="1200" dirty="0" smtClean="0"/>
            <a:t>-</a:t>
          </a:r>
          <a:r>
            <a:rPr lang="en-US" sz="1800" kern="1200" dirty="0" err="1" smtClean="0"/>
            <a:t>tanse</a:t>
          </a:r>
          <a:r>
            <a:rPr lang="en-US" sz="1800" kern="1200" dirty="0" smtClean="0"/>
            <a:t>-planer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Overordnet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nivå</a:t>
          </a: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Enhetsnivå</a:t>
          </a: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Individuelt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nivå</a:t>
          </a:r>
          <a:endParaRPr lang="en-US" sz="1800" kern="1200" dirty="0"/>
        </a:p>
      </dsp:txBody>
      <dsp:txXfrm>
        <a:off x="4186826" y="43615"/>
        <a:ext cx="1390757" cy="4027569"/>
      </dsp:txXfrm>
    </dsp:sp>
    <dsp:sp modelId="{6EFA9ABC-D8C9-42E3-A774-167347F55BA9}">
      <dsp:nvSpPr>
        <dsp:cNvPr id="0" name=""/>
        <dsp:cNvSpPr/>
      </dsp:nvSpPr>
      <dsp:spPr>
        <a:xfrm>
          <a:off x="5768581" y="1874215"/>
          <a:ext cx="313186" cy="3663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27650"/>
            <a:lumOff val="2966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5768581" y="1947489"/>
        <a:ext cx="219230" cy="219820"/>
      </dsp:txXfrm>
    </dsp:sp>
    <dsp:sp modelId="{F22FC4C3-F6BB-451C-9DF1-8A39EB86C38F}">
      <dsp:nvSpPr>
        <dsp:cNvPr id="0" name=""/>
        <dsp:cNvSpPr/>
      </dsp:nvSpPr>
      <dsp:spPr>
        <a:xfrm>
          <a:off x="6211769" y="2700"/>
          <a:ext cx="1477293" cy="410939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Tiltak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og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virkemidler</a:t>
          </a: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6255037" y="45968"/>
        <a:ext cx="1390757" cy="40228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657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6" y="1"/>
            <a:ext cx="2944283" cy="49657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pPr>
              <a:defRPr/>
            </a:pPr>
            <a:fld id="{5748F01D-7A21-AC4E-92FC-6EEA336082BE}" type="datetime1">
              <a:rPr lang="nb-NO"/>
              <a:pPr>
                <a:defRPr/>
              </a:pPr>
              <a:t>31.01.2019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6" y="9433107"/>
            <a:ext cx="2944283" cy="49657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pPr>
              <a:defRPr/>
            </a:pPr>
            <a:fld id="{B9E80418-5873-6349-B521-E439FC3E983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15675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8" y="1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6" y="4717416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4831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8" y="9434831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FA038E-C9EB-0345-89B9-944ACAB8E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619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1" dirty="0" smtClean="0"/>
              <a:t>Innhold=15 min</a:t>
            </a:r>
          </a:p>
          <a:p>
            <a:r>
              <a:rPr lang="nb-NO" b="1" dirty="0" smtClean="0"/>
              <a:t>Intro = 30 min+ oppgave 30 + plenum 15</a:t>
            </a:r>
          </a:p>
          <a:p>
            <a:r>
              <a:rPr lang="nb-NO" b="1" dirty="0" smtClean="0"/>
              <a:t> </a:t>
            </a:r>
          </a:p>
          <a:p>
            <a:endParaRPr lang="nb-NO" b="1" dirty="0" smtClean="0"/>
          </a:p>
          <a:p>
            <a:r>
              <a:rPr lang="nb-NO" b="1" dirty="0" smtClean="0"/>
              <a:t> 1430</a:t>
            </a:r>
          </a:p>
          <a:p>
            <a:endParaRPr lang="nb-NO" b="1" dirty="0" smtClean="0"/>
          </a:p>
          <a:p>
            <a:r>
              <a:rPr lang="nb-NO" b="1" dirty="0" smtClean="0"/>
              <a:t>Endringsledelse står på agendaen i de neste 1,5 timene.  </a:t>
            </a:r>
            <a:endParaRPr lang="nb-NO" dirty="0"/>
          </a:p>
          <a:p>
            <a:pPr marL="228578" indent="-228578">
              <a:buAutoNum type="arabicPeriod"/>
            </a:pPr>
            <a:r>
              <a:rPr lang="nb-NO" dirty="0"/>
              <a:t>Gå gjennom med dere hvordan vi jobber i programmet endringsledelse. Første kull har hatt første modul og neste kull går i gang 12 februar. 15 min</a:t>
            </a:r>
          </a:p>
          <a:p>
            <a:pPr marL="228578" indent="-228578">
              <a:buAutoNum type="arabicPeriod"/>
            </a:pPr>
            <a:r>
              <a:rPr lang="nb-NO" dirty="0"/>
              <a:t>Gi dere en smakebit av det vi jobbet med på første samling – 30 intro + oppgave 30 min, </a:t>
            </a:r>
            <a:r>
              <a:rPr lang="nb-NO" dirty="0" err="1"/>
              <a:t>kolpet</a:t>
            </a:r>
            <a:r>
              <a:rPr lang="nb-NO" dirty="0"/>
              <a:t> til </a:t>
            </a:r>
            <a:r>
              <a:rPr lang="nb-NO" dirty="0" err="1"/>
              <a:t>SakArkiv</a:t>
            </a:r>
            <a:r>
              <a:rPr lang="nb-NO" dirty="0"/>
              <a:t>.</a:t>
            </a:r>
          </a:p>
          <a:p>
            <a:endParaRPr lang="nb-NO" dirty="0"/>
          </a:p>
          <a:p>
            <a:pPr marL="228578" indent="-228578">
              <a:buAutoNum type="arabicPeriod"/>
            </a:pPr>
            <a:endParaRPr lang="nb-NO" dirty="0"/>
          </a:p>
          <a:p>
            <a:pPr marL="228578" indent="-228578">
              <a:buAutoNum type="arabicPeriod"/>
            </a:pPr>
            <a:endParaRPr lang="nb-NO" dirty="0"/>
          </a:p>
          <a:p>
            <a:endParaRPr lang="nb-NO" dirty="0"/>
          </a:p>
          <a:p>
            <a:endParaRPr lang="nb-NO" dirty="0" smtClean="0"/>
          </a:p>
          <a:p>
            <a:pPr defTabSz="914309">
              <a:defRPr/>
            </a:pPr>
            <a:endParaRPr lang="nb-NO" dirty="0"/>
          </a:p>
          <a:p>
            <a:pPr defTabSz="914309">
              <a:defRPr/>
            </a:pP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A038E-C9EB-0345-89B9-944ACAB8E93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44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b-NO" sz="1200" dirty="0" smtClean="0"/>
              <a:t>Alle ledere har som en del av sin lederrolle å påse at alle har riktig kompetanse for å utføre oppgavene – og kompetanseutvikling er en del av medarbeidersamtalen og øvrig oppfølging.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A038E-C9EB-0345-89B9-944ACAB8E93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46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09">
              <a:defRPr/>
            </a:pPr>
            <a:r>
              <a:rPr lang="nb-NO" dirty="0"/>
              <a:t>Det vi må ha fokus på er å bygge organisasjonens kapasitet til en situasjon for det kontinuerlig pågår endringer – både store og små.</a:t>
            </a:r>
          </a:p>
          <a:p>
            <a:pPr defTabSz="914309">
              <a:defRPr/>
            </a:pPr>
            <a:r>
              <a:rPr lang="nb-NO" dirty="0"/>
              <a:t>Vi må ha fokus på å bygge ressursene organisasjonen trenger for å greie dette kontra å bli for fokusert på å «komme gjennom» </a:t>
            </a:r>
          </a:p>
          <a:p>
            <a:endParaRPr lang="nb-NO" dirty="0" smtClean="0"/>
          </a:p>
          <a:p>
            <a:r>
              <a:rPr lang="nb-NO" dirty="0"/>
              <a:t>Organisasjonens (og menneskenes) kapasitet for endring - handler om organisasjoners </a:t>
            </a:r>
            <a:r>
              <a:rPr lang="nb-NO" b="1" dirty="0"/>
              <a:t>evner til å gjennomføre flere parallelle og kontinuerlige endringsprosesser uten at daglig drift blir skadelidende</a:t>
            </a:r>
            <a:r>
              <a:rPr lang="nb-NO" dirty="0"/>
              <a:t>.</a:t>
            </a:r>
          </a:p>
          <a:p>
            <a:r>
              <a:rPr lang="nb-NO" dirty="0"/>
              <a:t>Dette handler om flere forhold: </a:t>
            </a:r>
          </a:p>
          <a:p>
            <a:endParaRPr lang="nb-NO" dirty="0"/>
          </a:p>
          <a:p>
            <a:pPr lvl="0"/>
            <a:r>
              <a:rPr lang="nb-NO" b="1" dirty="0"/>
              <a:t>Hvordan ledelsen mobiliserer og gjennomfører</a:t>
            </a:r>
          </a:p>
          <a:p>
            <a:pPr marL="171433" indent="-171433">
              <a:buFontTx/>
              <a:buChar char="-"/>
            </a:pPr>
            <a:r>
              <a:rPr lang="nb-NO" dirty="0"/>
              <a:t>Kople fremtid med historie og erfaring</a:t>
            </a:r>
          </a:p>
          <a:p>
            <a:pPr marL="171433" indent="-171433">
              <a:buFontTx/>
              <a:buChar char="-"/>
            </a:pPr>
            <a:r>
              <a:rPr lang="nb-NO" dirty="0"/>
              <a:t>Ressurser i form av kompetanse</a:t>
            </a:r>
          </a:p>
          <a:p>
            <a:pPr marL="171433" indent="-171433">
              <a:buFontTx/>
              <a:buChar char="-"/>
            </a:pPr>
            <a:r>
              <a:rPr lang="nb-NO" dirty="0"/>
              <a:t>Håndtering av mennesker, mange endringer fare for </a:t>
            </a:r>
            <a:r>
              <a:rPr lang="nb-NO" dirty="0" err="1"/>
              <a:t>frustrasjone</a:t>
            </a:r>
            <a:r>
              <a:rPr lang="nb-NO" dirty="0"/>
              <a:t> </a:t>
            </a:r>
            <a:r>
              <a:rPr lang="nb-NO" dirty="0" err="1"/>
              <a:t>rog</a:t>
            </a:r>
            <a:r>
              <a:rPr lang="nb-NO" dirty="0"/>
              <a:t> </a:t>
            </a:r>
            <a:r>
              <a:rPr lang="nb-NO" dirty="0" err="1"/>
              <a:t>bohica</a:t>
            </a:r>
            <a:endParaRPr lang="nb-NO" dirty="0"/>
          </a:p>
          <a:p>
            <a:pPr lvl="0"/>
            <a:endParaRPr lang="nb-NO" dirty="0"/>
          </a:p>
          <a:p>
            <a:pPr lvl="0"/>
            <a:r>
              <a:rPr lang="nb-NO" b="1" dirty="0"/>
              <a:t>Etablerte strukturer og rutiner for endring</a:t>
            </a:r>
          </a:p>
          <a:p>
            <a:pPr marL="171433" indent="-171433">
              <a:buFontTx/>
              <a:buChar char="-"/>
            </a:pPr>
            <a:r>
              <a:rPr lang="nb-NO" dirty="0"/>
              <a:t>Prosjekter, prosedyrer, opplevd prosedyrerettferdighet</a:t>
            </a:r>
          </a:p>
          <a:p>
            <a:pPr marL="171433" indent="-171433">
              <a:buFontTx/>
              <a:buChar char="-"/>
            </a:pPr>
            <a:r>
              <a:rPr lang="nb-NO" dirty="0"/>
              <a:t>Samspill med verneombud og tillitsvalgte</a:t>
            </a:r>
          </a:p>
          <a:p>
            <a:pPr marL="171433" indent="-171433">
              <a:buFontTx/>
              <a:buChar char="-"/>
            </a:pPr>
            <a:r>
              <a:rPr lang="nb-NO" dirty="0"/>
              <a:t>forutsigbarhet, trygghet, gjennomsiktighet, informasjon, kommunikasjon, involvering, rammeverk for prosjekter og prosesser, , hvordan vi jobber med gevinstrealisering og risikostyring – skape gode erfaringer, </a:t>
            </a:r>
          </a:p>
          <a:p>
            <a:pPr lvl="0"/>
            <a:endParaRPr lang="nb-NO" dirty="0"/>
          </a:p>
          <a:p>
            <a:pPr lvl="0"/>
            <a:endParaRPr lang="nb-NO" dirty="0"/>
          </a:p>
          <a:p>
            <a:pPr lvl="0"/>
            <a:r>
              <a:rPr lang="nb-NO" b="1" dirty="0"/>
              <a:t>Hvordan ansatte reagerer på endring</a:t>
            </a:r>
          </a:p>
          <a:p>
            <a:pPr marL="171433" indent="-171433">
              <a:buFontTx/>
              <a:buChar char="-"/>
            </a:pPr>
            <a:r>
              <a:rPr lang="nb-NO" dirty="0"/>
              <a:t>erfaringer?</a:t>
            </a:r>
          </a:p>
          <a:p>
            <a:pPr marL="171433" indent="-171433">
              <a:buFontTx/>
              <a:buChar char="-"/>
            </a:pPr>
            <a:r>
              <a:rPr lang="nb-NO" dirty="0"/>
              <a:t>Må erfare at de blir ivaretatt, rettferdighet, støtte, mulighet til kompetanseutvikling</a:t>
            </a:r>
          </a:p>
          <a:p>
            <a:pPr lvl="0"/>
            <a:r>
              <a:rPr lang="nb-NO" dirty="0"/>
              <a:t>-  Ledere og ansatte har samstemte perspektiver og forventninger til endring</a:t>
            </a:r>
          </a:p>
          <a:p>
            <a:pPr lvl="0"/>
            <a:r>
              <a:rPr lang="nb-NO" dirty="0"/>
              <a:t>- Organisasjonen har positive erfaringer fra endring</a:t>
            </a:r>
          </a:p>
          <a:p>
            <a:pPr lvl="0"/>
            <a:r>
              <a:rPr lang="nb-NO" dirty="0"/>
              <a:t>- Medarbeiderne er vant til endring og ser endring som naturlig</a:t>
            </a:r>
          </a:p>
          <a:p>
            <a:endParaRPr lang="nb-NO" dirty="0" smtClean="0"/>
          </a:p>
          <a:p>
            <a:endParaRPr lang="nb-NO" dirty="0" smtClean="0"/>
          </a:p>
          <a:p>
            <a:pPr defTabSz="914309">
              <a:defRPr/>
            </a:pPr>
            <a:r>
              <a:rPr lang="nb-NO" dirty="0"/>
              <a:t> 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CD074-722C-4495-B103-7264FEF79206}" type="slidenum">
              <a:rPr lang="en-US" altLang="nb-NO" smtClean="0"/>
              <a:pPr>
                <a:defRPr/>
              </a:pPr>
              <a:t>13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274229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subtitle</a:t>
            </a:r>
            <a:r>
              <a:rPr lang="nb-NO" dirty="0"/>
              <a:t>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/>
              <a:t>Ny </a:t>
            </a:r>
            <a:r>
              <a:rPr lang="nb-NO" dirty="0" err="1"/>
              <a:t>Powerpoint</a:t>
            </a:r>
            <a:r>
              <a:rPr lang="nb-NO" dirty="0"/>
              <a:t>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13C99-5D0C-C740-8C05-54EF307650A8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/>
              <a:t>Ny </a:t>
            </a:r>
            <a:r>
              <a:rPr lang="nb-NO" dirty="0" err="1"/>
              <a:t>Powerpoint</a:t>
            </a:r>
            <a:r>
              <a:rPr lang="nb-NO" dirty="0"/>
              <a:t>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B29F6-9E3C-FD4E-AACC-F3579E40F176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/>
              <a:t>Ny </a:t>
            </a:r>
            <a:r>
              <a:rPr lang="nb-NO" dirty="0" err="1"/>
              <a:t>Powerpoint</a:t>
            </a:r>
            <a:r>
              <a:rPr lang="nb-NO" dirty="0"/>
              <a:t>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FEC9F-DC1D-8D4B-B236-C91D992547D9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/>
              <a:t>Ny </a:t>
            </a:r>
            <a:r>
              <a:rPr lang="nb-NO" dirty="0" err="1"/>
              <a:t>Powerpoint</a:t>
            </a:r>
            <a:r>
              <a:rPr lang="nb-NO" dirty="0"/>
              <a:t>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945D6-52DC-1B48-967F-5B9E93885960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/>
              <a:t>Ny </a:t>
            </a:r>
            <a:r>
              <a:rPr lang="nb-NO" dirty="0" err="1"/>
              <a:t>Powerpoint</a:t>
            </a:r>
            <a:r>
              <a:rPr lang="nb-NO" dirty="0"/>
              <a:t>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D3666-FF95-E84A-BFE0-1F93F2DAA0A6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/>
              <a:t>11. april 2011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/>
              <a:t>Ny </a:t>
            </a:r>
            <a:r>
              <a:rPr lang="nb-NO" dirty="0" err="1"/>
              <a:t>Powerpoint</a:t>
            </a:r>
            <a:r>
              <a:rPr lang="nb-NO" dirty="0"/>
              <a:t> mal 2011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FA51-A26B-D64C-B8F9-C018A8BC85DC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/>
              <a:t>11. april 2011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/>
              <a:t>Ny </a:t>
            </a:r>
            <a:r>
              <a:rPr lang="nb-NO" dirty="0" err="1"/>
              <a:t>Powerpoint</a:t>
            </a:r>
            <a:r>
              <a:rPr lang="nb-NO" dirty="0"/>
              <a:t> mal 2011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DDD37-150B-DD40-AEA3-84D9A26C6845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/>
              <a:t>11. april 2011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/>
              <a:t>Ny </a:t>
            </a:r>
            <a:r>
              <a:rPr lang="nb-NO" dirty="0" err="1"/>
              <a:t>Powerpoint</a:t>
            </a:r>
            <a:r>
              <a:rPr lang="nb-NO" dirty="0"/>
              <a:t> mal 2011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D15C6-4E4A-1141-96FC-78888989302A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/>
              <a:t>Ny </a:t>
            </a:r>
            <a:r>
              <a:rPr lang="nb-NO" dirty="0" err="1"/>
              <a:t>Powerpoint</a:t>
            </a:r>
            <a:r>
              <a:rPr lang="nb-NO" dirty="0"/>
              <a:t>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2B21F-A66C-0C4C-8AE9-5681FA9B1EA0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/>
              <a:t>Ny </a:t>
            </a:r>
            <a:r>
              <a:rPr lang="nb-NO" dirty="0" err="1"/>
              <a:t>Powerpoint</a:t>
            </a:r>
            <a:r>
              <a:rPr lang="nb-NO" dirty="0"/>
              <a:t>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7F9B5-F2F0-6E4D-85E7-5DEB29A805AC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nb-NO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nb-NO" dirty="0"/>
              <a:t>11. april 2011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nb-NO" dirty="0"/>
              <a:t>Tema </a:t>
            </a:r>
            <a:r>
              <a:rPr lang="nb-NO" dirty="0" err="1"/>
              <a:t>Powerpoint</a:t>
            </a:r>
            <a:endParaRPr lang="nb-NO" dirty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7BA3828B-E1BF-464F-8B55-3AF0DA129B27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pic>
        <p:nvPicPr>
          <p:cNvPr id="1031" name="Picture 6" descr="UiO_A.pn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nb-NO" dirty="0" smtClean="0"/>
              <a:t>Strategisk kompetanseledelse 2019</a:t>
            </a:r>
            <a:endParaRPr lang="nb-NO" dirty="0" smtClean="0"/>
          </a:p>
          <a:p>
            <a:r>
              <a:rPr lang="nb-NO" sz="1800" dirty="0" smtClean="0"/>
              <a:t>Programstyremøte 1 </a:t>
            </a:r>
            <a:r>
              <a:rPr lang="nb-NO" sz="1800" dirty="0" err="1" smtClean="0"/>
              <a:t>feb</a:t>
            </a:r>
            <a:r>
              <a:rPr lang="nb-NO" sz="1800" dirty="0" smtClean="0"/>
              <a:t> 2019</a:t>
            </a:r>
            <a:endParaRPr lang="nb-NO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58200" y="6248400"/>
            <a:ext cx="685800" cy="457200"/>
          </a:xfrm>
        </p:spPr>
        <p:txBody>
          <a:bodyPr/>
          <a:lstStyle/>
          <a:p>
            <a:pPr>
              <a:defRPr/>
            </a:pPr>
            <a:fld id="{FB3FEC9F-DC1D-8D4B-B236-C91D992547D9}" type="slidenum">
              <a:rPr lang="nb-NO" smtClean="0"/>
              <a:pPr>
                <a:defRPr/>
              </a:pPr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7205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 diskusjon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smtClean="0"/>
              <a:t>Hvilke konkrete aktiviteter bør programmet initiere for å bidra til å innfri programmets strategiske mål om å «</a:t>
            </a:r>
            <a:r>
              <a:rPr lang="nb-NO" sz="2400" kern="1200" dirty="0" smtClean="0">
                <a:solidFill>
                  <a:srgbClr val="000000"/>
                </a:solidFill>
                <a:ea typeface="ヒラギノ角ゴ Pro W3" charset="-128"/>
                <a:cs typeface="ヒラギノ角ゴ Pro W3" charset="-128"/>
              </a:rPr>
              <a:t>Legge </a:t>
            </a:r>
            <a:r>
              <a:rPr lang="nb-NO" sz="2400" kern="1200" dirty="0">
                <a:solidFill>
                  <a:srgbClr val="000000"/>
                </a:solidFill>
                <a:ea typeface="ヒラギノ角ゴ Pro W3" charset="-128"/>
                <a:cs typeface="ヒラギノ角ゴ Pro W3" charset="-128"/>
              </a:rPr>
              <a:t>til rette for økt digital modenhet og bidra til at organisasjonens medarbeidere blir i stand til å ta i bruk de nye </a:t>
            </a:r>
            <a:r>
              <a:rPr lang="nb-NO" sz="2400" kern="1200" dirty="0" smtClean="0">
                <a:solidFill>
                  <a:srgbClr val="000000"/>
                </a:solidFill>
                <a:ea typeface="ヒラギノ角ゴ Pro W3" charset="-128"/>
                <a:cs typeface="ヒラギノ角ゴ Pro W3" charset="-128"/>
              </a:rPr>
              <a:t>løsningene»?</a:t>
            </a:r>
          </a:p>
          <a:p>
            <a:pPr marL="0" indent="0">
              <a:buNone/>
            </a:pPr>
            <a:endParaRPr lang="nb-NO" sz="2400" kern="1200" dirty="0">
              <a:solidFill>
                <a:srgbClr val="000000"/>
              </a:solidFill>
              <a:ea typeface="ヒラギノ角ゴ Pro W3" charset="-128"/>
              <a:cs typeface="ヒラギノ角ゴ Pro W3" charset="-128"/>
            </a:endParaRPr>
          </a:p>
          <a:p>
            <a:endParaRPr lang="nb-NO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nb-NO" smtClean="0"/>
              <a:pPr>
                <a:defRPr/>
              </a:pPr>
              <a:t>11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4480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620688"/>
            <a:ext cx="7473488" cy="571986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25839" y="6457890"/>
            <a:ext cx="25346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600" i="1" dirty="0"/>
              <a:t>Rolf K. Baltzersen (2009)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513" y="179860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i="1" dirty="0" smtClean="0"/>
              <a:t>Skaperkompetanse </a:t>
            </a:r>
            <a:r>
              <a:rPr lang="nb-NO" sz="1800" i="1" dirty="0" err="1" smtClean="0"/>
              <a:t>vs</a:t>
            </a:r>
            <a:r>
              <a:rPr lang="nb-NO" sz="1800" i="1" dirty="0"/>
              <a:t> </a:t>
            </a:r>
            <a:r>
              <a:rPr lang="nb-NO" sz="1800" i="1" dirty="0" smtClean="0"/>
              <a:t>brukerkompetanse?</a:t>
            </a:r>
            <a:endParaRPr lang="nb-NO" sz="1800" i="1" dirty="0"/>
          </a:p>
        </p:txBody>
      </p:sp>
    </p:spTree>
    <p:extLst>
      <p:ext uri="{BB962C8B-B14F-4D97-AF65-F5344CB8AC3E}">
        <p14:creationId xmlns:p14="http://schemas.microsoft.com/office/powerpoint/2010/main" val="115763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729" y="908720"/>
            <a:ext cx="7921625" cy="954088"/>
          </a:xfrm>
        </p:spPr>
        <p:txBody>
          <a:bodyPr/>
          <a:lstStyle/>
          <a:p>
            <a:r>
              <a:rPr lang="nb-NO" dirty="0" smtClean="0"/>
              <a:t>Endringskapasitet</a:t>
            </a:r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964414" y="5545460"/>
            <a:ext cx="685800" cy="381000"/>
          </a:xfrm>
        </p:spPr>
        <p:txBody>
          <a:bodyPr/>
          <a:lstStyle/>
          <a:p>
            <a:pPr>
              <a:defRPr/>
            </a:pPr>
            <a:fld id="{5113DD26-6197-4FBE-A424-CD83B0010208}" type="slidenum">
              <a:rPr lang="en-US" altLang="nb-NO" smtClean="0"/>
              <a:pPr>
                <a:defRPr/>
              </a:pPr>
              <a:t>13</a:t>
            </a:fld>
            <a:endParaRPr lang="en-US" altLang="nb-NO"/>
          </a:p>
        </p:txBody>
      </p:sp>
      <p:grpSp>
        <p:nvGrpSpPr>
          <p:cNvPr id="17" name="Group 16"/>
          <p:cNvGrpSpPr/>
          <p:nvPr/>
        </p:nvGrpSpPr>
        <p:grpSpPr>
          <a:xfrm>
            <a:off x="1259632" y="1853370"/>
            <a:ext cx="5328592" cy="3689899"/>
            <a:chOff x="1115616" y="1845372"/>
            <a:chExt cx="5328592" cy="3689899"/>
          </a:xfrm>
        </p:grpSpPr>
        <p:grpSp>
          <p:nvGrpSpPr>
            <p:cNvPr id="8" name="Group 7"/>
            <p:cNvGrpSpPr/>
            <p:nvPr/>
          </p:nvGrpSpPr>
          <p:grpSpPr>
            <a:xfrm>
              <a:off x="4211960" y="3414056"/>
              <a:ext cx="2232248" cy="2121215"/>
              <a:chOff x="3272434" y="1497244"/>
              <a:chExt cx="1885950" cy="1885950"/>
            </a:xfrm>
            <a:solidFill>
              <a:srgbClr val="FFC000"/>
            </a:solidFill>
          </p:grpSpPr>
          <p:sp>
            <p:nvSpPr>
              <p:cNvPr id="9" name="Shape 8"/>
              <p:cNvSpPr/>
              <p:nvPr/>
            </p:nvSpPr>
            <p:spPr>
              <a:xfrm>
                <a:off x="3272434" y="1497244"/>
                <a:ext cx="1885950" cy="1885950"/>
              </a:xfrm>
              <a:prstGeom prst="gear9">
                <a:avLst/>
              </a:prstGeom>
              <a:solidFill>
                <a:srgbClr val="00B05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" name="Shape 4"/>
              <p:cNvSpPr/>
              <p:nvPr/>
            </p:nvSpPr>
            <p:spPr>
              <a:xfrm>
                <a:off x="3651594" y="1979052"/>
                <a:ext cx="1127630" cy="969417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160" tIns="10160" rIns="10160" bIns="10160" numCol="1" spcCol="1270" anchor="ctr" anchorCtr="0">
                <a:noAutofit/>
              </a:bodyPr>
              <a:lstStyle/>
              <a:p>
                <a:pPr algn="ctr" defTabSz="35560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nb-NO" sz="1400" dirty="0"/>
                  <a:t>Hvordan ansatte reagerer på endring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115616" y="3414055"/>
              <a:ext cx="2232248" cy="2121215"/>
              <a:chOff x="2907412" y="1526558"/>
              <a:chExt cx="1885950" cy="1885950"/>
            </a:xfrm>
            <a:solidFill>
              <a:srgbClr val="00B050"/>
            </a:solidFill>
          </p:grpSpPr>
          <p:sp>
            <p:nvSpPr>
              <p:cNvPr id="12" name="Shape 11"/>
              <p:cNvSpPr/>
              <p:nvPr/>
            </p:nvSpPr>
            <p:spPr>
              <a:xfrm>
                <a:off x="2907412" y="1526558"/>
                <a:ext cx="1885950" cy="1885950"/>
              </a:xfrm>
              <a:prstGeom prst="gear9">
                <a:avLst/>
              </a:prstGeom>
              <a:solidFill>
                <a:schemeClr val="accent1">
                  <a:lumMod val="5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Shape 4"/>
              <p:cNvSpPr/>
              <p:nvPr/>
            </p:nvSpPr>
            <p:spPr>
              <a:xfrm>
                <a:off x="3286572" y="1984825"/>
                <a:ext cx="1127630" cy="969417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160" tIns="10160" rIns="10160" bIns="10160" numCol="1" spcCol="1270" anchor="ctr" anchorCtr="0">
                <a:noAutofit/>
              </a:bodyPr>
              <a:lstStyle/>
              <a:p>
                <a:pPr lvl="0" algn="ctr"/>
                <a:r>
                  <a:rPr lang="nb-NO" sz="1400" dirty="0"/>
                  <a:t>Etablerte strukturer og rutiner for endring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633059" y="1845372"/>
              <a:ext cx="2232248" cy="2121215"/>
              <a:chOff x="3089923" y="1543050"/>
              <a:chExt cx="1885950" cy="1885950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5" name="Shape 14"/>
              <p:cNvSpPr/>
              <p:nvPr/>
            </p:nvSpPr>
            <p:spPr>
              <a:xfrm>
                <a:off x="3089923" y="1543050"/>
                <a:ext cx="1885950" cy="1885950"/>
              </a:xfrm>
              <a:prstGeom prst="gear9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Shape 4"/>
              <p:cNvSpPr/>
              <p:nvPr/>
            </p:nvSpPr>
            <p:spPr>
              <a:xfrm>
                <a:off x="3469083" y="1984825"/>
                <a:ext cx="1127630" cy="969417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160" tIns="10160" rIns="10160" bIns="10160" numCol="1" spcCol="1270" anchor="ctr" anchorCtr="0">
                <a:noAutofit/>
              </a:bodyPr>
              <a:lstStyle/>
              <a:p>
                <a:pPr algn="ctr" defTabSz="35560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nb-NO" sz="1400" dirty="0"/>
                  <a:t>Hvordan ledelsen mobiliserer og gjennomfører endring</a:t>
                </a:r>
              </a:p>
            </p:txBody>
          </p:sp>
        </p:grpSp>
      </p:grpSp>
      <p:sp>
        <p:nvSpPr>
          <p:cNvPr id="20" name="TextBox 19"/>
          <p:cNvSpPr txBox="1"/>
          <p:nvPr/>
        </p:nvSpPr>
        <p:spPr>
          <a:xfrm>
            <a:off x="6366544" y="5563088"/>
            <a:ext cx="2172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800" i="1" dirty="0"/>
              <a:t>Meyer, C.B. og I.G. Stensaker (2011). </a:t>
            </a:r>
          </a:p>
          <a:p>
            <a:r>
              <a:rPr lang="nb-NO" sz="800" i="1" dirty="0"/>
              <a:t>Endringskapasitet. Bergen: Fagbokforlaget.</a:t>
            </a:r>
          </a:p>
          <a:p>
            <a:r>
              <a:rPr lang="nb-NO" sz="800" i="1" dirty="0"/>
              <a:t>Mfl.</a:t>
            </a:r>
          </a:p>
        </p:txBody>
      </p:sp>
    </p:spTree>
    <p:extLst>
      <p:ext uri="{BB962C8B-B14F-4D97-AF65-F5344CB8AC3E}">
        <p14:creationId xmlns:p14="http://schemas.microsoft.com/office/powerpoint/2010/main" val="90832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Tilnærminger til formulering av </a:t>
            </a:r>
            <a:r>
              <a:rPr lang="nb-NO" dirty="0" smtClean="0"/>
              <a:t>kompetansekrav (L.Lai)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smtClean="0"/>
              <a:t>Målbaserte </a:t>
            </a:r>
            <a:r>
              <a:rPr lang="nb-NO" dirty="0"/>
              <a:t>(top-</a:t>
            </a:r>
            <a:r>
              <a:rPr lang="nb-NO" dirty="0" err="1"/>
              <a:t>down</a:t>
            </a:r>
            <a:r>
              <a:rPr lang="nb-NO" dirty="0" smtClean="0"/>
              <a:t>) </a:t>
            </a:r>
          </a:p>
          <a:p>
            <a:pPr lvl="1"/>
            <a:r>
              <a:rPr lang="nb-NO" sz="1600" dirty="0" smtClean="0"/>
              <a:t>Kompetansekrav som utledes direkte fra organisasjonens overordnede mål </a:t>
            </a:r>
            <a:r>
              <a:rPr lang="nb-NO" sz="1600" dirty="0"/>
              <a:t>og </a:t>
            </a:r>
            <a:r>
              <a:rPr lang="nb-NO" sz="1600" dirty="0" smtClean="0"/>
              <a:t>strategier</a:t>
            </a:r>
            <a:endParaRPr lang="nb-NO" sz="1600" dirty="0"/>
          </a:p>
          <a:p>
            <a:pPr lvl="0"/>
            <a:r>
              <a:rPr lang="nb-NO" dirty="0" smtClean="0"/>
              <a:t>Normative</a:t>
            </a:r>
          </a:p>
          <a:p>
            <a:pPr lvl="1"/>
            <a:r>
              <a:rPr lang="nb-NO" sz="1600" dirty="0" smtClean="0"/>
              <a:t>Kompetansekrav </a:t>
            </a:r>
            <a:r>
              <a:rPr lang="nb-NO" sz="1600" dirty="0"/>
              <a:t>som kan avledes fra ulike normer, retningslinjer og anbefalinger som er relevante for organisasjonens aktiviteter og funksjoner</a:t>
            </a:r>
          </a:p>
          <a:p>
            <a:r>
              <a:rPr lang="nb-NO" dirty="0"/>
              <a:t>Organisatoriske (</a:t>
            </a:r>
            <a:r>
              <a:rPr lang="nb-NO" dirty="0" err="1" smtClean="0"/>
              <a:t>bottom</a:t>
            </a:r>
            <a:r>
              <a:rPr lang="nb-NO" dirty="0" smtClean="0"/>
              <a:t>-up)</a:t>
            </a:r>
          </a:p>
          <a:p>
            <a:pPr lvl="1"/>
            <a:r>
              <a:rPr lang="nb-NO" sz="1600" dirty="0" smtClean="0"/>
              <a:t>Kompetansekrav </a:t>
            </a:r>
            <a:r>
              <a:rPr lang="nb-NO" sz="1600" dirty="0"/>
              <a:t>som stammer fra medarbeidernes egne forventninger, ønsker og idealer, samt oppfatninger av forbedringspotensial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6" name="TextBox 5"/>
          <p:cNvSpPr txBox="1"/>
          <p:nvPr/>
        </p:nvSpPr>
        <p:spPr>
          <a:xfrm>
            <a:off x="5076056" y="2060848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Vår tilnærming nå</a:t>
            </a:r>
            <a:endParaRPr lang="nb-NO" dirty="0"/>
          </a:p>
        </p:txBody>
      </p:sp>
      <p:sp>
        <p:nvSpPr>
          <p:cNvPr id="7" name="TextBox 6"/>
          <p:cNvSpPr txBox="1"/>
          <p:nvPr/>
        </p:nvSpPr>
        <p:spPr>
          <a:xfrm>
            <a:off x="5868144" y="4149080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err="1" smtClean="0"/>
              <a:t>Tiln</a:t>
            </a:r>
            <a:r>
              <a:rPr lang="nb-NO" dirty="0" smtClean="0"/>
              <a:t>. i </a:t>
            </a:r>
            <a:r>
              <a:rPr lang="nb-NO" dirty="0" err="1" smtClean="0"/>
              <a:t>funk.analysen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7780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nb-NO" smtClean="0"/>
              <a:pPr>
                <a:defRPr/>
              </a:pPr>
              <a:t>15</a:t>
            </a:fld>
            <a:endParaRPr lang="nb-NO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075" y="1124744"/>
            <a:ext cx="7137451" cy="2990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13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/>
              <a:t>Rekkefølgen……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1800" dirty="0" smtClean="0"/>
              <a:t>Enes om roller og </a:t>
            </a:r>
            <a:r>
              <a:rPr lang="nb-NO" sz="1800" dirty="0"/>
              <a:t>ansvar</a:t>
            </a:r>
          </a:p>
          <a:p>
            <a:r>
              <a:rPr lang="nb-NO" sz="1800" dirty="0" smtClean="0"/>
              <a:t>Prioritere </a:t>
            </a:r>
            <a:r>
              <a:rPr lang="nb-NO" sz="1800" dirty="0" smtClean="0"/>
              <a:t>kompetanseområder (digital kompetanse, IT, ?)</a:t>
            </a:r>
          </a:p>
          <a:p>
            <a:r>
              <a:rPr lang="nb-NO" sz="1800" dirty="0" smtClean="0"/>
              <a:t>Identifisere fremtidens behov (så godt det lar seg gjøre)</a:t>
            </a:r>
          </a:p>
          <a:p>
            <a:r>
              <a:rPr lang="nb-NO" sz="1800" dirty="0" smtClean="0"/>
              <a:t>Vurdere realistisk dagens kompetanse</a:t>
            </a:r>
          </a:p>
          <a:p>
            <a:r>
              <a:rPr lang="nb-NO" sz="1800" dirty="0" smtClean="0"/>
              <a:t>Konkretisere gap og ta det fra makro/generelt til mikro/spesifikt</a:t>
            </a:r>
          </a:p>
          <a:p>
            <a:r>
              <a:rPr lang="nb-NO" sz="1800" dirty="0" smtClean="0"/>
              <a:t>Utvikle planer for å utvikle eller skaffe nødvendig kompetanse</a:t>
            </a:r>
          </a:p>
          <a:p>
            <a:r>
              <a:rPr lang="nb-NO" sz="1800" dirty="0" smtClean="0"/>
              <a:t>Individuelle kompetanseplaner</a:t>
            </a:r>
          </a:p>
          <a:p>
            <a:r>
              <a:rPr lang="nb-NO" sz="1800" dirty="0" smtClean="0"/>
              <a:t>Oppfølging</a:t>
            </a:r>
            <a:endParaRPr lang="nb-NO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nb-NO" smtClean="0"/>
              <a:pPr>
                <a:defRPr/>
              </a:pPr>
              <a:t>16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2149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Ny Powerpoint mal 2011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nb-NO" smtClean="0"/>
              <a:pPr>
                <a:defRPr/>
              </a:pPr>
              <a:t>3</a:t>
            </a:fld>
            <a:endParaRPr lang="nb-NO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26" y="692696"/>
            <a:ext cx="8919309" cy="578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36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76833"/>
            <a:ext cx="7696200" cy="1143000"/>
          </a:xfrm>
        </p:spPr>
        <p:txBody>
          <a:bodyPr/>
          <a:lstStyle/>
          <a:p>
            <a:r>
              <a:rPr lang="nb-NO" dirty="0" smtClean="0"/>
              <a:t>Hva er strategisk </a:t>
            </a:r>
            <a:r>
              <a:rPr lang="nb-NO" dirty="0" smtClean="0"/>
              <a:t>kompetanseledelse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Ny Powerpoint mal 2011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nb-NO" smtClean="0"/>
              <a:pPr>
                <a:defRPr/>
              </a:pPr>
              <a:t>4</a:t>
            </a:fld>
            <a:endParaRPr lang="nb-NO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535904"/>
            <a:ext cx="8424937" cy="5185767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899592" y="3068960"/>
            <a:ext cx="216024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27610" y="2861955"/>
            <a:ext cx="6799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dirty="0" smtClean="0"/>
              <a:t>BEHOV</a:t>
            </a:r>
            <a:endParaRPr lang="nb-NO" sz="1100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1976070" y="2459360"/>
            <a:ext cx="432048" cy="20347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933097" y="2212400"/>
            <a:ext cx="23347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BEHOV VS DET VI HAR =GAP</a:t>
            </a:r>
            <a:endParaRPr lang="nb-NO" sz="1200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1763688" y="4797152"/>
            <a:ext cx="644430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086563" y="5118975"/>
            <a:ext cx="1779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HVEM HVA HVORDAN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127596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523" y="548680"/>
            <a:ext cx="7696200" cy="1143000"/>
          </a:xfrm>
        </p:spPr>
        <p:txBody>
          <a:bodyPr/>
          <a:lstStyle/>
          <a:p>
            <a:r>
              <a:rPr lang="nb-NO" dirty="0" smtClean="0"/>
              <a:t>Kompetanseledelse = lederansvar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91680"/>
            <a:ext cx="7696200" cy="4114800"/>
          </a:xfrm>
        </p:spPr>
        <p:txBody>
          <a:bodyPr/>
          <a:lstStyle/>
          <a:p>
            <a:r>
              <a:rPr lang="nb-NO" dirty="0"/>
              <a:t>Hvordan sikrer </a:t>
            </a:r>
            <a:r>
              <a:rPr lang="nb-NO" dirty="0" smtClean="0"/>
              <a:t>lederne </a:t>
            </a:r>
            <a:r>
              <a:rPr lang="nb-NO" dirty="0"/>
              <a:t>at </a:t>
            </a:r>
            <a:r>
              <a:rPr lang="nb-NO" dirty="0" smtClean="0"/>
              <a:t>enheten </a:t>
            </a:r>
            <a:r>
              <a:rPr lang="nb-NO" dirty="0"/>
              <a:t>har kompetansen som trengs for å løse morgendagens </a:t>
            </a:r>
            <a:r>
              <a:rPr lang="nb-NO" dirty="0" smtClean="0"/>
              <a:t>«oppdrag»? </a:t>
            </a:r>
            <a:r>
              <a:rPr lang="nb-NO" dirty="0"/>
              <a:t>Og når </a:t>
            </a:r>
            <a:r>
              <a:rPr lang="nb-NO" dirty="0" smtClean="0"/>
              <a:t>«oppdrag» </a:t>
            </a:r>
            <a:r>
              <a:rPr lang="nb-NO" dirty="0"/>
              <a:t>og arbeidsformer endres, hva gjør </a:t>
            </a:r>
            <a:r>
              <a:rPr lang="nb-NO" dirty="0" smtClean="0"/>
              <a:t>lederne </a:t>
            </a:r>
            <a:r>
              <a:rPr lang="nb-NO" dirty="0"/>
              <a:t>for å utvikle, mobilisere eller dreie kompetansen til </a:t>
            </a:r>
            <a:r>
              <a:rPr lang="nb-NO" dirty="0" smtClean="0"/>
              <a:t>medarbeiderne?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/>
            </a:r>
            <a:br>
              <a:rPr lang="nb-NO" dirty="0"/>
            </a:br>
            <a:r>
              <a:rPr lang="nb-NO" dirty="0"/>
              <a:t>Kompetanseledelse handler om å sette retning, forstå kompetansefeltet, finne kompetansen, se mulighetene og </a:t>
            </a:r>
            <a:r>
              <a:rPr lang="nb-NO" dirty="0" smtClean="0"/>
              <a:t>styre kompetanseutvikling i riktig retning.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nb-NO" smtClean="0"/>
              <a:pPr>
                <a:defRPr/>
              </a:pPr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94091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Områder som krever ekstra grep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00808"/>
            <a:ext cx="7696200" cy="4114800"/>
          </a:xfrm>
        </p:spPr>
        <p:txBody>
          <a:bodyPr/>
          <a:lstStyle/>
          <a:p>
            <a:endParaRPr lang="nb-NO" sz="2400" dirty="0" smtClean="0"/>
          </a:p>
          <a:p>
            <a:r>
              <a:rPr lang="nb-NO" sz="2400" dirty="0" smtClean="0"/>
              <a:t>Behov for økt generell digital kompetanse </a:t>
            </a:r>
          </a:p>
          <a:p>
            <a:r>
              <a:rPr lang="nb-NO" sz="2400" dirty="0" smtClean="0"/>
              <a:t>Store endringer på IT-siden som følge av digitalisering/Masterplan for IT</a:t>
            </a:r>
          </a:p>
          <a:p>
            <a:r>
              <a:rPr lang="nb-NO" sz="2400" dirty="0" smtClean="0"/>
              <a:t>Endringer i kompetansebehov innen flere administrative områder som følge av digitalisering/automatisering</a:t>
            </a:r>
          </a:p>
          <a:p>
            <a:r>
              <a:rPr lang="nb-NO" sz="2400" dirty="0"/>
              <a:t>Endring og omstilling</a:t>
            </a:r>
          </a:p>
          <a:p>
            <a:r>
              <a:rPr lang="nb-NO" sz="2400" dirty="0" smtClean="0"/>
              <a:t>Behovet er stor på mange felt, noe generisk og noe fagspesifikt – det krever satsning/ressurser</a:t>
            </a:r>
          </a:p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nb-NO" smtClean="0"/>
              <a:pPr>
                <a:defRPr/>
              </a:pPr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53754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476672"/>
            <a:ext cx="8172772" cy="1143000"/>
          </a:xfrm>
        </p:spPr>
        <p:txBody>
          <a:bodyPr/>
          <a:lstStyle/>
          <a:p>
            <a:r>
              <a:rPr lang="nb-NO" dirty="0" smtClean="0"/>
              <a:t>Trinnvis utvikling av kompetanseplaner</a:t>
            </a:r>
            <a:endParaRPr lang="nb-NO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27679"/>
              </p:ext>
            </p:extLst>
          </p:nvPr>
        </p:nvGraphicFramePr>
        <p:xfrm>
          <a:off x="990600" y="1981200"/>
          <a:ext cx="7696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nb-NO" smtClean="0"/>
              <a:pPr>
                <a:defRPr/>
              </a:pPr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33320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846" y="548680"/>
            <a:ext cx="8515153" cy="1143000"/>
          </a:xfrm>
        </p:spPr>
        <p:txBody>
          <a:bodyPr/>
          <a:lstStyle/>
          <a:p>
            <a:r>
              <a:rPr lang="nb-NO" dirty="0" smtClean="0"/>
              <a:t>Roller og ansvar i </a:t>
            </a:r>
            <a:r>
              <a:rPr lang="nb-NO" dirty="0" smtClean="0"/>
              <a:t>kompetanseplanlegging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987" y="1556792"/>
            <a:ext cx="7696200" cy="4114800"/>
          </a:xfrm>
        </p:spPr>
        <p:txBody>
          <a:bodyPr/>
          <a:lstStyle/>
          <a:p>
            <a:r>
              <a:rPr lang="nb-NO" sz="2400" dirty="0"/>
              <a:t>Sikre at den enkelte medarbeider har den kompetanse vedkommende trenger for å utføre </a:t>
            </a:r>
            <a:r>
              <a:rPr lang="nb-NO" sz="2400" dirty="0" smtClean="0"/>
              <a:t>oppgavene</a:t>
            </a:r>
          </a:p>
          <a:p>
            <a:pPr lvl="1"/>
            <a:r>
              <a:rPr lang="nb-NO" dirty="0" smtClean="0"/>
              <a:t>Ansvaret ligger hos leder med personalansvar</a:t>
            </a:r>
            <a:br>
              <a:rPr lang="nb-NO" dirty="0" smtClean="0"/>
            </a:br>
            <a:endParaRPr lang="nb-NO" dirty="0"/>
          </a:p>
          <a:p>
            <a:r>
              <a:rPr lang="nb-NO" sz="2400" dirty="0" smtClean="0"/>
              <a:t>Opplæring i nye systemer i BOTT porteføljen</a:t>
            </a:r>
          </a:p>
          <a:p>
            <a:pPr lvl="1"/>
            <a:r>
              <a:rPr lang="nb-NO" dirty="0" smtClean="0"/>
              <a:t>Mottaksprosjektene ved UiO</a:t>
            </a:r>
            <a:br>
              <a:rPr lang="nb-NO" dirty="0" smtClean="0"/>
            </a:br>
            <a:endParaRPr lang="nb-NO" dirty="0" smtClean="0"/>
          </a:p>
          <a:p>
            <a:r>
              <a:rPr lang="nb-NO" sz="2400" dirty="0" smtClean="0"/>
              <a:t>Identifisere behov og utvikle </a:t>
            </a:r>
            <a:r>
              <a:rPr lang="nb-NO" sz="2400" dirty="0" smtClean="0"/>
              <a:t>samarbeidsprosjekter innen kompetanseutvikling på </a:t>
            </a:r>
            <a:r>
              <a:rPr lang="nb-NO" sz="2400" dirty="0" smtClean="0"/>
              <a:t>tvers av BOTT prosjektene (ikke systemer): </a:t>
            </a:r>
          </a:p>
          <a:p>
            <a:pPr lvl="1"/>
            <a:r>
              <a:rPr lang="nb-NO" dirty="0"/>
              <a:t>HR-direktørene/ HR  BOTT</a:t>
            </a:r>
          </a:p>
          <a:p>
            <a:endParaRPr lang="nb-NO" sz="2400" dirty="0" smtClean="0"/>
          </a:p>
          <a:p>
            <a:endParaRPr lang="nb-NO" sz="2400" dirty="0"/>
          </a:p>
          <a:p>
            <a:pPr marL="0" indent="0">
              <a:buNone/>
            </a:pPr>
            <a:endParaRPr lang="nb-NO" sz="2400" dirty="0" smtClean="0"/>
          </a:p>
          <a:p>
            <a:endParaRPr lang="nb-NO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nb-NO" smtClean="0"/>
              <a:pPr>
                <a:defRPr/>
              </a:pPr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2119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894" y="591289"/>
            <a:ext cx="7696200" cy="1143000"/>
          </a:xfrm>
        </p:spPr>
        <p:txBody>
          <a:bodyPr/>
          <a:lstStyle/>
          <a:p>
            <a:r>
              <a:rPr lang="nb-NO" dirty="0" smtClean="0"/>
              <a:t>Programmets rolle i kompetanseplanlegging?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51825"/>
            <a:ext cx="7696200" cy="4114800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nb-NO" sz="2400" b="1" kern="1200" dirty="0">
                <a:solidFill>
                  <a:srgbClr val="000000"/>
                </a:solidFill>
                <a:latin typeface="Calibri" panose="020F0502020204030204" pitchFamily="34" charset="0"/>
                <a:ea typeface="ヒラギノ角ゴ Pro W3" charset="-128"/>
                <a:cs typeface="ヒラギノ角ゴ Pro W3" charset="-128"/>
              </a:rPr>
              <a:t>Programmet har følgende overordnede strategiske mål: 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nb-NO" sz="1400" kern="1200" dirty="0">
                <a:solidFill>
                  <a:srgbClr val="000000"/>
                </a:solidFill>
                <a:latin typeface="Calibri" panose="020F0502020204030204" pitchFamily="34" charset="0"/>
                <a:ea typeface="ヒラギノ角ゴ Pro W3" charset="-128"/>
                <a:cs typeface="ヒラギノ角ゴ Pro W3" charset="-128"/>
              </a:rPr>
              <a:t>Videreutvikle en kultur for kontinuerlig forbedring 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nb-NO" sz="1400" kern="1200" dirty="0">
                <a:solidFill>
                  <a:srgbClr val="000000"/>
                </a:solidFill>
                <a:latin typeface="Calibri" panose="020F0502020204030204" pitchFamily="34" charset="0"/>
                <a:ea typeface="ヒラギノ角ゴ Pro W3" charset="-128"/>
                <a:cs typeface="ヒラギノ角ゴ Pro W3" charset="-128"/>
              </a:rPr>
              <a:t>Legge til rette for økt digital modenhet og bidra til at organisasjonens medarbeidere blir i stand til å ta i bruk de nye løsningene 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nb-NO" sz="1400" kern="1200" dirty="0">
                <a:solidFill>
                  <a:srgbClr val="000000"/>
                </a:solidFill>
                <a:latin typeface="Calibri" panose="020F0502020204030204" pitchFamily="34" charset="0"/>
                <a:ea typeface="ヒラギノ角ゴ Pro W3" charset="-128"/>
                <a:cs typeface="ヒラギノ角ゴ Pro W3" charset="-128"/>
              </a:rPr>
              <a:t>Bidra til god forankring og forståelse blant de ansatte for de endringene som skal gjennomføres, inkludert: 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nb-NO" sz="1400" kern="1200" dirty="0">
                <a:solidFill>
                  <a:srgbClr val="000000"/>
                </a:solidFill>
                <a:latin typeface="Calibri" panose="020F0502020204030204" pitchFamily="34" charset="0"/>
                <a:ea typeface="ヒラギノ角ゴ Pro W3" charset="-128"/>
                <a:cs typeface="ヒラギノ角ゴ Pro W3" charset="-128"/>
              </a:rPr>
              <a:t>Skape nødvendig trygghet og aksept for omstillingene, slik at disse blir effektive. 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nb-NO" sz="1400" kern="1200" dirty="0">
                <a:solidFill>
                  <a:srgbClr val="000000"/>
                </a:solidFill>
                <a:latin typeface="Calibri" panose="020F0502020204030204" pitchFamily="34" charset="0"/>
                <a:ea typeface="ヒラギノ角ゴ Pro W3" charset="-128"/>
                <a:cs typeface="ヒラギノ角ゴ Pro W3" charset="-128"/>
              </a:rPr>
              <a:t>Sikre at de ansatte opplever en størst mulig forutsigbarhet til prosessenes innhold, årsak og retning. </a:t>
            </a:r>
          </a:p>
          <a:p>
            <a:endParaRPr lang="nb-NO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nb-NO" smtClean="0"/>
              <a:pPr>
                <a:defRPr/>
              </a:pPr>
              <a:t>9</a:t>
            </a:fld>
            <a:endParaRPr lang="nb-NO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187624" y="2348880"/>
            <a:ext cx="7145470" cy="50405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610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Digital kompetanse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i="1" dirty="0" smtClean="0"/>
              <a:t>Ferdigheter</a:t>
            </a:r>
            <a:r>
              <a:rPr lang="nb-NO" sz="2000" i="1" dirty="0"/>
              <a:t>, kunnskaper, kreativitet og holdninger som alle trenger for å kunne bruke digitale medier for læring og mestring i kunnskapssamfunnet. </a:t>
            </a:r>
            <a:r>
              <a:rPr lang="nb-NO" sz="2000" i="1" dirty="0" smtClean="0"/>
              <a:t/>
            </a:r>
            <a:br>
              <a:rPr lang="nb-NO" sz="2000" i="1" dirty="0" smtClean="0"/>
            </a:br>
            <a:endParaRPr lang="nb-NO" sz="2000" i="1" dirty="0" smtClean="0"/>
          </a:p>
          <a:p>
            <a:pPr marL="400050" lvl="1" indent="0">
              <a:buNone/>
            </a:pPr>
            <a:r>
              <a:rPr lang="nb-NO" sz="2000" i="1" dirty="0"/>
              <a:t>Det er den kompetansen som bygger bro mellom ferdigheter som å lese, skrive og regne, og den kompetansen som kreves for å ta i bruk nye digitale verktøy og medier på en kreativ og kritisk måte</a:t>
            </a:r>
            <a:r>
              <a:rPr lang="nb-NO" sz="2000" i="1" dirty="0" smtClean="0"/>
              <a:t>.</a:t>
            </a:r>
          </a:p>
          <a:p>
            <a:pPr marL="400050" lvl="1" indent="0">
              <a:buNone/>
            </a:pPr>
            <a:r>
              <a:rPr lang="nb-NO" sz="2000" i="1" dirty="0"/>
              <a:t>	</a:t>
            </a:r>
            <a:r>
              <a:rPr lang="nb-NO" sz="2000" i="1" dirty="0" smtClean="0"/>
              <a:t>			</a:t>
            </a:r>
            <a:r>
              <a:rPr lang="nb-NO" sz="1600" i="1" dirty="0" smtClean="0"/>
              <a:t>Wikipedia</a:t>
            </a:r>
            <a:endParaRPr lang="nb-NO" sz="16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nb-NO" smtClean="0"/>
              <a:pPr>
                <a:defRPr/>
              </a:pPr>
              <a:t>10</a:t>
            </a:fld>
            <a:endParaRPr lang="nb-NO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076" y="4960813"/>
            <a:ext cx="1679848" cy="167984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67879" y="5367858"/>
            <a:ext cx="64087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/>
              <a:t>Identifisere behov og tilby tiltak for utvikling av generell digital kompetanse? 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8764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10701</TotalTime>
  <Words>864</Words>
  <Application>Microsoft Office PowerPoint</Application>
  <PresentationFormat>On-screen Show (4:3)</PresentationFormat>
  <Paragraphs>167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ヒラギノ角ゴ Pro W3</vt:lpstr>
      <vt:lpstr>Blank Presentation</vt:lpstr>
      <vt:lpstr>PowerPoint Presentation</vt:lpstr>
      <vt:lpstr>PowerPoint Presentation</vt:lpstr>
      <vt:lpstr>Hva er strategisk kompetanseledelse</vt:lpstr>
      <vt:lpstr>Kompetanseledelse = lederansvar</vt:lpstr>
      <vt:lpstr>Områder som krever ekstra grep</vt:lpstr>
      <vt:lpstr>Trinnvis utvikling av kompetanseplaner</vt:lpstr>
      <vt:lpstr>Roller og ansvar i kompetanseplanlegging</vt:lpstr>
      <vt:lpstr>Programmets rolle i kompetanseplanlegging?</vt:lpstr>
      <vt:lpstr>Digital kompetanse</vt:lpstr>
      <vt:lpstr>Til diskusjon</vt:lpstr>
      <vt:lpstr>PowerPoint Presentation</vt:lpstr>
      <vt:lpstr>Endringskapasitet</vt:lpstr>
      <vt:lpstr>Tilnærminger til formulering av kompetansekrav (L.Lai)</vt:lpstr>
      <vt:lpstr>PowerPoint Presentation</vt:lpstr>
      <vt:lpstr>Rekkefølgen……</vt:lpstr>
    </vt:vector>
  </TitlesOfParts>
  <Company>Rayon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Henrik Haugan</dc:creator>
  <cp:lastModifiedBy>Helle Parelius</cp:lastModifiedBy>
  <cp:revision>393</cp:revision>
  <cp:lastPrinted>2019-01-29T09:31:43Z</cp:lastPrinted>
  <dcterms:created xsi:type="dcterms:W3CDTF">2011-04-26T13:13:34Z</dcterms:created>
  <dcterms:modified xsi:type="dcterms:W3CDTF">2019-01-31T20:15:25Z</dcterms:modified>
</cp:coreProperties>
</file>