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8"/>
  </p:notesMasterIdLst>
  <p:handoutMasterIdLst>
    <p:handoutMasterId r:id="rId9"/>
  </p:handoutMasterIdLst>
  <p:sldIdLst>
    <p:sldId id="256" r:id="rId3"/>
    <p:sldId id="258" r:id="rId4"/>
    <p:sldId id="260" r:id="rId5"/>
    <p:sldId id="261" r:id="rId6"/>
    <p:sldId id="262" r:id="rId7"/>
  </p:sldIdLst>
  <p:sldSz cx="9906000" cy="6858000" type="A4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BAC"/>
    <a:srgbClr val="91A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70" autoAdjust="0"/>
  </p:normalViewPr>
  <p:slideViewPr>
    <p:cSldViewPr showGuides="1">
      <p:cViewPr>
        <p:scale>
          <a:sx n="90" d="100"/>
          <a:sy n="90" d="100"/>
        </p:scale>
        <p:origin x="-1080" y="-584"/>
      </p:cViewPr>
      <p:guideLst>
        <p:guide orient="horz" pos="2296"/>
        <p:guide orient="horz" pos="618"/>
        <p:guide orient="horz" pos="3974"/>
        <p:guide pos="3120"/>
        <p:guide pos="172"/>
        <p:guide pos="60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F065D-069A-4F50-9C3F-E899E8352C4B}" type="datetimeFigureOut">
              <a:rPr lang="en-US" smtClean="0"/>
              <a:t>17.02.2011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B2420-6FE7-4033-B0A8-D2AD74AB0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88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A7005-3886-4F31-B9FB-4D1D463B10A2}" type="datetimeFigureOut">
              <a:rPr lang="da-DK" smtClean="0"/>
              <a:pPr/>
              <a:t>17.02.2011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BBCB4-99FF-4509-A4E4-EE8DBE7FBC6F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7572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2" descr="pp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46740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428868"/>
            <a:ext cx="9074150" cy="1000132"/>
          </a:xfrm>
        </p:spPr>
        <p:txBody>
          <a:bodyPr lIns="0" tIns="0" rIns="0" bIns="0" anchor="b" anchorCtr="0">
            <a:noAutofit/>
          </a:bodyPr>
          <a:lstStyle>
            <a:lvl1pPr algn="l">
              <a:defRPr sz="340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r>
              <a:rPr lang="da-DK" noProof="0" smtClean="0"/>
              <a:t>Skriv titel her</a:t>
            </a:r>
            <a:endParaRPr lang="da-DK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925" y="3929066"/>
            <a:ext cx="9074150" cy="56089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smtClean="0"/>
              <a:t>Skriv dato og sted her (fx 29. januar 2010)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509193"/>
            <a:ext cx="9074150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da-DK" noProof="0" smtClean="0"/>
              <a:t>Skriv undertitel her</a:t>
            </a:r>
            <a:endParaRPr lang="da-DK" noProof="0"/>
          </a:p>
        </p:txBody>
      </p:sp>
      <p:pic>
        <p:nvPicPr>
          <p:cNvPr id="13" name="Picture 2" descr="\\charlie\userhome\tso\Implement\GRAFISK materiale\___Skabeloner\Nye PowerPoint-skabeloner 2007\2007\Implement\Implement-logo_RGB_hires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0108" y="6148388"/>
            <a:ext cx="1689968" cy="36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"/>
            <a:ext cx="9906000" cy="46529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428868"/>
            <a:ext cx="9074150" cy="1000132"/>
          </a:xfrm>
        </p:spPr>
        <p:txBody>
          <a:bodyPr lIns="0" tIns="0" rIns="0" bIns="0" anchor="b" anchorCtr="0">
            <a:noAutofit/>
          </a:bodyPr>
          <a:lstStyle>
            <a:lvl1pPr algn="l">
              <a:defRPr sz="340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r>
              <a:rPr lang="da-DK" noProof="0" smtClean="0"/>
              <a:t>Skriv titel her</a:t>
            </a:r>
            <a:endParaRPr lang="da-DK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925" y="3929066"/>
            <a:ext cx="9074150" cy="56089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smtClean="0"/>
              <a:t>Skriv dato og sted her (fx 29. januar 2010)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509193"/>
            <a:ext cx="9074150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da-DK" noProof="0" smtClean="0"/>
              <a:t>Skriv undertitel her</a:t>
            </a:r>
            <a:endParaRPr lang="da-DK" noProof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\\charlie\userhome\tso\Implement\GRAFISK materiale\___Skabeloner\Nye PowerPoint-skabeloner 2007\2007\Implement\Implement-logo_RGB_hires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0108" y="6148388"/>
            <a:ext cx="1689968" cy="3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smtClean="0"/>
              <a:t>Skriv overskrift her</a:t>
            </a:r>
            <a:br>
              <a:rPr lang="da-DK" noProof="0" smtClean="0"/>
            </a:br>
            <a:r>
              <a:rPr lang="da-DK" noProof="0" smtClean="0"/>
              <a:t>Maks. 2 linjer</a:t>
            </a:r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smtClean="0"/>
              <a:t>Skriv overskrift her</a:t>
            </a:r>
            <a:br>
              <a:rPr lang="da-DK" noProof="0" smtClean="0"/>
            </a:br>
            <a:r>
              <a:rPr lang="da-DK" noProof="0" smtClean="0"/>
              <a:t>Maks. 2 linjer</a:t>
            </a:r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273050" y="981075"/>
            <a:ext cx="9359900" cy="5327650"/>
          </a:xfrm>
        </p:spPr>
        <p:txBody>
          <a:bodyPr>
            <a:noAutofit/>
          </a:bodyPr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smtClean="0"/>
              <a:t>Skriv overskrift her</a:t>
            </a:r>
            <a:br>
              <a:rPr lang="da-DK" noProof="0" smtClean="0"/>
            </a:br>
            <a:r>
              <a:rPr lang="da-DK" noProof="0" smtClean="0"/>
              <a:t>Maks. 2 linjer</a:t>
            </a:r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71438" cy="5327650"/>
          </a:xfrm>
        </p:spPr>
        <p:txBody>
          <a:bodyPr>
            <a:noAutofit/>
          </a:bodyPr>
          <a:lstStyle/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3" y="981075"/>
            <a:ext cx="4571438" cy="53276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da-DK" noProof="0" smtClean="0"/>
              <a:t>Sæt billede eller graf ind her</a:t>
            </a:r>
            <a:endParaRPr lang="da-DK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Skriv overskrift her</a:t>
            </a:r>
            <a:br>
              <a:rPr lang="da-DK" noProof="0" dirty="0" smtClean="0"/>
            </a:br>
            <a:r>
              <a:rPr lang="da-DK" noProof="0" dirty="0" smtClean="0"/>
              <a:t>Maks. 2 linjer</a:t>
            </a:r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71438" cy="5327650"/>
          </a:xfrm>
        </p:spPr>
        <p:txBody>
          <a:bodyPr>
            <a:noAutofit/>
          </a:bodyPr>
          <a:lstStyle/>
          <a:p>
            <a:pPr lvl="0"/>
            <a:r>
              <a:rPr lang="da-DK" noProof="0" dirty="0" smtClean="0"/>
              <a:t>Skriv tekst her 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 </a:t>
            </a:r>
          </a:p>
          <a:p>
            <a:pPr lvl="4"/>
            <a:r>
              <a:rPr lang="da-DK" noProof="0" dirty="0" smtClean="0"/>
              <a:t>Femte niveau </a:t>
            </a:r>
            <a:endParaRPr lang="da-DK" noProof="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3" y="981075"/>
            <a:ext cx="4571438" cy="5327650"/>
          </a:xfrm>
        </p:spPr>
        <p:txBody>
          <a:bodyPr>
            <a:noAutofit/>
          </a:bodyPr>
          <a:lstStyle/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itkort 4 st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smtClean="0"/>
              <a:t>Skriv overskrift her</a:t>
            </a:r>
            <a:br>
              <a:rPr lang="da-DK" noProof="0" smtClean="0"/>
            </a:br>
            <a:r>
              <a:rPr lang="da-DK" noProof="0" smtClean="0"/>
              <a:t>Maks. 2 linjer</a:t>
            </a:r>
            <a:endParaRPr lang="da-DK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7"/>
            <a:ext cx="4608512" cy="259080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24439" y="981077"/>
            <a:ext cx="4608512" cy="259080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273050" y="3717926"/>
            <a:ext cx="4608512" cy="259080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5024439" y="3717926"/>
            <a:ext cx="4608512" cy="259080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 smtClean="0"/>
              <a:t>Skriv tekst her 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 </a:t>
            </a:r>
          </a:p>
          <a:p>
            <a:pPr lvl="4"/>
            <a:r>
              <a:rPr lang="da-DK" noProof="0" smtClean="0"/>
              <a:t>Femte niveau </a:t>
            </a:r>
            <a:endParaRPr lang="da-DK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03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845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41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03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04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215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116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831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956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97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76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3050" y="123802"/>
            <a:ext cx="9359900" cy="71438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noProof="0" smtClean="0"/>
              <a:t>Skriv overskrift her</a:t>
            </a:r>
            <a:br>
              <a:rPr lang="da-DK" noProof="0" smtClean="0"/>
            </a:br>
            <a:r>
              <a:rPr lang="da-DK" noProof="0" smtClean="0"/>
              <a:t>Maks. 2 linjer</a:t>
            </a:r>
            <a:endParaRPr lang="da-DK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052" y="981077"/>
            <a:ext cx="9359899" cy="169277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da-DK" noProof="0" smtClean="0"/>
              <a:t>Skriv tekst her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051" y="6573711"/>
            <a:ext cx="39600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accent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da-DK" noProof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68943" y="900104"/>
            <a:ext cx="9364009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8942" y="6381750"/>
            <a:ext cx="9366837" cy="0"/>
          </a:xfrm>
          <a:prstGeom prst="line">
            <a:avLst/>
          </a:prstGeom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142"/>
          <p:cNvGrpSpPr>
            <a:grpSpLocks/>
          </p:cNvGrpSpPr>
          <p:nvPr/>
        </p:nvGrpSpPr>
        <p:grpSpPr bwMode="auto">
          <a:xfrm rot="16200000" flipV="1">
            <a:off x="-222285" y="6134101"/>
            <a:ext cx="196850" cy="152400"/>
            <a:chOff x="315" y="-144"/>
            <a:chExt cx="124" cy="96"/>
          </a:xfrm>
        </p:grpSpPr>
        <p:sp>
          <p:nvSpPr>
            <p:cNvPr id="14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15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sp>
        <p:nvSpPr>
          <p:cNvPr id="16" name="Line 148"/>
          <p:cNvSpPr>
            <a:spLocks noChangeShapeType="1"/>
          </p:cNvSpPr>
          <p:nvPr/>
        </p:nvSpPr>
        <p:spPr bwMode="auto">
          <a:xfrm rot="16200000">
            <a:off x="-146085" y="354647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a-DK" noProof="0"/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4720446" y="6542931"/>
            <a:ext cx="465108" cy="153888"/>
          </a:xfrm>
          <a:prstGeom prst="rect">
            <a:avLst/>
          </a:prstGeom>
        </p:spPr>
        <p:txBody>
          <a:bodyPr vert="horz" wrap="square" lIns="0" tIns="0" rIns="0" bIns="0" rtlCol="0" anchor="ctr" anchorCtr="1">
            <a:spAutoFit/>
          </a:bodyPr>
          <a:lstStyle>
            <a:lvl1pPr algn="ctr">
              <a:defRPr sz="1000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DDF7D-0CEF-42FE-B359-C4D7CCC70143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6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19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20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grpSp>
        <p:nvGrpSpPr>
          <p:cNvPr id="7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22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  <p:sp>
          <p:nvSpPr>
            <p:cNvPr id="23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da-DK" noProof="0"/>
            </a:p>
          </p:txBody>
        </p:sp>
      </p:grpSp>
      <p:sp>
        <p:nvSpPr>
          <p:cNvPr id="24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da-DK" noProof="0"/>
          </a:p>
        </p:txBody>
      </p:sp>
      <p:grpSp>
        <p:nvGrpSpPr>
          <p:cNvPr id="10" name="Group 142"/>
          <p:cNvGrpSpPr>
            <a:grpSpLocks/>
          </p:cNvGrpSpPr>
          <p:nvPr/>
        </p:nvGrpSpPr>
        <p:grpSpPr bwMode="auto">
          <a:xfrm rot="5400000">
            <a:off x="-222285" y="1003301"/>
            <a:ext cx="196850" cy="152400"/>
            <a:chOff x="315" y="-144"/>
            <a:chExt cx="124" cy="96"/>
          </a:xfrm>
        </p:grpSpPr>
        <p:sp>
          <p:nvSpPr>
            <p:cNvPr id="29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t"/>
            <a:lstStyle/>
            <a:p>
              <a:endParaRPr lang="da-DK" noProof="0"/>
            </a:p>
          </p:txBody>
        </p:sp>
        <p:sp>
          <p:nvSpPr>
            <p:cNvPr id="30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t"/>
            <a:lstStyle/>
            <a:p>
              <a:endParaRPr lang="da-DK" noProof="0"/>
            </a:p>
          </p:txBody>
        </p:sp>
      </p:grpSp>
      <p:pic>
        <p:nvPicPr>
          <p:cNvPr id="34" name="Picture 2" descr="\\charlie\userhome\tso\Implement\GRAFISK materiale\___Skabeloner\Nye PowerPoint-skabeloner 2007\2007\Implement\Implement-logo_RGB_hir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49973" y="6493875"/>
            <a:ext cx="1182976" cy="252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000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775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41338" indent="-182563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»"/>
        <a:tabLst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5963" indent="-174625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·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2A094-B030-4662-B337-16A934C8E9B5}" type="datetimeFigureOut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17.02.2011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25745-83C8-4B32-AD78-38392D3EDBB9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32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 smtClean="0"/>
              <a:t>Dokumentasjon</a:t>
            </a:r>
            <a:r>
              <a:rPr lang="da-DK" dirty="0" smtClean="0"/>
              <a:t> fra gruppeøvelser</a:t>
            </a:r>
            <a:endParaRPr lang="da-DK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Oslo, 14. januar 2011</a:t>
            </a:r>
            <a:endParaRPr lang="da-DK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 smtClean="0"/>
              <a:t>IHR - administrative effektiviseringer, </a:t>
            </a:r>
            <a:r>
              <a:rPr lang="da-DK" dirty="0" err="1" smtClean="0"/>
              <a:t>UiO</a:t>
            </a:r>
            <a:endParaRPr lang="da-DK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1600" dirty="0" err="1" smtClean="0"/>
              <a:t>Kartlegging</a:t>
            </a:r>
            <a:r>
              <a:rPr lang="da-DK" sz="1600" dirty="0" smtClean="0"/>
              <a:t> av studieadministrative </a:t>
            </a:r>
            <a:r>
              <a:rPr lang="da-DK" sz="1600" dirty="0" err="1" smtClean="0"/>
              <a:t>prosesser</a:t>
            </a:r>
            <a:r>
              <a:rPr lang="da-DK" sz="1600" dirty="0" smtClean="0"/>
              <a:t> på </a:t>
            </a:r>
            <a:r>
              <a:rPr lang="da-DK" sz="1600" dirty="0" err="1" smtClean="0"/>
              <a:t>UiO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1600" dirty="0" smtClean="0"/>
              <a:t>”</a:t>
            </a:r>
            <a:r>
              <a:rPr lang="da-DK" sz="1600" dirty="0" err="1" smtClean="0"/>
              <a:t>Planlegging</a:t>
            </a:r>
            <a:r>
              <a:rPr lang="da-DK" sz="1600" dirty="0" smtClean="0"/>
              <a:t>, </a:t>
            </a:r>
            <a:r>
              <a:rPr lang="da-DK" sz="1600" dirty="0" err="1" smtClean="0"/>
              <a:t>gjennomføring</a:t>
            </a:r>
            <a:r>
              <a:rPr lang="da-DK" sz="1600" dirty="0" smtClean="0"/>
              <a:t> og </a:t>
            </a:r>
            <a:r>
              <a:rPr lang="da-DK" sz="1600" dirty="0" err="1" smtClean="0"/>
              <a:t>oppsamling</a:t>
            </a:r>
            <a:r>
              <a:rPr lang="da-DK" sz="1600" dirty="0" smtClean="0"/>
              <a:t> på eksamen”, </a:t>
            </a:r>
            <a:r>
              <a:rPr lang="da-DK" sz="1600" dirty="0" err="1" smtClean="0"/>
              <a:t>VSM-øvelse</a:t>
            </a:r>
            <a:r>
              <a:rPr lang="da-DK" sz="1600" dirty="0" smtClean="0"/>
              <a:t> </a:t>
            </a:r>
            <a:endParaRPr lang="da-DK" sz="1600" dirty="0"/>
          </a:p>
        </p:txBody>
      </p:sp>
      <p:sp>
        <p:nvSpPr>
          <p:cNvPr id="5" name="Rektangel 4"/>
          <p:cNvSpPr/>
          <p:nvPr/>
        </p:nvSpPr>
        <p:spPr>
          <a:xfrm>
            <a:off x="128464" y="5570656"/>
            <a:ext cx="3816424" cy="73866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da-DK" sz="1050" b="1" dirty="0" err="1" smtClean="0"/>
              <a:t>Avsender/bestille</a:t>
            </a:r>
            <a:r>
              <a:rPr lang="da-DK" sz="1050" dirty="0" err="1" smtClean="0"/>
              <a:t>r</a:t>
            </a:r>
            <a:r>
              <a:rPr lang="da-DK" sz="1050" dirty="0" smtClean="0"/>
              <a:t>: Studieprogrammet</a:t>
            </a:r>
          </a:p>
          <a:p>
            <a:r>
              <a:rPr lang="da-DK" sz="1050" b="1" dirty="0" err="1" smtClean="0"/>
              <a:t>Mottaker/kunde</a:t>
            </a:r>
            <a:r>
              <a:rPr lang="da-DK" sz="1050" dirty="0" smtClean="0"/>
              <a:t>: Den studerende</a:t>
            </a:r>
          </a:p>
          <a:p>
            <a:r>
              <a:rPr lang="da-DK" sz="1050" dirty="0" err="1" smtClean="0"/>
              <a:t>Antall</a:t>
            </a:r>
            <a:r>
              <a:rPr lang="da-DK" sz="1050" dirty="0" smtClean="0"/>
              <a:t> eksamen pr. år på </a:t>
            </a:r>
            <a:r>
              <a:rPr lang="da-DK" sz="1050" dirty="0" err="1" smtClean="0"/>
              <a:t>UiO</a:t>
            </a:r>
            <a:r>
              <a:rPr lang="da-DK" sz="1050" dirty="0" smtClean="0"/>
              <a:t>: </a:t>
            </a:r>
            <a:r>
              <a:rPr lang="da-DK" sz="1050" dirty="0" err="1" smtClean="0"/>
              <a:t>Mellom</a:t>
            </a:r>
            <a:r>
              <a:rPr lang="da-DK" sz="1050" dirty="0" smtClean="0"/>
              <a:t> 75.000 og 100.000</a:t>
            </a:r>
          </a:p>
          <a:p>
            <a:r>
              <a:rPr lang="da-DK" sz="1050" dirty="0" smtClean="0"/>
              <a:t>Varianter: Skoleeksamen, </a:t>
            </a:r>
            <a:r>
              <a:rPr lang="da-DK" sz="1050" dirty="0" err="1" smtClean="0"/>
              <a:t>phd-forsvar</a:t>
            </a:r>
            <a:r>
              <a:rPr lang="da-DK" sz="1050" dirty="0" smtClean="0"/>
              <a:t>, mv.	 </a:t>
            </a:r>
            <a:endParaRPr lang="da-DK" sz="1050" dirty="0"/>
          </a:p>
        </p:txBody>
      </p:sp>
      <p:grpSp>
        <p:nvGrpSpPr>
          <p:cNvPr id="14" name="Gruppe 13"/>
          <p:cNvGrpSpPr/>
          <p:nvPr/>
        </p:nvGrpSpPr>
        <p:grpSpPr>
          <a:xfrm>
            <a:off x="128464" y="1052736"/>
            <a:ext cx="1460786" cy="3600400"/>
            <a:chOff x="272480" y="1844824"/>
            <a:chExt cx="1460786" cy="3600400"/>
          </a:xfrm>
        </p:grpSpPr>
        <p:sp>
          <p:nvSpPr>
            <p:cNvPr id="13" name="Rektangel 12"/>
            <p:cNvSpPr/>
            <p:nvPr/>
          </p:nvSpPr>
          <p:spPr>
            <a:xfrm>
              <a:off x="272480" y="1844824"/>
              <a:ext cx="1460786" cy="360040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 err="1" smtClean="0">
                <a:solidFill>
                  <a:schemeClr val="accent5"/>
                </a:solidFill>
              </a:endParaRPr>
            </a:p>
          </p:txBody>
        </p:sp>
        <p:sp>
          <p:nvSpPr>
            <p:cNvPr id="6" name="Rektangel 5"/>
            <p:cNvSpPr/>
            <p:nvPr/>
          </p:nvSpPr>
          <p:spPr>
            <a:xfrm>
              <a:off x="416496" y="2348880"/>
              <a:ext cx="1152128" cy="432048"/>
            </a:xfrm>
            <a:prstGeom prst="rect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600" dirty="0" err="1" smtClean="0">
                  <a:solidFill>
                    <a:schemeClr val="accent5"/>
                  </a:solidFill>
                </a:rPr>
                <a:t>Prosesser</a:t>
              </a:r>
              <a:endParaRPr lang="da-DK" sz="1600" dirty="0" smtClean="0">
                <a:solidFill>
                  <a:schemeClr val="accent5"/>
                </a:solidFill>
              </a:endParaRPr>
            </a:p>
            <a:p>
              <a:pPr algn="r"/>
              <a:r>
                <a:rPr lang="da-DK" sz="1100" dirty="0" smtClean="0">
                  <a:solidFill>
                    <a:schemeClr val="accent5"/>
                  </a:solidFill>
                </a:rPr>
                <a:t>/Hvem</a:t>
              </a:r>
            </a:p>
          </p:txBody>
        </p:sp>
        <p:sp>
          <p:nvSpPr>
            <p:cNvPr id="7" name="Rektangel 6"/>
            <p:cNvSpPr/>
            <p:nvPr/>
          </p:nvSpPr>
          <p:spPr>
            <a:xfrm>
              <a:off x="416496" y="2852936"/>
              <a:ext cx="1152128" cy="432048"/>
            </a:xfrm>
            <a:prstGeom prst="rect">
              <a:avLst/>
            </a:prstGeom>
            <a:solidFill>
              <a:srgbClr val="FFFF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600" dirty="0" smtClean="0">
                  <a:solidFill>
                    <a:schemeClr val="accent5"/>
                  </a:solidFill>
                </a:rPr>
                <a:t>Aktiviteter</a:t>
              </a:r>
            </a:p>
            <a:p>
              <a:pPr algn="r"/>
              <a:r>
                <a:rPr lang="da-DK" sz="1100" dirty="0" smtClean="0">
                  <a:solidFill>
                    <a:schemeClr val="accent5"/>
                  </a:solidFill>
                </a:rPr>
                <a:t>/Tid</a:t>
              </a:r>
            </a:p>
          </p:txBody>
        </p:sp>
        <p:sp>
          <p:nvSpPr>
            <p:cNvPr id="8" name="Rektangel 7"/>
            <p:cNvSpPr/>
            <p:nvPr/>
          </p:nvSpPr>
          <p:spPr>
            <a:xfrm>
              <a:off x="416496" y="3356992"/>
              <a:ext cx="1152128" cy="432048"/>
            </a:xfrm>
            <a:prstGeom prst="rect">
              <a:avLst/>
            </a:prstGeom>
            <a:solidFill>
              <a:srgbClr val="FFFF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550" dirty="0" err="1" smtClean="0">
                  <a:solidFill>
                    <a:schemeClr val="accent5"/>
                  </a:solidFill>
                </a:rPr>
                <a:t>Unntakelser</a:t>
              </a:r>
              <a:endParaRPr lang="da-DK" sz="1550" dirty="0" smtClean="0">
                <a:solidFill>
                  <a:schemeClr val="accent5"/>
                </a:solidFill>
              </a:endParaRPr>
            </a:p>
            <a:p>
              <a:pPr algn="r"/>
              <a:r>
                <a:rPr lang="da-DK" sz="1100" dirty="0" smtClean="0">
                  <a:solidFill>
                    <a:schemeClr val="accent5"/>
                  </a:solidFill>
                </a:rPr>
                <a:t>Andel i %      /Tid</a:t>
              </a:r>
            </a:p>
          </p:txBody>
        </p:sp>
        <p:sp>
          <p:nvSpPr>
            <p:cNvPr id="9" name="Rektangel 8"/>
            <p:cNvSpPr/>
            <p:nvPr/>
          </p:nvSpPr>
          <p:spPr>
            <a:xfrm>
              <a:off x="704528" y="3861048"/>
              <a:ext cx="576064" cy="432048"/>
            </a:xfrm>
            <a:prstGeom prst="rect">
              <a:avLst/>
            </a:prstGeom>
            <a:solidFill>
              <a:srgbClr val="FFFF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050" dirty="0" err="1" smtClean="0">
                  <a:solidFill>
                    <a:schemeClr val="accent5"/>
                  </a:solidFill>
                </a:rPr>
                <a:t>Antall</a:t>
              </a:r>
              <a:endParaRPr lang="da-DK" sz="1050" dirty="0" smtClean="0">
                <a:solidFill>
                  <a:schemeClr val="accent5"/>
                </a:solidFill>
              </a:endParaRPr>
            </a:p>
            <a:p>
              <a:pPr algn="ctr"/>
              <a:r>
                <a:rPr lang="da-DK" sz="800" dirty="0" err="1" smtClean="0">
                  <a:solidFill>
                    <a:schemeClr val="accent5"/>
                  </a:solidFill>
                </a:rPr>
                <a:t>Liggetid</a:t>
              </a:r>
              <a:r>
                <a:rPr lang="da-DK" sz="800" dirty="0" smtClean="0">
                  <a:solidFill>
                    <a:schemeClr val="accent5"/>
                  </a:solidFill>
                </a:rPr>
                <a:t> (</a:t>
              </a:r>
              <a:r>
                <a:rPr lang="da-DK" sz="800" dirty="0" err="1" smtClean="0">
                  <a:solidFill>
                    <a:schemeClr val="accent5"/>
                  </a:solidFill>
                </a:rPr>
                <a:t>gns</a:t>
              </a:r>
              <a:r>
                <a:rPr lang="da-DK" sz="800" dirty="0" smtClean="0">
                  <a:solidFill>
                    <a:schemeClr val="accent5"/>
                  </a:solidFill>
                </a:rPr>
                <a:t>)</a:t>
              </a:r>
            </a:p>
          </p:txBody>
        </p:sp>
        <p:sp>
          <p:nvSpPr>
            <p:cNvPr id="10" name="Rektangel 9"/>
            <p:cNvSpPr/>
            <p:nvPr/>
          </p:nvSpPr>
          <p:spPr>
            <a:xfrm>
              <a:off x="416496" y="4365104"/>
              <a:ext cx="1152128" cy="432048"/>
            </a:xfrm>
            <a:prstGeom prst="rect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600" dirty="0" err="1" smtClean="0">
                  <a:solidFill>
                    <a:schemeClr val="accent5"/>
                  </a:solidFill>
                </a:rPr>
                <a:t>Sløsing</a:t>
              </a:r>
              <a:endParaRPr lang="da-DK" sz="1600" dirty="0" smtClean="0">
                <a:solidFill>
                  <a:schemeClr val="accent5"/>
                </a:solidFill>
              </a:endParaRPr>
            </a:p>
          </p:txBody>
        </p:sp>
        <p:sp>
          <p:nvSpPr>
            <p:cNvPr id="11" name="Rektangel 10"/>
            <p:cNvSpPr/>
            <p:nvPr/>
          </p:nvSpPr>
          <p:spPr>
            <a:xfrm>
              <a:off x="416496" y="4869160"/>
              <a:ext cx="1152128" cy="432048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400" dirty="0" smtClean="0">
                  <a:solidFill>
                    <a:schemeClr val="accent5"/>
                  </a:solidFill>
                </a:rPr>
                <a:t>Ideer/</a:t>
              </a:r>
              <a:br>
                <a:rPr lang="da-DK" sz="1400" dirty="0" smtClean="0">
                  <a:solidFill>
                    <a:schemeClr val="accent5"/>
                  </a:solidFill>
                </a:rPr>
              </a:br>
              <a:r>
                <a:rPr lang="da-DK" sz="1400" dirty="0" smtClean="0">
                  <a:solidFill>
                    <a:schemeClr val="accent5"/>
                  </a:solidFill>
                </a:rPr>
                <a:t>Løsninger</a:t>
              </a:r>
              <a:endParaRPr lang="da-DK" sz="1050" dirty="0" smtClean="0">
                <a:solidFill>
                  <a:schemeClr val="accent5"/>
                </a:solidFill>
              </a:endParaRPr>
            </a:p>
          </p:txBody>
        </p:sp>
        <p:sp>
          <p:nvSpPr>
            <p:cNvPr id="12" name="Rektangel 11"/>
            <p:cNvSpPr/>
            <p:nvPr/>
          </p:nvSpPr>
          <p:spPr>
            <a:xfrm>
              <a:off x="344488" y="1916832"/>
              <a:ext cx="1296144" cy="288032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200" b="1" dirty="0" smtClean="0">
                  <a:solidFill>
                    <a:schemeClr val="accent5"/>
                  </a:solidFill>
                </a:rPr>
                <a:t>Farver og typer</a:t>
              </a:r>
            </a:p>
          </p:txBody>
        </p:sp>
      </p:grpSp>
      <p:sp>
        <p:nvSpPr>
          <p:cNvPr id="15" name="Rektangel 14"/>
          <p:cNvSpPr/>
          <p:nvPr/>
        </p:nvSpPr>
        <p:spPr>
          <a:xfrm>
            <a:off x="1784648" y="1124744"/>
            <a:ext cx="1152128" cy="432048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400" dirty="0" err="1" smtClean="0">
                <a:solidFill>
                  <a:schemeClr val="accent5"/>
                </a:solidFill>
              </a:rPr>
              <a:t>Oppmeldning</a:t>
            </a:r>
            <a:endParaRPr lang="da-DK" sz="1050" dirty="0" smtClean="0">
              <a:solidFill>
                <a:schemeClr val="accent5"/>
              </a:solidFill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1784648" y="1628800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Informasjon</a:t>
            </a:r>
            <a:r>
              <a:rPr lang="da-DK" sz="1200" dirty="0" smtClean="0">
                <a:solidFill>
                  <a:schemeClr val="accent5"/>
                </a:solidFill>
              </a:rPr>
              <a:t> </a:t>
            </a:r>
            <a:br>
              <a:rPr lang="da-DK" sz="1200" dirty="0" smtClean="0">
                <a:solidFill>
                  <a:schemeClr val="accent5"/>
                </a:solidFill>
              </a:rPr>
            </a:br>
            <a:r>
              <a:rPr lang="da-DK" sz="1200" dirty="0" smtClean="0">
                <a:solidFill>
                  <a:schemeClr val="accent5"/>
                </a:solidFill>
              </a:rPr>
              <a:t>om emnet</a:t>
            </a: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/1 min</a:t>
            </a:r>
          </a:p>
        </p:txBody>
      </p:sp>
      <p:sp>
        <p:nvSpPr>
          <p:cNvPr id="19" name="Rektangel 18"/>
          <p:cNvSpPr/>
          <p:nvPr/>
        </p:nvSpPr>
        <p:spPr>
          <a:xfrm>
            <a:off x="3008785" y="3140968"/>
            <a:ext cx="1152128" cy="432048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smtClean="0">
                <a:solidFill>
                  <a:schemeClr val="accent5"/>
                </a:solidFill>
              </a:rPr>
              <a:t>Frister overholdes ikke</a:t>
            </a:r>
          </a:p>
        </p:txBody>
      </p:sp>
      <p:sp>
        <p:nvSpPr>
          <p:cNvPr id="25" name="Rektangel 24"/>
          <p:cNvSpPr/>
          <p:nvPr/>
        </p:nvSpPr>
        <p:spPr>
          <a:xfrm>
            <a:off x="1784648" y="2132856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smtClean="0">
                <a:solidFill>
                  <a:schemeClr val="accent5"/>
                </a:solidFill>
              </a:rPr>
              <a:t>Emneaktivering</a:t>
            </a:r>
          </a:p>
          <a:p>
            <a:pPr algn="r"/>
            <a:r>
              <a:rPr lang="da-DK" sz="900" dirty="0" smtClean="0">
                <a:solidFill>
                  <a:schemeClr val="accent5"/>
                </a:solidFill>
              </a:rPr>
              <a:t>(3500 pr. semester) </a:t>
            </a:r>
            <a:r>
              <a:rPr lang="da-DK" sz="1100" dirty="0" smtClean="0">
                <a:solidFill>
                  <a:schemeClr val="accent5"/>
                </a:solidFill>
              </a:rPr>
              <a:t>/3 min</a:t>
            </a:r>
          </a:p>
        </p:txBody>
      </p:sp>
      <p:sp>
        <p:nvSpPr>
          <p:cNvPr id="26" name="Rektangel 25"/>
          <p:cNvSpPr/>
          <p:nvPr/>
        </p:nvSpPr>
        <p:spPr>
          <a:xfrm>
            <a:off x="1784648" y="2636912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Innlegg</a:t>
            </a:r>
            <a:r>
              <a:rPr lang="da-DK" sz="1200" dirty="0" smtClean="0">
                <a:solidFill>
                  <a:schemeClr val="accent5"/>
                </a:solidFill>
              </a:rPr>
              <a:t> i </a:t>
            </a:r>
            <a:r>
              <a:rPr lang="da-DK" sz="1200" dirty="0" err="1" smtClean="0">
                <a:solidFill>
                  <a:schemeClr val="accent5"/>
                </a:solidFill>
              </a:rPr>
              <a:t>Studentweb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/1 min</a:t>
            </a:r>
          </a:p>
        </p:txBody>
      </p:sp>
      <p:sp>
        <p:nvSpPr>
          <p:cNvPr id="27" name="Rektangel 26"/>
          <p:cNvSpPr/>
          <p:nvPr/>
        </p:nvSpPr>
        <p:spPr>
          <a:xfrm>
            <a:off x="1784648" y="3140968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Veiledning</a:t>
            </a:r>
            <a:r>
              <a:rPr lang="da-DK" sz="1200" dirty="0" smtClean="0">
                <a:solidFill>
                  <a:schemeClr val="accent5"/>
                </a:solidFill>
              </a:rPr>
              <a:t> til studenter</a:t>
            </a: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/1 min</a:t>
            </a:r>
          </a:p>
        </p:txBody>
      </p:sp>
      <p:sp>
        <p:nvSpPr>
          <p:cNvPr id="28" name="Rektangel 27"/>
          <p:cNvSpPr/>
          <p:nvPr/>
        </p:nvSpPr>
        <p:spPr>
          <a:xfrm>
            <a:off x="1784648" y="3645024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smtClean="0">
                <a:solidFill>
                  <a:schemeClr val="accent5"/>
                </a:solidFill>
              </a:rPr>
              <a:t>Kikke på </a:t>
            </a:r>
            <a:r>
              <a:rPr lang="da-DK" sz="1200" dirty="0" err="1" smtClean="0">
                <a:solidFill>
                  <a:schemeClr val="accent5"/>
                </a:solidFill>
              </a:rPr>
              <a:t>oppmeldinger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/1 min</a:t>
            </a:r>
          </a:p>
        </p:txBody>
      </p:sp>
      <p:sp>
        <p:nvSpPr>
          <p:cNvPr id="29" name="Rektangel 28"/>
          <p:cNvSpPr/>
          <p:nvPr/>
        </p:nvSpPr>
        <p:spPr>
          <a:xfrm>
            <a:off x="1784648" y="4149080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smtClean="0">
                <a:solidFill>
                  <a:schemeClr val="accent5"/>
                </a:solidFill>
              </a:rPr>
              <a:t>Henv. til </a:t>
            </a:r>
            <a:r>
              <a:rPr lang="da-DK" sz="1200" dirty="0" err="1" smtClean="0">
                <a:solidFill>
                  <a:schemeClr val="accent5"/>
                </a:solidFill>
              </a:rPr>
              <a:t>institutt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&lt;1 %         /1 min</a:t>
            </a:r>
          </a:p>
        </p:txBody>
      </p:sp>
      <p:sp>
        <p:nvSpPr>
          <p:cNvPr id="30" name="Rektangel 29"/>
          <p:cNvSpPr/>
          <p:nvPr/>
        </p:nvSpPr>
        <p:spPr>
          <a:xfrm>
            <a:off x="3008785" y="1124744"/>
            <a:ext cx="1152128" cy="432048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400" dirty="0" smtClean="0">
                <a:solidFill>
                  <a:schemeClr val="accent5"/>
                </a:solidFill>
              </a:rPr>
              <a:t>Faglig </a:t>
            </a:r>
            <a:r>
              <a:rPr lang="da-DK" sz="1400" dirty="0" err="1" smtClean="0">
                <a:solidFill>
                  <a:schemeClr val="accent5"/>
                </a:solidFill>
              </a:rPr>
              <a:t>planlegging</a:t>
            </a:r>
            <a:endParaRPr lang="da-DK" sz="1050" dirty="0" smtClean="0">
              <a:solidFill>
                <a:schemeClr val="accent5"/>
              </a:solidFill>
            </a:endParaRPr>
          </a:p>
        </p:txBody>
      </p:sp>
      <p:sp>
        <p:nvSpPr>
          <p:cNvPr id="31" name="Rektangel 30"/>
          <p:cNvSpPr/>
          <p:nvPr/>
        </p:nvSpPr>
        <p:spPr>
          <a:xfrm>
            <a:off x="4232921" y="1124744"/>
            <a:ext cx="1152128" cy="432048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400" dirty="0" smtClean="0">
                <a:solidFill>
                  <a:schemeClr val="accent5"/>
                </a:solidFill>
              </a:rPr>
              <a:t>Administrativ </a:t>
            </a:r>
            <a:r>
              <a:rPr lang="da-DK" sz="1400" dirty="0" err="1" smtClean="0">
                <a:solidFill>
                  <a:schemeClr val="accent5"/>
                </a:solidFill>
              </a:rPr>
              <a:t>planlegging</a:t>
            </a:r>
            <a:endParaRPr lang="da-DK" sz="1050" dirty="0" smtClean="0">
              <a:solidFill>
                <a:schemeClr val="accent5"/>
              </a:solidFill>
            </a:endParaRPr>
          </a:p>
        </p:txBody>
      </p:sp>
      <p:sp>
        <p:nvSpPr>
          <p:cNvPr id="32" name="Rektangel 31"/>
          <p:cNvSpPr/>
          <p:nvPr/>
        </p:nvSpPr>
        <p:spPr>
          <a:xfrm>
            <a:off x="3008785" y="2636912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smtClean="0">
                <a:solidFill>
                  <a:schemeClr val="accent5"/>
                </a:solidFill>
              </a:rPr>
              <a:t>Lage </a:t>
            </a:r>
            <a:r>
              <a:rPr lang="da-DK" sz="1200" dirty="0" err="1" smtClean="0">
                <a:solidFill>
                  <a:schemeClr val="accent5"/>
                </a:solidFill>
              </a:rPr>
              <a:t>oppgaver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sp>
        <p:nvSpPr>
          <p:cNvPr id="33" name="Rektangel 32"/>
          <p:cNvSpPr/>
          <p:nvPr/>
        </p:nvSpPr>
        <p:spPr>
          <a:xfrm>
            <a:off x="4232921" y="1628800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smtClean="0">
                <a:solidFill>
                  <a:schemeClr val="accent5"/>
                </a:solidFill>
              </a:rPr>
              <a:t>Rapport hentes </a:t>
            </a:r>
            <a:r>
              <a:rPr lang="da-DK" sz="1200" dirty="0" err="1" smtClean="0">
                <a:solidFill>
                  <a:schemeClr val="accent5"/>
                </a:solidFill>
              </a:rPr>
              <a:t>ut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/1 min</a:t>
            </a:r>
          </a:p>
        </p:txBody>
      </p:sp>
      <p:sp>
        <p:nvSpPr>
          <p:cNvPr id="34" name="Rektangel 33"/>
          <p:cNvSpPr/>
          <p:nvPr/>
        </p:nvSpPr>
        <p:spPr>
          <a:xfrm>
            <a:off x="4232921" y="2132856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Kalender/time-planlegging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/dage</a:t>
            </a:r>
          </a:p>
        </p:txBody>
      </p:sp>
      <p:sp>
        <p:nvSpPr>
          <p:cNvPr id="35" name="Rektangel 34"/>
          <p:cNvSpPr/>
          <p:nvPr/>
        </p:nvSpPr>
        <p:spPr>
          <a:xfrm>
            <a:off x="4232921" y="2636912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Møte-planlegging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sp>
        <p:nvSpPr>
          <p:cNvPr id="36" name="Rektangel 35"/>
          <p:cNvSpPr/>
          <p:nvPr/>
        </p:nvSpPr>
        <p:spPr>
          <a:xfrm>
            <a:off x="4232921" y="3140968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Planlegging</a:t>
            </a:r>
            <a:r>
              <a:rPr lang="da-DK" sz="1200" dirty="0" smtClean="0">
                <a:solidFill>
                  <a:schemeClr val="accent5"/>
                </a:solidFill>
              </a:rPr>
              <a:t> av </a:t>
            </a:r>
            <a:r>
              <a:rPr lang="da-DK" sz="1200" dirty="0" err="1" smtClean="0">
                <a:solidFill>
                  <a:schemeClr val="accent5"/>
                </a:solidFill>
              </a:rPr>
              <a:t>vakter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sp>
        <p:nvSpPr>
          <p:cNvPr id="37" name="Rektangel 36"/>
          <p:cNvSpPr/>
          <p:nvPr/>
        </p:nvSpPr>
        <p:spPr>
          <a:xfrm>
            <a:off x="4232921" y="3645024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Bestill</a:t>
            </a:r>
            <a:r>
              <a:rPr lang="da-DK" sz="1200" dirty="0" smtClean="0">
                <a:solidFill>
                  <a:schemeClr val="accent5"/>
                </a:solidFill>
              </a:rPr>
              <a:t> </a:t>
            </a:r>
            <a:r>
              <a:rPr lang="da-DK" sz="1200" dirty="0" err="1" smtClean="0">
                <a:solidFill>
                  <a:schemeClr val="accent5"/>
                </a:solidFill>
              </a:rPr>
              <a:t>oppgaver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sp>
        <p:nvSpPr>
          <p:cNvPr id="38" name="Rektangel 37"/>
          <p:cNvSpPr/>
          <p:nvPr/>
        </p:nvSpPr>
        <p:spPr>
          <a:xfrm>
            <a:off x="4232921" y="4653136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smtClean="0">
                <a:solidFill>
                  <a:schemeClr val="accent5"/>
                </a:solidFill>
              </a:rPr>
              <a:t>Purre på </a:t>
            </a:r>
            <a:r>
              <a:rPr lang="da-DK" sz="1200" dirty="0" err="1" smtClean="0">
                <a:solidFill>
                  <a:schemeClr val="accent5"/>
                </a:solidFill>
              </a:rPr>
              <a:t>opppgaver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sp>
        <p:nvSpPr>
          <p:cNvPr id="39" name="Rektangel 38"/>
          <p:cNvSpPr/>
          <p:nvPr/>
        </p:nvSpPr>
        <p:spPr>
          <a:xfrm>
            <a:off x="4520953" y="4149080"/>
            <a:ext cx="576064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050" dirty="0" smtClean="0">
                <a:solidFill>
                  <a:schemeClr val="accent5"/>
                </a:solidFill>
              </a:rPr>
              <a:t>95 %</a:t>
            </a:r>
          </a:p>
          <a:p>
            <a:pPr algn="ctr"/>
            <a:r>
              <a:rPr lang="da-DK" sz="900" dirty="0" smtClean="0">
                <a:solidFill>
                  <a:schemeClr val="accent5"/>
                </a:solidFill>
              </a:rPr>
              <a:t>1 </a:t>
            </a:r>
            <a:r>
              <a:rPr lang="da-DK" sz="900" dirty="0" err="1" smtClean="0">
                <a:solidFill>
                  <a:schemeClr val="accent5"/>
                </a:solidFill>
              </a:rPr>
              <a:t>uke</a:t>
            </a:r>
            <a:endParaRPr lang="da-DK" sz="900" dirty="0" smtClean="0">
              <a:solidFill>
                <a:schemeClr val="accent5"/>
              </a:solidFill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5241033" y="4149080"/>
            <a:ext cx="1152128" cy="432048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Purring</a:t>
            </a:r>
            <a:endParaRPr lang="da-DK" sz="1200" dirty="0" smtClean="0">
              <a:solidFill>
                <a:schemeClr val="accent5"/>
              </a:solidFill>
            </a:endParaRPr>
          </a:p>
        </p:txBody>
      </p:sp>
      <p:sp>
        <p:nvSpPr>
          <p:cNvPr id="41" name="Rektangel 40"/>
          <p:cNvSpPr/>
          <p:nvPr/>
        </p:nvSpPr>
        <p:spPr>
          <a:xfrm>
            <a:off x="4232921" y="5157192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200" dirty="0" err="1" smtClean="0">
                <a:solidFill>
                  <a:schemeClr val="accent5"/>
                </a:solidFill>
              </a:rPr>
              <a:t>Målform</a:t>
            </a:r>
            <a:endParaRPr lang="da-DK" sz="12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grpSp>
        <p:nvGrpSpPr>
          <p:cNvPr id="59" name="Gruppe 58"/>
          <p:cNvGrpSpPr/>
          <p:nvPr/>
        </p:nvGrpSpPr>
        <p:grpSpPr>
          <a:xfrm>
            <a:off x="8193360" y="2996952"/>
            <a:ext cx="1397247" cy="3240360"/>
            <a:chOff x="8193360" y="2996952"/>
            <a:chExt cx="1397247" cy="3240360"/>
          </a:xfrm>
        </p:grpSpPr>
        <p:sp>
          <p:nvSpPr>
            <p:cNvPr id="58" name="Rektangel 57"/>
            <p:cNvSpPr/>
            <p:nvPr/>
          </p:nvSpPr>
          <p:spPr>
            <a:xfrm>
              <a:off x="8193360" y="2996952"/>
              <a:ext cx="1397247" cy="324036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 err="1" smtClean="0">
                <a:solidFill>
                  <a:schemeClr val="accent5"/>
                </a:solidFill>
              </a:endParaRPr>
            </a:p>
          </p:txBody>
        </p:sp>
        <p:sp>
          <p:nvSpPr>
            <p:cNvPr id="17" name="Rektangel 16"/>
            <p:cNvSpPr/>
            <p:nvPr/>
          </p:nvSpPr>
          <p:spPr>
            <a:xfrm>
              <a:off x="8337376" y="4149080"/>
              <a:ext cx="1152128" cy="432048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400" dirty="0" smtClean="0">
                  <a:solidFill>
                    <a:schemeClr val="accent5"/>
                  </a:solidFill>
                </a:rPr>
                <a:t>15 p pr. emne</a:t>
              </a:r>
              <a:endParaRPr lang="da-DK" sz="1050" dirty="0" smtClean="0">
                <a:solidFill>
                  <a:schemeClr val="accent5"/>
                </a:solidFill>
              </a:endParaRPr>
            </a:p>
          </p:txBody>
        </p:sp>
        <p:sp>
          <p:nvSpPr>
            <p:cNvPr id="21" name="Rektangel 20"/>
            <p:cNvSpPr/>
            <p:nvPr/>
          </p:nvSpPr>
          <p:spPr>
            <a:xfrm>
              <a:off x="8337376" y="3645024"/>
              <a:ext cx="1152128" cy="432048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200" dirty="0" err="1" smtClean="0">
                  <a:solidFill>
                    <a:schemeClr val="accent5"/>
                  </a:solidFill>
                </a:rPr>
                <a:t>Sentralisering</a:t>
              </a:r>
              <a:endParaRPr lang="da-DK" sz="1000" dirty="0" smtClean="0">
                <a:solidFill>
                  <a:schemeClr val="accent5"/>
                </a:solidFill>
              </a:endParaRPr>
            </a:p>
          </p:txBody>
        </p:sp>
        <p:sp>
          <p:nvSpPr>
            <p:cNvPr id="22" name="Rektangel 21"/>
            <p:cNvSpPr/>
            <p:nvPr/>
          </p:nvSpPr>
          <p:spPr>
            <a:xfrm>
              <a:off x="8337376" y="5661248"/>
              <a:ext cx="1152128" cy="432048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050" dirty="0" smtClean="0">
                  <a:solidFill>
                    <a:schemeClr val="accent5"/>
                  </a:solidFill>
                </a:rPr>
                <a:t>Større eksamenslokaler (færre </a:t>
              </a:r>
              <a:r>
                <a:rPr lang="da-DK" sz="1050" dirty="0" err="1" smtClean="0">
                  <a:solidFill>
                    <a:schemeClr val="accent5"/>
                  </a:solidFill>
                </a:rPr>
                <a:t>vakter</a:t>
              </a:r>
              <a:r>
                <a:rPr lang="da-DK" sz="1050" dirty="0" smtClean="0">
                  <a:solidFill>
                    <a:schemeClr val="accent5"/>
                  </a:solidFill>
                </a:rPr>
                <a:t>)</a:t>
              </a:r>
              <a:endParaRPr lang="da-DK" sz="800" dirty="0" smtClean="0">
                <a:solidFill>
                  <a:schemeClr val="accent5"/>
                </a:solidFill>
              </a:endParaRPr>
            </a:p>
          </p:txBody>
        </p:sp>
        <p:sp>
          <p:nvSpPr>
            <p:cNvPr id="23" name="Rektangel 22"/>
            <p:cNvSpPr/>
            <p:nvPr/>
          </p:nvSpPr>
          <p:spPr>
            <a:xfrm>
              <a:off x="8337376" y="4653136"/>
              <a:ext cx="1152128" cy="432048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100" dirty="0" smtClean="0">
                  <a:solidFill>
                    <a:schemeClr val="accent5"/>
                  </a:solidFill>
                </a:rPr>
                <a:t>Faste eksamenslokaler</a:t>
              </a:r>
              <a:endParaRPr lang="da-DK" sz="900" dirty="0" smtClean="0">
                <a:solidFill>
                  <a:schemeClr val="accent5"/>
                </a:solidFill>
              </a:endParaRPr>
            </a:p>
          </p:txBody>
        </p:sp>
        <p:sp>
          <p:nvSpPr>
            <p:cNvPr id="24" name="Rektangel 23"/>
            <p:cNvSpPr/>
            <p:nvPr/>
          </p:nvSpPr>
          <p:spPr>
            <a:xfrm>
              <a:off x="8337376" y="5157192"/>
              <a:ext cx="1152128" cy="432048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200" dirty="0" smtClean="0">
                  <a:solidFill>
                    <a:schemeClr val="accent5"/>
                  </a:solidFill>
                </a:rPr>
                <a:t>Én session oftere end i dag</a:t>
              </a:r>
              <a:endParaRPr lang="da-DK" sz="1000" dirty="0" smtClean="0">
                <a:solidFill>
                  <a:schemeClr val="accent5"/>
                </a:solidFill>
              </a:endParaRPr>
            </a:p>
          </p:txBody>
        </p:sp>
        <p:sp>
          <p:nvSpPr>
            <p:cNvPr id="42" name="Rektangel 41"/>
            <p:cNvSpPr/>
            <p:nvPr/>
          </p:nvSpPr>
          <p:spPr>
            <a:xfrm>
              <a:off x="8337376" y="3140968"/>
              <a:ext cx="1152128" cy="432048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da-DK" sz="1400" dirty="0" smtClean="0">
                  <a:solidFill>
                    <a:schemeClr val="bg1"/>
                  </a:solidFill>
                </a:rPr>
                <a:t>Ideer/</a:t>
              </a:r>
              <a:br>
                <a:rPr lang="da-DK" sz="1400" dirty="0" smtClean="0">
                  <a:solidFill>
                    <a:schemeClr val="bg1"/>
                  </a:solidFill>
                </a:rPr>
              </a:br>
              <a:r>
                <a:rPr lang="da-DK" sz="1400" dirty="0" smtClean="0">
                  <a:solidFill>
                    <a:schemeClr val="bg1"/>
                  </a:solidFill>
                </a:rPr>
                <a:t>Løsninger</a:t>
              </a:r>
              <a:endParaRPr lang="da-DK" sz="105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ktangel 43"/>
          <p:cNvSpPr/>
          <p:nvPr/>
        </p:nvSpPr>
        <p:spPr>
          <a:xfrm>
            <a:off x="4232921" y="5661248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100" dirty="0" err="1" smtClean="0">
                <a:solidFill>
                  <a:schemeClr val="accent5"/>
                </a:solidFill>
              </a:rPr>
              <a:t>Motta</a:t>
            </a:r>
            <a:r>
              <a:rPr lang="da-DK" sz="1100" dirty="0" smtClean="0">
                <a:solidFill>
                  <a:schemeClr val="accent5"/>
                </a:solidFill>
              </a:rPr>
              <a:t> &amp; kopiere </a:t>
            </a:r>
            <a:r>
              <a:rPr lang="da-DK" sz="1100" dirty="0" err="1" smtClean="0">
                <a:solidFill>
                  <a:schemeClr val="accent5"/>
                </a:solidFill>
              </a:rPr>
              <a:t>oppgaver</a:t>
            </a:r>
            <a:endParaRPr lang="da-DK" sz="11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sp>
        <p:nvSpPr>
          <p:cNvPr id="45" name="Rektangel 44"/>
          <p:cNvSpPr/>
          <p:nvPr/>
        </p:nvSpPr>
        <p:spPr>
          <a:xfrm>
            <a:off x="4232921" y="6165304"/>
            <a:ext cx="1152128" cy="43204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100" dirty="0" smtClean="0">
                <a:solidFill>
                  <a:schemeClr val="accent5"/>
                </a:solidFill>
              </a:rPr>
              <a:t>Distribuere </a:t>
            </a:r>
            <a:r>
              <a:rPr lang="da-DK" sz="1100" dirty="0" err="1" smtClean="0">
                <a:solidFill>
                  <a:schemeClr val="accent5"/>
                </a:solidFill>
              </a:rPr>
              <a:t>oppgaver</a:t>
            </a:r>
            <a:endParaRPr lang="da-DK" sz="1100" dirty="0" smtClean="0">
              <a:solidFill>
                <a:schemeClr val="accent5"/>
              </a:solidFill>
            </a:endParaRPr>
          </a:p>
          <a:p>
            <a:pPr algn="r"/>
            <a:r>
              <a:rPr lang="da-DK" sz="1100" dirty="0" smtClean="0">
                <a:solidFill>
                  <a:schemeClr val="accent5"/>
                </a:solidFill>
              </a:rPr>
              <a:t>/?</a:t>
            </a:r>
          </a:p>
        </p:txBody>
      </p:sp>
      <p:sp>
        <p:nvSpPr>
          <p:cNvPr id="46" name="Rektangel 45"/>
          <p:cNvSpPr/>
          <p:nvPr/>
        </p:nvSpPr>
        <p:spPr>
          <a:xfrm>
            <a:off x="5457056" y="1124744"/>
            <a:ext cx="1152128" cy="432048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400" dirty="0" err="1" smtClean="0">
                <a:solidFill>
                  <a:schemeClr val="accent5"/>
                </a:solidFill>
              </a:rPr>
              <a:t>Gjennom-føring</a:t>
            </a:r>
            <a:endParaRPr lang="da-DK" sz="1050" dirty="0" smtClean="0">
              <a:solidFill>
                <a:schemeClr val="accent5"/>
              </a:solidFill>
            </a:endParaRPr>
          </a:p>
        </p:txBody>
      </p:sp>
      <p:sp>
        <p:nvSpPr>
          <p:cNvPr id="47" name="Rektangel 46"/>
          <p:cNvSpPr/>
          <p:nvPr/>
        </p:nvSpPr>
        <p:spPr>
          <a:xfrm>
            <a:off x="6681193" y="1124744"/>
            <a:ext cx="1152128" cy="432048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400" dirty="0" smtClean="0">
                <a:solidFill>
                  <a:schemeClr val="accent5"/>
                </a:solidFill>
              </a:rPr>
              <a:t>Faglig </a:t>
            </a:r>
            <a:r>
              <a:rPr lang="da-DK" sz="1400" dirty="0" err="1" smtClean="0">
                <a:solidFill>
                  <a:schemeClr val="accent5"/>
                </a:solidFill>
              </a:rPr>
              <a:t>sesur</a:t>
            </a:r>
            <a:r>
              <a:rPr lang="da-DK" sz="1400" dirty="0" smtClean="0">
                <a:solidFill>
                  <a:schemeClr val="accent5"/>
                </a:solidFill>
              </a:rPr>
              <a:t> &amp; </a:t>
            </a:r>
            <a:r>
              <a:rPr lang="da-DK" sz="1400" dirty="0" err="1" smtClean="0">
                <a:solidFill>
                  <a:schemeClr val="accent5"/>
                </a:solidFill>
              </a:rPr>
              <a:t>efterarbeid</a:t>
            </a:r>
            <a:endParaRPr lang="da-DK" sz="1050" dirty="0" smtClean="0">
              <a:solidFill>
                <a:schemeClr val="accent5"/>
              </a:solidFill>
            </a:endParaRPr>
          </a:p>
        </p:txBody>
      </p:sp>
      <p:sp>
        <p:nvSpPr>
          <p:cNvPr id="48" name="Rektangel 47"/>
          <p:cNvSpPr/>
          <p:nvPr/>
        </p:nvSpPr>
        <p:spPr>
          <a:xfrm>
            <a:off x="7905329" y="1124744"/>
            <a:ext cx="1152128" cy="432048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a-DK" sz="1400" dirty="0" smtClean="0">
                <a:solidFill>
                  <a:schemeClr val="accent5"/>
                </a:solidFill>
              </a:rPr>
              <a:t>Adm. </a:t>
            </a:r>
            <a:r>
              <a:rPr lang="da-DK" sz="1400" dirty="0" err="1" smtClean="0">
                <a:solidFill>
                  <a:schemeClr val="accent5"/>
                </a:solidFill>
              </a:rPr>
              <a:t>efterarbeid</a:t>
            </a:r>
            <a:endParaRPr lang="da-DK" sz="1050" dirty="0" smtClean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6024" y="506715"/>
            <a:ext cx="524103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zh-CN" sz="1100" b="1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Gruppe 3</a:t>
            </a:r>
            <a:endParaRPr kumimoji="0" lang="en-US" altLang="zh-CN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 mange ledd? (3)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En oppgave/kompleks rutine mange gjør sjelden (3)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Gjør du feil, ingen mekanisme som gjør at feilen rettes raskt (3)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Logikken bak hva som må dokumenteres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Fravær av elektronisk saksflyt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Fyller ut skjema manuelt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Ligger til signering (kontrakt)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Kontrakter utarbeidet av folk som ikke gjør dette til daglig – usikkerhet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Utførelse av oppgaver knyttet til fullmakt – ikke til 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adm/operativ</a:t>
            </a: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gj.f</a:t>
            </a: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Ventetid ved attestasjon og anvisning (BDM) av timelister/bilag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Ventetid før man får tilbakemelding på evt. mangler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Tiden på å finne rette skjema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Sårbart om man gjør feil i utfyllingen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Hvis feil =&gt;”gjører” kontakter Øk. lokalt, Øk. Lokalt sjekker – men hvordan. Betalt: ok, Ikke bet ut: Sjekker med lønnseksjon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Uklar informasjon til den som skal ha kontrakt =&gt;mangler (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fx</a:t>
            </a: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skattekort)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Honorar/lønnsmottaker får ikke presis info om når lønn vil bli utbetalt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Får i retur, må gjøre oppgaven riktig. Må følge opp at noe har forsvunnet og lønn ikke blir betalt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Mange gjentagende ansettelsesforhold i stedet for ”rammetilsetting” (volum)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 mange skjema (kontrakt. timeliste, 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utbet.skjema</a:t>
            </a: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Utarbeidelse av kontrakter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 mange underskrifter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Løse lapper vs. 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BasWare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Grensesnitt økonomi/studiekonsulent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Oversendelse av OPA/ØPA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Kun lønnskjøring 2/mnd (fravær av løpende lønnsproduksjon)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11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529064" y="404664"/>
            <a:ext cx="4104456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11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zh-CN" sz="1100" u="sng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11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Gruppe 4</a:t>
            </a:r>
            <a:endParaRPr kumimoji="0" lang="en-US" altLang="zh-CN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 mange systemer 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FS-SAP-ePhorte</a:t>
            </a: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– eget utviklet system (5)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For mange og for lite koordinerte bestillinger/beslutninger/endringer fra sentralt =&gt; lokale enheter (4)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Manglende 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iintegrasjon</a:t>
            </a: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(3)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Uklare grensesnitt (1)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Mange manuelle operasjoner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Mangler </a:t>
            </a: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totaloversiktv/UiO</a:t>
            </a: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om bruk av midl. ansatte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Lite koordinering</a:t>
            </a:r>
            <a:endParaRPr kumimoji="0" lang="en-US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Returløp</a:t>
            </a: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6777" y="188640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nb-NO" altLang="zh-CN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Gruppeøvelse Sløsing – Bilagslønn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frundet rektangel 3"/>
          <p:cNvSpPr/>
          <p:nvPr/>
        </p:nvSpPr>
        <p:spPr>
          <a:xfrm>
            <a:off x="289839" y="4065331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Uklart for ansatte hvorfor vi må ligge inn så mye informason i f.eks. HR portalen</a:t>
            </a:r>
            <a:endParaRPr lang="nb-NO" sz="800" dirty="0"/>
          </a:p>
        </p:txBody>
      </p:sp>
      <p:sp>
        <p:nvSpPr>
          <p:cNvPr id="5" name="Afrundet rektangel 4"/>
          <p:cNvSpPr/>
          <p:nvPr/>
        </p:nvSpPr>
        <p:spPr>
          <a:xfrm>
            <a:off x="2768757" y="1328192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Kompleks bestillingssystem</a:t>
            </a:r>
          </a:p>
          <a:p>
            <a:pPr algn="ctr"/>
            <a:r>
              <a:rPr lang="nb-NO" sz="800" dirty="0" smtClean="0"/>
              <a:t>Tar for mye tid å bestille</a:t>
            </a:r>
            <a:endParaRPr lang="nb-NO" sz="800" dirty="0"/>
          </a:p>
        </p:txBody>
      </p:sp>
      <p:sp>
        <p:nvSpPr>
          <p:cNvPr id="6" name="Afrundet rektangel 5"/>
          <p:cNvSpPr/>
          <p:nvPr/>
        </p:nvSpPr>
        <p:spPr>
          <a:xfrm>
            <a:off x="2768757" y="858416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Sjælden ooplæring i nye systemer</a:t>
            </a:r>
            <a:endParaRPr lang="nb-NO" sz="800" dirty="0"/>
          </a:p>
        </p:txBody>
      </p:sp>
      <p:sp>
        <p:nvSpPr>
          <p:cNvPr id="7" name="Afrundet rektangel 6"/>
          <p:cNvSpPr/>
          <p:nvPr/>
        </p:nvSpPr>
        <p:spPr>
          <a:xfrm>
            <a:off x="5196915" y="908720"/>
            <a:ext cx="1716191" cy="5568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Tekniske systemer som ikke snakker sammen (Phyllabus, EPHORTE, FINNROM, FS, HR portal, SAP, Easy Cruit)</a:t>
            </a:r>
            <a:endParaRPr lang="nb-NO" sz="800" dirty="0"/>
          </a:p>
        </p:txBody>
      </p:sp>
      <p:sp>
        <p:nvSpPr>
          <p:cNvPr id="8" name="Afrundet rektangel 7"/>
          <p:cNvSpPr/>
          <p:nvPr/>
        </p:nvSpPr>
        <p:spPr>
          <a:xfrm>
            <a:off x="2768757" y="1772888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Noen mailer i notes</a:t>
            </a:r>
          </a:p>
          <a:p>
            <a:pPr algn="ctr"/>
            <a:r>
              <a:rPr lang="nb-NO" sz="800" dirty="0" smtClean="0"/>
              <a:t>Noen mailer i mailsystemet</a:t>
            </a:r>
          </a:p>
          <a:p>
            <a:pPr algn="ctr"/>
            <a:r>
              <a:rPr lang="nb-NO" sz="800" dirty="0" smtClean="0"/>
              <a:t>Må sjekke begge steder</a:t>
            </a:r>
            <a:endParaRPr lang="nb-NO" sz="800" dirty="0"/>
          </a:p>
        </p:txBody>
      </p:sp>
      <p:sp>
        <p:nvSpPr>
          <p:cNvPr id="9" name="Afrundet rektangel 8"/>
          <p:cNvSpPr/>
          <p:nvPr/>
        </p:nvSpPr>
        <p:spPr>
          <a:xfrm>
            <a:off x="289839" y="1930002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Systemer som ikke fungerer skaper stor frustrasjon</a:t>
            </a:r>
            <a:endParaRPr lang="nb-NO" sz="800" dirty="0"/>
          </a:p>
        </p:txBody>
      </p:sp>
      <p:sp>
        <p:nvSpPr>
          <p:cNvPr id="10" name="Afrundet rektangel 9"/>
          <p:cNvSpPr/>
          <p:nvPr/>
        </p:nvSpPr>
        <p:spPr>
          <a:xfrm>
            <a:off x="289839" y="299587"/>
            <a:ext cx="1716191" cy="53299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Fravær av et godt prosjekt-styringssystem som er integreret mot økonomi- og HR system</a:t>
            </a:r>
            <a:endParaRPr lang="nb-NO" sz="800" dirty="0"/>
          </a:p>
        </p:txBody>
      </p:sp>
      <p:sp>
        <p:nvSpPr>
          <p:cNvPr id="11" name="Afrundet rektangel 10"/>
          <p:cNvSpPr/>
          <p:nvPr/>
        </p:nvSpPr>
        <p:spPr>
          <a:xfrm>
            <a:off x="5195975" y="1528836"/>
            <a:ext cx="1716191" cy="45701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Noen mailer i notes</a:t>
            </a:r>
          </a:p>
          <a:p>
            <a:pPr algn="ctr"/>
            <a:r>
              <a:rPr lang="nb-NO" sz="800" dirty="0" smtClean="0"/>
              <a:t>Noen mailer i mailsystemet</a:t>
            </a:r>
          </a:p>
          <a:p>
            <a:pPr algn="ctr"/>
            <a:r>
              <a:rPr lang="nb-NO" sz="800" dirty="0" smtClean="0"/>
              <a:t>Må sjekke begge steder</a:t>
            </a:r>
            <a:endParaRPr lang="nb-NO" sz="800" dirty="0"/>
          </a:p>
        </p:txBody>
      </p:sp>
      <p:sp>
        <p:nvSpPr>
          <p:cNvPr id="12" name="Afrundet rektangel 11"/>
          <p:cNvSpPr/>
          <p:nvPr/>
        </p:nvSpPr>
        <p:spPr>
          <a:xfrm>
            <a:off x="289839" y="906606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Mye tid går med til å legge inn samme informasjon flere ganger i ulike systemer</a:t>
            </a:r>
            <a:endParaRPr lang="nb-NO" sz="800" dirty="0"/>
          </a:p>
        </p:txBody>
      </p:sp>
      <p:sp>
        <p:nvSpPr>
          <p:cNvPr id="13" name="Ellipse 12"/>
          <p:cNvSpPr/>
          <p:nvPr/>
        </p:nvSpPr>
        <p:spPr>
          <a:xfrm>
            <a:off x="7082472" y="924036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Ellipse 13"/>
          <p:cNvSpPr/>
          <p:nvPr/>
        </p:nvSpPr>
        <p:spPr>
          <a:xfrm>
            <a:off x="7094755" y="1073124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5" name="Ellipse 14"/>
          <p:cNvSpPr/>
          <p:nvPr/>
        </p:nvSpPr>
        <p:spPr>
          <a:xfrm>
            <a:off x="7261649" y="919218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Ellipse 15"/>
          <p:cNvSpPr/>
          <p:nvPr/>
        </p:nvSpPr>
        <p:spPr>
          <a:xfrm>
            <a:off x="7286738" y="1086662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7" name="Ellipse 16"/>
          <p:cNvSpPr/>
          <p:nvPr/>
        </p:nvSpPr>
        <p:spPr>
          <a:xfrm>
            <a:off x="7158515" y="1208974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Ellipse 17"/>
          <p:cNvSpPr/>
          <p:nvPr/>
        </p:nvSpPr>
        <p:spPr>
          <a:xfrm>
            <a:off x="4522345" y="1410662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Afrundet rektangel 18"/>
          <p:cNvSpPr/>
          <p:nvPr/>
        </p:nvSpPr>
        <p:spPr>
          <a:xfrm>
            <a:off x="2760196" y="3693577"/>
            <a:ext cx="1716191" cy="74350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Overdreven tro på konsulenters evne til å definere virksomhet som grunnlag for innkjøp av forvaltningssystemer (mye arbeid med oppfølging)</a:t>
            </a:r>
            <a:endParaRPr lang="nb-NO" sz="800" dirty="0"/>
          </a:p>
        </p:txBody>
      </p:sp>
      <p:sp>
        <p:nvSpPr>
          <p:cNvPr id="20" name="Afrundet rektangel 19"/>
          <p:cNvSpPr/>
          <p:nvPr/>
        </p:nvSpPr>
        <p:spPr>
          <a:xfrm>
            <a:off x="289839" y="5716116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EPHORTE – saks- og arkivsystem – system i SKANDALE</a:t>
            </a:r>
            <a:endParaRPr lang="nb-NO" sz="800" dirty="0"/>
          </a:p>
        </p:txBody>
      </p:sp>
      <p:sp>
        <p:nvSpPr>
          <p:cNvPr id="21" name="Afrundet rektangel 20"/>
          <p:cNvSpPr/>
          <p:nvPr/>
        </p:nvSpPr>
        <p:spPr>
          <a:xfrm>
            <a:off x="2768757" y="370955"/>
            <a:ext cx="1716191" cy="3902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Noen systemer er lite intuitive</a:t>
            </a:r>
            <a:endParaRPr lang="nb-NO" sz="800" dirty="0"/>
          </a:p>
        </p:txBody>
      </p:sp>
      <p:sp>
        <p:nvSpPr>
          <p:cNvPr id="22" name="Afrundet rektangel 21"/>
          <p:cNvSpPr/>
          <p:nvPr/>
        </p:nvSpPr>
        <p:spPr>
          <a:xfrm>
            <a:off x="2749835" y="5915000"/>
            <a:ext cx="1716191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Administrative systemer snakker ikke sammen</a:t>
            </a:r>
            <a:endParaRPr lang="nb-NO" sz="800" dirty="0"/>
          </a:p>
        </p:txBody>
      </p:sp>
      <p:sp>
        <p:nvSpPr>
          <p:cNvPr id="23" name="Ellipse 22"/>
          <p:cNvSpPr/>
          <p:nvPr/>
        </p:nvSpPr>
        <p:spPr>
          <a:xfrm>
            <a:off x="4497466" y="6077272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4" name="Afrundet rektangel 23"/>
          <p:cNvSpPr/>
          <p:nvPr/>
        </p:nvSpPr>
        <p:spPr>
          <a:xfrm>
            <a:off x="289839" y="6199584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NEDE TID IKKE VARSLET – ELLER SENT VARSLET</a:t>
            </a:r>
            <a:endParaRPr lang="nb-NO" sz="800" dirty="0"/>
          </a:p>
        </p:txBody>
      </p:sp>
      <p:sp>
        <p:nvSpPr>
          <p:cNvPr id="25" name="Afrundet rektangel 24"/>
          <p:cNvSpPr/>
          <p:nvPr/>
        </p:nvSpPr>
        <p:spPr>
          <a:xfrm>
            <a:off x="5192280" y="4095095"/>
            <a:ext cx="1716191" cy="59019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EPHORTE – dårlig funksjonalitet, jobber treigt, får ikke ut effekt uten system for elektronisk signering</a:t>
            </a:r>
            <a:endParaRPr lang="nb-NO" sz="800" dirty="0"/>
          </a:p>
        </p:txBody>
      </p:sp>
      <p:sp>
        <p:nvSpPr>
          <p:cNvPr id="26" name="Afrundet rektangel 25"/>
          <p:cNvSpPr/>
          <p:nvPr/>
        </p:nvSpPr>
        <p:spPr>
          <a:xfrm>
            <a:off x="2760196" y="2362147"/>
            <a:ext cx="1716191" cy="46977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HR portalen:</a:t>
            </a:r>
          </a:p>
          <a:p>
            <a:pPr algn="ctr"/>
            <a:r>
              <a:rPr lang="nb-NO" sz="800" dirty="0"/>
              <a:t> </a:t>
            </a:r>
            <a:r>
              <a:rPr lang="nb-NO" sz="800" dirty="0" smtClean="0"/>
              <a:t>For mange tastetrykk og for mange operasjoner</a:t>
            </a:r>
            <a:endParaRPr lang="nb-NO" sz="800" dirty="0"/>
          </a:p>
        </p:txBody>
      </p:sp>
      <p:sp>
        <p:nvSpPr>
          <p:cNvPr id="27" name="Afrundet rektangel 26"/>
          <p:cNvSpPr/>
          <p:nvPr/>
        </p:nvSpPr>
        <p:spPr>
          <a:xfrm>
            <a:off x="2756445" y="5444725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Mailsystem urgammelt mht funksjonalitet</a:t>
            </a:r>
            <a:endParaRPr lang="nb-NO" sz="800" dirty="0"/>
          </a:p>
        </p:txBody>
      </p:sp>
      <p:sp>
        <p:nvSpPr>
          <p:cNvPr id="28" name="Afrundet rektangel 27"/>
          <p:cNvSpPr/>
          <p:nvPr/>
        </p:nvSpPr>
        <p:spPr>
          <a:xfrm>
            <a:off x="2760196" y="2906051"/>
            <a:ext cx="1716191" cy="6858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HR portalen:</a:t>
            </a:r>
          </a:p>
          <a:p>
            <a:pPr marL="171450" indent="-171450" algn="ctr">
              <a:buFontTx/>
              <a:buChar char="-"/>
            </a:pPr>
            <a:r>
              <a:rPr lang="nb-NO" sz="800" dirty="0" smtClean="0"/>
              <a:t>Mange trykk for å registrere ting (tid)</a:t>
            </a:r>
          </a:p>
          <a:p>
            <a:pPr marL="171450" indent="-171450" algn="ctr">
              <a:buFontTx/>
              <a:buChar char="-"/>
            </a:pPr>
            <a:r>
              <a:rPr lang="nb-NO" sz="800" dirty="0" smtClean="0"/>
              <a:t>Mye feilmeldinger man ofte ikke skal forholde seg til</a:t>
            </a:r>
            <a:endParaRPr lang="nb-NO" sz="800" dirty="0"/>
          </a:p>
        </p:txBody>
      </p:sp>
      <p:sp>
        <p:nvSpPr>
          <p:cNvPr id="29" name="Afrundet rektangel 28"/>
          <p:cNvSpPr/>
          <p:nvPr/>
        </p:nvSpPr>
        <p:spPr>
          <a:xfrm>
            <a:off x="5195975" y="2672594"/>
            <a:ext cx="1716191" cy="39183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Mange systemer å forhold seg til</a:t>
            </a:r>
            <a:endParaRPr lang="nb-NO" sz="800" dirty="0"/>
          </a:p>
        </p:txBody>
      </p:sp>
      <p:sp>
        <p:nvSpPr>
          <p:cNvPr id="30" name="Tekstboks 29"/>
          <p:cNvSpPr txBox="1"/>
          <p:nvPr/>
        </p:nvSpPr>
        <p:spPr>
          <a:xfrm>
            <a:off x="7605295" y="2626685"/>
            <a:ext cx="1872208" cy="175432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a-DK" b="1" dirty="0" err="1" smtClean="0"/>
              <a:t>Dokumentasjon</a:t>
            </a:r>
            <a:r>
              <a:rPr lang="da-DK" b="1" dirty="0" smtClean="0"/>
              <a:t> – ”</a:t>
            </a:r>
            <a:r>
              <a:rPr lang="da-DK" b="1" dirty="0" err="1" smtClean="0"/>
              <a:t>Sløsing</a:t>
            </a:r>
            <a:r>
              <a:rPr lang="da-DK" b="1" dirty="0" smtClean="0"/>
              <a:t> </a:t>
            </a:r>
            <a:r>
              <a:rPr lang="da-DK" b="1" dirty="0" err="1" smtClean="0"/>
              <a:t>gjennomgang</a:t>
            </a:r>
            <a:r>
              <a:rPr lang="da-DK" b="1" dirty="0" smtClean="0"/>
              <a:t> light” – seminar på </a:t>
            </a:r>
            <a:r>
              <a:rPr lang="da-DK" b="1" dirty="0" err="1" smtClean="0"/>
              <a:t>UiO</a:t>
            </a:r>
            <a:r>
              <a:rPr lang="da-DK" b="1" dirty="0" smtClean="0"/>
              <a:t>, den 14. januar 2011 </a:t>
            </a:r>
            <a:endParaRPr lang="da-DK" b="1" dirty="0"/>
          </a:p>
        </p:txBody>
      </p:sp>
      <p:sp>
        <p:nvSpPr>
          <p:cNvPr id="31" name="Afrundet rektangel 30"/>
          <p:cNvSpPr/>
          <p:nvPr/>
        </p:nvSpPr>
        <p:spPr>
          <a:xfrm>
            <a:off x="289839" y="1465548"/>
            <a:ext cx="1716191" cy="39183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Enkelte ansatte må bruke mye tid å kunne flere systemer</a:t>
            </a:r>
            <a:endParaRPr lang="nb-NO" sz="800" dirty="0"/>
          </a:p>
        </p:txBody>
      </p:sp>
      <p:sp>
        <p:nvSpPr>
          <p:cNvPr id="32" name="Afrundet rektangel 31"/>
          <p:cNvSpPr/>
          <p:nvPr/>
        </p:nvSpPr>
        <p:spPr>
          <a:xfrm>
            <a:off x="289839" y="2332109"/>
            <a:ext cx="1716191" cy="53640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Systemer som ikke kommuniserer, eks. E-PHORTE - EASYCRUITER</a:t>
            </a:r>
            <a:endParaRPr lang="nb-NO" sz="800" dirty="0"/>
          </a:p>
        </p:txBody>
      </p:sp>
      <p:sp>
        <p:nvSpPr>
          <p:cNvPr id="33" name="Afrundet rektangel 32"/>
          <p:cNvSpPr/>
          <p:nvPr/>
        </p:nvSpPr>
        <p:spPr>
          <a:xfrm>
            <a:off x="289839" y="3503848"/>
            <a:ext cx="1716191" cy="518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Usikker på om vi tar systemer fullt i bruk for år erstatte manuelle rutiner</a:t>
            </a:r>
            <a:endParaRPr lang="nb-NO" sz="800" dirty="0"/>
          </a:p>
        </p:txBody>
      </p:sp>
      <p:sp>
        <p:nvSpPr>
          <p:cNvPr id="34" name="Afrundet rektangel 33"/>
          <p:cNvSpPr/>
          <p:nvPr/>
        </p:nvSpPr>
        <p:spPr>
          <a:xfrm>
            <a:off x="289839" y="2961029"/>
            <a:ext cx="1716191" cy="48672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Systemer ikke gode nok for bruker – eks: Brukergrensesnitt i EPHORTE</a:t>
            </a:r>
            <a:endParaRPr lang="nb-NO" sz="800" dirty="0"/>
          </a:p>
        </p:txBody>
      </p:sp>
      <p:sp>
        <p:nvSpPr>
          <p:cNvPr id="35" name="Afrundet rektangel 34"/>
          <p:cNvSpPr/>
          <p:nvPr/>
        </p:nvSpPr>
        <p:spPr>
          <a:xfrm>
            <a:off x="289839" y="4632149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Lite hjelp til øyeblikkelige spørsmål – superbruker virker ikke</a:t>
            </a:r>
            <a:endParaRPr lang="nb-NO" sz="800" dirty="0"/>
          </a:p>
        </p:txBody>
      </p:sp>
      <p:sp>
        <p:nvSpPr>
          <p:cNvPr id="36" name="Afrundet rektangel 35"/>
          <p:cNvSpPr/>
          <p:nvPr/>
        </p:nvSpPr>
        <p:spPr>
          <a:xfrm>
            <a:off x="5238759" y="4817241"/>
            <a:ext cx="1716191" cy="102525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Økonomisystemet har store skyggesystemer i Excel – ikke sammenkoblet – store overføringsoppgaver MÅ gjøres manuelt (mye manuel punching for økonomimedarbejdere)</a:t>
            </a:r>
            <a:endParaRPr lang="nb-NO" sz="800" dirty="0"/>
          </a:p>
        </p:txBody>
      </p:sp>
      <p:sp>
        <p:nvSpPr>
          <p:cNvPr id="37" name="Afrundet rektangel 36"/>
          <p:cNvSpPr/>
          <p:nvPr/>
        </p:nvSpPr>
        <p:spPr>
          <a:xfrm>
            <a:off x="289839" y="5201361"/>
            <a:ext cx="1716191" cy="4422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Finn rom funksjonalitet ikke tilpasset administrativ drift (kun studie)</a:t>
            </a:r>
            <a:endParaRPr lang="nb-NO" sz="800" dirty="0"/>
          </a:p>
        </p:txBody>
      </p:sp>
      <p:sp>
        <p:nvSpPr>
          <p:cNvPr id="38" name="Afrundet rektangel 37"/>
          <p:cNvSpPr/>
          <p:nvPr/>
        </p:nvSpPr>
        <p:spPr>
          <a:xfrm>
            <a:off x="2756445" y="4958308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Tekniske problemer med              e Phorte</a:t>
            </a:r>
            <a:endParaRPr lang="nb-NO" sz="800" dirty="0"/>
          </a:p>
        </p:txBody>
      </p:sp>
      <p:sp>
        <p:nvSpPr>
          <p:cNvPr id="39" name="Afrundet rektangel 38"/>
          <p:cNvSpPr/>
          <p:nvPr/>
        </p:nvSpPr>
        <p:spPr>
          <a:xfrm>
            <a:off x="2756445" y="4486409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Systemer som ikke «snakker» med hverandre – eks.: SAP og FS</a:t>
            </a:r>
            <a:endParaRPr lang="nb-NO" sz="800" dirty="0"/>
          </a:p>
        </p:txBody>
      </p:sp>
      <p:sp>
        <p:nvSpPr>
          <p:cNvPr id="40" name="Afrundet rektangel 39"/>
          <p:cNvSpPr/>
          <p:nvPr/>
        </p:nvSpPr>
        <p:spPr>
          <a:xfrm>
            <a:off x="5195975" y="2089458"/>
            <a:ext cx="1716191" cy="48530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Menge systemer – høyt grensesnitt i forhold til sporadisk bruk</a:t>
            </a:r>
            <a:endParaRPr lang="nb-NO" sz="800" dirty="0"/>
          </a:p>
        </p:txBody>
      </p:sp>
      <p:sp>
        <p:nvSpPr>
          <p:cNvPr id="41" name="Ellipse 40"/>
          <p:cNvSpPr/>
          <p:nvPr/>
        </p:nvSpPr>
        <p:spPr>
          <a:xfrm>
            <a:off x="6954950" y="3755039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2" name="Afrundet rektangel 41"/>
          <p:cNvSpPr/>
          <p:nvPr/>
        </p:nvSpPr>
        <p:spPr>
          <a:xfrm>
            <a:off x="5192280" y="3591851"/>
            <a:ext cx="1716191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Systemer som ikke er tilpasset TA´s prosjektvirksomhet</a:t>
            </a:r>
            <a:endParaRPr lang="nb-NO" sz="800" dirty="0"/>
          </a:p>
        </p:txBody>
      </p:sp>
      <p:sp>
        <p:nvSpPr>
          <p:cNvPr id="43" name="Ellipse 42"/>
          <p:cNvSpPr/>
          <p:nvPr/>
        </p:nvSpPr>
        <p:spPr>
          <a:xfrm>
            <a:off x="7006956" y="1248406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4" name="Afrundet rektangel 43"/>
          <p:cNvSpPr/>
          <p:nvPr/>
        </p:nvSpPr>
        <p:spPr>
          <a:xfrm>
            <a:off x="5195975" y="3133590"/>
            <a:ext cx="1716191" cy="39183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Ulik registrering av data i FS gir dårligere data (for rapporter)</a:t>
            </a:r>
            <a:endParaRPr lang="nb-NO" sz="800" dirty="0"/>
          </a:p>
        </p:txBody>
      </p:sp>
      <p:sp>
        <p:nvSpPr>
          <p:cNvPr id="45" name="Ellipse 44"/>
          <p:cNvSpPr/>
          <p:nvPr/>
        </p:nvSpPr>
        <p:spPr>
          <a:xfrm>
            <a:off x="7917330" y="5039390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46" name="Tekstboks 45"/>
          <p:cNvSpPr txBox="1"/>
          <p:nvPr/>
        </p:nvSpPr>
        <p:spPr>
          <a:xfrm>
            <a:off x="7839321" y="4958309"/>
            <a:ext cx="1404156" cy="276999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/>
              <a:t>    = </a:t>
            </a:r>
            <a:r>
              <a:rPr lang="da-DK" sz="1200" b="1" dirty="0" err="1" smtClean="0"/>
              <a:t>Prioritert</a:t>
            </a:r>
            <a:r>
              <a:rPr lang="da-DK" sz="1200" b="1" dirty="0" smtClean="0"/>
              <a:t> </a:t>
            </a:r>
            <a:endParaRPr lang="da-DK" sz="1200" b="1" dirty="0"/>
          </a:p>
        </p:txBody>
      </p:sp>
    </p:spTree>
    <p:extLst>
      <p:ext uri="{BB962C8B-B14F-4D97-AF65-F5344CB8AC3E}">
        <p14:creationId xmlns:p14="http://schemas.microsoft.com/office/powerpoint/2010/main" val="676564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frundet rektangel 3"/>
          <p:cNvSpPr/>
          <p:nvPr/>
        </p:nvSpPr>
        <p:spPr>
          <a:xfrm>
            <a:off x="287630" y="744234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>
                <a:solidFill>
                  <a:schemeClr val="bg1"/>
                </a:solidFill>
              </a:rPr>
              <a:t>I</a:t>
            </a:r>
            <a:r>
              <a:rPr lang="nb-NO" sz="800" dirty="0" smtClean="0">
                <a:solidFill>
                  <a:schemeClr val="bg1"/>
                </a:solidFill>
              </a:rPr>
              <a:t>nfor</a:t>
            </a:r>
            <a:r>
              <a:rPr lang="nb-NO" sz="800" dirty="0" smtClean="0"/>
              <a:t>masjon fra ledelsen – hva skjer/besluttes i Ul6, dir. </a:t>
            </a:r>
            <a:r>
              <a:rPr lang="nb-NO" sz="800" dirty="0"/>
              <a:t>n</a:t>
            </a:r>
            <a:r>
              <a:rPr lang="nb-NO" sz="800" dirty="0" smtClean="0"/>
              <a:t>ettverk, rektorat etc..</a:t>
            </a:r>
            <a:endParaRPr lang="nb-NO" sz="800" dirty="0"/>
          </a:p>
        </p:txBody>
      </p:sp>
      <p:sp>
        <p:nvSpPr>
          <p:cNvPr id="5" name="Afrundet rektangel 4"/>
          <p:cNvSpPr/>
          <p:nvPr/>
        </p:nvSpPr>
        <p:spPr>
          <a:xfrm>
            <a:off x="287630" y="1324382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Råtten datakvalitet i administrative systemer</a:t>
            </a:r>
            <a:endParaRPr lang="nb-NO" sz="800" dirty="0"/>
          </a:p>
        </p:txBody>
      </p:sp>
      <p:sp>
        <p:nvSpPr>
          <p:cNvPr id="6" name="Afrundet rektangel 5"/>
          <p:cNvSpPr/>
          <p:nvPr/>
        </p:nvSpPr>
        <p:spPr>
          <a:xfrm>
            <a:off x="2720173" y="1769560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Doble prosesser, papir og elektronisk (økonomi)</a:t>
            </a:r>
            <a:endParaRPr lang="nb-NO" sz="800" dirty="0"/>
          </a:p>
        </p:txBody>
      </p:sp>
      <p:sp>
        <p:nvSpPr>
          <p:cNvPr id="7" name="Afrundet rektangel 6"/>
          <p:cNvSpPr/>
          <p:nvPr/>
        </p:nvSpPr>
        <p:spPr>
          <a:xfrm>
            <a:off x="7569456" y="4217545"/>
            <a:ext cx="1716191" cy="4293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Mail, kalender og rom booking er 3 system</a:t>
            </a:r>
            <a:endParaRPr lang="nb-NO" sz="800" dirty="0"/>
          </a:p>
        </p:txBody>
      </p:sp>
      <p:sp>
        <p:nvSpPr>
          <p:cNvPr id="8" name="Afrundet rektangel 7"/>
          <p:cNvSpPr/>
          <p:nvPr/>
        </p:nvSpPr>
        <p:spPr>
          <a:xfrm>
            <a:off x="2737508" y="4969106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Innkjøpssystem og fakturasystem er to        forskjellige system</a:t>
            </a:r>
            <a:endParaRPr lang="nb-NO" sz="800" dirty="0"/>
          </a:p>
        </p:txBody>
      </p:sp>
      <p:sp>
        <p:nvSpPr>
          <p:cNvPr id="9" name="Afrundet rektangel 8"/>
          <p:cNvSpPr/>
          <p:nvPr/>
        </p:nvSpPr>
        <p:spPr>
          <a:xfrm>
            <a:off x="5031009" y="847564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Dobbel datafangst i personaleprosesser</a:t>
            </a:r>
            <a:endParaRPr lang="nb-NO" sz="800" dirty="0"/>
          </a:p>
        </p:txBody>
      </p:sp>
      <p:sp>
        <p:nvSpPr>
          <p:cNvPr id="10" name="Afrundet rektangel 9"/>
          <p:cNvSpPr/>
          <p:nvPr/>
        </p:nvSpPr>
        <p:spPr>
          <a:xfrm>
            <a:off x="2722178" y="3254994"/>
            <a:ext cx="1716191" cy="457309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Sikkerhets nivå gjør unødvendig mange begrensninger i IE og Mail</a:t>
            </a:r>
            <a:endParaRPr lang="nb-NO" sz="800" dirty="0"/>
          </a:p>
        </p:txBody>
      </p:sp>
      <p:sp>
        <p:nvSpPr>
          <p:cNvPr id="11" name="Afrundet rektangel 10"/>
          <p:cNvSpPr/>
          <p:nvPr/>
        </p:nvSpPr>
        <p:spPr>
          <a:xfrm>
            <a:off x="281886" y="1766320"/>
            <a:ext cx="1716191" cy="45701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Skrivebordet (Desk) – Fragmentering (kalender, e post, lagring, rom reservasjon)</a:t>
            </a:r>
            <a:endParaRPr lang="nb-NO" sz="800" dirty="0"/>
          </a:p>
        </p:txBody>
      </p:sp>
      <p:sp>
        <p:nvSpPr>
          <p:cNvPr id="12" name="Afrundet rektangel 11"/>
          <p:cNvSpPr/>
          <p:nvPr/>
        </p:nvSpPr>
        <p:spPr>
          <a:xfrm>
            <a:off x="5031009" y="1355486"/>
            <a:ext cx="1716191" cy="67583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Utfordring ved endring i prosesser og roller:</a:t>
            </a:r>
          </a:p>
          <a:p>
            <a:pPr algn="ctr"/>
            <a:r>
              <a:rPr lang="nb-NO" sz="800" dirty="0" smtClean="0"/>
              <a:t>Rask nok prosess for å  realisere de nye behovene i IT systemer og rapporter</a:t>
            </a:r>
            <a:endParaRPr lang="nb-NO" sz="800" dirty="0"/>
          </a:p>
        </p:txBody>
      </p:sp>
      <p:sp>
        <p:nvSpPr>
          <p:cNvPr id="13" name="Ellipse 12"/>
          <p:cNvSpPr/>
          <p:nvPr/>
        </p:nvSpPr>
        <p:spPr>
          <a:xfrm>
            <a:off x="7256910" y="4408489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Ellipse 13"/>
          <p:cNvSpPr/>
          <p:nvPr/>
        </p:nvSpPr>
        <p:spPr>
          <a:xfrm>
            <a:off x="7385696" y="4287401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5" name="Ellipse 14"/>
          <p:cNvSpPr/>
          <p:nvPr/>
        </p:nvSpPr>
        <p:spPr>
          <a:xfrm>
            <a:off x="7413051" y="4445797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Ellipse 15"/>
          <p:cNvSpPr/>
          <p:nvPr/>
        </p:nvSpPr>
        <p:spPr>
          <a:xfrm>
            <a:off x="7405104" y="4832569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Ellipse 17"/>
          <p:cNvSpPr/>
          <p:nvPr/>
        </p:nvSpPr>
        <p:spPr>
          <a:xfrm>
            <a:off x="2040612" y="1443246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Afrundet rektangel 18"/>
          <p:cNvSpPr/>
          <p:nvPr/>
        </p:nvSpPr>
        <p:spPr>
          <a:xfrm>
            <a:off x="287630" y="233854"/>
            <a:ext cx="1716191" cy="4572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For-ansatte sidene – dårlig struktur – vanskelig å finne informasjon</a:t>
            </a:r>
            <a:endParaRPr lang="nb-NO" sz="800" dirty="0"/>
          </a:p>
        </p:txBody>
      </p:sp>
      <p:sp>
        <p:nvSpPr>
          <p:cNvPr id="20" name="Afrundet rektangel 19"/>
          <p:cNvSpPr/>
          <p:nvPr/>
        </p:nvSpPr>
        <p:spPr>
          <a:xfrm>
            <a:off x="295935" y="3690626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ITIL mangler</a:t>
            </a:r>
            <a:endParaRPr lang="nb-NO" sz="800" dirty="0"/>
          </a:p>
        </p:txBody>
      </p:sp>
      <p:sp>
        <p:nvSpPr>
          <p:cNvPr id="21" name="Afrundet rektangel 20"/>
          <p:cNvSpPr/>
          <p:nvPr/>
        </p:nvSpPr>
        <p:spPr>
          <a:xfrm>
            <a:off x="2722178" y="2223338"/>
            <a:ext cx="1716191" cy="3902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Dobbel datafangst – FS og SAP</a:t>
            </a:r>
            <a:endParaRPr lang="nb-NO" sz="800" dirty="0"/>
          </a:p>
        </p:txBody>
      </p:sp>
      <p:sp>
        <p:nvSpPr>
          <p:cNvPr id="22" name="Afrundet rektangel 21"/>
          <p:cNvSpPr/>
          <p:nvPr/>
        </p:nvSpPr>
        <p:spPr>
          <a:xfrm>
            <a:off x="2722178" y="2712559"/>
            <a:ext cx="1716191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Mangel på system integrasjon</a:t>
            </a:r>
            <a:endParaRPr lang="nb-NO" sz="800" dirty="0"/>
          </a:p>
        </p:txBody>
      </p:sp>
      <p:sp>
        <p:nvSpPr>
          <p:cNvPr id="23" name="Ellipse 22"/>
          <p:cNvSpPr/>
          <p:nvPr/>
        </p:nvSpPr>
        <p:spPr>
          <a:xfrm>
            <a:off x="4466777" y="2945723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4" name="Afrundet rektangel 23"/>
          <p:cNvSpPr/>
          <p:nvPr/>
        </p:nvSpPr>
        <p:spPr>
          <a:xfrm>
            <a:off x="281886" y="3224999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Mangel på tilrettelegging for desentral datafangst</a:t>
            </a:r>
            <a:endParaRPr lang="nb-NO" sz="800" dirty="0"/>
          </a:p>
        </p:txBody>
      </p:sp>
      <p:sp>
        <p:nvSpPr>
          <p:cNvPr id="25" name="Afrundet rektangel 24"/>
          <p:cNvSpPr/>
          <p:nvPr/>
        </p:nvSpPr>
        <p:spPr>
          <a:xfrm>
            <a:off x="2737508" y="3811161"/>
            <a:ext cx="1716191" cy="48691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Undervisnings planlegginssystemerer som snakker med andre  (FS-SAP)</a:t>
            </a:r>
            <a:endParaRPr lang="nb-NO" sz="800" dirty="0"/>
          </a:p>
        </p:txBody>
      </p:sp>
      <p:sp>
        <p:nvSpPr>
          <p:cNvPr id="26" name="Afrundet rektangel 25"/>
          <p:cNvSpPr/>
          <p:nvPr/>
        </p:nvSpPr>
        <p:spPr>
          <a:xfrm>
            <a:off x="295935" y="5041114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Ingen åpen IP aksess på trådløst</a:t>
            </a:r>
            <a:endParaRPr lang="nb-NO" sz="800" dirty="0"/>
          </a:p>
        </p:txBody>
      </p:sp>
      <p:sp>
        <p:nvSpPr>
          <p:cNvPr id="27" name="Afrundet rektangel 26"/>
          <p:cNvSpPr/>
          <p:nvPr/>
        </p:nvSpPr>
        <p:spPr>
          <a:xfrm>
            <a:off x="281886" y="2746839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Avklaring av hvem som er autorisert (??)</a:t>
            </a:r>
            <a:endParaRPr lang="nb-NO" sz="800" dirty="0"/>
          </a:p>
        </p:txBody>
      </p:sp>
      <p:sp>
        <p:nvSpPr>
          <p:cNvPr id="28" name="Afrundet rektangel 27"/>
          <p:cNvSpPr/>
          <p:nvPr/>
        </p:nvSpPr>
        <p:spPr>
          <a:xfrm>
            <a:off x="5031009" y="2159923"/>
            <a:ext cx="1716191" cy="8469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Møte inkalling:</a:t>
            </a:r>
          </a:p>
          <a:p>
            <a:pPr algn="ctr"/>
            <a:r>
              <a:rPr lang="nb-NO" sz="800" dirty="0" smtClean="0"/>
              <a:t>Først ser jeg på når hver person er ledig. Når jeg har funnet felles åbninger logger jeg mig inn på rombestilling – og så tilbage til kalenderen</a:t>
            </a:r>
            <a:endParaRPr lang="nb-NO" sz="800" dirty="0"/>
          </a:p>
        </p:txBody>
      </p:sp>
      <p:sp>
        <p:nvSpPr>
          <p:cNvPr id="29" name="Afrundet rektangel 28"/>
          <p:cNvSpPr/>
          <p:nvPr/>
        </p:nvSpPr>
        <p:spPr>
          <a:xfrm>
            <a:off x="281886" y="2288425"/>
            <a:ext cx="1716191" cy="39183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Dårlige bruker grensesnitt</a:t>
            </a:r>
            <a:endParaRPr lang="nb-NO" sz="800" dirty="0"/>
          </a:p>
        </p:txBody>
      </p:sp>
      <p:sp>
        <p:nvSpPr>
          <p:cNvPr id="30" name="Afrundet rektangel 29"/>
          <p:cNvSpPr/>
          <p:nvPr/>
        </p:nvSpPr>
        <p:spPr>
          <a:xfrm>
            <a:off x="2716532" y="1298712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Doble prosesser, papir og elektronisk (arkiv)</a:t>
            </a:r>
            <a:endParaRPr lang="nb-NO" sz="800" dirty="0"/>
          </a:p>
        </p:txBody>
      </p:sp>
      <p:sp>
        <p:nvSpPr>
          <p:cNvPr id="31" name="Afrundet rektangel 30"/>
          <p:cNvSpPr/>
          <p:nvPr/>
        </p:nvSpPr>
        <p:spPr>
          <a:xfrm>
            <a:off x="2716532" y="297714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Doble prosesser, papir og elektronisk (SAP)</a:t>
            </a:r>
            <a:endParaRPr lang="nb-NO" sz="800" dirty="0"/>
          </a:p>
        </p:txBody>
      </p:sp>
      <p:sp>
        <p:nvSpPr>
          <p:cNvPr id="32" name="Afrundet rektangel 31"/>
          <p:cNvSpPr/>
          <p:nvPr/>
        </p:nvSpPr>
        <p:spPr>
          <a:xfrm>
            <a:off x="2716532" y="823764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Ephorte – doble  prosesser, papir og elektronisk</a:t>
            </a:r>
            <a:endParaRPr lang="nb-NO" sz="800" dirty="0"/>
          </a:p>
        </p:txBody>
      </p:sp>
      <p:sp>
        <p:nvSpPr>
          <p:cNvPr id="33" name="Afrundet rektangel 32"/>
          <p:cNvSpPr/>
          <p:nvPr/>
        </p:nvSpPr>
        <p:spPr>
          <a:xfrm>
            <a:off x="5031009" y="309428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Doble prosesser, papir og elektronisk - reiseregninger</a:t>
            </a:r>
            <a:endParaRPr lang="nb-NO" sz="800" dirty="0"/>
          </a:p>
        </p:txBody>
      </p:sp>
      <p:sp>
        <p:nvSpPr>
          <p:cNvPr id="34" name="Ellipse 33"/>
          <p:cNvSpPr/>
          <p:nvPr/>
        </p:nvSpPr>
        <p:spPr>
          <a:xfrm>
            <a:off x="4601440" y="2945723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5" name="Ellipse 34"/>
          <p:cNvSpPr/>
          <p:nvPr/>
        </p:nvSpPr>
        <p:spPr>
          <a:xfrm>
            <a:off x="4468587" y="2806271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6" name="Ellipse 35"/>
          <p:cNvSpPr/>
          <p:nvPr/>
        </p:nvSpPr>
        <p:spPr>
          <a:xfrm>
            <a:off x="4614027" y="2806552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7" name="Ellipse 36"/>
          <p:cNvSpPr/>
          <p:nvPr/>
        </p:nvSpPr>
        <p:spPr>
          <a:xfrm>
            <a:off x="2049485" y="3350931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8" name="Afrundet rektangel 37"/>
          <p:cNvSpPr/>
          <p:nvPr/>
        </p:nvSpPr>
        <p:spPr>
          <a:xfrm>
            <a:off x="295935" y="4149079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For mange systemerc</a:t>
            </a:r>
            <a:endParaRPr lang="nb-NO" sz="800" dirty="0"/>
          </a:p>
        </p:txBody>
      </p:sp>
      <p:sp>
        <p:nvSpPr>
          <p:cNvPr id="39" name="Afrundet rektangel 38"/>
          <p:cNvSpPr/>
          <p:nvPr/>
        </p:nvSpPr>
        <p:spPr>
          <a:xfrm>
            <a:off x="281886" y="4598268"/>
            <a:ext cx="1716191" cy="3977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SAP                                                            ikke  desentral datafangst</a:t>
            </a:r>
            <a:endParaRPr lang="nb-NO" sz="800" dirty="0"/>
          </a:p>
        </p:txBody>
      </p:sp>
      <p:cxnSp>
        <p:nvCxnSpPr>
          <p:cNvPr id="3" name="Lige pilforbindelse 2"/>
          <p:cNvCxnSpPr/>
          <p:nvPr/>
        </p:nvCxnSpPr>
        <p:spPr>
          <a:xfrm>
            <a:off x="1276818" y="4725144"/>
            <a:ext cx="234574" cy="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frundet rektangel 40"/>
          <p:cNvSpPr/>
          <p:nvPr/>
        </p:nvSpPr>
        <p:spPr>
          <a:xfrm>
            <a:off x="7569456" y="4713261"/>
            <a:ext cx="1716191" cy="4293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Møte rom booking </a:t>
            </a:r>
          </a:p>
          <a:p>
            <a:pPr algn="ctr"/>
            <a:r>
              <a:rPr lang="nb-NO" sz="800" dirty="0" smtClean="0"/>
              <a:t>Notes  og finn rom</a:t>
            </a:r>
            <a:endParaRPr lang="nb-NO" sz="800" dirty="0"/>
          </a:p>
        </p:txBody>
      </p:sp>
      <p:cxnSp>
        <p:nvCxnSpPr>
          <p:cNvPr id="42" name="Lige pilforbindelse 41"/>
          <p:cNvCxnSpPr/>
          <p:nvPr/>
        </p:nvCxnSpPr>
        <p:spPr>
          <a:xfrm>
            <a:off x="8900761" y="4880097"/>
            <a:ext cx="234574" cy="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frundet rektangel 42"/>
          <p:cNvSpPr/>
          <p:nvPr/>
        </p:nvSpPr>
        <p:spPr>
          <a:xfrm>
            <a:off x="5082467" y="5840827"/>
            <a:ext cx="1716191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 Phorte – tilgan og saksbehandling</a:t>
            </a:r>
            <a:endParaRPr lang="nb-NO" sz="800" dirty="0"/>
          </a:p>
        </p:txBody>
      </p:sp>
      <p:sp>
        <p:nvSpPr>
          <p:cNvPr id="44" name="Afrundet rektangel 43"/>
          <p:cNvSpPr/>
          <p:nvPr/>
        </p:nvSpPr>
        <p:spPr>
          <a:xfrm>
            <a:off x="5031009" y="4021399"/>
            <a:ext cx="1716191" cy="48555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 Phorte har for mange muligheter – for komplisert for vanlig bruker</a:t>
            </a:r>
            <a:endParaRPr lang="nb-NO" sz="800" dirty="0"/>
          </a:p>
        </p:txBody>
      </p:sp>
      <p:sp>
        <p:nvSpPr>
          <p:cNvPr id="45" name="Afrundet rektangel 44"/>
          <p:cNvSpPr/>
          <p:nvPr/>
        </p:nvSpPr>
        <p:spPr>
          <a:xfrm>
            <a:off x="5060311" y="4618856"/>
            <a:ext cx="1716191" cy="48555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Vanskelig og lite brukervennlig saksbehandlingssystem              (e Phorte) </a:t>
            </a:r>
            <a:endParaRPr lang="nb-NO" sz="800" dirty="0"/>
          </a:p>
        </p:txBody>
      </p:sp>
      <p:sp>
        <p:nvSpPr>
          <p:cNvPr id="46" name="Afrundet rektangel 45"/>
          <p:cNvSpPr/>
          <p:nvPr/>
        </p:nvSpPr>
        <p:spPr>
          <a:xfrm>
            <a:off x="7581035" y="5224677"/>
            <a:ext cx="1716191" cy="4293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Budsjetteringsverktøy</a:t>
            </a:r>
          </a:p>
          <a:p>
            <a:pPr algn="ctr"/>
            <a:r>
              <a:rPr lang="nb-NO" sz="800" dirty="0" smtClean="0"/>
              <a:t>Kopling mot leder</a:t>
            </a:r>
            <a:endParaRPr lang="nb-NO" sz="800" dirty="0"/>
          </a:p>
        </p:txBody>
      </p:sp>
      <p:cxnSp>
        <p:nvCxnSpPr>
          <p:cNvPr id="47" name="Lige pilforbindelse 46"/>
          <p:cNvCxnSpPr/>
          <p:nvPr/>
        </p:nvCxnSpPr>
        <p:spPr>
          <a:xfrm>
            <a:off x="8975963" y="5383313"/>
            <a:ext cx="234574" cy="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frundet rektangel 47"/>
          <p:cNvSpPr/>
          <p:nvPr/>
        </p:nvSpPr>
        <p:spPr>
          <a:xfrm>
            <a:off x="2722178" y="4394023"/>
            <a:ext cx="1716191" cy="46761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Effektivisere anbud, inkjøpp, faktura</a:t>
            </a:r>
            <a:endParaRPr lang="nb-NO" sz="800" dirty="0"/>
          </a:p>
        </p:txBody>
      </p:sp>
      <p:sp>
        <p:nvSpPr>
          <p:cNvPr id="49" name="Ellipse 48"/>
          <p:cNvSpPr/>
          <p:nvPr/>
        </p:nvSpPr>
        <p:spPr>
          <a:xfrm>
            <a:off x="4468587" y="4598268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0" name="Afrundet rektangel 49"/>
          <p:cNvSpPr/>
          <p:nvPr/>
        </p:nvSpPr>
        <p:spPr>
          <a:xfrm>
            <a:off x="332320" y="5896752"/>
            <a:ext cx="1716191" cy="39220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Felles post mottak</a:t>
            </a:r>
            <a:endParaRPr lang="nb-NO" sz="800" dirty="0"/>
          </a:p>
        </p:txBody>
      </p:sp>
      <p:sp>
        <p:nvSpPr>
          <p:cNvPr id="51" name="Afrundet rektangel 50"/>
          <p:cNvSpPr/>
          <p:nvPr/>
        </p:nvSpPr>
        <p:spPr>
          <a:xfrm>
            <a:off x="295326" y="5462565"/>
            <a:ext cx="1716191" cy="37826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Sentralisere arkiv</a:t>
            </a:r>
            <a:endParaRPr lang="nb-NO" sz="800" dirty="0"/>
          </a:p>
        </p:txBody>
      </p:sp>
      <p:sp>
        <p:nvSpPr>
          <p:cNvPr id="52" name="Afrundet rektangel 51"/>
          <p:cNvSpPr/>
          <p:nvPr/>
        </p:nvSpPr>
        <p:spPr>
          <a:xfrm>
            <a:off x="2752396" y="5617634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Elektronisk innlevering av eksamensoppgaver – vil spare tid og kapasitet</a:t>
            </a:r>
            <a:endParaRPr lang="nb-NO" sz="800" dirty="0"/>
          </a:p>
        </p:txBody>
      </p:sp>
      <p:sp>
        <p:nvSpPr>
          <p:cNvPr id="53" name="Afrundet rektangel 52"/>
          <p:cNvSpPr/>
          <p:nvPr/>
        </p:nvSpPr>
        <p:spPr>
          <a:xfrm>
            <a:off x="5031009" y="3166592"/>
            <a:ext cx="1716191" cy="72052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Flere systemer for å håndtere ansatte ( lønn, saksbehandling/arkiv). Spesielt midlertid ansatte (FS – SUPR – SAP – EPHORTE)</a:t>
            </a:r>
            <a:endParaRPr lang="nb-NO" sz="800" dirty="0"/>
          </a:p>
        </p:txBody>
      </p:sp>
      <p:sp>
        <p:nvSpPr>
          <p:cNvPr id="54" name="Afrundet rektangel 53"/>
          <p:cNvSpPr/>
          <p:nvPr/>
        </p:nvSpPr>
        <p:spPr>
          <a:xfrm>
            <a:off x="5064499" y="5210536"/>
            <a:ext cx="171619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Remote Desktop gir ikke adgang til lokale disker – mange trinn for å hente data)</a:t>
            </a:r>
            <a:endParaRPr lang="nb-NO" sz="800" dirty="0"/>
          </a:p>
        </p:txBody>
      </p:sp>
      <p:sp>
        <p:nvSpPr>
          <p:cNvPr id="55" name="Tekstboks 54"/>
          <p:cNvSpPr txBox="1"/>
          <p:nvPr/>
        </p:nvSpPr>
        <p:spPr>
          <a:xfrm>
            <a:off x="7581036" y="297714"/>
            <a:ext cx="1872208" cy="175432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a-DK" b="1" dirty="0" err="1" smtClean="0"/>
              <a:t>Dokumentasjon</a:t>
            </a:r>
            <a:r>
              <a:rPr lang="da-DK" b="1" dirty="0" smtClean="0"/>
              <a:t> – ”</a:t>
            </a:r>
            <a:r>
              <a:rPr lang="da-DK" b="1" dirty="0" err="1" smtClean="0"/>
              <a:t>Sløsing</a:t>
            </a:r>
            <a:r>
              <a:rPr lang="da-DK" b="1" dirty="0" smtClean="0"/>
              <a:t> </a:t>
            </a:r>
            <a:r>
              <a:rPr lang="da-DK" b="1" dirty="0" err="1" smtClean="0"/>
              <a:t>gjennomgang</a:t>
            </a:r>
            <a:r>
              <a:rPr lang="da-DK" b="1" dirty="0" smtClean="0"/>
              <a:t> light” – seminar på </a:t>
            </a:r>
            <a:r>
              <a:rPr lang="da-DK" b="1" dirty="0" err="1" smtClean="0"/>
              <a:t>UiO</a:t>
            </a:r>
            <a:r>
              <a:rPr lang="da-DK" b="1" dirty="0" smtClean="0"/>
              <a:t>, den 14. januar 2011 </a:t>
            </a:r>
            <a:endParaRPr lang="da-DK" b="1" dirty="0"/>
          </a:p>
        </p:txBody>
      </p:sp>
      <p:sp>
        <p:nvSpPr>
          <p:cNvPr id="56" name="Afrundet rektangel 55"/>
          <p:cNvSpPr/>
          <p:nvPr/>
        </p:nvSpPr>
        <p:spPr>
          <a:xfrm>
            <a:off x="7562777" y="2662349"/>
            <a:ext cx="1716191" cy="57326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Mange systemer  - hvert system ulik oppbygging – ikke hyppig bruk av en del systemer (må spørre noen)</a:t>
            </a:r>
            <a:endParaRPr lang="nb-NO" sz="800" dirty="0"/>
          </a:p>
        </p:txBody>
      </p:sp>
      <p:sp>
        <p:nvSpPr>
          <p:cNvPr id="57" name="Afrundet rektangel 56"/>
          <p:cNvSpPr/>
          <p:nvPr/>
        </p:nvSpPr>
        <p:spPr>
          <a:xfrm>
            <a:off x="7548833" y="3273304"/>
            <a:ext cx="1716191" cy="42086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Vanskelig å implementere innkjøpssystemer</a:t>
            </a:r>
            <a:endParaRPr lang="nb-NO" sz="800" dirty="0"/>
          </a:p>
        </p:txBody>
      </p:sp>
      <p:sp>
        <p:nvSpPr>
          <p:cNvPr id="58" name="Afrundet rektangel 57"/>
          <p:cNvSpPr/>
          <p:nvPr/>
        </p:nvSpPr>
        <p:spPr>
          <a:xfrm>
            <a:off x="7571395" y="3743199"/>
            <a:ext cx="1716191" cy="42086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Sentralisere post mottak - for mange steder i dag</a:t>
            </a:r>
            <a:endParaRPr lang="nb-NO" sz="800" dirty="0"/>
          </a:p>
        </p:txBody>
      </p:sp>
      <p:sp>
        <p:nvSpPr>
          <p:cNvPr id="59" name="Afrundet rektangel 58"/>
          <p:cNvSpPr/>
          <p:nvPr/>
        </p:nvSpPr>
        <p:spPr>
          <a:xfrm>
            <a:off x="5082467" y="6288959"/>
            <a:ext cx="1716191" cy="42086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Vanskelig å finne saker i                e Phorte</a:t>
            </a:r>
            <a:endParaRPr lang="nb-NO" sz="800" dirty="0"/>
          </a:p>
        </p:txBody>
      </p:sp>
      <p:sp>
        <p:nvSpPr>
          <p:cNvPr id="60" name="Afrundet rektangel 59"/>
          <p:cNvSpPr/>
          <p:nvPr/>
        </p:nvSpPr>
        <p:spPr>
          <a:xfrm>
            <a:off x="7569456" y="2196494"/>
            <a:ext cx="1716191" cy="42086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FS – dr.gradsmodul – må likevel finne ut ting manuelt</a:t>
            </a:r>
            <a:endParaRPr lang="nb-NO" sz="800" dirty="0"/>
          </a:p>
        </p:txBody>
      </p:sp>
      <p:sp>
        <p:nvSpPr>
          <p:cNvPr id="61" name="Afrundet rektangel 60"/>
          <p:cNvSpPr/>
          <p:nvPr/>
        </p:nvSpPr>
        <p:spPr>
          <a:xfrm>
            <a:off x="2752396" y="6200868"/>
            <a:ext cx="1716191" cy="42086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EPHORTE – dårlig bruker grensesnitt</a:t>
            </a:r>
            <a:endParaRPr lang="nb-NO" sz="800" dirty="0"/>
          </a:p>
        </p:txBody>
      </p:sp>
      <p:sp>
        <p:nvSpPr>
          <p:cNvPr id="62" name="Afrundet rektangel 61"/>
          <p:cNvSpPr/>
          <p:nvPr/>
        </p:nvSpPr>
        <p:spPr>
          <a:xfrm>
            <a:off x="7577049" y="5740050"/>
            <a:ext cx="1716191" cy="42086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/>
              <a:t>Bestillinger pr. </a:t>
            </a:r>
            <a:r>
              <a:rPr lang="nb-NO" sz="800" dirty="0"/>
              <a:t>m</a:t>
            </a:r>
            <a:r>
              <a:rPr lang="nb-NO" sz="800" dirty="0" smtClean="0"/>
              <a:t>ail til utførslse </a:t>
            </a:r>
            <a:endParaRPr lang="nb-NO" sz="800" dirty="0"/>
          </a:p>
        </p:txBody>
      </p:sp>
      <p:sp>
        <p:nvSpPr>
          <p:cNvPr id="63" name="Ellipse 62"/>
          <p:cNvSpPr/>
          <p:nvPr/>
        </p:nvSpPr>
        <p:spPr>
          <a:xfrm>
            <a:off x="7426208" y="5860048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4" name="Tekstboks 63"/>
          <p:cNvSpPr txBox="1"/>
          <p:nvPr/>
        </p:nvSpPr>
        <p:spPr>
          <a:xfrm>
            <a:off x="7815062" y="6313247"/>
            <a:ext cx="1404156" cy="276999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/>
              <a:t>    = </a:t>
            </a:r>
            <a:r>
              <a:rPr lang="da-DK" sz="1200" b="1" dirty="0" err="1" smtClean="0"/>
              <a:t>Prioritert</a:t>
            </a:r>
            <a:r>
              <a:rPr lang="da-DK" sz="1200" b="1" dirty="0" smtClean="0"/>
              <a:t> </a:t>
            </a:r>
            <a:endParaRPr lang="da-DK" sz="1200" b="1" dirty="0"/>
          </a:p>
        </p:txBody>
      </p:sp>
      <p:sp>
        <p:nvSpPr>
          <p:cNvPr id="65" name="Ellipse 64"/>
          <p:cNvSpPr/>
          <p:nvPr/>
        </p:nvSpPr>
        <p:spPr>
          <a:xfrm>
            <a:off x="7917330" y="6390589"/>
            <a:ext cx="127521" cy="12231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3524035"/>
      </p:ext>
    </p:extLst>
  </p:cSld>
  <p:clrMapOvr>
    <a:masterClrMapping/>
  </p:clrMapOvr>
</p:sld>
</file>

<file path=ppt/theme/theme1.xml><?xml version="1.0" encoding="utf-8"?>
<a:theme xmlns:a="http://schemas.openxmlformats.org/drawingml/2006/main" name="Basis_DK">
  <a:themeElements>
    <a:clrScheme name="Implement Consulting Group">
      <a:dk1>
        <a:srgbClr val="342F2B"/>
      </a:dk1>
      <a:lt1>
        <a:sysClr val="window" lastClr="FFFFFF"/>
      </a:lt1>
      <a:dk2>
        <a:srgbClr val="342F2B"/>
      </a:dk2>
      <a:lt2>
        <a:srgbClr val="FFFFFF"/>
      </a:lt2>
      <a:accent1>
        <a:srgbClr val="FFFFFF"/>
      </a:accent1>
      <a:accent2>
        <a:srgbClr val="DAD7CB"/>
      </a:accent2>
      <a:accent3>
        <a:srgbClr val="A59D95"/>
      </a:accent3>
      <a:accent4>
        <a:srgbClr val="675C53"/>
      </a:accent4>
      <a:accent5>
        <a:srgbClr val="342F2B"/>
      </a:accent5>
      <a:accent6>
        <a:srgbClr val="DC4817"/>
      </a:accent6>
      <a:hlink>
        <a:srgbClr val="BEB9A5"/>
      </a:hlink>
      <a:folHlink>
        <a:srgbClr val="BEB9A5"/>
      </a:folHlink>
    </a:clrScheme>
    <a:fontScheme name="Implement Consulting Grou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noFill/>
        </a:ln>
      </a:spPr>
      <a:bodyPr rtlCol="0" anchor="ctr"/>
      <a:lstStyle>
        <a:defPPr>
          <a:defRPr dirty="0" err="1" smtClean="0">
            <a:solidFill>
              <a:schemeClr val="accent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dirty="0" smtClean="0">
            <a:solidFill>
              <a:srgbClr val="342F2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Basis_DK</Template>
  <TotalTime>1</TotalTime>
  <Words>1346</Words>
  <Application>Microsoft Macintosh PowerPoint</Application>
  <PresentationFormat>A4 Paper (210x297 mm)</PresentationFormat>
  <Paragraphs>198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Basis_DK</vt:lpstr>
      <vt:lpstr>Kontortema</vt:lpstr>
      <vt:lpstr>Dokumentasjon fra gruppeøvelser</vt:lpstr>
      <vt:lpstr>Kartlegging av studieadministrative prosesser på UiO ”Planlegging, gjennomføring og oppsamling på eksamen”, VSM-øvelse </vt:lpstr>
      <vt:lpstr>PowerPoint Presentation</vt:lpstr>
      <vt:lpstr>PowerPoint Presentation</vt:lpstr>
      <vt:lpstr>PowerPoint Presentation</vt:lpstr>
    </vt:vector>
  </TitlesOfParts>
  <Company>Implement Consulting Group P/S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Opsamling fra VSM-øvelse</dc:title>
  <dc:creator>Michael Daugbjerg</dc:creator>
  <cp:lastModifiedBy>Bjørn Ness</cp:lastModifiedBy>
  <cp:revision>8</cp:revision>
  <dcterms:created xsi:type="dcterms:W3CDTF">2011-01-19T09:39:33Z</dcterms:created>
  <dcterms:modified xsi:type="dcterms:W3CDTF">2011-02-17T22:53:01Z</dcterms:modified>
</cp:coreProperties>
</file>