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0" r:id="rId4"/>
    <p:sldId id="262" r:id="rId5"/>
    <p:sldId id="263" r:id="rId6"/>
    <p:sldId id="261" r:id="rId7"/>
    <p:sldId id="258" r:id="rId8"/>
    <p:sldId id="259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379" autoAdjust="0"/>
  </p:normalViewPr>
  <p:slideViewPr>
    <p:cSldViewPr>
      <p:cViewPr varScale="1">
        <p:scale>
          <a:sx n="68" d="100"/>
          <a:sy n="68" d="100"/>
        </p:scale>
        <p:origin x="-954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DD404-FCB1-8D4B-A879-1CF875285E18}" type="datetimeFigureOut">
              <a:rPr lang="en-US" smtClean="0"/>
              <a:pPr/>
              <a:t>2/2/2012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DED8B-3194-F34C-97F7-F9DECFE1E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5022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7C737-A385-45B2-95D9-05FBE6E36DAB}" type="datetimeFigureOut">
              <a:rPr lang="nb-NO" smtClean="0"/>
              <a:pPr/>
              <a:t>02.02.2012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E4FD7-F06D-47E9-B7AE-5F7410E3246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1829300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Glad for dette møtet.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E4FD7-F06D-47E9-B7AE-5F7410E3246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320882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E4FD7-F06D-47E9-B7AE-5F7410E3246A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91490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1259632" y="2924944"/>
            <a:ext cx="6934200" cy="1143000"/>
          </a:xfrm>
        </p:spPr>
        <p:txBody>
          <a:bodyPr/>
          <a:lstStyle/>
          <a:p>
            <a:pPr eaLnBrk="1" hangingPunct="1"/>
            <a:r>
              <a:rPr lang="nb-NO" sz="3200" noProof="0" dirty="0" smtClean="0"/>
              <a:t>Veikart lønn, økonomi og HR-system</a:t>
            </a:r>
            <a:endParaRPr lang="nb-NO" sz="3200" noProof="0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403648" y="4293096"/>
            <a:ext cx="7315200" cy="1752600"/>
          </a:xfrm>
        </p:spPr>
        <p:txBody>
          <a:bodyPr/>
          <a:lstStyle/>
          <a:p>
            <a:pPr eaLnBrk="1" hangingPunct="1"/>
            <a:r>
              <a:rPr lang="nb-NO" noProof="0" dirty="0" smtClean="0">
                <a:latin typeface="Arial" pitchFamily="-111" charset="0"/>
                <a:ea typeface="Arial" pitchFamily="-111" charset="0"/>
                <a:cs typeface="Arial" pitchFamily="-111" charset="0"/>
              </a:rPr>
              <a:t>IHR IT plangruppa 30.01.2012</a:t>
            </a:r>
          </a:p>
          <a:p>
            <a:pPr eaLnBrk="1" hangingPunct="1"/>
            <a:endParaRPr lang="nb-NO" noProof="0" dirty="0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696200" cy="1143000"/>
          </a:xfrm>
        </p:spPr>
        <p:txBody>
          <a:bodyPr/>
          <a:lstStyle/>
          <a:p>
            <a:r>
              <a:rPr lang="nb-NO" noProof="0" dirty="0" smtClean="0"/>
              <a:t>Lønn,</a:t>
            </a:r>
            <a:r>
              <a:rPr lang="nb-NO" baseline="0" noProof="0" dirty="0" smtClean="0"/>
              <a:t> økonomi og HR-system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12776"/>
            <a:ext cx="7696200" cy="4114800"/>
          </a:xfrm>
        </p:spPr>
        <p:txBody>
          <a:bodyPr/>
          <a:lstStyle/>
          <a:p>
            <a:r>
              <a:rPr lang="nb-NO" dirty="0" smtClean="0"/>
              <a:t>Oracle </a:t>
            </a:r>
            <a:r>
              <a:rPr lang="nb-NO" dirty="0" err="1" smtClean="0"/>
              <a:t>eBusiness</a:t>
            </a:r>
            <a:r>
              <a:rPr lang="nb-NO" dirty="0" smtClean="0"/>
              <a:t> Suite</a:t>
            </a:r>
          </a:p>
          <a:p>
            <a:pPr lvl="1"/>
            <a:r>
              <a:rPr lang="nb-NO" dirty="0" smtClean="0"/>
              <a:t>BOT, hovedbok</a:t>
            </a:r>
          </a:p>
          <a:p>
            <a:pPr lvl="0"/>
            <a:r>
              <a:rPr lang="nb-NO" dirty="0" smtClean="0"/>
              <a:t>SAP</a:t>
            </a:r>
          </a:p>
          <a:p>
            <a:pPr lvl="1"/>
            <a:r>
              <a:rPr lang="nb-NO" dirty="0" err="1" smtClean="0"/>
              <a:t>SAPUiO</a:t>
            </a:r>
            <a:r>
              <a:rPr lang="nb-NO" dirty="0" smtClean="0"/>
              <a:t>, HR, lønn</a:t>
            </a:r>
          </a:p>
          <a:p>
            <a:pPr lvl="0"/>
            <a:r>
              <a:rPr lang="nb-NO" dirty="0" smtClean="0"/>
              <a:t>Andre systemer</a:t>
            </a:r>
          </a:p>
          <a:p>
            <a:pPr lvl="1"/>
            <a:r>
              <a:rPr lang="nb-NO" dirty="0" err="1" smtClean="0"/>
              <a:t>Basware</a:t>
            </a:r>
            <a:r>
              <a:rPr lang="nb-NO" dirty="0" smtClean="0"/>
              <a:t> PM (innkjøp)</a:t>
            </a:r>
          </a:p>
          <a:p>
            <a:pPr lvl="1"/>
            <a:r>
              <a:rPr lang="nb-NO" dirty="0" err="1" smtClean="0"/>
              <a:t>Basware</a:t>
            </a:r>
            <a:r>
              <a:rPr lang="nb-NO" dirty="0" smtClean="0"/>
              <a:t> IP (faktura)</a:t>
            </a:r>
          </a:p>
          <a:p>
            <a:pPr lvl="1"/>
            <a:r>
              <a:rPr lang="nb-NO" dirty="0" smtClean="0"/>
              <a:t>Kuben, Buddy</a:t>
            </a:r>
          </a:p>
          <a:p>
            <a:pPr lvl="1"/>
            <a:r>
              <a:rPr lang="nb-NO" dirty="0" smtClean="0"/>
              <a:t>Datavarehus</a:t>
            </a:r>
            <a:r>
              <a:rPr lang="nb-NO" baseline="0" dirty="0" smtClean="0"/>
              <a:t> (rapporter)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Kostnader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BOT: </a:t>
            </a:r>
            <a:r>
              <a:rPr lang="nb-NO" dirty="0" err="1" smtClean="0"/>
              <a:t>Ca</a:t>
            </a:r>
            <a:r>
              <a:rPr lang="nb-NO" dirty="0" smtClean="0"/>
              <a:t> 7 </a:t>
            </a:r>
            <a:r>
              <a:rPr lang="nb-NO" dirty="0" err="1" smtClean="0"/>
              <a:t>mill</a:t>
            </a:r>
            <a:endParaRPr lang="nb-NO" dirty="0" smtClean="0"/>
          </a:p>
          <a:p>
            <a:pPr lvl="1"/>
            <a:r>
              <a:rPr lang="nb-NO" sz="2000" dirty="0" smtClean="0"/>
              <a:t>Lisenser 1000</a:t>
            </a:r>
          </a:p>
          <a:p>
            <a:pPr lvl="1"/>
            <a:r>
              <a:rPr lang="nb-NO" sz="2000" dirty="0" smtClean="0"/>
              <a:t>Applikasjonsforvaltning 1500</a:t>
            </a:r>
          </a:p>
          <a:p>
            <a:pPr lvl="1"/>
            <a:r>
              <a:rPr lang="nb-NO" sz="2000" dirty="0" smtClean="0"/>
              <a:t>Drift 3000</a:t>
            </a:r>
          </a:p>
          <a:p>
            <a:pPr lvl="1"/>
            <a:r>
              <a:rPr lang="nb-NO" sz="2000" dirty="0" smtClean="0"/>
              <a:t>Utvikling 500</a:t>
            </a:r>
          </a:p>
          <a:p>
            <a:pPr lvl="1"/>
            <a:r>
              <a:rPr lang="nb-NO" sz="2000" dirty="0" smtClean="0"/>
              <a:t>Diverse 900</a:t>
            </a:r>
          </a:p>
          <a:p>
            <a:pPr lvl="0"/>
            <a:r>
              <a:rPr lang="nb-NO" dirty="0" err="1" smtClean="0"/>
              <a:t>SAPUiO</a:t>
            </a:r>
            <a:r>
              <a:rPr lang="nb-NO" dirty="0" smtClean="0"/>
              <a:t>: </a:t>
            </a:r>
            <a:r>
              <a:rPr lang="nb-NO" dirty="0" err="1" smtClean="0"/>
              <a:t>Ca</a:t>
            </a:r>
            <a:r>
              <a:rPr lang="nb-NO" dirty="0" smtClean="0"/>
              <a:t> 10 </a:t>
            </a:r>
            <a:r>
              <a:rPr lang="nb-NO" dirty="0" err="1" smtClean="0"/>
              <a:t>mill</a:t>
            </a:r>
            <a:endParaRPr lang="nb-NO" dirty="0" smtClean="0"/>
          </a:p>
          <a:p>
            <a:pPr lvl="1"/>
            <a:r>
              <a:rPr lang="nb-NO" sz="2000" dirty="0" smtClean="0"/>
              <a:t>Lisenser 1000</a:t>
            </a:r>
          </a:p>
          <a:p>
            <a:pPr lvl="1"/>
            <a:r>
              <a:rPr lang="nb-NO" sz="2000" dirty="0"/>
              <a:t>Applikasjonsforvaltning </a:t>
            </a:r>
            <a:r>
              <a:rPr lang="nb-NO" sz="2000" dirty="0" smtClean="0"/>
              <a:t>3000</a:t>
            </a:r>
            <a:endParaRPr lang="nb-NO" sz="2000" dirty="0"/>
          </a:p>
          <a:p>
            <a:pPr lvl="1"/>
            <a:r>
              <a:rPr lang="nb-NO" sz="2000" dirty="0"/>
              <a:t>Drift </a:t>
            </a:r>
            <a:r>
              <a:rPr lang="nb-NO" sz="2000" dirty="0" smtClean="0"/>
              <a:t>2400</a:t>
            </a:r>
            <a:endParaRPr lang="nb-NO" sz="2000" dirty="0"/>
          </a:p>
          <a:p>
            <a:pPr lvl="1"/>
            <a:r>
              <a:rPr lang="nb-NO" sz="2000" dirty="0"/>
              <a:t>Utvikling </a:t>
            </a:r>
            <a:r>
              <a:rPr lang="nb-NO" sz="2000" dirty="0" smtClean="0"/>
              <a:t>3000</a:t>
            </a:r>
            <a:endParaRPr lang="nb-NO" sz="2000" dirty="0"/>
          </a:p>
          <a:p>
            <a:pPr lvl="1"/>
            <a:r>
              <a:rPr lang="nb-NO" sz="2000" dirty="0"/>
              <a:t>Diverse </a:t>
            </a:r>
            <a:r>
              <a:rPr lang="nb-NO" sz="2000" dirty="0" smtClean="0"/>
              <a:t>600</a:t>
            </a:r>
          </a:p>
        </p:txBody>
      </p:sp>
    </p:spTree>
    <p:extLst>
      <p:ext uri="{BB962C8B-B14F-4D97-AF65-F5344CB8AC3E}">
        <p14:creationId xmlns:p14="http://schemas.microsoft.com/office/powerpoint/2010/main" xmlns="" val="203329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</a:t>
            </a:r>
            <a:r>
              <a:rPr lang="nb-NO" baseline="0" dirty="0" smtClean="0"/>
              <a:t> </a:t>
            </a:r>
            <a:r>
              <a:rPr lang="nb-NO" dirty="0" err="1" smtClean="0"/>
              <a:t>SAPUiO</a:t>
            </a:r>
            <a:r>
              <a:rPr lang="nb-NO" dirty="0" smtClean="0"/>
              <a:t> 2012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dirty="0" smtClean="0"/>
              <a:t>Prosjekter</a:t>
            </a:r>
          </a:p>
          <a:p>
            <a:pPr lvl="2"/>
            <a:r>
              <a:rPr lang="nb-NO" sz="1600" dirty="0" smtClean="0"/>
              <a:t>Refusjonsmodul</a:t>
            </a:r>
          </a:p>
          <a:p>
            <a:pPr lvl="2"/>
            <a:r>
              <a:rPr lang="nb-NO" sz="1600" dirty="0" smtClean="0"/>
              <a:t>Kredittkort</a:t>
            </a:r>
          </a:p>
          <a:p>
            <a:pPr lvl="2"/>
            <a:r>
              <a:rPr lang="nb-NO" sz="1600" dirty="0" smtClean="0"/>
              <a:t>Portal</a:t>
            </a:r>
            <a:r>
              <a:rPr lang="nb-NO" sz="1600" baseline="0" dirty="0" smtClean="0"/>
              <a:t> – brukervennlighet</a:t>
            </a:r>
          </a:p>
          <a:p>
            <a:pPr lvl="2"/>
            <a:r>
              <a:rPr lang="nb-NO" sz="1600" baseline="0" dirty="0" smtClean="0"/>
              <a:t>Reise</a:t>
            </a:r>
          </a:p>
          <a:p>
            <a:pPr lvl="2"/>
            <a:r>
              <a:rPr lang="nb-NO" sz="1600" baseline="0" dirty="0" smtClean="0"/>
              <a:t>Bilagslønn (IHR)</a:t>
            </a:r>
          </a:p>
          <a:p>
            <a:pPr lvl="2"/>
            <a:r>
              <a:rPr lang="nb-NO" sz="1600" baseline="0" dirty="0" smtClean="0"/>
              <a:t>SSO</a:t>
            </a:r>
          </a:p>
          <a:p>
            <a:pPr lvl="2"/>
            <a:r>
              <a:rPr lang="nb-NO" sz="1600" baseline="0" dirty="0" smtClean="0"/>
              <a:t>Roller (autorisasjoner)</a:t>
            </a:r>
          </a:p>
          <a:p>
            <a:pPr lvl="2"/>
            <a:r>
              <a:rPr lang="nb-NO" sz="1600" baseline="0" dirty="0" smtClean="0"/>
              <a:t>IA</a:t>
            </a:r>
          </a:p>
          <a:p>
            <a:pPr lvl="2"/>
            <a:r>
              <a:rPr lang="nb-NO" sz="1600" baseline="0" dirty="0" smtClean="0"/>
              <a:t>Sidegjøremål</a:t>
            </a:r>
          </a:p>
          <a:p>
            <a:pPr lvl="2"/>
            <a:r>
              <a:rPr lang="nb-NO" sz="1600" dirty="0" smtClean="0"/>
              <a:t>MSS rapporter</a:t>
            </a:r>
          </a:p>
          <a:p>
            <a:pPr lvl="0"/>
            <a:r>
              <a:rPr lang="nb-NO" sz="2400" dirty="0" smtClean="0"/>
              <a:t>2</a:t>
            </a:r>
            <a:r>
              <a:rPr lang="nb-NO" sz="2400" baseline="0" dirty="0" smtClean="0"/>
              <a:t> ÅV utvikling UiO</a:t>
            </a:r>
          </a:p>
          <a:p>
            <a:pPr lvl="0"/>
            <a:r>
              <a:rPr lang="nb-NO" sz="2400" baseline="0" dirty="0" smtClean="0"/>
              <a:t>Søknad IS-</a:t>
            </a:r>
            <a:r>
              <a:rPr lang="nb-NO" sz="2400" baseline="0" dirty="0" err="1" smtClean="0"/>
              <a:t>portefølgemidler</a:t>
            </a:r>
            <a:endParaRPr lang="nb-NO" sz="2400" baseline="0" dirty="0" smtClean="0"/>
          </a:p>
        </p:txBody>
      </p:sp>
    </p:spTree>
    <p:extLst>
      <p:ext uri="{BB962C8B-B14F-4D97-AF65-F5344CB8AC3E}">
        <p14:creationId xmlns:p14="http://schemas.microsoft.com/office/powerpoint/2010/main" xmlns="" val="167006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</a:t>
            </a:r>
            <a:r>
              <a:rPr lang="nb-NO" baseline="0" dirty="0" smtClean="0"/>
              <a:t> BOT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Oppgradering R12</a:t>
            </a:r>
          </a:p>
          <a:p>
            <a:pPr lvl="1"/>
            <a:r>
              <a:rPr lang="nb-NO" dirty="0" err="1" smtClean="0"/>
              <a:t>Ca</a:t>
            </a:r>
            <a:r>
              <a:rPr lang="nb-NO" baseline="0" dirty="0" smtClean="0"/>
              <a:t> 11.000 timer, 40% UiO</a:t>
            </a:r>
          </a:p>
          <a:p>
            <a:pPr lvl="0"/>
            <a:r>
              <a:rPr lang="nb-NO" dirty="0" smtClean="0"/>
              <a:t>Mindre prosjekter</a:t>
            </a:r>
          </a:p>
          <a:p>
            <a:pPr lvl="1"/>
            <a:r>
              <a:rPr lang="nb-NO" dirty="0" err="1" smtClean="0"/>
              <a:t>eFaktura</a:t>
            </a:r>
            <a:endParaRPr lang="nb-NO" dirty="0" smtClean="0"/>
          </a:p>
          <a:p>
            <a:pPr lvl="1"/>
            <a:r>
              <a:rPr lang="nb-NO" dirty="0" smtClean="0"/>
              <a:t>Ny kontoplan</a:t>
            </a:r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xmlns="" val="222484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Benchmark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Benchmark</a:t>
            </a:r>
            <a:r>
              <a:rPr lang="nb-NO" dirty="0" smtClean="0"/>
              <a:t> av kostnader IS-systemer</a:t>
            </a:r>
          </a:p>
          <a:p>
            <a:pPr lvl="1"/>
            <a:r>
              <a:rPr lang="nb-NO" dirty="0" smtClean="0"/>
              <a:t>UiO, UiB, NTNU, UiT</a:t>
            </a:r>
          </a:p>
          <a:p>
            <a:pPr lvl="1"/>
            <a:r>
              <a:rPr lang="nb-NO" dirty="0" smtClean="0"/>
              <a:t>Lønn og personal, økonomi,</a:t>
            </a:r>
            <a:r>
              <a:rPr lang="nb-NO" baseline="0" dirty="0" smtClean="0"/>
              <a:t> andre?</a:t>
            </a:r>
          </a:p>
          <a:p>
            <a:pPr lvl="1"/>
            <a:r>
              <a:rPr lang="nb-NO" baseline="0" dirty="0" smtClean="0"/>
              <a:t>Utviklet av ØPA</a:t>
            </a:r>
          </a:p>
          <a:p>
            <a:pPr lvl="1"/>
            <a:r>
              <a:rPr lang="nb-NO" baseline="0" dirty="0" smtClean="0"/>
              <a:t>Kostnader drift og funksjonelt</a:t>
            </a:r>
          </a:p>
          <a:p>
            <a:pPr lvl="0"/>
            <a:r>
              <a:rPr lang="nb-NO" dirty="0" err="1" smtClean="0"/>
              <a:t>Benchmark</a:t>
            </a:r>
            <a:r>
              <a:rPr lang="nb-NO" dirty="0" smtClean="0"/>
              <a:t> IT-kostnader</a:t>
            </a:r>
          </a:p>
          <a:p>
            <a:pPr lvl="1"/>
            <a:r>
              <a:rPr lang="nb-NO" dirty="0" smtClean="0"/>
              <a:t>Nordiske</a:t>
            </a:r>
            <a:r>
              <a:rPr lang="nb-NO" baseline="0" dirty="0" smtClean="0"/>
              <a:t> og noen</a:t>
            </a:r>
            <a:r>
              <a:rPr lang="nb-NO" dirty="0" smtClean="0"/>
              <a:t> europeisk universiteter</a:t>
            </a:r>
          </a:p>
        </p:txBody>
      </p:sp>
    </p:spTree>
    <p:extLst>
      <p:ext uri="{BB962C8B-B14F-4D97-AF65-F5344CB8AC3E}">
        <p14:creationId xmlns:p14="http://schemas.microsoft.com/office/powerpoint/2010/main" xmlns="" val="2056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696200" cy="1143000"/>
          </a:xfrm>
        </p:spPr>
        <p:txBody>
          <a:bodyPr/>
          <a:lstStyle/>
          <a:p>
            <a:r>
              <a:rPr lang="nb-NO" dirty="0" smtClean="0"/>
              <a:t>Samarbeid i sektoren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196752"/>
            <a:ext cx="7696200" cy="4114800"/>
          </a:xfrm>
        </p:spPr>
        <p:txBody>
          <a:bodyPr/>
          <a:lstStyle/>
          <a:p>
            <a:r>
              <a:rPr lang="nb-NO" dirty="0" smtClean="0"/>
              <a:t>Økonomi</a:t>
            </a:r>
          </a:p>
          <a:p>
            <a:pPr lvl="1"/>
            <a:r>
              <a:rPr lang="nb-NO" sz="2200" dirty="0" smtClean="0"/>
              <a:t>BOT (UiO, UiB, NTNU, UiT vil med)</a:t>
            </a:r>
          </a:p>
          <a:p>
            <a:pPr lvl="1"/>
            <a:r>
              <a:rPr lang="nb-NO" sz="2200" dirty="0" smtClean="0"/>
              <a:t>Agresso</a:t>
            </a:r>
            <a:r>
              <a:rPr lang="nb-NO" sz="2200" baseline="0" dirty="0" smtClean="0"/>
              <a:t> (resten av UH-sektoren)</a:t>
            </a:r>
          </a:p>
          <a:p>
            <a:pPr lvl="0"/>
            <a:r>
              <a:rPr lang="nb-NO" dirty="0" smtClean="0"/>
              <a:t>HR og lønn</a:t>
            </a:r>
          </a:p>
          <a:p>
            <a:pPr lvl="1"/>
            <a:r>
              <a:rPr lang="nb-NO" sz="2200" dirty="0" err="1" smtClean="0"/>
              <a:t>SAPUiO</a:t>
            </a:r>
            <a:endParaRPr lang="nb-NO" sz="2200" dirty="0" smtClean="0"/>
          </a:p>
          <a:p>
            <a:pPr lvl="1"/>
            <a:r>
              <a:rPr lang="nb-NO" sz="2200" dirty="0" err="1" smtClean="0"/>
              <a:t>Paga</a:t>
            </a:r>
            <a:r>
              <a:rPr lang="nb-NO" sz="2200" baseline="0" dirty="0" smtClean="0"/>
              <a:t> (UiB, NTNU)</a:t>
            </a:r>
          </a:p>
          <a:p>
            <a:pPr lvl="1"/>
            <a:r>
              <a:rPr lang="nb-NO" sz="2200" baseline="0" dirty="0" smtClean="0"/>
              <a:t>SAP DFØ (resten av UH)</a:t>
            </a:r>
          </a:p>
          <a:p>
            <a:pPr lvl="0"/>
            <a:r>
              <a:rPr lang="nb-NO" dirty="0" smtClean="0"/>
              <a:t>Arkiv</a:t>
            </a:r>
          </a:p>
          <a:p>
            <a:pPr lvl="1"/>
            <a:r>
              <a:rPr lang="nb-NO" sz="2200" dirty="0" smtClean="0"/>
              <a:t>Uninett FAS</a:t>
            </a:r>
          </a:p>
          <a:p>
            <a:pPr lvl="1"/>
            <a:r>
              <a:rPr lang="nb-NO" sz="2200" dirty="0" smtClean="0"/>
              <a:t>NTNU,</a:t>
            </a:r>
            <a:r>
              <a:rPr lang="nb-NO" sz="2200" baseline="0" dirty="0" smtClean="0"/>
              <a:t> UiT, UMB eget</a:t>
            </a:r>
          </a:p>
          <a:p>
            <a:pPr lvl="0"/>
            <a:r>
              <a:rPr lang="nb-NO" dirty="0" smtClean="0"/>
              <a:t>FS</a:t>
            </a:r>
          </a:p>
          <a:p>
            <a:pPr lvl="1"/>
            <a:r>
              <a:rPr lang="nb-NO" sz="2200" dirty="0" smtClean="0"/>
              <a:t>UiO, UiB, NTNU, UiT eget</a:t>
            </a:r>
          </a:p>
          <a:p>
            <a:pPr lvl="1"/>
            <a:r>
              <a:rPr lang="nb-NO" sz="2200" dirty="0" smtClean="0"/>
              <a:t>Uninett FAS resten</a:t>
            </a:r>
          </a:p>
        </p:txBody>
      </p:sp>
    </p:spTree>
    <p:extLst>
      <p:ext uri="{BB962C8B-B14F-4D97-AF65-F5344CB8AC3E}">
        <p14:creationId xmlns:p14="http://schemas.microsoft.com/office/powerpoint/2010/main" xmlns="" val="143142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Strategisk samarbeid</a:t>
            </a:r>
            <a:r>
              <a:rPr lang="nb-NO" baseline="0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412776"/>
            <a:ext cx="7696200" cy="4114800"/>
          </a:xfrm>
        </p:spPr>
        <p:txBody>
          <a:bodyPr/>
          <a:lstStyle/>
          <a:p>
            <a:r>
              <a:rPr lang="nb-NO" dirty="0" smtClean="0"/>
              <a:t>Aktører UiO, UiB, NTNU, UiT</a:t>
            </a:r>
          </a:p>
          <a:p>
            <a:r>
              <a:rPr lang="nb-NO" dirty="0" smtClean="0"/>
              <a:t>Felles drift av systemer</a:t>
            </a:r>
          </a:p>
          <a:p>
            <a:pPr lvl="1"/>
            <a:r>
              <a:rPr lang="nb-NO" dirty="0" smtClean="0"/>
              <a:t>Lønn, økonomi, HR</a:t>
            </a:r>
          </a:p>
          <a:p>
            <a:pPr lvl="1"/>
            <a:r>
              <a:rPr lang="nb-NO" dirty="0" smtClean="0"/>
              <a:t>Arkiv</a:t>
            </a:r>
          </a:p>
          <a:p>
            <a:pPr lvl="0"/>
            <a:r>
              <a:rPr lang="nb-NO" dirty="0" smtClean="0"/>
              <a:t>Fordeler</a:t>
            </a:r>
          </a:p>
          <a:p>
            <a:pPr lvl="1"/>
            <a:r>
              <a:rPr lang="nb-NO" dirty="0" smtClean="0"/>
              <a:t>Kostander</a:t>
            </a:r>
          </a:p>
          <a:p>
            <a:pPr lvl="1"/>
            <a:r>
              <a:rPr lang="nb-NO" dirty="0" smtClean="0"/>
              <a:t>Felles rutiner og prosesser</a:t>
            </a:r>
          </a:p>
          <a:p>
            <a:pPr lvl="1"/>
            <a:r>
              <a:rPr lang="nb-NO" dirty="0" smtClean="0"/>
              <a:t>Muliggjør felles service senter</a:t>
            </a:r>
          </a:p>
          <a:p>
            <a:pPr lvl="0"/>
            <a:r>
              <a:rPr lang="nb-NO" dirty="0" smtClean="0"/>
              <a:t>Ulemper</a:t>
            </a:r>
          </a:p>
          <a:p>
            <a:pPr lvl="1"/>
            <a:r>
              <a:rPr lang="nb-NO" dirty="0" smtClean="0"/>
              <a:t>Mindre fleksibelt</a:t>
            </a:r>
          </a:p>
          <a:p>
            <a:pPr lvl="0"/>
            <a:r>
              <a:rPr lang="nb-NO" dirty="0" smtClean="0"/>
              <a:t>Hvordan ta beslutning?</a:t>
            </a:r>
          </a:p>
        </p:txBody>
      </p:sp>
    </p:spTree>
    <p:extLst>
      <p:ext uri="{BB962C8B-B14F-4D97-AF65-F5344CB8AC3E}">
        <p14:creationId xmlns:p14="http://schemas.microsoft.com/office/powerpoint/2010/main" xmlns="" val="1199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Veikart lønn, økonomi og</a:t>
            </a:r>
            <a:r>
              <a:rPr lang="nb-NO" baseline="0" dirty="0" smtClean="0"/>
              <a:t> HR-systemer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Felles UiO, UiB, NTNU, UiT</a:t>
            </a:r>
          </a:p>
          <a:p>
            <a:r>
              <a:rPr lang="nb-NO" dirty="0" smtClean="0"/>
              <a:t>Mandat utredning våren 2012</a:t>
            </a:r>
          </a:p>
          <a:p>
            <a:pPr lvl="1"/>
            <a:r>
              <a:rPr lang="nb-NO" dirty="0" smtClean="0"/>
              <a:t>Oversikt mulige systemer</a:t>
            </a:r>
          </a:p>
          <a:p>
            <a:pPr lvl="1"/>
            <a:r>
              <a:rPr lang="nb-NO" dirty="0" smtClean="0"/>
              <a:t>Grov kostnadsanalyse</a:t>
            </a:r>
          </a:p>
          <a:p>
            <a:pPr lvl="1"/>
            <a:r>
              <a:rPr lang="nb-NO" dirty="0" smtClean="0"/>
              <a:t>Grov tidsplan</a:t>
            </a:r>
            <a:r>
              <a:rPr lang="nb-NO" baseline="0" dirty="0" smtClean="0"/>
              <a:t> implementering</a:t>
            </a:r>
          </a:p>
          <a:p>
            <a:r>
              <a:rPr lang="nb-NO" dirty="0" smtClean="0"/>
              <a:t>Aktiviteter</a:t>
            </a:r>
          </a:p>
          <a:p>
            <a:pPr lvl="1"/>
            <a:r>
              <a:rPr lang="nb-NO" dirty="0" smtClean="0"/>
              <a:t>BOT møte med Oracle,</a:t>
            </a:r>
            <a:r>
              <a:rPr lang="nb-NO" baseline="0" dirty="0" smtClean="0"/>
              <a:t> Agresso og KD</a:t>
            </a:r>
            <a:endParaRPr lang="nb-NO" dirty="0" smtClean="0"/>
          </a:p>
          <a:p>
            <a:pPr lvl="1"/>
            <a:r>
              <a:rPr lang="nb-NO" dirty="0" smtClean="0"/>
              <a:t>Styremøte BOT 17.2,</a:t>
            </a:r>
            <a:r>
              <a:rPr lang="nb-NO" baseline="0" dirty="0" smtClean="0"/>
              <a:t> vedta mandat</a:t>
            </a:r>
          </a:p>
          <a:p>
            <a:pPr lvl="1"/>
            <a:r>
              <a:rPr lang="nb-NO" baseline="0" dirty="0" smtClean="0"/>
              <a:t>Eksterne konsulenter, hvem er gode?</a:t>
            </a:r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xmlns="" val="395713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_HOVED_bokmål_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uio_HOVED_bokmål_2.potx</Template>
  <TotalTime>7811</TotalTime>
  <Words>309</Words>
  <Application>Microsoft Office PowerPoint</Application>
  <PresentationFormat>Skjermfremvisning (4:3)</PresentationFormat>
  <Paragraphs>92</Paragraphs>
  <Slides>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uio_HOVED_bokmål_2</vt:lpstr>
      <vt:lpstr>Veikart lønn, økonomi og HR-system</vt:lpstr>
      <vt:lpstr>Lønn, økonomi og HR-system</vt:lpstr>
      <vt:lpstr>Kostnader </vt:lpstr>
      <vt:lpstr>Utvikling SAPUiO 2012</vt:lpstr>
      <vt:lpstr>Utvikling BOT</vt:lpstr>
      <vt:lpstr>Benchmark</vt:lpstr>
      <vt:lpstr>Samarbeid i sektoren</vt:lpstr>
      <vt:lpstr>Strategisk samarbeid?</vt:lpstr>
      <vt:lpstr>Veikart lønn, økonomi og HR-systemer</vt:lpstr>
    </vt:vector>
  </TitlesOfParts>
  <Company>Rayon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Kjetil Johnsen</cp:lastModifiedBy>
  <cp:revision>65</cp:revision>
  <cp:lastPrinted>2011-11-16T23:44:19Z</cp:lastPrinted>
  <dcterms:created xsi:type="dcterms:W3CDTF">2010-03-22T14:17:36Z</dcterms:created>
  <dcterms:modified xsi:type="dcterms:W3CDTF">2012-02-02T09:44:36Z</dcterms:modified>
</cp:coreProperties>
</file>