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7" r:id="rId6"/>
    <p:sldId id="268" r:id="rId7"/>
    <p:sldId id="261" r:id="rId8"/>
    <p:sldId id="260" r:id="rId9"/>
    <p:sldId id="262" r:id="rId10"/>
    <p:sldId id="269" r:id="rId11"/>
    <p:sldId id="263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570" y="-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6D95E-3F09-4A99-B37B-7F7AD9644645}" type="datetimeFigureOut">
              <a:rPr lang="nb-NO" smtClean="0"/>
              <a:t>12.03.2012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1DAC3-2336-45F7-8E07-6CE3045DB53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4562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083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45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8563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7983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296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0135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2673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7936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7120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2731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9000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endParaRPr lang="nb-NO" dirty="0" smtClean="0"/>
          </a:p>
        </p:txBody>
      </p:sp>
      <p:sp>
        <p:nvSpPr>
          <p:cNvPr id="307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Etablering av Rådgivnings- </a:t>
            </a:r>
            <a:r>
              <a:rPr lang="nb-NO" dirty="0"/>
              <a:t>og </a:t>
            </a:r>
            <a:r>
              <a:rPr lang="nb-NO" dirty="0" smtClean="0"/>
              <a:t>sekretariat-funksjon for UiOs Strategiske koordineringsgruppe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UiO skal etablere ”Strategisk koordineringsgruppe for administrative IT-systemer”. </a:t>
            </a:r>
            <a:endParaRPr lang="nb-NO" dirty="0" smtClean="0"/>
          </a:p>
          <a:p>
            <a:r>
              <a:rPr lang="nb-NO" dirty="0" smtClean="0"/>
              <a:t>USIT har fått i oppdrag </a:t>
            </a:r>
            <a:r>
              <a:rPr lang="nb-NO" dirty="0"/>
              <a:t>å etablere et sekretariats- og rådgivingsfunksjon (rådgivingsenhet</a:t>
            </a:r>
            <a:r>
              <a:rPr lang="nb-NO" dirty="0" smtClean="0"/>
              <a:t>) 	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851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 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arbeidsgruppe utpekt av IT-direktøren har jobbet </a:t>
            </a:r>
            <a:r>
              <a:rPr lang="nb-NO" dirty="0" smtClean="0"/>
              <a:t>med hvordan rådgivningsenheten kan etableres og hvordan den skal virke</a:t>
            </a:r>
          </a:p>
          <a:p>
            <a:r>
              <a:rPr lang="nb-NO" dirty="0" smtClean="0"/>
              <a:t>Leveranser fra arbeidsgruppen</a:t>
            </a:r>
          </a:p>
          <a:p>
            <a:pPr lvl="1"/>
            <a:r>
              <a:rPr lang="nb-NO" dirty="0"/>
              <a:t>Rapport med utfyllende beslutningsgrunnlag knyttet til etablering av </a:t>
            </a:r>
            <a:r>
              <a:rPr lang="nb-NO" dirty="0" smtClean="0"/>
              <a:t>rådgivingsenheten</a:t>
            </a:r>
          </a:p>
          <a:p>
            <a:pPr lvl="1"/>
            <a:r>
              <a:rPr lang="nb-NO" dirty="0"/>
              <a:t>Sammendrag av beslutningsgrunnlag og anbefalinger i form av </a:t>
            </a:r>
            <a:r>
              <a:rPr lang="nb-NO" dirty="0" smtClean="0"/>
              <a:t>presentasjon</a:t>
            </a:r>
          </a:p>
          <a:p>
            <a:pPr lvl="1"/>
            <a:r>
              <a:rPr lang="nb-NO" dirty="0" smtClean="0"/>
              <a:t>Erfaringsrapport fra arbeidsgruppen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714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Arbeidsgruppen II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Arbeidet startet 28. februar og ble ferdigstilt  2. mars</a:t>
            </a:r>
          </a:p>
          <a:p>
            <a:r>
              <a:rPr lang="nb-NO" dirty="0" smtClean="0"/>
              <a:t>Medlemmer i arbeidsgruppen </a:t>
            </a:r>
          </a:p>
          <a:p>
            <a:pPr lvl="1" indent="-342900"/>
            <a:r>
              <a:rPr lang="nb-NO" dirty="0"/>
              <a:t>Anette </a:t>
            </a:r>
            <a:r>
              <a:rPr lang="nb-NO" dirty="0" smtClean="0"/>
              <a:t>Wilberg</a:t>
            </a:r>
          </a:p>
          <a:p>
            <a:pPr lvl="1" indent="-342900"/>
            <a:r>
              <a:rPr lang="nb-NO" dirty="0" smtClean="0"/>
              <a:t>Gunnar </a:t>
            </a:r>
            <a:r>
              <a:rPr lang="nb-NO" dirty="0"/>
              <a:t>Steira </a:t>
            </a:r>
            <a:r>
              <a:rPr lang="nb-NO" dirty="0" smtClean="0"/>
              <a:t>Mikkelsen</a:t>
            </a:r>
          </a:p>
          <a:p>
            <a:pPr lvl="1" indent="-342900"/>
            <a:r>
              <a:rPr lang="nb-NO" dirty="0" smtClean="0"/>
              <a:t>Jasmina </a:t>
            </a:r>
            <a:r>
              <a:rPr lang="nb-NO" dirty="0" err="1"/>
              <a:t>Hodzic</a:t>
            </a:r>
            <a:r>
              <a:rPr lang="nb-NO" dirty="0"/>
              <a:t>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170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Avgrensninger 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Arbeidsgruppens arbeid er </a:t>
            </a:r>
            <a:r>
              <a:rPr lang="nb-NO" sz="2000" dirty="0"/>
              <a:t>i all hovedsak forankret i notatet ”Administrative IT-systemer”, vedtatt av Universitetsstyret 27. </a:t>
            </a:r>
            <a:r>
              <a:rPr lang="nb-NO" sz="2000" dirty="0" smtClean="0"/>
              <a:t>januar</a:t>
            </a:r>
          </a:p>
          <a:p>
            <a:pPr lvl="0"/>
            <a:r>
              <a:rPr lang="nb-NO" sz="2000" dirty="0"/>
              <a:t>Strategisk koordineringsgruppe etableres av IHR-IT uavhengig av arbeidet med etablering av </a:t>
            </a:r>
            <a:r>
              <a:rPr lang="nb-NO" sz="2000" dirty="0" smtClean="0"/>
              <a:t>rådgivingsenheten</a:t>
            </a:r>
          </a:p>
          <a:p>
            <a:pPr lvl="0"/>
            <a:r>
              <a:rPr lang="nb-NO" sz="2000" dirty="0"/>
              <a:t>Arbeidsgruppen oppgaver er knyttet kun til etablering av forvaltnings- og arbeidsrammer for rådgivingsenheten</a:t>
            </a:r>
          </a:p>
          <a:p>
            <a:pPr lvl="0"/>
            <a:r>
              <a:rPr lang="nb-NO" sz="2000" dirty="0" smtClean="0"/>
              <a:t>Rådgivingsenheten </a:t>
            </a:r>
            <a:r>
              <a:rPr lang="nb-NO" sz="2000" dirty="0"/>
              <a:t>skal forankres og plasseres i USITs organisasjon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6255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Avgrensninger II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000" dirty="0" smtClean="0"/>
              <a:t>Det </a:t>
            </a:r>
            <a:r>
              <a:rPr lang="nb-NO" sz="2000" dirty="0"/>
              <a:t>praktiske arbeidet med å etablere og dokumentere rådgivingsenhetens prosesser, maler og verktøy forutsettes </a:t>
            </a:r>
            <a:r>
              <a:rPr lang="nb-NO" sz="2000" dirty="0" smtClean="0"/>
              <a:t>utført </a:t>
            </a:r>
            <a:r>
              <a:rPr lang="nb-NO" sz="2000" dirty="0"/>
              <a:t>av rådgivingsenheten etter konstituering </a:t>
            </a:r>
          </a:p>
          <a:p>
            <a:pPr lvl="0"/>
            <a:r>
              <a:rPr lang="nb-NO" sz="2000" dirty="0"/>
              <a:t>Arbeidsgruppen har ikke tatt hensyn til pågående </a:t>
            </a:r>
            <a:r>
              <a:rPr lang="nb-NO" sz="2000" dirty="0" smtClean="0"/>
              <a:t>organiseringsprosesser, </a:t>
            </a:r>
            <a:r>
              <a:rPr lang="nb-NO" sz="2000" dirty="0"/>
              <a:t>og heller ikke til andre pågående IHR-aktiviteter</a:t>
            </a:r>
          </a:p>
          <a:p>
            <a:pPr lvl="0"/>
            <a:r>
              <a:rPr lang="nb-NO" sz="2000" dirty="0" smtClean="0"/>
              <a:t>Rådgivingsenheten har </a:t>
            </a:r>
            <a:r>
              <a:rPr lang="nb-NO" sz="2000" dirty="0"/>
              <a:t>ingen kontrolloppgaver overfor IT-organisasjonen</a:t>
            </a:r>
          </a:p>
          <a:p>
            <a:pPr lvl="0"/>
            <a:r>
              <a:rPr lang="nb-NO" sz="2000" dirty="0"/>
              <a:t>Rådgivingsenheten skal ikke ha oppgaver overfor eller rapporteringsansvar til styringsenheter for nasjonale administrative IT-løsninger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759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Rådgivningenhetens</a:t>
            </a:r>
            <a:r>
              <a:rPr lang="nb-NO" dirty="0" smtClean="0"/>
              <a:t> roller 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3200" dirty="0"/>
              <a:t>Administrative støtteroller: </a:t>
            </a:r>
            <a:endParaRPr lang="nb-NO" sz="3200" dirty="0" smtClean="0"/>
          </a:p>
          <a:p>
            <a:pPr lvl="1"/>
            <a:r>
              <a:rPr lang="nb-NO" sz="2800" dirty="0" smtClean="0"/>
              <a:t>saksbehandler </a:t>
            </a:r>
            <a:r>
              <a:rPr lang="nb-NO" sz="2800" dirty="0"/>
              <a:t>for </a:t>
            </a:r>
            <a:r>
              <a:rPr lang="nb-NO" sz="2800" dirty="0" smtClean="0"/>
              <a:t>koordineringsgruppen</a:t>
            </a:r>
          </a:p>
          <a:p>
            <a:pPr lvl="1"/>
            <a:r>
              <a:rPr lang="nb-NO" sz="2800" dirty="0" smtClean="0"/>
              <a:t>kontrollør </a:t>
            </a:r>
            <a:r>
              <a:rPr lang="nb-NO" sz="2800" dirty="0"/>
              <a:t>av systemeieres implementering av UiOs rutiner for </a:t>
            </a:r>
            <a:r>
              <a:rPr lang="nb-NO" sz="2800" dirty="0" smtClean="0"/>
              <a:t>systemforvaltning</a:t>
            </a:r>
          </a:p>
          <a:p>
            <a:pPr lvl="1"/>
            <a:r>
              <a:rPr lang="nb-NO" sz="2800" dirty="0" smtClean="0"/>
              <a:t>forvalter </a:t>
            </a:r>
            <a:r>
              <a:rPr lang="nb-NO" sz="2800" dirty="0"/>
              <a:t>av UiOs oversikt over administrative </a:t>
            </a:r>
            <a:r>
              <a:rPr lang="nb-NO" sz="2800" dirty="0" smtClean="0"/>
              <a:t>IT-systemer</a:t>
            </a:r>
          </a:p>
          <a:p>
            <a:pPr lvl="1"/>
            <a:r>
              <a:rPr lang="nb-NO" sz="2800" dirty="0" smtClean="0"/>
              <a:t>forvalter </a:t>
            </a:r>
            <a:r>
              <a:rPr lang="nb-NO" sz="2800" dirty="0"/>
              <a:t>av UiOs maler for administrativ IT-virksomhet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095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Rådgivningenhetens</a:t>
            </a:r>
            <a:r>
              <a:rPr lang="nb-NO" dirty="0" smtClean="0"/>
              <a:t> roller II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3200" dirty="0" smtClean="0"/>
              <a:t>Faglige </a:t>
            </a:r>
            <a:r>
              <a:rPr lang="nb-NO" sz="3200" dirty="0"/>
              <a:t>støtteroller: </a:t>
            </a:r>
            <a:endParaRPr lang="nb-NO" sz="3200" dirty="0" smtClean="0"/>
          </a:p>
          <a:p>
            <a:pPr lvl="1"/>
            <a:r>
              <a:rPr lang="nb-NO" sz="2800" dirty="0" smtClean="0"/>
              <a:t>rådgiver </a:t>
            </a:r>
            <a:r>
              <a:rPr lang="nb-NO" sz="2800" dirty="0"/>
              <a:t>for koordineringsgruppen, UiOs systemeiere i administrativ IT-virksomhet og </a:t>
            </a:r>
            <a:r>
              <a:rPr lang="nb-NO" sz="2800" dirty="0" smtClean="0"/>
              <a:t>IT-organisasjonen</a:t>
            </a:r>
          </a:p>
          <a:p>
            <a:pPr lvl="1"/>
            <a:r>
              <a:rPr lang="nb-NO" sz="2800" dirty="0" smtClean="0"/>
              <a:t>forvalter </a:t>
            </a:r>
            <a:r>
              <a:rPr lang="nb-NO" sz="2800" dirty="0"/>
              <a:t>av prosesser for administrativ IT-virksomhet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370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Rådgivingsenhetens </a:t>
            </a:r>
            <a:r>
              <a:rPr lang="nb-NO" dirty="0" smtClean="0"/>
              <a:t>bemanning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Anbefalt bemanning (3 årsverk</a:t>
            </a:r>
            <a:r>
              <a:rPr lang="nb-NO" sz="2400" dirty="0" smtClean="0"/>
              <a:t>)</a:t>
            </a:r>
          </a:p>
          <a:p>
            <a:pPr lvl="1"/>
            <a:r>
              <a:rPr lang="nb-NO" sz="2000" dirty="0" smtClean="0"/>
              <a:t>«</a:t>
            </a:r>
            <a:r>
              <a:rPr lang="nb-NO" sz="2000" i="1" dirty="0" smtClean="0"/>
              <a:t>Lyttepost, administrativ støtte og faglig rådgivning</a:t>
            </a:r>
            <a:r>
              <a:rPr lang="nb-NO" sz="2000" dirty="0" smtClean="0"/>
              <a:t>»</a:t>
            </a:r>
          </a:p>
          <a:p>
            <a:pPr marL="342900" lvl="1" indent="-342900">
              <a:buFontTx/>
              <a:buChar char="•"/>
            </a:pPr>
            <a:r>
              <a:rPr lang="nb-NO" dirty="0" smtClean="0"/>
              <a:t>Krever følgende funksjoner:</a:t>
            </a:r>
            <a:endParaRPr lang="nb-NO" dirty="0"/>
          </a:p>
          <a:p>
            <a:pPr lvl="1"/>
            <a:r>
              <a:rPr lang="nb-NO" sz="2000" i="1" dirty="0" smtClean="0"/>
              <a:t>Leder</a:t>
            </a:r>
            <a:r>
              <a:rPr lang="nb-NO" sz="2000" dirty="0" smtClean="0"/>
              <a:t> </a:t>
            </a:r>
            <a:r>
              <a:rPr lang="nb-NO" sz="2000" dirty="0"/>
              <a:t>(80% - 100</a:t>
            </a:r>
            <a:r>
              <a:rPr lang="nb-NO" sz="2000" dirty="0" smtClean="0"/>
              <a:t>%)</a:t>
            </a:r>
          </a:p>
          <a:p>
            <a:pPr lvl="1"/>
            <a:r>
              <a:rPr lang="nb-NO" sz="2000" i="1" dirty="0"/>
              <a:t>U</a:t>
            </a:r>
            <a:r>
              <a:rPr lang="nb-NO" sz="2000" i="1" dirty="0" smtClean="0"/>
              <a:t>treder</a:t>
            </a:r>
            <a:r>
              <a:rPr lang="nb-NO" sz="2000" dirty="0" smtClean="0"/>
              <a:t> </a:t>
            </a:r>
            <a:r>
              <a:rPr lang="nb-NO" sz="2000" dirty="0"/>
              <a:t>(50</a:t>
            </a:r>
            <a:r>
              <a:rPr lang="nb-NO" sz="2000" dirty="0" smtClean="0"/>
              <a:t>%)</a:t>
            </a:r>
          </a:p>
          <a:p>
            <a:pPr lvl="1"/>
            <a:r>
              <a:rPr lang="nb-NO" sz="2000" i="1" dirty="0"/>
              <a:t>T</a:t>
            </a:r>
            <a:r>
              <a:rPr lang="nb-NO" sz="2000" i="1" dirty="0" smtClean="0"/>
              <a:t>eknisk </a:t>
            </a:r>
            <a:r>
              <a:rPr lang="nb-NO" sz="2000" i="1" dirty="0"/>
              <a:t>forfatter</a:t>
            </a:r>
            <a:r>
              <a:rPr lang="nb-NO" sz="2000" dirty="0"/>
              <a:t> (40</a:t>
            </a:r>
            <a:r>
              <a:rPr lang="nb-NO" sz="2000" dirty="0" smtClean="0"/>
              <a:t>%)</a:t>
            </a:r>
          </a:p>
          <a:p>
            <a:pPr lvl="1"/>
            <a:r>
              <a:rPr lang="nb-NO" sz="2000" i="1" dirty="0" smtClean="0"/>
              <a:t>IT-koordinator</a:t>
            </a:r>
            <a:r>
              <a:rPr lang="nb-NO" sz="2000" dirty="0" smtClean="0"/>
              <a:t> </a:t>
            </a:r>
            <a:r>
              <a:rPr lang="nb-NO" sz="2000" dirty="0"/>
              <a:t>(50</a:t>
            </a:r>
            <a:r>
              <a:rPr lang="nb-NO" sz="2000" dirty="0" smtClean="0"/>
              <a:t>%)</a:t>
            </a:r>
          </a:p>
          <a:p>
            <a:pPr lvl="1"/>
            <a:r>
              <a:rPr lang="nb-NO" sz="2000" i="1" dirty="0"/>
              <a:t>K</a:t>
            </a:r>
            <a:r>
              <a:rPr lang="nb-NO" sz="2000" i="1" dirty="0" smtClean="0"/>
              <a:t>ontrollør</a:t>
            </a:r>
            <a:r>
              <a:rPr lang="nb-NO" sz="2000" dirty="0" smtClean="0"/>
              <a:t> </a:t>
            </a:r>
            <a:r>
              <a:rPr lang="nb-NO" sz="2000" dirty="0"/>
              <a:t>(20% - 30</a:t>
            </a:r>
            <a:r>
              <a:rPr lang="nb-NO" sz="2000" dirty="0" smtClean="0"/>
              <a:t>%)</a:t>
            </a:r>
          </a:p>
          <a:p>
            <a:pPr lvl="1"/>
            <a:r>
              <a:rPr lang="nb-NO" sz="2000" i="1" dirty="0"/>
              <a:t>D</a:t>
            </a:r>
            <a:r>
              <a:rPr lang="nb-NO" sz="2000" i="1" dirty="0" smtClean="0"/>
              <a:t>okumentforvalter</a:t>
            </a:r>
            <a:r>
              <a:rPr lang="nb-NO" sz="2000" dirty="0" smtClean="0"/>
              <a:t> </a:t>
            </a:r>
            <a:r>
              <a:rPr lang="nb-NO" sz="2000" dirty="0"/>
              <a:t>(10% - 20%) </a:t>
            </a:r>
          </a:p>
          <a:p>
            <a:pPr lvl="1"/>
            <a:r>
              <a:rPr lang="nb-NO" sz="2000" i="1" dirty="0"/>
              <a:t>O</a:t>
            </a:r>
            <a:r>
              <a:rPr lang="nb-NO" sz="2000" i="1" dirty="0" smtClean="0"/>
              <a:t>pplæring</a:t>
            </a:r>
            <a:r>
              <a:rPr lang="nb-NO" sz="2000" dirty="0" smtClean="0"/>
              <a:t> </a:t>
            </a:r>
            <a:r>
              <a:rPr lang="nb-NO" sz="2000" dirty="0"/>
              <a:t>(10</a:t>
            </a:r>
            <a:r>
              <a:rPr lang="nb-NO" sz="2000" dirty="0" smtClean="0"/>
              <a:t>%)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93756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Alternative bemanningsplaner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Med disse reduserte bemanningsplanene vil rådgivningssenheten ikke kunne utføre alle sine tiltenkte oppgaver slik som skissert i styrenotatet.</a:t>
            </a:r>
          </a:p>
          <a:p>
            <a:pPr lvl="1"/>
            <a:r>
              <a:rPr lang="nb-NO" dirty="0"/>
              <a:t>Alternativ </a:t>
            </a:r>
            <a:r>
              <a:rPr lang="nb-NO" dirty="0" smtClean="0"/>
              <a:t>1 «</a:t>
            </a:r>
            <a:r>
              <a:rPr lang="nb-NO" i="1" dirty="0" smtClean="0"/>
              <a:t>Lyttepost og enkel saksbehandling</a:t>
            </a:r>
            <a:r>
              <a:rPr lang="nb-NO" dirty="0" smtClean="0"/>
              <a:t>»</a:t>
            </a:r>
          </a:p>
          <a:p>
            <a:pPr lvl="2"/>
            <a:r>
              <a:rPr lang="nb-NO" dirty="0" smtClean="0"/>
              <a:t> </a:t>
            </a:r>
            <a:r>
              <a:rPr lang="nb-NO" i="1" dirty="0"/>
              <a:t>leder</a:t>
            </a:r>
            <a:r>
              <a:rPr lang="nb-NO" dirty="0"/>
              <a:t> og </a:t>
            </a:r>
            <a:r>
              <a:rPr lang="nb-NO" i="1" dirty="0"/>
              <a:t>opplæring</a:t>
            </a:r>
            <a:r>
              <a:rPr lang="nb-NO" dirty="0"/>
              <a:t> i permanent stilling (1 årsverk)</a:t>
            </a:r>
          </a:p>
          <a:p>
            <a:pPr lvl="1"/>
            <a:r>
              <a:rPr lang="nb-NO" dirty="0"/>
              <a:t>Alternativ </a:t>
            </a:r>
            <a:r>
              <a:rPr lang="nb-NO" dirty="0" smtClean="0"/>
              <a:t>2 «</a:t>
            </a:r>
            <a:r>
              <a:rPr lang="nb-NO" i="1" dirty="0" smtClean="0"/>
              <a:t>Lyttepost og administrativ støtte</a:t>
            </a:r>
            <a:r>
              <a:rPr lang="nb-NO" dirty="0" smtClean="0"/>
              <a:t>»</a:t>
            </a:r>
          </a:p>
          <a:p>
            <a:pPr lvl="2"/>
            <a:r>
              <a:rPr lang="nb-NO" i="1" dirty="0" smtClean="0"/>
              <a:t>leder</a:t>
            </a:r>
            <a:r>
              <a:rPr lang="nb-NO" dirty="0"/>
              <a:t>, </a:t>
            </a:r>
            <a:r>
              <a:rPr lang="nb-NO" i="1" dirty="0"/>
              <a:t>opplæring</a:t>
            </a:r>
            <a:r>
              <a:rPr lang="nb-NO" dirty="0"/>
              <a:t>, </a:t>
            </a:r>
            <a:r>
              <a:rPr lang="nb-NO" i="1" dirty="0"/>
              <a:t>utreder</a:t>
            </a:r>
            <a:r>
              <a:rPr lang="nb-NO" dirty="0"/>
              <a:t> og </a:t>
            </a:r>
            <a:r>
              <a:rPr lang="nb-NO" i="1" dirty="0"/>
              <a:t>teknisk forfatter</a:t>
            </a:r>
            <a:r>
              <a:rPr lang="nb-NO" dirty="0"/>
              <a:t> i permanent stilling (2 årsverk)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450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Rådgivingsenhetens </a:t>
            </a:r>
            <a:r>
              <a:rPr lang="nb-NO" dirty="0" smtClean="0"/>
              <a:t>kompetanse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kreves både </a:t>
            </a:r>
            <a:r>
              <a:rPr lang="nb-NO" dirty="0" smtClean="0"/>
              <a:t>bredde- </a:t>
            </a:r>
            <a:r>
              <a:rPr lang="nb-NO" dirty="0"/>
              <a:t>og spesialistkompetanse i </a:t>
            </a:r>
            <a:r>
              <a:rPr lang="nb-NO" dirty="0" smtClean="0"/>
              <a:t>rådgivingsenheten</a:t>
            </a:r>
          </a:p>
          <a:p>
            <a:r>
              <a:rPr lang="nb-NO" dirty="0" smtClean="0"/>
              <a:t>Det anbefales </a:t>
            </a:r>
            <a:r>
              <a:rPr lang="nb-NO" dirty="0"/>
              <a:t>at </a:t>
            </a:r>
            <a:r>
              <a:rPr lang="nb-NO" dirty="0" smtClean="0"/>
              <a:t>funksjonene </a:t>
            </a:r>
            <a:r>
              <a:rPr lang="nb-NO" dirty="0"/>
              <a:t>fordeles på færrest mulig personer slik at man oppnår størst mulig </a:t>
            </a:r>
            <a:r>
              <a:rPr lang="nb-NO" dirty="0" smtClean="0"/>
              <a:t>stillingsbrøk</a:t>
            </a:r>
          </a:p>
          <a:p>
            <a:r>
              <a:rPr lang="nb-NO" dirty="0" smtClean="0"/>
              <a:t>Det </a:t>
            </a:r>
            <a:r>
              <a:rPr lang="nb-NO" dirty="0"/>
              <a:t>er viktig for </a:t>
            </a:r>
            <a:r>
              <a:rPr lang="nb-NO" dirty="0" smtClean="0"/>
              <a:t>kompetanseutvikling </a:t>
            </a:r>
            <a:r>
              <a:rPr lang="nb-NO" dirty="0"/>
              <a:t>at bredden ivaretas i permanent avgitte ressurser for rådgivingsenheten</a:t>
            </a:r>
            <a:r>
              <a:rPr lang="nb-NO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471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Rådgivingsenhetens </a:t>
            </a:r>
            <a:r>
              <a:rPr lang="nb-NO" dirty="0" smtClean="0"/>
              <a:t>mandat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Rådgivingsenheten skal være organisatorisk plassert hos USIT og rapportere direkte til IT-direktøren. </a:t>
            </a:r>
            <a:endParaRPr lang="nb-NO" dirty="0" smtClean="0"/>
          </a:p>
          <a:p>
            <a:r>
              <a:rPr lang="nb-NO" smtClean="0"/>
              <a:t>Rådgivingsenheten </a:t>
            </a:r>
            <a:r>
              <a:rPr lang="nb-NO" dirty="0"/>
              <a:t>skal ha delegert myndighet fra koordineringsgruppa på permanent basis og i tillegg per saksbasis etter behov.</a:t>
            </a: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869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Veien videre – anbefalinger 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Anbefalt: </a:t>
            </a:r>
          </a:p>
          <a:p>
            <a:pPr lvl="1"/>
            <a:r>
              <a:rPr lang="nb-NO" sz="2000" dirty="0" smtClean="0"/>
              <a:t>IT-direktøren velger anbefalt bemanningsmodell</a:t>
            </a:r>
          </a:p>
          <a:p>
            <a:pPr lvl="1"/>
            <a:r>
              <a:rPr lang="nb-NO" sz="2000" dirty="0" smtClean="0"/>
              <a:t>IT-direktøren sender saken til USITs lederfora til orientering</a:t>
            </a:r>
          </a:p>
          <a:p>
            <a:pPr lvl="1"/>
            <a:r>
              <a:rPr lang="nb-NO" sz="2000" dirty="0" smtClean="0"/>
              <a:t>IT-direktøren fremmer det foreslåtte mandatet for godkjenning hos Universitetets-direktøren via etablerte IHR-kanaler.</a:t>
            </a:r>
          </a:p>
          <a:p>
            <a:pPr lvl="1"/>
            <a:r>
              <a:rPr lang="nb-NO" sz="2000" dirty="0" smtClean="0"/>
              <a:t>IT-direktøren velger bemanningsstrategi</a:t>
            </a:r>
          </a:p>
          <a:p>
            <a:pPr lvl="1"/>
            <a:r>
              <a:rPr lang="nb-NO" sz="2000" dirty="0" smtClean="0"/>
              <a:t>IT-direktøren </a:t>
            </a:r>
            <a:r>
              <a:rPr lang="nb-NO" sz="2000" dirty="0" err="1" smtClean="0"/>
              <a:t>internutlyser</a:t>
            </a:r>
            <a:r>
              <a:rPr lang="nb-NO" sz="2000" dirty="0" smtClean="0"/>
              <a:t> leder</a:t>
            </a:r>
          </a:p>
          <a:p>
            <a:pPr lvl="1"/>
            <a:r>
              <a:rPr lang="nb-NO" sz="2000" dirty="0" smtClean="0"/>
              <a:t>IT-direktør og leder utnevner resten av  rådgivningsenheten</a:t>
            </a:r>
          </a:p>
          <a:p>
            <a:r>
              <a:rPr lang="nb-NO" sz="2000" dirty="0" smtClean="0"/>
              <a:t> Flere bemanningsmodeller og bemanningsstrategier er skissert i rapporten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141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Veien videre – anbefalinger II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Arbeidsgruppa anbefaler at det hentes inn hjelp og ekspertise utenfra i oppstartsfasen. Fortrinnsvis med erfaring fra liknende arbeid i sammenlignbare organisasjoner.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472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546</Words>
  <Application>Microsoft Office PowerPoint</Application>
  <PresentationFormat>On-screen Show (4:3)</PresentationFormat>
  <Paragraphs>71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Blank Presentation</vt:lpstr>
      <vt:lpstr>PowerPoint Presentation</vt:lpstr>
      <vt:lpstr>Bakgrunn</vt:lpstr>
      <vt:lpstr>Arbeidsgruppe I</vt:lpstr>
      <vt:lpstr>Arbeidsgruppen II</vt:lpstr>
      <vt:lpstr>Avgrensninger I</vt:lpstr>
      <vt:lpstr>Avgrensninger II</vt:lpstr>
      <vt:lpstr>Rådgivningenhetens roller I</vt:lpstr>
      <vt:lpstr>Rådgivningenhetens roller II</vt:lpstr>
      <vt:lpstr>Rådgivingsenhetens bemanning</vt:lpstr>
      <vt:lpstr>Alternative bemanningsplaner</vt:lpstr>
      <vt:lpstr>Rådgivingsenhetens kompetanse</vt:lpstr>
      <vt:lpstr>Rådgivingsenhetens mandat</vt:lpstr>
      <vt:lpstr>Veien videre – anbefalinger I</vt:lpstr>
      <vt:lpstr>Veien videre – anbefalinger II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Lars Inge Oftedal</cp:lastModifiedBy>
  <cp:revision>247</cp:revision>
  <dcterms:created xsi:type="dcterms:W3CDTF">2010-03-19T13:27:07Z</dcterms:created>
  <dcterms:modified xsi:type="dcterms:W3CDTF">2012-03-12T11:53:54Z</dcterms:modified>
</cp:coreProperties>
</file>