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00" r:id="rId3"/>
    <p:sldId id="286" r:id="rId4"/>
    <p:sldId id="287" r:id="rId5"/>
    <p:sldId id="288" r:id="rId6"/>
    <p:sldId id="295" r:id="rId7"/>
    <p:sldId id="289" r:id="rId8"/>
    <p:sldId id="297" r:id="rId9"/>
    <p:sldId id="290" r:id="rId10"/>
    <p:sldId id="294" r:id="rId11"/>
    <p:sldId id="298" r:id="rId12"/>
    <p:sldId id="299" r:id="rId13"/>
    <p:sldId id="291" r:id="rId14"/>
    <p:sldId id="292" r:id="rId15"/>
    <p:sldId id="293" r:id="rId16"/>
    <p:sldId id="296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pitchFamily="-111" charset="0"/>
        <a:ea typeface="ヒラギノ角ゴ Pro W3" pitchFamily="-111" charset="-128"/>
        <a:cs typeface="ヒラギノ角ゴ Pro W3" pitchFamily="-111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4" autoAdjust="0"/>
    <p:restoredTop sz="86379" autoAdjust="0"/>
  </p:normalViewPr>
  <p:slideViewPr>
    <p:cSldViewPr>
      <p:cViewPr varScale="1">
        <p:scale>
          <a:sx n="96" d="100"/>
          <a:sy n="96" d="100"/>
        </p:scale>
        <p:origin x="-456" y="-9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DD404-FCB1-8D4B-A879-1CF875285E18}" type="datetimeFigureOut">
              <a:rPr lang="en-US" smtClean="0"/>
              <a:t>4/26/2012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FDED8B-3194-F34C-97F7-F9DECFE1E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0229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D7C737-A385-45B2-95D9-05FBE6E36DAB}" type="datetimeFigureOut">
              <a:rPr lang="nb-NO" smtClean="0"/>
              <a:t>26.04.2012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2E4FD7-F06D-47E9-B7AE-5F7410E324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9300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Glad for dette møtet.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E4FD7-F06D-47E9-B7AE-5F7410E3246A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8827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Bruke dette som eksempel på en bred tilnærming til standardisering.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 smtClean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E4FD7-F06D-47E9-B7AE-5F7410E3246A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9246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Eksempel blogg, har to fra USIT, flere fakulteter</a:t>
            </a:r>
            <a:r>
              <a:rPr lang="nb-NO" baseline="0" dirty="0" smtClean="0"/>
              <a:t> har sine egne, vanskelig å finne fram, dyrt, kompetanse, usikkert med mer, hvorfor?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E4FD7-F06D-47E9-B7AE-5F7410E3246A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7014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nb-NO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ctrTitle" sz="quarter"/>
          </p:nvPr>
        </p:nvSpPr>
        <p:spPr>
          <a:xfrm>
            <a:off x="1259632" y="2564904"/>
            <a:ext cx="6934200" cy="1503040"/>
          </a:xfrm>
        </p:spPr>
        <p:txBody>
          <a:bodyPr/>
          <a:lstStyle/>
          <a:p>
            <a:pPr eaLnBrk="1" hangingPunct="1"/>
            <a:r>
              <a:rPr lang="nb-NO" sz="3200" dirty="0" smtClean="0"/>
              <a:t>Standardisering</a:t>
            </a:r>
            <a:br>
              <a:rPr lang="nb-NO" sz="3200" dirty="0" smtClean="0"/>
            </a:br>
            <a:r>
              <a:rPr lang="nb-NO" sz="3200" dirty="0" smtClean="0"/>
              <a:t>av IT-virksomheten</a:t>
            </a:r>
            <a:endParaRPr lang="nb-NO" sz="3200" noProof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Bakgrunn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Lokal – sentral,</a:t>
            </a:r>
            <a:r>
              <a:rPr lang="nb-NO" baseline="0" dirty="0" smtClean="0"/>
              <a:t> arbeidsgruppe under </a:t>
            </a:r>
            <a:r>
              <a:rPr lang="nb-NO" dirty="0" smtClean="0"/>
              <a:t>IHR IT</a:t>
            </a:r>
          </a:p>
          <a:p>
            <a:r>
              <a:rPr lang="nb-NO" dirty="0" smtClean="0"/>
              <a:t>Kartlegging høsten 2011</a:t>
            </a:r>
          </a:p>
          <a:p>
            <a:r>
              <a:rPr lang="nb-NO" dirty="0" smtClean="0"/>
              <a:t>Diskusjonsnotat februar 2012</a:t>
            </a:r>
          </a:p>
          <a:p>
            <a:r>
              <a:rPr lang="nb-NO" dirty="0" smtClean="0"/>
              <a:t>Høringsnotat sommer 2012</a:t>
            </a:r>
          </a:p>
          <a:p>
            <a:r>
              <a:rPr lang="nb-NO" dirty="0" smtClean="0"/>
              <a:t>Vedtak styret høst 2012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81961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574576"/>
          </a:xfrm>
        </p:spPr>
        <p:txBody>
          <a:bodyPr/>
          <a:lstStyle/>
          <a:p>
            <a:r>
              <a:rPr lang="nb-NO" dirty="0" smtClean="0"/>
              <a:t>Standardisering:</a:t>
            </a:r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971600" y="1556792"/>
            <a:ext cx="748883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/>
              <a:t>“Slik gjør vi det her for å sikre at våre ressurser brukes optimalt for å løse våre oppgaver og nå våre mål.”</a:t>
            </a:r>
            <a:endParaRPr lang="nb-NO" sz="2400" b="1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990600" y="2852936"/>
            <a:ext cx="7696200" cy="2376264"/>
          </a:xfrm>
        </p:spPr>
        <p:txBody>
          <a:bodyPr/>
          <a:lstStyle/>
          <a:p>
            <a:r>
              <a:rPr lang="nb-NO" dirty="0" smtClean="0"/>
              <a:t>Enten:</a:t>
            </a:r>
          </a:p>
          <a:p>
            <a:pPr lvl="1"/>
            <a:r>
              <a:rPr lang="nb-NO" dirty="0" smtClean="0"/>
              <a:t>Levere mer med samme ressursinnsats eller levere det samme med redusert ressursinnsats</a:t>
            </a:r>
          </a:p>
          <a:p>
            <a:r>
              <a:rPr lang="nb-NO" dirty="0" smtClean="0"/>
              <a:t>Eller:</a:t>
            </a:r>
          </a:p>
          <a:p>
            <a:pPr lvl="1"/>
            <a:r>
              <a:rPr lang="nb-NO" dirty="0" smtClean="0"/>
              <a:t>Levere bedre med samme ressursinnsats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1233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Gevinster: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Reduserte kostnader</a:t>
            </a:r>
          </a:p>
          <a:p>
            <a:pPr lvl="1"/>
            <a:r>
              <a:rPr lang="nb-NO" dirty="0" smtClean="0"/>
              <a:t>Personell, investeringer, driftsutgifter</a:t>
            </a:r>
          </a:p>
          <a:p>
            <a:r>
              <a:rPr lang="nb-NO" dirty="0" smtClean="0"/>
              <a:t>Sikre ønsket kvalitet</a:t>
            </a:r>
          </a:p>
          <a:p>
            <a:pPr lvl="1"/>
            <a:r>
              <a:rPr lang="nb-NO" dirty="0" smtClean="0"/>
              <a:t>Funksjonalitet, sikkerhet, tilgjengelighet etc</a:t>
            </a:r>
          </a:p>
          <a:p>
            <a:r>
              <a:rPr lang="nb-NO" dirty="0" smtClean="0"/>
              <a:t>Bedre brukseffektivitet</a:t>
            </a:r>
          </a:p>
          <a:p>
            <a:pPr lvl="1"/>
            <a:r>
              <a:rPr lang="nb-NO" dirty="0" smtClean="0"/>
              <a:t>Forenkling</a:t>
            </a:r>
            <a:r>
              <a:rPr lang="nb-NO" dirty="0" smtClean="0"/>
              <a:t>, </a:t>
            </a:r>
            <a:r>
              <a:rPr lang="nb-NO" dirty="0" smtClean="0"/>
              <a:t>bedre oversikt, enklere tilgang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69100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Objekter: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Organisasjon</a:t>
            </a:r>
          </a:p>
          <a:p>
            <a:pPr lvl="1"/>
            <a:r>
              <a:rPr lang="nb-NO" dirty="0"/>
              <a:t>Linje, styring, myndighet, roller, ansvar, bemanning, samhandling etc</a:t>
            </a:r>
            <a:endParaRPr lang="nb-NO" dirty="0" smtClean="0"/>
          </a:p>
          <a:p>
            <a:r>
              <a:rPr lang="nb-NO" dirty="0" smtClean="0"/>
              <a:t>Praksis</a:t>
            </a:r>
          </a:p>
          <a:p>
            <a:pPr lvl="1"/>
            <a:r>
              <a:rPr lang="nb-NO" dirty="0"/>
              <a:t>Rutiner, prosesser, prosedyrer, arbeidsganger, framgangsmåter, metodikk etc</a:t>
            </a:r>
            <a:endParaRPr lang="nb-NO" dirty="0" smtClean="0"/>
          </a:p>
          <a:p>
            <a:r>
              <a:rPr lang="nb-NO" dirty="0" smtClean="0"/>
              <a:t>Teknikk og tjenester</a:t>
            </a:r>
          </a:p>
          <a:p>
            <a:pPr lvl="1"/>
            <a:r>
              <a:rPr lang="nb-NO" dirty="0"/>
              <a:t>Verktøy, hjelpemidler, produkter, </a:t>
            </a:r>
            <a:r>
              <a:rPr lang="nb-NO" dirty="0" err="1" smtClean="0"/>
              <a:t>etc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053731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Administrative IT-systemer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Beslutningsprosesser og -</a:t>
            </a:r>
            <a:r>
              <a:rPr lang="nb-NO" baseline="0" dirty="0" smtClean="0"/>
              <a:t>nivåer</a:t>
            </a:r>
            <a:r>
              <a:rPr lang="nb-NO" baseline="0" dirty="0" smtClean="0"/>
              <a:t>, ansvar og oppgaver</a:t>
            </a:r>
          </a:p>
          <a:p>
            <a:r>
              <a:rPr lang="nb-NO" baseline="0" dirty="0" smtClean="0"/>
              <a:t>Rutiner, prosedyrer (beslutningskart)</a:t>
            </a:r>
          </a:p>
          <a:p>
            <a:r>
              <a:rPr lang="nb-NO" baseline="0" dirty="0" smtClean="0"/>
              <a:t>Verktøy og hjelpemidler (veikart, </a:t>
            </a:r>
            <a:r>
              <a:rPr lang="nb-NO" baseline="0" dirty="0" smtClean="0"/>
              <a:t>prosjektrammeverk etc)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8897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Beslutning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1015752"/>
          </a:xfrm>
        </p:spPr>
        <p:txBody>
          <a:bodyPr/>
          <a:lstStyle/>
          <a:p>
            <a:r>
              <a:rPr lang="nb-NO" dirty="0" smtClean="0"/>
              <a:t>Standardisering er en beslutning på riktig nivå i linjeorganisasjonen</a:t>
            </a:r>
          </a:p>
        </p:txBody>
      </p:sp>
      <p:pic>
        <p:nvPicPr>
          <p:cNvPr id="5" name="Picture 4" descr="pyramid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0" y="3240000"/>
            <a:ext cx="7020272" cy="284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24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Delegering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ansvar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myndighet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IT-direktøren fatter beslutningen om standardisering:</a:t>
            </a:r>
          </a:p>
          <a:p>
            <a:pPr lvl="1"/>
            <a:r>
              <a:rPr lang="nb-NO" dirty="0"/>
              <a:t>I egen organisasjon qua daglig leder</a:t>
            </a:r>
          </a:p>
          <a:p>
            <a:pPr lvl="1"/>
            <a:r>
              <a:rPr lang="nb-NO" dirty="0"/>
              <a:t>På IT-området qua fagdirektør</a:t>
            </a:r>
          </a:p>
          <a:p>
            <a:r>
              <a:rPr lang="nb-NO" dirty="0"/>
              <a:t>Høring</a:t>
            </a:r>
          </a:p>
          <a:p>
            <a:r>
              <a:rPr lang="nb-NO" dirty="0"/>
              <a:t>Anke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229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502568"/>
          </a:xfrm>
        </p:spPr>
        <p:txBody>
          <a:bodyPr/>
          <a:lstStyle/>
          <a:p>
            <a:r>
              <a:rPr lang="nb-NO" dirty="0" smtClean="0"/>
              <a:t>Grunnlag for </a:t>
            </a:r>
            <a:r>
              <a:rPr lang="nb-NO" dirty="0" smtClean="0"/>
              <a:t>standardiseringen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84784"/>
            <a:ext cx="7696200" cy="4611216"/>
          </a:xfrm>
        </p:spPr>
        <p:txBody>
          <a:bodyPr/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nb-NO" sz="2400" dirty="0" smtClean="0">
                <a:solidFill>
                  <a:schemeClr val="tx1"/>
                </a:solidFill>
                <a:effectLst/>
              </a:rPr>
              <a:t>Lov- og regelverk, </a:t>
            </a:r>
            <a:r>
              <a:rPr lang="nb-NO" sz="2400" dirty="0" smtClean="0">
                <a:solidFill>
                  <a:schemeClr val="tx1"/>
                </a:solidFill>
                <a:effectLst/>
              </a:rPr>
              <a:t>forskrifter, offentlige </a:t>
            </a:r>
            <a:r>
              <a:rPr lang="nb-NO" sz="2400" dirty="0" smtClean="0">
                <a:solidFill>
                  <a:schemeClr val="tx1"/>
                </a:solidFill>
                <a:effectLst/>
              </a:rPr>
              <a:t>pålegg etc</a:t>
            </a:r>
            <a:endParaRPr lang="nb-NO" sz="2400" dirty="0" smtClean="0">
              <a:effectLst/>
            </a:endParaRPr>
          </a:p>
          <a:p>
            <a:r>
              <a:rPr lang="nb-NO" sz="2400" dirty="0"/>
              <a:t>Strategi og planverk</a:t>
            </a:r>
          </a:p>
          <a:p>
            <a:pPr lvl="1"/>
            <a:r>
              <a:rPr lang="nb-NO" sz="2000" dirty="0"/>
              <a:t>Strategi 2020, årsplaner/-budsjetter med mer</a:t>
            </a:r>
          </a:p>
          <a:p>
            <a:pPr lvl="1"/>
            <a:r>
              <a:rPr lang="nb-NO" sz="2000" dirty="0"/>
              <a:t>Strategi for universitetets IT-virksomhet</a:t>
            </a:r>
          </a:p>
          <a:p>
            <a:r>
              <a:rPr lang="nb-NO" sz="2400" dirty="0" smtClean="0"/>
              <a:t>IT-reglement </a:t>
            </a:r>
            <a:r>
              <a:rPr lang="nb-NO" sz="2400" dirty="0"/>
              <a:t>for Universitetet i Oslo</a:t>
            </a:r>
          </a:p>
          <a:p>
            <a:pPr lvl="1"/>
            <a:r>
              <a:rPr lang="nb-NO" sz="2000" dirty="0"/>
              <a:t>Vedtatt 1997, modent for revisjon</a:t>
            </a:r>
          </a:p>
          <a:p>
            <a:r>
              <a:rPr lang="nb-NO" sz="2400" dirty="0"/>
              <a:t>IT-sikkerhetshåndbok for UiO</a:t>
            </a:r>
          </a:p>
          <a:p>
            <a:pPr rtl="0" eaLnBrk="1" fontAlgn="base" hangingPunct="1"/>
            <a:r>
              <a:rPr lang="nb-NO" sz="2400" dirty="0" smtClean="0">
                <a:solidFill>
                  <a:schemeClr val="tx1"/>
                </a:solidFill>
                <a:effectLst/>
              </a:rPr>
              <a:t>Arkitektur </a:t>
            </a:r>
            <a:r>
              <a:rPr lang="nb-NO" sz="2400" dirty="0" smtClean="0">
                <a:solidFill>
                  <a:schemeClr val="tx1"/>
                </a:solidFill>
                <a:effectLst/>
              </a:rPr>
              <a:t>og integrasjonsrammeverk</a:t>
            </a:r>
            <a:endParaRPr lang="nb-NO" sz="2400" dirty="0" smtClean="0">
              <a:effectLst/>
            </a:endParaRPr>
          </a:p>
          <a:p>
            <a:pPr rtl="0" eaLnBrk="1" fontAlgn="base" hangingPunct="1"/>
            <a:r>
              <a:rPr lang="nb-NO" sz="2400" dirty="0" smtClean="0">
                <a:solidFill>
                  <a:schemeClr val="tx1"/>
                </a:solidFill>
                <a:effectLst/>
              </a:rPr>
              <a:t>Tjenestekatalog</a:t>
            </a:r>
            <a:endParaRPr lang="nb-NO" sz="2400" dirty="0" smtClean="0"/>
          </a:p>
          <a:p>
            <a:r>
              <a:rPr lang="nb-NO" sz="2400" dirty="0" smtClean="0"/>
              <a:t>Nedfelt i d</a:t>
            </a:r>
            <a:r>
              <a:rPr lang="nb-NO" sz="2400" dirty="0" smtClean="0"/>
              <a:t>elegert </a:t>
            </a:r>
            <a:r>
              <a:rPr lang="nb-NO" sz="2400" dirty="0" smtClean="0"/>
              <a:t>fullmakt:</a:t>
            </a:r>
          </a:p>
          <a:p>
            <a:pPr lvl="1"/>
            <a:r>
              <a:rPr lang="nb-NO" sz="2000" dirty="0" smtClean="0"/>
              <a:t>IT-direktørens ansvar og oppgaver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2600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718592"/>
          </a:xfrm>
        </p:spPr>
        <p:txBody>
          <a:bodyPr/>
          <a:lstStyle/>
          <a:p>
            <a:r>
              <a:rPr lang="nb-NO" dirty="0" smtClean="0"/>
              <a:t>Beslutningsprosess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00808"/>
            <a:ext cx="7696200" cy="4395192"/>
          </a:xfrm>
        </p:spPr>
        <p:txBody>
          <a:bodyPr/>
          <a:lstStyle/>
          <a:p>
            <a:r>
              <a:rPr lang="nb-NO" dirty="0" smtClean="0"/>
              <a:t>Klargjøring </a:t>
            </a:r>
            <a:r>
              <a:rPr lang="nb-NO" dirty="0" smtClean="0"/>
              <a:t>nødvendig</a:t>
            </a:r>
            <a:endParaRPr lang="nb-NO" dirty="0" smtClean="0"/>
          </a:p>
          <a:p>
            <a:r>
              <a:rPr lang="nb-NO" dirty="0" smtClean="0"/>
              <a:t>Skal være s</a:t>
            </a:r>
            <a:r>
              <a:rPr lang="nb-NO" dirty="0" smtClean="0"/>
              <a:t>porbart</a:t>
            </a:r>
            <a:endParaRPr lang="nb-NO" dirty="0" smtClean="0"/>
          </a:p>
          <a:p>
            <a:r>
              <a:rPr lang="nb-NO" dirty="0" smtClean="0"/>
              <a:t>Beslutningsgrunnlaget skal beskrive:</a:t>
            </a:r>
            <a:endParaRPr lang="nb-NO" dirty="0" smtClean="0"/>
          </a:p>
          <a:p>
            <a:pPr lvl="1"/>
            <a:r>
              <a:rPr lang="nb-NO" dirty="0" smtClean="0"/>
              <a:t>Behov</a:t>
            </a:r>
          </a:p>
          <a:p>
            <a:pPr lvl="1"/>
            <a:r>
              <a:rPr lang="nb-NO" dirty="0" smtClean="0"/>
              <a:t>Gevinst</a:t>
            </a:r>
          </a:p>
          <a:p>
            <a:pPr lvl="1"/>
            <a:r>
              <a:rPr lang="nb-NO" dirty="0" smtClean="0"/>
              <a:t>Konsekvens</a:t>
            </a:r>
          </a:p>
          <a:p>
            <a:pPr lvl="1"/>
            <a:r>
              <a:rPr lang="nb-NO" dirty="0" smtClean="0"/>
              <a:t>Omfang og nedslagsfelt</a:t>
            </a:r>
          </a:p>
          <a:p>
            <a:pPr lvl="1"/>
            <a:r>
              <a:rPr lang="nb-NO" dirty="0" smtClean="0"/>
              <a:t>Virkemiddel</a:t>
            </a:r>
          </a:p>
          <a:p>
            <a:pPr lvl="1"/>
            <a:r>
              <a:rPr lang="nb-NO" dirty="0" smtClean="0"/>
              <a:t>Sanksjon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1909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862608"/>
          </a:xfrm>
        </p:spPr>
        <p:txBody>
          <a:bodyPr/>
          <a:lstStyle/>
          <a:p>
            <a:r>
              <a:rPr lang="nb-NO" dirty="0" smtClean="0"/>
              <a:t>Variantbegrensning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Antall:</a:t>
            </a:r>
          </a:p>
          <a:p>
            <a:pPr lvl="1"/>
            <a:r>
              <a:rPr lang="nb-NO" dirty="0" smtClean="0"/>
              <a:t>Fra mange til en eller noen få varianter der ‘noen få‘ er et lite tall</a:t>
            </a:r>
          </a:p>
          <a:p>
            <a:r>
              <a:rPr lang="nb-NO" dirty="0" smtClean="0"/>
              <a:t>Omfang og virkefelt</a:t>
            </a:r>
          </a:p>
          <a:p>
            <a:pPr lvl="1"/>
            <a:r>
              <a:rPr lang="nb-NO" dirty="0" smtClean="0"/>
              <a:t>Hvor og hvem begrensningen gjelder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54484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502568"/>
          </a:xfrm>
        </p:spPr>
        <p:txBody>
          <a:bodyPr/>
          <a:lstStyle/>
          <a:p>
            <a:r>
              <a:rPr lang="nb-NO" dirty="0" smtClean="0"/>
              <a:t>Unntakshåndtering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12776"/>
            <a:ext cx="7696200" cy="4683224"/>
          </a:xfrm>
        </p:spPr>
        <p:txBody>
          <a:bodyPr/>
          <a:lstStyle/>
          <a:p>
            <a:r>
              <a:rPr lang="nb-NO" dirty="0" smtClean="0"/>
              <a:t>Standardisering skal ikke legge hindringer i veien for virksomhet, må har prosess for å:</a:t>
            </a:r>
          </a:p>
          <a:p>
            <a:pPr lvl="1"/>
            <a:r>
              <a:rPr lang="nb-NO" dirty="0" smtClean="0"/>
              <a:t>Klargjøre hva som hindres og hva hindringen består i</a:t>
            </a:r>
          </a:p>
          <a:p>
            <a:pPr lvl="1"/>
            <a:r>
              <a:rPr lang="nb-NO" dirty="0" smtClean="0"/>
              <a:t>Vurdere alternativer og muligheter for å gå rundt hindringen uten at intensjonen med standarden svekkes</a:t>
            </a:r>
          </a:p>
          <a:p>
            <a:pPr lvl="1"/>
            <a:r>
              <a:rPr lang="nb-NO" dirty="0" smtClean="0"/>
              <a:t>Identifisere konsekvenser og kostnader ved </a:t>
            </a:r>
            <a:r>
              <a:rPr lang="nb-NO" dirty="0" smtClean="0"/>
              <a:t>dette</a:t>
            </a:r>
          </a:p>
          <a:p>
            <a:r>
              <a:rPr lang="nb-NO" dirty="0" smtClean="0"/>
              <a:t>Spesielt viktig å ha god prosess i forhold til behov innen forskning og utdanning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33198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Standardisering av organisasjon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IT-leder</a:t>
            </a:r>
            <a:r>
              <a:rPr lang="nb-NO" baseline="0" dirty="0" smtClean="0"/>
              <a:t> på fakultetene</a:t>
            </a:r>
          </a:p>
          <a:p>
            <a:pPr lvl="1"/>
            <a:r>
              <a:rPr lang="nb-NO" baseline="0" dirty="0" smtClean="0"/>
              <a:t>Ansvar, myndighet, kompetanse, stillingsinnhold</a:t>
            </a:r>
          </a:p>
          <a:p>
            <a:pPr lvl="1" rtl="0" eaLnBrk="1" fontAlgn="base" hangingPunct="1"/>
            <a:r>
              <a:rPr lang="nb-NO" sz="24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Ansvar delegert myndighet fra fakultetsdirektøren</a:t>
            </a:r>
            <a:endParaRPr lang="nb-NO" sz="2400" dirty="0" smtClean="0">
              <a:effectLst/>
            </a:endParaRPr>
          </a:p>
          <a:p>
            <a:pPr lvl="1" rtl="0" eaLnBrk="1" fontAlgn="base" hangingPunct="1"/>
            <a:r>
              <a:rPr lang="nb-NO" sz="24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Faglig</a:t>
            </a:r>
            <a:r>
              <a:rPr lang="nb-NO" sz="24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følge standarder på IT-området</a:t>
            </a:r>
            <a:endParaRPr lang="nb-NO" baseline="0" dirty="0" smtClean="0"/>
          </a:p>
          <a:p>
            <a:pPr lvl="0"/>
            <a:r>
              <a:rPr lang="nb-NO" baseline="0" dirty="0" smtClean="0"/>
              <a:t>Lokal IT-ansvarlig</a:t>
            </a:r>
          </a:p>
          <a:p>
            <a:pPr lvl="1"/>
            <a:r>
              <a:rPr lang="nb-NO" baseline="0" dirty="0" smtClean="0"/>
              <a:t>Oppgaver</a:t>
            </a:r>
          </a:p>
          <a:p>
            <a:pPr lvl="0"/>
            <a:r>
              <a:rPr lang="nb-NO" baseline="0" dirty="0" smtClean="0"/>
              <a:t>Kontaktpunkt USIT</a:t>
            </a:r>
          </a:p>
          <a:p>
            <a:pPr lvl="0"/>
            <a:r>
              <a:rPr lang="nb-NO" baseline="0" dirty="0" smtClean="0"/>
              <a:t>Kommunikasjon lokal – sentral IT</a:t>
            </a:r>
          </a:p>
          <a:p>
            <a:pPr lvl="1"/>
            <a:r>
              <a:rPr lang="nb-NO" baseline="0" dirty="0" smtClean="0"/>
              <a:t>IT-ledernettverk</a:t>
            </a:r>
          </a:p>
        </p:txBody>
      </p:sp>
    </p:spTree>
    <p:extLst>
      <p:ext uri="{BB962C8B-B14F-4D97-AF65-F5344CB8AC3E}">
        <p14:creationId xmlns:p14="http://schemas.microsoft.com/office/powerpoint/2010/main" val="24711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Standardisering av praksis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Ny tjeneste</a:t>
            </a:r>
          </a:p>
          <a:p>
            <a:pPr lvl="1"/>
            <a:r>
              <a:rPr lang="nb-NO" dirty="0" smtClean="0"/>
              <a:t>Behov, beslutning, prosjekt,</a:t>
            </a:r>
            <a:r>
              <a:rPr lang="nb-NO" baseline="0" dirty="0" smtClean="0"/>
              <a:t> utrulling, opplæring, dokumentasjon</a:t>
            </a:r>
            <a:endParaRPr lang="nb-NO" dirty="0" smtClean="0"/>
          </a:p>
          <a:p>
            <a:r>
              <a:rPr lang="nb-NO" dirty="0" smtClean="0"/>
              <a:t>1.</a:t>
            </a:r>
            <a:r>
              <a:rPr lang="nb-NO" baseline="0" dirty="0" smtClean="0"/>
              <a:t> linje</a:t>
            </a:r>
          </a:p>
          <a:p>
            <a:pPr lvl="1"/>
            <a:r>
              <a:rPr lang="nb-NO" baseline="0" dirty="0" smtClean="0"/>
              <a:t>Felles?</a:t>
            </a:r>
          </a:p>
          <a:p>
            <a:r>
              <a:rPr lang="nb-NO" baseline="0" dirty="0" smtClean="0"/>
              <a:t>Fagnettverk</a:t>
            </a:r>
          </a:p>
          <a:p>
            <a:pPr lvl="1"/>
            <a:r>
              <a:rPr lang="nb-NO" dirty="0" smtClean="0"/>
              <a:t>Kompetansespredning,</a:t>
            </a:r>
            <a:r>
              <a:rPr lang="nb-NO" baseline="0" dirty="0" smtClean="0"/>
              <a:t> brukermedvirkning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2670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Standardisering av teknikk og tjenester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Anskaffelser</a:t>
            </a:r>
          </a:p>
          <a:p>
            <a:pPr lvl="1"/>
            <a:r>
              <a:rPr lang="nb-NO" dirty="0" smtClean="0"/>
              <a:t>IT-utstyr,</a:t>
            </a:r>
            <a:r>
              <a:rPr lang="nb-NO" baseline="0" dirty="0" smtClean="0"/>
              <a:t> telefoni, programvare mm</a:t>
            </a:r>
            <a:endParaRPr lang="nb-NO" dirty="0" smtClean="0"/>
          </a:p>
          <a:p>
            <a:r>
              <a:rPr lang="nb-NO" dirty="0" smtClean="0"/>
              <a:t>Tekniske valg</a:t>
            </a:r>
          </a:p>
          <a:p>
            <a:pPr lvl="1"/>
            <a:r>
              <a:rPr lang="nb-NO" dirty="0" smtClean="0"/>
              <a:t>Nett, arbeidsplassutstyr,</a:t>
            </a:r>
            <a:r>
              <a:rPr lang="nb-NO" baseline="0" dirty="0" smtClean="0"/>
              <a:t> servere mm</a:t>
            </a:r>
            <a:endParaRPr lang="nb-NO" dirty="0" smtClean="0"/>
          </a:p>
          <a:p>
            <a:r>
              <a:rPr lang="nb-NO" dirty="0" smtClean="0"/>
              <a:t>Tjenester</a:t>
            </a:r>
          </a:p>
          <a:p>
            <a:pPr lvl="1"/>
            <a:r>
              <a:rPr lang="nb-NO" dirty="0" smtClean="0"/>
              <a:t>Epost, kalender, publiseringsløsning mm</a:t>
            </a:r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7923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574576"/>
          </a:xfrm>
        </p:spPr>
        <p:txBody>
          <a:bodyPr/>
          <a:lstStyle/>
          <a:p>
            <a:r>
              <a:rPr lang="nb-NO" dirty="0" smtClean="0"/>
              <a:t>Diskusjonspunkter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556792"/>
            <a:ext cx="7696200" cy="4539208"/>
          </a:xfrm>
        </p:spPr>
        <p:txBody>
          <a:bodyPr/>
          <a:lstStyle/>
          <a:p>
            <a:r>
              <a:rPr lang="nb-NO" dirty="0" smtClean="0"/>
              <a:t>Standardisering</a:t>
            </a:r>
            <a:r>
              <a:rPr lang="nb-NO" baseline="0" dirty="0" smtClean="0"/>
              <a:t> av organisasjon</a:t>
            </a:r>
          </a:p>
          <a:p>
            <a:pPr lvl="1"/>
            <a:r>
              <a:rPr lang="nb-NO" baseline="0" dirty="0" smtClean="0"/>
              <a:t>Standardisert organisering på fakultetene?</a:t>
            </a:r>
          </a:p>
          <a:p>
            <a:pPr lvl="2"/>
            <a:r>
              <a:rPr lang="nb-NO" baseline="0" dirty="0" smtClean="0"/>
              <a:t>Noen få varianter</a:t>
            </a:r>
          </a:p>
          <a:p>
            <a:pPr lvl="1"/>
            <a:r>
              <a:rPr lang="nb-NO" dirty="0" smtClean="0"/>
              <a:t>IT-leder med ansvar og myndighet</a:t>
            </a:r>
          </a:p>
          <a:p>
            <a:pPr lvl="2"/>
            <a:r>
              <a:rPr lang="nb-NO" dirty="0" smtClean="0"/>
              <a:t>Ansvar, kompetanse, myndighet</a:t>
            </a:r>
          </a:p>
          <a:p>
            <a:pPr lvl="1"/>
            <a:r>
              <a:rPr lang="nb-NO" baseline="0" dirty="0" smtClean="0"/>
              <a:t>IT-ledernettverk</a:t>
            </a:r>
          </a:p>
          <a:p>
            <a:pPr lvl="1"/>
            <a:endParaRPr lang="nb-NO" baseline="0" dirty="0" smtClean="0"/>
          </a:p>
          <a:p>
            <a:pPr lvl="0"/>
            <a:r>
              <a:rPr lang="nb-NO" dirty="0" smtClean="0"/>
              <a:t>S</a:t>
            </a:r>
            <a:r>
              <a:rPr lang="nb-NO" baseline="0" dirty="0" smtClean="0"/>
              <a:t>tandardisering av praksis</a:t>
            </a:r>
            <a:endParaRPr lang="nb-NO" baseline="0" dirty="0" smtClean="0"/>
          </a:p>
          <a:p>
            <a:pPr lvl="1"/>
            <a:r>
              <a:rPr lang="nb-NO" baseline="0" dirty="0" smtClean="0"/>
              <a:t>Sentralisert 1. linje?</a:t>
            </a:r>
          </a:p>
          <a:p>
            <a:pPr lvl="1"/>
            <a:r>
              <a:rPr lang="nb-NO" baseline="0" dirty="0" smtClean="0"/>
              <a:t>Fagnettverk</a:t>
            </a:r>
          </a:p>
          <a:p>
            <a:pPr lvl="1"/>
            <a:endParaRPr lang="nb-NO" baseline="0" dirty="0" smtClean="0"/>
          </a:p>
          <a:p>
            <a:pPr lvl="2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4152547"/>
      </p:ext>
    </p:extLst>
  </p:cSld>
  <p:clrMapOvr>
    <a:masterClrMapping/>
  </p:clrMapOvr>
</p:sld>
</file>

<file path=ppt/theme/theme1.xml><?xml version="1.0" encoding="utf-8"?>
<a:theme xmlns:a="http://schemas.openxmlformats.org/drawingml/2006/main" name="uio_HOVED_bokmål_2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uio_HOVED_bokmål_2.potx</Template>
  <TotalTime>8908</TotalTime>
  <Words>522</Words>
  <Application>Microsoft Office PowerPoint</Application>
  <PresentationFormat>On-screen Show (4:3)</PresentationFormat>
  <Paragraphs>113</Paragraphs>
  <Slides>16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uio_HOVED_bokmål_2</vt:lpstr>
      <vt:lpstr>Standardisering av IT-virksomheten</vt:lpstr>
      <vt:lpstr>Bakgrunn</vt:lpstr>
      <vt:lpstr>Standardisering:</vt:lpstr>
      <vt:lpstr>Gevinster:</vt:lpstr>
      <vt:lpstr>Objekter:</vt:lpstr>
      <vt:lpstr>Administrative IT-systemer</vt:lpstr>
      <vt:lpstr>Beslutning</vt:lpstr>
      <vt:lpstr>Delegering av ansvar og myndighet</vt:lpstr>
      <vt:lpstr>Grunnlag for standardiseringen</vt:lpstr>
      <vt:lpstr>Beslutningsprosess</vt:lpstr>
      <vt:lpstr>Variantbegrensning</vt:lpstr>
      <vt:lpstr>Unntakshåndtering</vt:lpstr>
      <vt:lpstr>Standardisering av organisasjon</vt:lpstr>
      <vt:lpstr>Standardisering av praksis</vt:lpstr>
      <vt:lpstr>Standardisering av teknikk og tjenester</vt:lpstr>
      <vt:lpstr>Diskusjonspunkter</vt:lpstr>
    </vt:vector>
  </TitlesOfParts>
  <Company>Rayon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bness</cp:lastModifiedBy>
  <cp:revision>86</cp:revision>
  <cp:lastPrinted>2011-11-16T23:44:19Z</cp:lastPrinted>
  <dcterms:created xsi:type="dcterms:W3CDTF">2010-03-22T14:17:36Z</dcterms:created>
  <dcterms:modified xsi:type="dcterms:W3CDTF">2012-04-26T07:52:30Z</dcterms:modified>
</cp:coreProperties>
</file>