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4" r:id="rId3"/>
    <p:sldId id="299" r:id="rId4"/>
    <p:sldId id="300" r:id="rId5"/>
    <p:sldId id="302" r:id="rId6"/>
    <p:sldId id="303" r:id="rId7"/>
    <p:sldId id="333" r:id="rId8"/>
    <p:sldId id="327" r:id="rId9"/>
    <p:sldId id="322" r:id="rId10"/>
    <p:sldId id="334" r:id="rId11"/>
    <p:sldId id="323" r:id="rId12"/>
    <p:sldId id="331" r:id="rId13"/>
    <p:sldId id="324" r:id="rId14"/>
    <p:sldId id="332" r:id="rId15"/>
    <p:sldId id="314" r:id="rId16"/>
    <p:sldId id="321" r:id="rId17"/>
    <p:sldId id="317" r:id="rId18"/>
    <p:sldId id="312" r:id="rId19"/>
    <p:sldId id="318" r:id="rId20"/>
    <p:sldId id="319" r:id="rId21"/>
    <p:sldId id="313" r:id="rId22"/>
    <p:sldId id="335" r:id="rId23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le Parelius" initials="H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ys stil 2 - aks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ys stil 2 - aks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608" y="-60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495334-1658-4466-92CF-30AA581EA427}" type="datetimeFigureOut">
              <a:rPr lang="nb-NO"/>
              <a:pPr>
                <a:defRPr/>
              </a:pPr>
              <a:t>20.05.2015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1210F4-B89E-4CB0-B7E4-5357AF49C5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7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08FEE3E-672A-4D20-96CE-24EF9A0893CF}" type="datetimeFigureOut">
              <a:rPr lang="nb-NO" altLang="nb-NO"/>
              <a:pPr>
                <a:defRPr/>
              </a:pPr>
              <a:t>20.05.2015</a:t>
            </a:fld>
            <a:endParaRPr lang="nb-NO" alt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nb-NO" noProof="0" smtClean="0"/>
              <a:t>Click to edit Master text styles</a:t>
            </a:r>
          </a:p>
          <a:p>
            <a:pPr lvl="1"/>
            <a:r>
              <a:rPr lang="en-US" altLang="nb-NO" noProof="0" smtClean="0"/>
              <a:t>Second level</a:t>
            </a:r>
          </a:p>
          <a:p>
            <a:pPr lvl="2"/>
            <a:r>
              <a:rPr lang="en-US" altLang="nb-NO" noProof="0" smtClean="0"/>
              <a:t>Third level</a:t>
            </a:r>
          </a:p>
          <a:p>
            <a:pPr lvl="3"/>
            <a:r>
              <a:rPr lang="en-US" altLang="nb-NO" noProof="0" smtClean="0"/>
              <a:t>Fourth level</a:t>
            </a:r>
          </a:p>
          <a:p>
            <a:pPr lvl="4"/>
            <a:r>
              <a:rPr lang="en-US" altLang="nb-NO" noProof="0" smtClean="0"/>
              <a:t>Fifth level</a:t>
            </a:r>
            <a:endParaRPr lang="nb-NO" altLang="nb-N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B78B3C5-145A-47F0-B1EC-E90B246CD23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89630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1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72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212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39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0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47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22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48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783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34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altLang="nb-NO" sz="3200" dirty="0" smtClean="0">
                <a:latin typeface="+mn-lt"/>
                <a:cs typeface="Arial" pitchFamily="34" charset="0"/>
              </a:rPr>
              <a:t>IHR og nærhetsmodellen: </a:t>
            </a:r>
          </a:p>
          <a:p>
            <a:pPr eaLnBrk="1" hangingPunct="1"/>
            <a:r>
              <a:rPr lang="nb-NO" altLang="nb-NO" sz="3200" dirty="0" smtClean="0">
                <a:latin typeface="+mn-lt"/>
                <a:cs typeface="Arial" pitchFamily="34" charset="0"/>
              </a:rPr>
              <a:t>Hva har vi </a:t>
            </a:r>
            <a:r>
              <a:rPr lang="nb-NO" altLang="nb-NO" sz="3200" dirty="0" smtClean="0">
                <a:latin typeface="+mn-lt"/>
                <a:cs typeface="Arial" pitchFamily="34" charset="0"/>
              </a:rPr>
              <a:t>oppnådd per mai 2015?</a:t>
            </a:r>
            <a:endParaRPr lang="nb-NO" altLang="nb-NO" sz="3200" dirty="0" smtClean="0">
              <a:latin typeface="+mn-lt"/>
              <a:cs typeface="Arial" pitchFamily="34" charset="0"/>
            </a:endParaRPr>
          </a:p>
          <a:p>
            <a:pPr eaLnBrk="1" hangingPunct="1"/>
            <a:endParaRPr lang="nb-NO" altLang="nb-NO" sz="20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 smtClean="0"/>
              <a:t>5. Femti millioner av </a:t>
            </a:r>
            <a:r>
              <a:rPr lang="nb-NO" altLang="nb-NO" sz="2800" dirty="0"/>
              <a:t>UiOs årlige totalramme er permanent </a:t>
            </a:r>
            <a:r>
              <a:rPr lang="nb-NO" altLang="nb-NO" sz="2800" dirty="0" smtClean="0"/>
              <a:t>omfordelt fra LOS til enhetene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71550" y="1844824"/>
            <a:ext cx="7696200" cy="4608512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2"/>
            <a:endParaRPr lang="nb-NO" altLang="nb-NO" dirty="0" smtClean="0"/>
          </a:p>
          <a:p>
            <a:pPr lvl="1"/>
            <a:r>
              <a:rPr lang="nb-NO" altLang="nb-NO" b="1" dirty="0" smtClean="0"/>
              <a:t>Det samfunnsvitenskapelige fakultet </a:t>
            </a:r>
            <a:endParaRPr lang="nb-NO" altLang="nb-NO" dirty="0" smtClean="0"/>
          </a:p>
          <a:p>
            <a:pPr lvl="2"/>
            <a:r>
              <a:rPr lang="nb-NO" sz="1800" dirty="0"/>
              <a:t>Tildelt stimuleringsmidler til enhetene for videreutvikling/utprøving av mer varierte undervisnings- og </a:t>
            </a:r>
            <a:r>
              <a:rPr lang="nb-NO" sz="1800" dirty="0" smtClean="0"/>
              <a:t>evalueringsmetoder</a:t>
            </a:r>
          </a:p>
          <a:p>
            <a:pPr lvl="2"/>
            <a:r>
              <a:rPr lang="nb-NO" sz="1800" dirty="0" smtClean="0"/>
              <a:t>Styrket Lektorprogrammet og gitt økte ressurser til styrking av studiekvalitet på Institutt for statsvitenskap</a:t>
            </a:r>
          </a:p>
          <a:p>
            <a:pPr lvl="2"/>
            <a:r>
              <a:rPr lang="nb-NO" sz="1800" dirty="0" smtClean="0"/>
              <a:t>Styrket det </a:t>
            </a:r>
            <a:r>
              <a:rPr lang="nb-NO" sz="1800" dirty="0"/>
              <a:t>faglige innholdet ved studiestart og sørget for bedre samkjøring av det øvrige programmet </a:t>
            </a:r>
            <a:r>
              <a:rPr lang="nb-NO" sz="1800" dirty="0" smtClean="0"/>
              <a:t>, samt tilsatt fadderkoordinator</a:t>
            </a:r>
            <a:endParaRPr lang="nb-NO" sz="1800" dirty="0"/>
          </a:p>
          <a:p>
            <a:pPr lvl="2"/>
            <a:endParaRPr lang="nb-NO" sz="1800" dirty="0"/>
          </a:p>
          <a:p>
            <a:pPr marL="457200" lvl="1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17106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 smtClean="0"/>
              <a:t>5. Femti millioner av </a:t>
            </a:r>
            <a:r>
              <a:rPr lang="nb-NO" altLang="nb-NO" sz="2800" dirty="0"/>
              <a:t>UiOs årlige totalramme er permanent </a:t>
            </a:r>
            <a:r>
              <a:rPr lang="nb-NO" altLang="nb-NO" sz="2800" dirty="0" smtClean="0"/>
              <a:t>omfordelt fra LOS til enhetene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71550" y="1844824"/>
            <a:ext cx="7696200" cy="4608512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2"/>
            <a:endParaRPr lang="nb-NO" altLang="nb-NO" dirty="0" smtClean="0"/>
          </a:p>
          <a:p>
            <a:pPr lvl="1"/>
            <a:r>
              <a:rPr lang="nb-NO" altLang="nb-NO" b="1" dirty="0" smtClean="0"/>
              <a:t>Det teologiske fakultet</a:t>
            </a:r>
          </a:p>
          <a:p>
            <a:pPr lvl="2"/>
            <a:r>
              <a:rPr lang="nb-NO" dirty="0" smtClean="0"/>
              <a:t>Driftsmidler til forskning</a:t>
            </a:r>
          </a:p>
          <a:p>
            <a:pPr lvl="2"/>
            <a:endParaRPr lang="nb-NO" dirty="0" smtClean="0"/>
          </a:p>
          <a:p>
            <a:pPr lvl="2"/>
            <a:r>
              <a:rPr lang="nb-NO" dirty="0" smtClean="0"/>
              <a:t>Styrking </a:t>
            </a:r>
            <a:r>
              <a:rPr lang="nb-NO" dirty="0"/>
              <a:t>av undervisning </a:t>
            </a:r>
            <a:r>
              <a:rPr lang="nb-NO" dirty="0" smtClean="0"/>
              <a:t>for- </a:t>
            </a:r>
            <a:r>
              <a:rPr lang="nb-NO" dirty="0"/>
              <a:t>og oppfølging av </a:t>
            </a:r>
            <a:r>
              <a:rPr lang="nb-NO" dirty="0" err="1" smtClean="0"/>
              <a:t>førsteårsstudenter</a:t>
            </a:r>
            <a:endParaRPr lang="nb-NO" dirty="0" smtClean="0"/>
          </a:p>
          <a:p>
            <a:pPr lvl="2"/>
            <a:endParaRPr lang="nb-NO" altLang="nb-NO" dirty="0"/>
          </a:p>
          <a:p>
            <a:pPr lvl="2"/>
            <a:endParaRPr lang="nb-NO" altLang="nb-NO" dirty="0" smtClean="0"/>
          </a:p>
          <a:p>
            <a:pPr lvl="1"/>
            <a:endParaRPr lang="nb-NO" altLang="nb-NO" dirty="0"/>
          </a:p>
          <a:p>
            <a:pPr lvl="1"/>
            <a:endParaRPr lang="nb-NO" altLang="nb-NO" dirty="0" smtClean="0"/>
          </a:p>
          <a:p>
            <a:pPr lvl="1"/>
            <a:endParaRPr lang="nb-NO" altLang="nb-NO" dirty="0" smtClean="0"/>
          </a:p>
          <a:p>
            <a:pPr lvl="1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marL="914400" lvl="2" indent="0">
              <a:buNone/>
            </a:pPr>
            <a:endParaRPr lang="nb-NO" altLang="nb-NO" dirty="0" smtClean="0"/>
          </a:p>
          <a:p>
            <a:pPr marL="457200" lvl="1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27247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 smtClean="0"/>
              <a:t>5. Femti millioner av </a:t>
            </a:r>
            <a:r>
              <a:rPr lang="nb-NO" altLang="nb-NO" sz="2800" dirty="0"/>
              <a:t>UiOs årlige totalramme er permanent </a:t>
            </a:r>
            <a:r>
              <a:rPr lang="nb-NO" altLang="nb-NO" sz="2800" dirty="0" smtClean="0"/>
              <a:t>omfordelt fra LOS til enhetene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71550" y="1844824"/>
            <a:ext cx="7696200" cy="4608512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2"/>
            <a:endParaRPr lang="nb-NO" altLang="nb-NO" dirty="0" smtClean="0"/>
          </a:p>
          <a:p>
            <a:pPr lvl="1"/>
            <a:r>
              <a:rPr lang="nb-NO" altLang="nb-NO" b="1" dirty="0" smtClean="0"/>
              <a:t>Det utdanningsvitenskapelige fakultet</a:t>
            </a:r>
          </a:p>
          <a:p>
            <a:pPr lvl="2"/>
            <a:r>
              <a:rPr lang="nb-NO" altLang="nb-NO" dirty="0" err="1" smtClean="0"/>
              <a:t>Fakultære</a:t>
            </a:r>
            <a:r>
              <a:rPr lang="nb-NO" altLang="nb-NO" dirty="0" smtClean="0"/>
              <a:t> forskergrupper mottar driftsmidler direkte fra fakultetet (4 MNOK per år). Tilførte midler bidrar til å opprettholde disse samtidig som staben har kunnet gjennomføre en nødvendig og omfattende fornyelse av staben </a:t>
            </a:r>
            <a:r>
              <a:rPr lang="nb-NO" altLang="nb-NO" dirty="0" err="1" smtClean="0"/>
              <a:t>pga</a:t>
            </a:r>
            <a:r>
              <a:rPr lang="nb-NO" altLang="nb-NO" dirty="0" smtClean="0"/>
              <a:t> høy alder og mange pensjoneringer</a:t>
            </a:r>
          </a:p>
          <a:p>
            <a:pPr lvl="2"/>
            <a:endParaRPr lang="nb-NO" altLang="nb-NO" dirty="0" smtClean="0"/>
          </a:p>
          <a:p>
            <a:pPr lvl="2"/>
            <a:r>
              <a:rPr lang="nb-NO" altLang="nb-NO" dirty="0" smtClean="0"/>
              <a:t>Opprettholde og forsterke undervisningsintensiteten innenfor utvalgte utdanningstilbud</a:t>
            </a:r>
          </a:p>
          <a:p>
            <a:pPr lvl="2"/>
            <a:endParaRPr lang="nb-NO" altLang="nb-NO" dirty="0" smtClean="0"/>
          </a:p>
          <a:p>
            <a:pPr lvl="2"/>
            <a:r>
              <a:rPr lang="nb-NO" altLang="nb-NO" dirty="0" smtClean="0"/>
              <a:t>Styrking av fakultetets arbeid med semesterstart med siktemål å redusere frafall</a:t>
            </a:r>
          </a:p>
          <a:p>
            <a:pPr lvl="2"/>
            <a:endParaRPr lang="nb-NO" altLang="nb-NO" dirty="0" smtClean="0"/>
          </a:p>
          <a:p>
            <a:pPr lvl="1"/>
            <a:endParaRPr lang="nb-NO" altLang="nb-NO" dirty="0"/>
          </a:p>
          <a:p>
            <a:pPr lvl="1"/>
            <a:endParaRPr lang="nb-NO" altLang="nb-NO" dirty="0" smtClean="0"/>
          </a:p>
          <a:p>
            <a:pPr lvl="1"/>
            <a:endParaRPr lang="nb-NO" altLang="nb-NO" dirty="0" smtClean="0"/>
          </a:p>
          <a:p>
            <a:pPr lvl="1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marL="914400" lvl="2" indent="0">
              <a:buNone/>
            </a:pPr>
            <a:endParaRPr lang="nb-NO" altLang="nb-NO" dirty="0" smtClean="0"/>
          </a:p>
          <a:p>
            <a:pPr marL="457200" lvl="1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8361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 smtClean="0"/>
              <a:t>5. Femti millioner av </a:t>
            </a:r>
            <a:r>
              <a:rPr lang="nb-NO" altLang="nb-NO" sz="2800" dirty="0"/>
              <a:t>UiOs årlige totalramme er permanent </a:t>
            </a:r>
            <a:r>
              <a:rPr lang="nb-NO" altLang="nb-NO" sz="2800" dirty="0" smtClean="0"/>
              <a:t>omfordelt fra LOS til enhetene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71550" y="1844824"/>
            <a:ext cx="7696200" cy="4608512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1"/>
            <a:endParaRPr lang="nb-NO" altLang="nb-NO" b="1" dirty="0" smtClean="0"/>
          </a:p>
          <a:p>
            <a:pPr lvl="1"/>
            <a:r>
              <a:rPr lang="nb-NO" altLang="nb-NO" b="1" dirty="0" smtClean="0"/>
              <a:t>Kulturhistorisk museum:</a:t>
            </a:r>
            <a:endParaRPr lang="nb-NO" altLang="nb-NO" b="1" dirty="0"/>
          </a:p>
          <a:p>
            <a:pPr lvl="2"/>
            <a:r>
              <a:rPr lang="nb-NO" altLang="nb-NO" dirty="0"/>
              <a:t>Utvikling av prosjektportal og styrking av </a:t>
            </a:r>
            <a:r>
              <a:rPr lang="nb-NO" altLang="nb-NO" dirty="0" err="1"/>
              <a:t>busdjettposter</a:t>
            </a:r>
            <a:r>
              <a:rPr lang="nb-NO" altLang="nb-NO" dirty="0"/>
              <a:t> knyttet til </a:t>
            </a:r>
            <a:r>
              <a:rPr lang="nb-NO" altLang="nb-NO" dirty="0" err="1"/>
              <a:t>prosjektuvikling</a:t>
            </a:r>
            <a:r>
              <a:rPr lang="nb-NO" altLang="nb-NO" dirty="0"/>
              <a:t> (disponert av internt forskningsråd) og pågående forskning (disponert av seksjonene</a:t>
            </a:r>
            <a:r>
              <a:rPr lang="nb-NO" altLang="nb-NO" dirty="0" smtClean="0"/>
              <a:t>)</a:t>
            </a:r>
          </a:p>
          <a:p>
            <a:pPr lvl="2"/>
            <a:endParaRPr lang="nb-NO" altLang="nb-NO" dirty="0" smtClean="0"/>
          </a:p>
          <a:p>
            <a:pPr lvl="1"/>
            <a:r>
              <a:rPr lang="nb-NO" altLang="nb-NO" b="1" dirty="0" smtClean="0"/>
              <a:t>Naturhistorisk museum</a:t>
            </a:r>
          </a:p>
          <a:p>
            <a:pPr lvl="2"/>
            <a:r>
              <a:rPr lang="nb-NO" altLang="nb-NO" dirty="0" smtClean="0"/>
              <a:t>Styrket forskningsaktiviteter: bidrag til opprettelsen av 7 nye forskergrupper</a:t>
            </a:r>
          </a:p>
          <a:p>
            <a:pPr lvl="1"/>
            <a:endParaRPr lang="nb-NO" altLang="nb-NO" dirty="0" smtClean="0"/>
          </a:p>
          <a:p>
            <a:pPr lvl="1"/>
            <a:endParaRPr lang="nb-NO" altLang="nb-NO" dirty="0" smtClean="0"/>
          </a:p>
          <a:p>
            <a:pPr lvl="1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marL="914400" lvl="2" indent="0">
              <a:buNone/>
            </a:pPr>
            <a:endParaRPr lang="nb-NO" altLang="nb-NO" dirty="0" smtClean="0"/>
          </a:p>
          <a:p>
            <a:pPr marL="457200" lvl="1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40843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 smtClean="0"/>
              <a:t>5. Femti millioner av </a:t>
            </a:r>
            <a:r>
              <a:rPr lang="nb-NO" altLang="nb-NO" sz="2800" dirty="0"/>
              <a:t>UiOs årlige totalramme er permanent </a:t>
            </a:r>
            <a:r>
              <a:rPr lang="nb-NO" altLang="nb-NO" sz="2800" dirty="0" smtClean="0"/>
              <a:t>omfordelt fra LOS til enhetene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71550" y="1844824"/>
            <a:ext cx="7696200" cy="4608512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1"/>
            <a:endParaRPr lang="nb-NO" altLang="nb-NO" b="1" dirty="0" smtClean="0"/>
          </a:p>
          <a:p>
            <a:pPr lvl="1"/>
            <a:r>
              <a:rPr lang="nb-NO" altLang="nb-NO" b="1" dirty="0" smtClean="0"/>
              <a:t>Universitetsbiblioteket</a:t>
            </a:r>
          </a:p>
          <a:p>
            <a:pPr lvl="2"/>
            <a:r>
              <a:rPr lang="nb-NO" altLang="nb-NO" dirty="0" smtClean="0"/>
              <a:t>Styrket </a:t>
            </a:r>
            <a:r>
              <a:rPr lang="nb-NO" altLang="nb-NO" dirty="0"/>
              <a:t>formidling av forskning gjennom arrangementer på </a:t>
            </a:r>
            <a:r>
              <a:rPr lang="nb-NO" altLang="nb-NO"/>
              <a:t>avdelingsbibliotekene </a:t>
            </a:r>
            <a:endParaRPr lang="nb-NO" altLang="nb-NO" smtClean="0"/>
          </a:p>
          <a:p>
            <a:pPr lvl="2"/>
            <a:endParaRPr lang="nb-NO" altLang="nb-NO" dirty="0"/>
          </a:p>
          <a:p>
            <a:pPr lvl="2"/>
            <a:r>
              <a:rPr lang="nb-NO" altLang="nb-NO" dirty="0"/>
              <a:t>Utvidede åpningstider på flere avdelinger på UB</a:t>
            </a:r>
          </a:p>
          <a:p>
            <a:pPr lvl="1"/>
            <a:endParaRPr lang="nb-NO" altLang="nb-NO" dirty="0"/>
          </a:p>
          <a:p>
            <a:pPr lvl="1"/>
            <a:endParaRPr lang="nb-NO" altLang="nb-NO" dirty="0" smtClean="0"/>
          </a:p>
          <a:p>
            <a:pPr lvl="1"/>
            <a:endParaRPr lang="nb-NO" altLang="nb-NO" dirty="0" smtClean="0"/>
          </a:p>
          <a:p>
            <a:pPr lvl="1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marL="914400" lvl="2" indent="0">
              <a:buNone/>
            </a:pPr>
            <a:endParaRPr lang="nb-NO" altLang="nb-NO" dirty="0" smtClean="0"/>
          </a:p>
          <a:p>
            <a:pPr marL="457200" lvl="1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8535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6. Endringer i roller og ansvar knyttet til de administrative nivåene</a:t>
            </a:r>
            <a:endParaRPr lang="nb-NO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5576" y="2348880"/>
            <a:ext cx="7696200" cy="3682752"/>
          </a:xfrm>
          <a:prstGeom prst="rect">
            <a:avLst/>
          </a:pr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 smtClean="0"/>
              <a:t>Det betyr:</a:t>
            </a:r>
          </a:p>
          <a:p>
            <a:pPr lvl="1"/>
            <a:r>
              <a:rPr lang="nb-NO" sz="1800" dirty="0" smtClean="0"/>
              <a:t>Ny </a:t>
            </a:r>
            <a:r>
              <a:rPr lang="nb-NO" sz="1800" dirty="0"/>
              <a:t>organisering av de sentrale administrative tjenestene fra 1.1.2014</a:t>
            </a:r>
          </a:p>
          <a:p>
            <a:pPr lvl="1"/>
            <a:r>
              <a:rPr lang="nb-NO" sz="1800" dirty="0" smtClean="0"/>
              <a:t>Gjennomføring av </a:t>
            </a:r>
            <a:r>
              <a:rPr lang="nb-NO" sz="1800" dirty="0"/>
              <a:t>nærhetsmodellen:</a:t>
            </a:r>
          </a:p>
          <a:p>
            <a:pPr lvl="2"/>
            <a:r>
              <a:rPr lang="nb-NO" sz="1800" dirty="0"/>
              <a:t>Hovedprosesser og endringsbehov i grenseflaten mellom LOS og enhetene er gjennomgått</a:t>
            </a:r>
          </a:p>
          <a:p>
            <a:pPr lvl="2"/>
            <a:r>
              <a:rPr lang="nb-NO" sz="1800" dirty="0"/>
              <a:t>Områder som skal utvikles videre er identifisert</a:t>
            </a:r>
          </a:p>
          <a:p>
            <a:pPr lvl="2"/>
            <a:r>
              <a:rPr lang="nb-NO" sz="1800" dirty="0"/>
              <a:t>Nettverk mellom LOS og enhetene er gjennomgått og mandater for nettverkene er vedtatt</a:t>
            </a:r>
          </a:p>
          <a:p>
            <a:pPr lvl="1"/>
            <a:endParaRPr lang="nb-NO" sz="2000" dirty="0"/>
          </a:p>
          <a:p>
            <a:endParaRPr lang="nb-NO" altLang="nb-NO" kern="0" dirty="0" smtClean="0"/>
          </a:p>
          <a:p>
            <a:pPr marL="457200" lvl="1" indent="0">
              <a:buFontTx/>
              <a:buNone/>
            </a:pPr>
            <a:endParaRPr lang="nb-NO" altLang="nb-NO" kern="0" dirty="0" smtClean="0"/>
          </a:p>
        </p:txBody>
      </p:sp>
    </p:spTree>
    <p:extLst>
      <p:ext uri="{BB962C8B-B14F-4D97-AF65-F5344CB8AC3E}">
        <p14:creationId xmlns:p14="http://schemas.microsoft.com/office/powerpoint/2010/main" val="11768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72400" cy="1362075"/>
          </a:xfrm>
        </p:spPr>
        <p:txBody>
          <a:bodyPr/>
          <a:lstStyle/>
          <a:p>
            <a:r>
              <a:rPr lang="nb-NO" dirty="0" smtClean="0"/>
              <a:t>utdyping AV RESULTATER</a:t>
            </a:r>
            <a:endParaRPr lang="nb-NO" dirty="0"/>
          </a:p>
        </p:txBody>
      </p:sp>
      <p:sp>
        <p:nvSpPr>
          <p:cNvPr id="6" name="Rectangle 5"/>
          <p:cNvSpPr/>
          <p:nvPr/>
        </p:nvSpPr>
        <p:spPr>
          <a:xfrm>
            <a:off x="3707904" y="40050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dirty="0" smtClean="0"/>
              <a:t>Eksternfinansierte prosjekter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Studieadministrasjon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Bilagslønn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UiOs </a:t>
            </a:r>
            <a:r>
              <a:rPr lang="nb-NO" dirty="0" smtClean="0"/>
              <a:t>nettsted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Administrative </a:t>
            </a:r>
            <a:r>
              <a:rPr lang="nb-NO" dirty="0"/>
              <a:t>IT-systemer</a:t>
            </a:r>
          </a:p>
          <a:p>
            <a:pPr marL="457200" indent="-45720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79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Eksternfinansierte prosjekter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1700 </a:t>
            </a:r>
            <a:r>
              <a:rPr lang="nb-NO" sz="2000" dirty="0"/>
              <a:t>prosjekter er </a:t>
            </a:r>
            <a:r>
              <a:rPr lang="nb-NO" sz="2000" dirty="0" smtClean="0"/>
              <a:t>gjennomgått og kvalitetssikret</a:t>
            </a:r>
            <a:endParaRPr lang="nb-NO" sz="2000" dirty="0"/>
          </a:p>
          <a:p>
            <a:r>
              <a:rPr lang="nb-NO" sz="2000" dirty="0" smtClean="0"/>
              <a:t>Basis- og eksternfinansiering ses i sammenheng</a:t>
            </a:r>
          </a:p>
          <a:p>
            <a:r>
              <a:rPr lang="nb-NO" sz="2000" dirty="0" smtClean="0"/>
              <a:t>Nasjonal TDI-modell for NFR-finansierte prosjekter er innført</a:t>
            </a:r>
          </a:p>
          <a:p>
            <a:r>
              <a:rPr lang="nb-NO" sz="2000" dirty="0" smtClean="0"/>
              <a:t>Prinsippet om totalregnskapsføring er gjennomført</a:t>
            </a:r>
          </a:p>
          <a:p>
            <a:r>
              <a:rPr lang="nb-NO" sz="2000" dirty="0" smtClean="0"/>
              <a:t>Standardkontrakter er revidert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48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Studieadministrasjon 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Masteropptaket </a:t>
            </a:r>
            <a:r>
              <a:rPr lang="nb-NO" sz="2000" dirty="0"/>
              <a:t>er samordnet og sentralisert</a:t>
            </a:r>
          </a:p>
          <a:p>
            <a:r>
              <a:rPr lang="nb-NO" sz="2000" dirty="0" smtClean="0"/>
              <a:t>Elektronisk </a:t>
            </a:r>
            <a:r>
              <a:rPr lang="nb-NO" sz="2000" dirty="0"/>
              <a:t>opplasting av søknadsdokumentasjon er tatt i bruk </a:t>
            </a:r>
          </a:p>
          <a:p>
            <a:r>
              <a:rPr lang="nb-NO" sz="2000" dirty="0" smtClean="0"/>
              <a:t>Forenkling av arbeidsprosesser og nye felles rutiner </a:t>
            </a:r>
            <a:r>
              <a:rPr lang="nb-NO" sz="2000" smtClean="0"/>
              <a:t>for inn- og utreisende utvekslingsstudenter. </a:t>
            </a:r>
            <a:r>
              <a:rPr lang="nb-NO" sz="2000" dirty="0" smtClean="0"/>
              <a:t>Digitalisert arbeidsprosess.</a:t>
            </a:r>
            <a:endParaRPr lang="nb-NO" sz="2000" dirty="0"/>
          </a:p>
          <a:p>
            <a:r>
              <a:rPr lang="nb-NO" sz="2000" dirty="0" smtClean="0"/>
              <a:t>Forenkling av arbeidsprosesser og nye felles rutiner og standarder ved inn </a:t>
            </a:r>
            <a:r>
              <a:rPr lang="nb-NO" sz="2000" dirty="0"/>
              <a:t>og utreisende </a:t>
            </a:r>
            <a:r>
              <a:rPr lang="nb-NO" sz="2000" dirty="0" smtClean="0"/>
              <a:t>studenter og utvekslingsstudenter. Fulldigitalisert </a:t>
            </a:r>
            <a:r>
              <a:rPr lang="nb-NO" sz="2000" dirty="0"/>
              <a:t>arbeidsprosess </a:t>
            </a:r>
            <a:endParaRPr lang="nb-NO" sz="2000" dirty="0" smtClean="0"/>
          </a:p>
          <a:p>
            <a:r>
              <a:rPr lang="nb-NO" sz="2000" dirty="0" smtClean="0"/>
              <a:t>Digital </a:t>
            </a:r>
            <a:r>
              <a:rPr lang="nb-NO" sz="2000" dirty="0"/>
              <a:t>eksamen er gjennomført i storskala på Det juridiske </a:t>
            </a:r>
            <a:r>
              <a:rPr lang="nb-NO" sz="2000" dirty="0" smtClean="0"/>
              <a:t>fakultet og videre utvikling pågår</a:t>
            </a:r>
          </a:p>
          <a:p>
            <a:r>
              <a:rPr lang="nb-NO" sz="2000" dirty="0" smtClean="0"/>
              <a:t>Felles innkjøp av eksamenspapirer for hele UiO</a:t>
            </a:r>
            <a:endParaRPr lang="nb-NO" sz="20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78157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Bilagslønn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Rutiner og juridiske forhold rundt ansettelseskontrakter for personer med oppdrag og timelønn er gjennomgått  det er utviklet maler og som er tilpasset hver ansatte-kategori.</a:t>
            </a:r>
            <a:r>
              <a:rPr lang="nb-NO" sz="2000" dirty="0"/>
              <a:t> En slik standardisering </a:t>
            </a:r>
            <a:r>
              <a:rPr lang="nb-NO" sz="2000" dirty="0" smtClean="0"/>
              <a:t>har vært en forutsetning </a:t>
            </a:r>
            <a:r>
              <a:rPr lang="nb-NO" sz="2000" dirty="0"/>
              <a:t>for å kunne gi digital støtte til  arbeidsprosessene. </a:t>
            </a:r>
            <a:endParaRPr lang="nb-NO" sz="2000" dirty="0" smtClean="0">
              <a:solidFill>
                <a:srgbClr val="FF0000"/>
              </a:solidFill>
            </a:endParaRPr>
          </a:p>
          <a:p>
            <a:r>
              <a:rPr lang="nb-NO" sz="2000" dirty="0" smtClean="0"/>
              <a:t>Prosessen fra kontrakt til utbetaling er digitalisert – piloteres våren 2015</a:t>
            </a:r>
          </a:p>
          <a:p>
            <a:r>
              <a:rPr lang="nb-NO" sz="2000" dirty="0" smtClean="0"/>
              <a:t>Gjennom </a:t>
            </a:r>
            <a:r>
              <a:rPr lang="nb-NO" sz="2000" dirty="0"/>
              <a:t>desentral datafangst (opplysninger registreres elektronisk der de oppstår første gang), forventes en reduksjon i ressurser som går med til registrering av opplysninger, samt at prosessen vil gå raskere, med bedre oversikt for alle involverte.</a:t>
            </a:r>
          </a:p>
          <a:p>
            <a:endParaRPr lang="nb-NO" sz="20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77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IHR og nærhetsmodellen har ført til: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nb-NO" sz="2400" dirty="0" smtClean="0"/>
              <a:t>Sterkere brukerorientering og mere involvering av enhetene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/>
              <a:t>Effektivisering av arbeidsprosesser </a:t>
            </a:r>
            <a:endParaRPr lang="nb-NO" altLang="nb-NO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nb-NO" sz="2400" dirty="0" smtClean="0"/>
              <a:t>Bedre tilrettelegging for strategisk styring av den administrative IT-porteføljen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sz="2400" dirty="0"/>
              <a:t>Bedre administrativ tilrettelegging for eksternfinansierte prosjekter </a:t>
            </a:r>
            <a:endParaRPr lang="nb-NO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nb-NO" sz="2400" dirty="0" smtClean="0"/>
              <a:t>50 millioner av UiOs årlige totalramme er permanent omfordelt fra LOS til enhetene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sz="2400" dirty="0" smtClean="0"/>
              <a:t>Endringer i roller og ansvar knyttet til de administrative nivåene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nb-NO" sz="2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UiOs nettsted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Det er vedtatt et felles ambisjonsnivå for nettstedet: </a:t>
            </a:r>
            <a:r>
              <a:rPr lang="nb-NO" sz="2000" i="1" dirty="0" smtClean="0"/>
              <a:t>uio.no </a:t>
            </a:r>
            <a:r>
              <a:rPr lang="nb-NO" sz="2000" i="1" dirty="0"/>
              <a:t>skal være blant de ledende europeiske universitetene på nett</a:t>
            </a:r>
            <a:r>
              <a:rPr lang="nb-NO" sz="2000" i="1" dirty="0" smtClean="0"/>
              <a:t>.</a:t>
            </a:r>
          </a:p>
          <a:p>
            <a:r>
              <a:rPr lang="nb-NO" sz="2000" dirty="0"/>
              <a:t>Det er </a:t>
            </a:r>
            <a:r>
              <a:rPr lang="nb-NO" sz="2000" dirty="0" smtClean="0"/>
              <a:t>vedtatt </a:t>
            </a:r>
            <a:r>
              <a:rPr lang="nb-NO" sz="2000" dirty="0"/>
              <a:t>hvilket innhold som skal ha gode felles standarder for hele UiO og hvilket innhold enhetene selv skal prioritere omfang og ambisjonsnivå for.</a:t>
            </a:r>
          </a:p>
          <a:p>
            <a:r>
              <a:rPr lang="nb-NO" sz="2000" dirty="0" smtClean="0"/>
              <a:t>Utviklingsprosesser basert på ambisjoner og prioriteringer er satt i gang</a:t>
            </a:r>
          </a:p>
          <a:p>
            <a:r>
              <a:rPr lang="nb-NO" sz="2000" dirty="0" smtClean="0"/>
              <a:t>Videreutvikling av nettløsninger for internkommunikasjon og administrasjon av studiene og </a:t>
            </a:r>
            <a:r>
              <a:rPr lang="nb-NO" sz="2000" dirty="0" err="1" smtClean="0"/>
              <a:t>phd</a:t>
            </a:r>
            <a:r>
              <a:rPr lang="nb-NO" sz="2000" dirty="0" smtClean="0"/>
              <a:t> er satt i gang</a:t>
            </a:r>
          </a:p>
          <a:p>
            <a:r>
              <a:rPr lang="nb-NO" sz="2000" dirty="0" smtClean="0"/>
              <a:t>Enhetene gjennomfører egne prioriteringer for lokalt  innhold som ikke har felles standarder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5959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96200" cy="1143000"/>
          </a:xfrm>
        </p:spPr>
        <p:txBody>
          <a:bodyPr/>
          <a:lstStyle/>
          <a:p>
            <a:r>
              <a:rPr lang="nb-NO" dirty="0" smtClean="0"/>
              <a:t>5. Administrativ IT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4114800"/>
          </a:xfrm>
        </p:spPr>
        <p:txBody>
          <a:bodyPr/>
          <a:lstStyle/>
          <a:p>
            <a:r>
              <a:rPr lang="nb-NO" sz="1950" dirty="0" smtClean="0"/>
              <a:t>Antall innlogginger for </a:t>
            </a:r>
            <a:r>
              <a:rPr lang="nb-NO" sz="1950" dirty="0"/>
              <a:t>UiO-brukere er vesentlig redusert. </a:t>
            </a:r>
            <a:endParaRPr lang="nb-NO" sz="1950" dirty="0" smtClean="0"/>
          </a:p>
          <a:p>
            <a:r>
              <a:rPr lang="nb-NO" sz="1950" dirty="0"/>
              <a:t>R</a:t>
            </a:r>
            <a:r>
              <a:rPr lang="nb-NO" sz="1950" dirty="0" smtClean="0"/>
              <a:t>egistrering </a:t>
            </a:r>
            <a:r>
              <a:rPr lang="nb-NO" sz="1950" dirty="0"/>
              <a:t>av </a:t>
            </a:r>
            <a:r>
              <a:rPr lang="nb-NO" sz="1950" dirty="0" smtClean="0"/>
              <a:t>nytilsatte er raskere</a:t>
            </a:r>
            <a:endParaRPr lang="nb-NO" sz="1950" dirty="0"/>
          </a:p>
          <a:p>
            <a:r>
              <a:rPr lang="nb-NO" sz="1950" dirty="0" smtClean="0"/>
              <a:t>Forbedret </a:t>
            </a:r>
            <a:r>
              <a:rPr lang="nb-NO" sz="1950" dirty="0"/>
              <a:t>"kiosk"-løsning</a:t>
            </a:r>
          </a:p>
          <a:p>
            <a:r>
              <a:rPr lang="nb-NO" sz="1950" dirty="0" smtClean="0"/>
              <a:t>Brukerstøtte </a:t>
            </a:r>
            <a:r>
              <a:rPr lang="nb-NO" sz="1950" dirty="0"/>
              <a:t>for ansatte </a:t>
            </a:r>
            <a:r>
              <a:rPr lang="nb-NO" sz="1950" dirty="0" smtClean="0"/>
              <a:t>er utvidet </a:t>
            </a:r>
            <a:r>
              <a:rPr lang="nb-NO" sz="1950" dirty="0"/>
              <a:t>til </a:t>
            </a:r>
            <a:r>
              <a:rPr lang="nb-NO" sz="1950" dirty="0" smtClean="0"/>
              <a:t>etter </a:t>
            </a:r>
            <a:r>
              <a:rPr lang="nb-NO" sz="1950" dirty="0" err="1"/>
              <a:t>kl</a:t>
            </a:r>
            <a:r>
              <a:rPr lang="nb-NO" sz="1950" dirty="0"/>
              <a:t> 16</a:t>
            </a:r>
          </a:p>
          <a:p>
            <a:r>
              <a:rPr lang="nb-NO" sz="1950" dirty="0" smtClean="0"/>
              <a:t>Flere basestasjoner gir bedre trådløst </a:t>
            </a:r>
            <a:r>
              <a:rPr lang="nb-NO" sz="1950" dirty="0"/>
              <a:t>nett på </a:t>
            </a:r>
            <a:r>
              <a:rPr lang="nb-NO" sz="1950" dirty="0" smtClean="0"/>
              <a:t>UiO</a:t>
            </a:r>
            <a:endParaRPr lang="nb-NO" sz="1950" dirty="0"/>
          </a:p>
          <a:p>
            <a:r>
              <a:rPr lang="nb-NO" sz="1950" dirty="0" smtClean="0"/>
              <a:t>Det er utviklet </a:t>
            </a:r>
            <a:r>
              <a:rPr lang="nb-NO" sz="1950" dirty="0"/>
              <a:t>veiledning for bruk av mobile enheter</a:t>
            </a:r>
          </a:p>
          <a:p>
            <a:r>
              <a:rPr lang="nb-NO" sz="1950" dirty="0" smtClean="0"/>
              <a:t>Det er utviklet </a:t>
            </a:r>
            <a:r>
              <a:rPr lang="nb-NO" sz="1950" dirty="0"/>
              <a:t>stordriftsverktøy for </a:t>
            </a:r>
            <a:r>
              <a:rPr lang="nb-NO" sz="1950" dirty="0" smtClean="0"/>
              <a:t>Mac og lokal </a:t>
            </a:r>
            <a:r>
              <a:rPr lang="nb-NO" sz="1950" dirty="0"/>
              <a:t>IT </a:t>
            </a:r>
            <a:r>
              <a:rPr lang="nb-NO" sz="1950" dirty="0" smtClean="0"/>
              <a:t>kan nå enklere ha </a:t>
            </a:r>
            <a:r>
              <a:rPr lang="nb-NO" sz="1950" dirty="0"/>
              <a:t>gode driftsløsninger på enhetens </a:t>
            </a:r>
            <a:r>
              <a:rPr lang="nb-NO" sz="1950" dirty="0" err="1"/>
              <a:t>Mac'er</a:t>
            </a:r>
            <a:r>
              <a:rPr lang="nb-NO" sz="1950" dirty="0"/>
              <a:t>.  </a:t>
            </a:r>
          </a:p>
          <a:p>
            <a:r>
              <a:rPr lang="nb-NO" sz="1950" dirty="0" smtClean="0"/>
              <a:t>Studenter kan få passord </a:t>
            </a:r>
            <a:r>
              <a:rPr lang="nb-NO" sz="1950" dirty="0"/>
              <a:t>på </a:t>
            </a:r>
            <a:r>
              <a:rPr lang="nb-NO" sz="1950" dirty="0" smtClean="0"/>
              <a:t>SMS ved hjelp av tjeneste på nett</a:t>
            </a:r>
          </a:p>
          <a:p>
            <a:r>
              <a:rPr lang="nb-NO" sz="1950" dirty="0" smtClean="0"/>
              <a:t>Nytt </a:t>
            </a:r>
            <a:r>
              <a:rPr lang="nb-NO" sz="1950" dirty="0"/>
              <a:t>integrert kalender og </a:t>
            </a:r>
            <a:r>
              <a:rPr lang="nb-NO" sz="1950" dirty="0" smtClean="0"/>
              <a:t>e-postsystem (Microsoft Exchange) er implementert.  </a:t>
            </a:r>
            <a:endParaRPr lang="nb-NO" sz="1950" dirty="0"/>
          </a:p>
          <a:p>
            <a:r>
              <a:rPr lang="nb-NO" sz="1950" dirty="0"/>
              <a:t>Ny, </a:t>
            </a:r>
            <a:r>
              <a:rPr lang="nb-NO" sz="1950" i="1" dirty="0"/>
              <a:t>grønnere</a:t>
            </a:r>
            <a:r>
              <a:rPr lang="nb-NO" sz="1950" dirty="0"/>
              <a:t> utskriftstjeneste </a:t>
            </a:r>
            <a:r>
              <a:rPr lang="nb-NO" sz="1950" dirty="0" smtClean="0"/>
              <a:t> </a:t>
            </a:r>
          </a:p>
          <a:p>
            <a:r>
              <a:rPr lang="nb-NO" sz="1950" dirty="0" smtClean="0"/>
              <a:t>Det </a:t>
            </a:r>
            <a:r>
              <a:rPr lang="nb-NO" sz="1950" dirty="0"/>
              <a:t>er opprettet en </a:t>
            </a:r>
            <a:r>
              <a:rPr lang="nb-NO" sz="1950" dirty="0" smtClean="0"/>
              <a:t>Strategisk koordineringsgruppe for administrative IT-systemer</a:t>
            </a:r>
          </a:p>
          <a:p>
            <a:r>
              <a:rPr lang="nb-NO" sz="1950" smtClean="0"/>
              <a:t> </a:t>
            </a:r>
            <a:endParaRPr lang="nb-NO" sz="1950" dirty="0"/>
          </a:p>
          <a:p>
            <a:endParaRPr lang="nb-NO" sz="1950" dirty="0"/>
          </a:p>
        </p:txBody>
      </p:sp>
    </p:spTree>
    <p:extLst>
      <p:ext uri="{BB962C8B-B14F-4D97-AF65-F5344CB8AC3E}">
        <p14:creationId xmlns:p14="http://schemas.microsoft.com/office/powerpoint/2010/main" val="4658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Kultur for kontinuerlig forbedring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vil fortsatt arbeides for å styrke og profesjonalisere de administrative funksjonene ved UiO. Dette er et kontinuerlig arbeid.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14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1. Sterkere brukerorientering og mer involvering av enhetene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2492896"/>
            <a:ext cx="7696200" cy="2952328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r>
              <a:rPr lang="nb-NO" altLang="nb-NO" sz="2400" dirty="0" smtClean="0"/>
              <a:t>Det betyr:</a:t>
            </a:r>
          </a:p>
          <a:p>
            <a:pPr lvl="1"/>
            <a:r>
              <a:rPr lang="nb-NO" altLang="nb-NO" sz="2000" dirty="0" smtClean="0"/>
              <a:t>LOS lytter mer til enhetenes behov</a:t>
            </a:r>
          </a:p>
          <a:p>
            <a:pPr lvl="1"/>
            <a:r>
              <a:rPr lang="nb-NO" altLang="nb-NO" sz="2000" dirty="0" smtClean="0"/>
              <a:t>Enhetene blir større grad involvert i prosesser og beslutninger</a:t>
            </a:r>
          </a:p>
          <a:p>
            <a:pPr lvl="1"/>
            <a:r>
              <a:rPr lang="nb-NO" altLang="nb-NO" sz="2000" dirty="0" smtClean="0"/>
              <a:t>Tjenester utvikles i tett samarbeid mellom enhetene og LOS</a:t>
            </a:r>
          </a:p>
          <a:p>
            <a:endParaRPr lang="nb-NO" alt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2. Effektivisering av arbeidsprosesser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90600" y="2194520"/>
            <a:ext cx="7696200" cy="3826768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2000" dirty="0"/>
              <a:t>Det </a:t>
            </a:r>
            <a:r>
              <a:rPr lang="nb-NO" altLang="nb-NO" sz="2000" dirty="0" smtClean="0"/>
              <a:t>betyr:</a:t>
            </a:r>
            <a:endParaRPr lang="nb-NO" altLang="nb-NO" sz="2000" dirty="0"/>
          </a:p>
          <a:p>
            <a:pPr lvl="1"/>
            <a:r>
              <a:rPr lang="nb-NO" altLang="nb-NO" sz="2000" dirty="0" smtClean="0"/>
              <a:t>Rutiner og prosedyrer er forenklet. </a:t>
            </a:r>
          </a:p>
          <a:p>
            <a:pPr marL="457200" lvl="3" indent="0">
              <a:buNone/>
              <a:defRPr/>
            </a:pPr>
            <a:r>
              <a:rPr lang="nb-NO" altLang="nb-NO" sz="2000" dirty="0" smtClean="0"/>
              <a:t>	Eks</a:t>
            </a:r>
            <a:r>
              <a:rPr lang="nb-NO" altLang="nb-NO" sz="2000" dirty="0"/>
              <a:t>: digitalisering av papirbilag, raskere tilgang til systemer ved </a:t>
            </a:r>
            <a:r>
              <a:rPr lang="nb-NO" altLang="nb-NO" sz="2000" dirty="0" smtClean="0"/>
              <a:t>	nyansettelser</a:t>
            </a:r>
            <a:r>
              <a:rPr lang="nb-NO" altLang="nb-NO" sz="2000" dirty="0"/>
              <a:t>, </a:t>
            </a:r>
            <a:r>
              <a:rPr lang="nb-NO" altLang="nb-NO" sz="2000" dirty="0" smtClean="0"/>
              <a:t>fakultetenes årlige kvalitetsrapportering er 	redusert </a:t>
            </a:r>
            <a:endParaRPr lang="nb-NO" altLang="nb-NO" sz="2000" dirty="0"/>
          </a:p>
          <a:p>
            <a:pPr lvl="1"/>
            <a:r>
              <a:rPr lang="nb-NO" altLang="nb-NO" sz="2000" dirty="0" smtClean="0"/>
              <a:t>Oppgaver er sentralisert </a:t>
            </a:r>
            <a:r>
              <a:rPr lang="nb-NO" altLang="nb-NO" sz="2000" dirty="0"/>
              <a:t>eller desentralisert </a:t>
            </a:r>
            <a:r>
              <a:rPr lang="nb-NO" altLang="nb-NO" sz="2000" dirty="0" smtClean="0"/>
              <a:t>der </a:t>
            </a:r>
            <a:r>
              <a:rPr lang="nb-NO" altLang="nb-NO" sz="2000" dirty="0"/>
              <a:t>det har vært hensiktsmessig. </a:t>
            </a:r>
            <a:endParaRPr lang="nb-NO" altLang="nb-NO" sz="2000" dirty="0" smtClean="0"/>
          </a:p>
          <a:p>
            <a:pPr marL="914400" lvl="2" indent="0">
              <a:buNone/>
            </a:pPr>
            <a:r>
              <a:rPr lang="nb-NO" altLang="nb-NO" dirty="0" smtClean="0"/>
              <a:t>Eks</a:t>
            </a:r>
            <a:r>
              <a:rPr lang="nb-NO" altLang="nb-NO" dirty="0"/>
              <a:t>: sentralisering av masteropptaket og desentralisering av fadderordningen</a:t>
            </a:r>
          </a:p>
          <a:p>
            <a:pPr lvl="1"/>
            <a:r>
              <a:rPr lang="nb-NO" altLang="nb-NO" sz="2000" dirty="0" smtClean="0"/>
              <a:t>Områder med behov for videre profesjonalisering og utvikling er identifisert </a:t>
            </a:r>
            <a:endParaRPr lang="nb-NO" altLang="nb-NO" sz="2000" dirty="0"/>
          </a:p>
          <a:p>
            <a:endParaRPr lang="nb-NO" alt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71550" y="836613"/>
            <a:ext cx="7696200" cy="1143000"/>
          </a:xfrm>
        </p:spPr>
        <p:txBody>
          <a:bodyPr/>
          <a:lstStyle/>
          <a:p>
            <a:r>
              <a:rPr lang="nb-NO" altLang="nb-NO" dirty="0" smtClean="0"/>
              <a:t>3. </a:t>
            </a:r>
            <a:r>
              <a:rPr lang="nb-NO" dirty="0"/>
              <a:t>Bedre tilrettelegging for strategisk styring av den administrative IT-porteføljen</a:t>
            </a:r>
            <a:br>
              <a:rPr lang="nb-NO" dirty="0"/>
            </a:br>
            <a:endParaRPr lang="nb-NO" altLang="nb-NO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90600" y="2194520"/>
            <a:ext cx="7696200" cy="4258816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r>
              <a:rPr lang="nb-NO" altLang="nb-NO" sz="2400" dirty="0" smtClean="0"/>
              <a:t>Det betyr:  </a:t>
            </a:r>
          </a:p>
          <a:p>
            <a:pPr lvl="1"/>
            <a:r>
              <a:rPr lang="nb-NO" altLang="nb-NO" sz="2000" dirty="0"/>
              <a:t>Strategisk koordineringsgruppe for administrative IT-systemer (SKAIT</a:t>
            </a:r>
            <a:r>
              <a:rPr lang="nb-NO" altLang="nb-NO" sz="2000" dirty="0" smtClean="0"/>
              <a:t>) er opprettet</a:t>
            </a:r>
          </a:p>
          <a:p>
            <a:pPr lvl="1"/>
            <a:r>
              <a:rPr lang="nb-NO" altLang="nb-NO" sz="2000" dirty="0" smtClean="0"/>
              <a:t>Mer helhetlig og sporbar styring av administrative  IT-systemer </a:t>
            </a:r>
          </a:p>
          <a:p>
            <a:pPr lvl="1"/>
            <a:r>
              <a:rPr lang="nb-NO" altLang="nb-NO" sz="2000" dirty="0" smtClean="0"/>
              <a:t>Mer brukervennlige og mer kosteffektive administrative IT-løsninger  </a:t>
            </a:r>
          </a:p>
          <a:p>
            <a:pPr lvl="1"/>
            <a:r>
              <a:rPr lang="nb-NO" altLang="nb-NO" sz="2000" dirty="0"/>
              <a:t>B</a:t>
            </a:r>
            <a:r>
              <a:rPr lang="nb-NO" altLang="nb-NO" sz="2000" dirty="0" smtClean="0"/>
              <a:t>edre samhandling rundt initiering, innføring, forvaltning og drift og avvikling av administrative IT-systemer</a:t>
            </a:r>
          </a:p>
          <a:p>
            <a:pPr lvl="1"/>
            <a:r>
              <a:rPr lang="nb-NO" altLang="nb-NO" sz="2000" dirty="0" smtClean="0"/>
              <a:t>Bedre ressursutnyttelse og forvaltning</a:t>
            </a:r>
          </a:p>
          <a:p>
            <a:pPr lvl="1"/>
            <a:endParaRPr lang="nb-NO" altLang="nb-NO" sz="2000" dirty="0" smtClean="0"/>
          </a:p>
          <a:p>
            <a:endParaRPr lang="nb-NO" altLang="nb-NO" sz="2400" dirty="0" smtClean="0"/>
          </a:p>
          <a:p>
            <a:endParaRPr lang="nb-NO" altLang="nb-N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defRPr/>
            </a:pPr>
            <a:r>
              <a:rPr lang="nb-NO" sz="2800" dirty="0" smtClean="0"/>
              <a:t>4. </a:t>
            </a:r>
            <a:r>
              <a:rPr lang="nb-NO" sz="2800" dirty="0"/>
              <a:t>Bedre </a:t>
            </a:r>
            <a:r>
              <a:rPr lang="nb-NO" sz="2800" dirty="0" smtClean="0"/>
              <a:t>administrativ tilrettelegging </a:t>
            </a:r>
            <a:r>
              <a:rPr lang="nb-NO" sz="2800" dirty="0"/>
              <a:t>for eksternfinansierte prosjekter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2266528"/>
            <a:ext cx="7696200" cy="3034680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r>
              <a:rPr lang="nb-NO" altLang="nb-NO" sz="2400" dirty="0" smtClean="0"/>
              <a:t>Det betyr:</a:t>
            </a:r>
          </a:p>
          <a:p>
            <a:pPr lvl="1"/>
            <a:r>
              <a:rPr lang="nb-NO" altLang="nb-NO" sz="2000" dirty="0" smtClean="0"/>
              <a:t>Bedre økonomisk oversikt og kontroll</a:t>
            </a:r>
          </a:p>
          <a:p>
            <a:pPr lvl="2"/>
            <a:r>
              <a:rPr lang="nb-NO" altLang="nb-NO" sz="1600" dirty="0"/>
              <a:t>N</a:t>
            </a:r>
            <a:r>
              <a:rPr lang="nb-NO" altLang="nb-NO" sz="1600" dirty="0" smtClean="0"/>
              <a:t>ye styringsrapporter som gir prosjektlederne bedre økonomisk oversikt over prosjektene.</a:t>
            </a:r>
          </a:p>
          <a:p>
            <a:pPr lvl="2"/>
            <a:r>
              <a:rPr lang="nb-NO" altLang="nb-NO" sz="1600" dirty="0" smtClean="0"/>
              <a:t>Gjennomgang av pågående prosjektporteføljer har økt kvaliteten på beslutningsgrunnlag for videre drift av prosjektene.</a:t>
            </a:r>
          </a:p>
          <a:p>
            <a:pPr lvl="1"/>
            <a:r>
              <a:rPr lang="nb-NO" altLang="nb-NO" sz="2000" dirty="0" smtClean="0"/>
              <a:t>Enklere planlegging, drift og styring av prosjektene</a:t>
            </a:r>
            <a:endParaRPr lang="nb-NO" altLang="nb-NO" sz="2000" dirty="0"/>
          </a:p>
          <a:p>
            <a:pPr lvl="2"/>
            <a:r>
              <a:rPr lang="nb-NO" altLang="nb-NO" sz="1600" dirty="0" smtClean="0"/>
              <a:t>Sjekklister, maler og standardkontrakter er utarbeidet.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 smtClean="0"/>
              <a:t>5. Femti millioner av </a:t>
            </a:r>
            <a:r>
              <a:rPr lang="nb-NO" altLang="nb-NO" sz="2800" dirty="0"/>
              <a:t>UiOs årlige totalramme er permanent </a:t>
            </a:r>
            <a:r>
              <a:rPr lang="nb-NO" altLang="nb-NO" sz="2800" dirty="0" smtClean="0"/>
              <a:t>omfordelt fra LOS til enhetene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71550" y="1844824"/>
            <a:ext cx="7696200" cy="4608512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nb-NO" altLang="nb-NO" sz="2000" dirty="0" smtClean="0"/>
              <a:t>Det betyr at administrative midler er frigjort til forskning og utdanning.  Midlene har blant annet gått til:</a:t>
            </a:r>
          </a:p>
          <a:p>
            <a:pPr lvl="1"/>
            <a:r>
              <a:rPr lang="nb-NO" altLang="nb-NO" b="1" dirty="0" smtClean="0"/>
              <a:t>Det humanistiske fakultet</a:t>
            </a:r>
            <a:r>
              <a:rPr lang="nb-NO" altLang="nb-NO" sz="2000" b="1" dirty="0" smtClean="0"/>
              <a:t>:</a:t>
            </a:r>
            <a:endParaRPr lang="nb-NO" altLang="nb-NO" sz="2000" b="1" dirty="0"/>
          </a:p>
          <a:p>
            <a:pPr lvl="2"/>
            <a:r>
              <a:rPr lang="nb-NO" dirty="0" smtClean="0"/>
              <a:t>ansette </a:t>
            </a:r>
            <a:r>
              <a:rPr lang="nb-NO" dirty="0"/>
              <a:t>personer som jobber i videregående skole i "praksis II-stillinger" for å knytte tettere bånd til skolen</a:t>
            </a:r>
          </a:p>
          <a:p>
            <a:pPr lvl="2"/>
            <a:r>
              <a:rPr lang="nb-NO" dirty="0" smtClean="0"/>
              <a:t>forsterke </a:t>
            </a:r>
            <a:r>
              <a:rPr lang="nb-NO" dirty="0"/>
              <a:t>utvalgte masterprogram i form av mer undervisning, oppfølging og rekrutteringstiltak</a:t>
            </a:r>
          </a:p>
          <a:p>
            <a:pPr lvl="2"/>
            <a:r>
              <a:rPr lang="nb-NO" dirty="0" smtClean="0"/>
              <a:t>forskuttering </a:t>
            </a:r>
            <a:r>
              <a:rPr lang="nb-NO" dirty="0"/>
              <a:t>av stillinger og dermed stopp i fallet av vitenskapelige ansatte</a:t>
            </a:r>
          </a:p>
          <a:p>
            <a:pPr marL="914400" lvl="2" indent="0">
              <a:buNone/>
            </a:pPr>
            <a:endParaRPr lang="nb-NO" altLang="nb-NO" dirty="0"/>
          </a:p>
          <a:p>
            <a:pPr marL="1371600" lvl="3" indent="0">
              <a:buNone/>
            </a:pPr>
            <a:endParaRPr lang="nb-NO" altLang="nb-NO" dirty="0" smtClean="0"/>
          </a:p>
          <a:p>
            <a:pPr lvl="3"/>
            <a:endParaRPr lang="nb-NO" altLang="nb-NO" dirty="0" smtClean="0"/>
          </a:p>
          <a:p>
            <a:pPr lvl="3"/>
            <a:endParaRPr lang="nb-NO" altLang="nb-NO" dirty="0" smtClean="0"/>
          </a:p>
          <a:p>
            <a:pPr lvl="3"/>
            <a:endParaRPr lang="nb-NO" altLang="nb-NO" dirty="0" smtClean="0"/>
          </a:p>
          <a:p>
            <a:pPr lvl="3"/>
            <a:endParaRPr lang="nb-NO" altLang="nb-NO" dirty="0" smtClean="0"/>
          </a:p>
          <a:p>
            <a:pPr lvl="3"/>
            <a:endParaRPr lang="nb-NO" altLang="nb-NO" dirty="0" smtClean="0"/>
          </a:p>
          <a:p>
            <a:pPr marL="1371600" lvl="3" indent="0">
              <a:buNone/>
            </a:pPr>
            <a:endParaRPr lang="nb-NO" altLang="nb-NO" dirty="0" smtClean="0"/>
          </a:p>
          <a:p>
            <a:pPr marL="857250" lvl="2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7047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 smtClean="0"/>
              <a:t>5. Femti millioner av </a:t>
            </a:r>
            <a:r>
              <a:rPr lang="nb-NO" altLang="nb-NO" sz="2800" dirty="0"/>
              <a:t>UiOs årlige totalramme er permanent </a:t>
            </a:r>
            <a:r>
              <a:rPr lang="nb-NO" altLang="nb-NO" sz="2800" dirty="0" smtClean="0"/>
              <a:t>omfordelt fra LOS til enhetene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71550" y="1844824"/>
            <a:ext cx="7696200" cy="4608512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1"/>
            <a:endParaRPr lang="nb-NO" altLang="nb-NO" b="1" dirty="0" smtClean="0"/>
          </a:p>
          <a:p>
            <a:pPr lvl="1"/>
            <a:r>
              <a:rPr lang="nb-NO" altLang="nb-NO" b="1" dirty="0" smtClean="0"/>
              <a:t>Det </a:t>
            </a:r>
            <a:r>
              <a:rPr lang="nb-NO" altLang="nb-NO" b="1" dirty="0"/>
              <a:t>juridiske fakultet</a:t>
            </a:r>
          </a:p>
          <a:p>
            <a:endParaRPr lang="nb-NO" altLang="nb-NO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nb-NO" altLang="nb-NO" dirty="0"/>
              <a:t>Digitalisering av eksamen: For å gjennomføre digital eksamen for 4000 kandidater har fakultetet gjennomført omfattende oppgraderinger i infrastruktur og pc-er. Studentarbeidsplassene på lesesalene er oppgraderte</a:t>
            </a:r>
            <a:r>
              <a:rPr lang="nb-NO" altLang="nb-NO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nb-NO" altLang="nb-NO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nb-NO" altLang="nb-NO" dirty="0"/>
              <a:t>Antallet studenter per lærer er redusert (70 faste vitenskapelige stillinger i 2009 til 84 stillinger i 2014</a:t>
            </a:r>
            <a:r>
              <a:rPr lang="nb-NO" altLang="nb-NO" sz="1600" dirty="0"/>
              <a:t>)</a:t>
            </a:r>
          </a:p>
          <a:p>
            <a:pPr lvl="2"/>
            <a:endParaRPr lang="nb-NO" altLang="nb-NO" dirty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marL="914400" lvl="2" indent="0">
              <a:buNone/>
            </a:pPr>
            <a:endParaRPr lang="nb-NO" altLang="nb-NO" dirty="0" smtClean="0"/>
          </a:p>
          <a:p>
            <a:pPr marL="457200" lvl="1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692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 smtClean="0"/>
              <a:t>5. Femti millioner av </a:t>
            </a:r>
            <a:r>
              <a:rPr lang="nb-NO" altLang="nb-NO" sz="2800" dirty="0"/>
              <a:t>UiOs årlige totalramme er permanent </a:t>
            </a:r>
            <a:r>
              <a:rPr lang="nb-NO" altLang="nb-NO" sz="2800" dirty="0" smtClean="0"/>
              <a:t>omfordelt fra LOS til enhetene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71550" y="1844824"/>
            <a:ext cx="7696200" cy="4608512"/>
          </a:xfr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2"/>
            <a:endParaRPr lang="nb-NO" altLang="nb-NO" dirty="0" smtClean="0"/>
          </a:p>
          <a:p>
            <a:pPr lvl="1"/>
            <a:r>
              <a:rPr lang="nb-NO" altLang="nb-NO" b="1" dirty="0" smtClean="0"/>
              <a:t>Det matematisk naturvitenskapelige fakultet:</a:t>
            </a:r>
            <a:endParaRPr lang="nb-NO" altLang="nb-NO" b="1" dirty="0"/>
          </a:p>
          <a:p>
            <a:pPr lvl="2"/>
            <a:r>
              <a:rPr lang="nb-NO" altLang="nb-NO" dirty="0" smtClean="0"/>
              <a:t>Fakultetets </a:t>
            </a:r>
            <a:r>
              <a:rPr lang="nb-NO" altLang="nb-NO" dirty="0"/>
              <a:t>læringsmiljøsatsning </a:t>
            </a:r>
            <a:endParaRPr lang="nb-NO" altLang="nb-NO" dirty="0" smtClean="0"/>
          </a:p>
          <a:p>
            <a:pPr lvl="2"/>
            <a:endParaRPr lang="nb-NO" altLang="nb-NO" dirty="0" smtClean="0"/>
          </a:p>
          <a:p>
            <a:pPr lvl="1"/>
            <a:r>
              <a:rPr lang="nb-NO" altLang="nb-NO" b="1" dirty="0" smtClean="0"/>
              <a:t>Det medisinske fakultet</a:t>
            </a:r>
            <a:endParaRPr lang="nb-NO" altLang="nb-NO" b="1" dirty="0"/>
          </a:p>
          <a:p>
            <a:pPr lvl="2"/>
            <a:r>
              <a:rPr lang="nb-NO" altLang="nb-NO" dirty="0"/>
              <a:t>Ansatt tre utdanningsledere og tre </a:t>
            </a:r>
            <a:r>
              <a:rPr lang="nb-NO" altLang="nb-NO" dirty="0" smtClean="0"/>
              <a:t>forskerkoordinatorer</a:t>
            </a:r>
          </a:p>
          <a:p>
            <a:pPr lvl="2"/>
            <a:endParaRPr lang="nb-NO" altLang="nb-NO" dirty="0"/>
          </a:p>
          <a:p>
            <a:pPr lvl="1"/>
            <a:r>
              <a:rPr lang="nb-NO" altLang="nb-NO" b="1" dirty="0" smtClean="0"/>
              <a:t>Det odontologiske fakultet</a:t>
            </a:r>
          </a:p>
          <a:p>
            <a:pPr lvl="2"/>
            <a:r>
              <a:rPr lang="nb-NO" dirty="0" smtClean="0"/>
              <a:t>styrket </a:t>
            </a:r>
            <a:r>
              <a:rPr lang="nb-NO" dirty="0"/>
              <a:t>ressursene for implementering av nye studieplaner</a:t>
            </a:r>
          </a:p>
          <a:p>
            <a:pPr lvl="2"/>
            <a:r>
              <a:rPr lang="nb-NO" dirty="0"/>
              <a:t>styrket administrativ ressurs til internasjonaliseringsarbeid</a:t>
            </a:r>
          </a:p>
          <a:p>
            <a:pPr lvl="2"/>
            <a:r>
              <a:rPr lang="nb-NO" dirty="0"/>
              <a:t>kommunikasjonsmedarbeider for bl.a. å styrke forskningsformidlingen</a:t>
            </a:r>
          </a:p>
          <a:p>
            <a:pPr lvl="2"/>
            <a:endParaRPr lang="nb-NO" altLang="nb-NO" dirty="0" smtClean="0"/>
          </a:p>
          <a:p>
            <a:pPr lvl="2"/>
            <a:endParaRPr lang="nb-NO" altLang="nb-NO" dirty="0" smtClean="0"/>
          </a:p>
          <a:p>
            <a:pPr marL="914400" lvl="2" indent="0">
              <a:buNone/>
            </a:pPr>
            <a:endParaRPr lang="nb-NO" altLang="nb-NO" dirty="0" smtClean="0"/>
          </a:p>
          <a:p>
            <a:pPr marL="457200" lvl="1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594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_HOVED_bokmål_7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uio_HOVED_bokmål_7</Template>
  <TotalTime>5324</TotalTime>
  <Words>1074</Words>
  <Application>Microsoft Office PowerPoint</Application>
  <PresentationFormat>On-screen Show (4:3)</PresentationFormat>
  <Paragraphs>191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uio_HOVED_bokmål_7</vt:lpstr>
      <vt:lpstr>PowerPoint Presentation</vt:lpstr>
      <vt:lpstr>IHR og nærhetsmodellen har ført til:</vt:lpstr>
      <vt:lpstr>1. Sterkere brukerorientering og mer involvering av enhetene</vt:lpstr>
      <vt:lpstr>2. Effektivisering av arbeidsprosesser</vt:lpstr>
      <vt:lpstr>3. Bedre tilrettelegging for strategisk styring av den administrative IT-porteføljen </vt:lpstr>
      <vt:lpstr>4. Bedre administrativ tilrettelegging for eksternfinansierte prosjekter</vt:lpstr>
      <vt:lpstr>5. Femti millioner av UiOs årlige totalramme er permanent omfordelt fra LOS til enhetene</vt:lpstr>
      <vt:lpstr>5. Femti millioner av UiOs årlige totalramme er permanent omfordelt fra LOS til enhetene</vt:lpstr>
      <vt:lpstr>5. Femti millioner av UiOs årlige totalramme er permanent omfordelt fra LOS til enhetene</vt:lpstr>
      <vt:lpstr>5. Femti millioner av UiOs årlige totalramme er permanent omfordelt fra LOS til enhetene</vt:lpstr>
      <vt:lpstr>5. Femti millioner av UiOs årlige totalramme er permanent omfordelt fra LOS til enhetene</vt:lpstr>
      <vt:lpstr>5. Femti millioner av UiOs årlige totalramme er permanent omfordelt fra LOS til enhetene</vt:lpstr>
      <vt:lpstr>5. Femti millioner av UiOs årlige totalramme er permanent omfordelt fra LOS til enhetene</vt:lpstr>
      <vt:lpstr>5. Femti millioner av UiOs årlige totalramme er permanent omfordelt fra LOS til enhetene</vt:lpstr>
      <vt:lpstr>6. Endringer i roller og ansvar knyttet til de administrative nivåene</vt:lpstr>
      <vt:lpstr>utdyping AV RESULTATER</vt:lpstr>
      <vt:lpstr>1. Eksternfinansierte prosjekter</vt:lpstr>
      <vt:lpstr>2. Studieadministrasjon  </vt:lpstr>
      <vt:lpstr>3. Bilagslønn</vt:lpstr>
      <vt:lpstr>4. UiOs nettsted</vt:lpstr>
      <vt:lpstr>5. Administrativ IT</vt:lpstr>
      <vt:lpstr>Kultur for kontinuerlig forbedring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irenesan</dc:creator>
  <cp:lastModifiedBy>Bente Hennie Strandh</cp:lastModifiedBy>
  <cp:revision>264</cp:revision>
  <cp:lastPrinted>2015-05-20T13:25:32Z</cp:lastPrinted>
  <dcterms:created xsi:type="dcterms:W3CDTF">2012-01-28T21:55:15Z</dcterms:created>
  <dcterms:modified xsi:type="dcterms:W3CDTF">2015-05-20T13:39:49Z</dcterms:modified>
</cp:coreProperties>
</file>