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20"/>
  </p:notesMasterIdLst>
  <p:handoutMasterIdLst>
    <p:handoutMasterId r:id="rId21"/>
  </p:handoutMasterIdLst>
  <p:sldIdLst>
    <p:sldId id="275" r:id="rId5"/>
    <p:sldId id="282" r:id="rId6"/>
    <p:sldId id="274" r:id="rId7"/>
    <p:sldId id="283" r:id="rId8"/>
    <p:sldId id="297" r:id="rId9"/>
    <p:sldId id="261" r:id="rId10"/>
    <p:sldId id="278" r:id="rId11"/>
    <p:sldId id="296" r:id="rId12"/>
    <p:sldId id="281" r:id="rId13"/>
    <p:sldId id="292" r:id="rId14"/>
    <p:sldId id="289" r:id="rId15"/>
    <p:sldId id="291" r:id="rId16"/>
    <p:sldId id="294" r:id="rId17"/>
    <p:sldId id="295" r:id="rId18"/>
    <p:sldId id="286" r:id="rId19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5BEE"/>
    <a:srgbClr val="0000FF"/>
    <a:srgbClr val="DD0000"/>
    <a:srgbClr val="0A0000"/>
    <a:srgbClr val="020000"/>
    <a:srgbClr val="010000"/>
    <a:srgbClr val="CEFFDF"/>
    <a:srgbClr val="FFFF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AF2F7D-1B1D-4FA0-A1B9-B6DB5FF3A3C6}" v="5" dt="2023-02-28T11:10:59.7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77" autoAdjust="0"/>
    <p:restoredTop sz="92714" autoAdjust="0"/>
  </p:normalViewPr>
  <p:slideViewPr>
    <p:cSldViewPr snapToGrid="0">
      <p:cViewPr varScale="1">
        <p:scale>
          <a:sx n="79" d="100"/>
          <a:sy n="79" d="100"/>
        </p:scale>
        <p:origin x="773" y="82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gs" Target="tags/tag1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10/20/2023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-guild.eu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-guild.eu/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353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621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Må sjekke ut bilder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466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3647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3410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2366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err="1"/>
              <a:t>https</a:t>
            </a:r>
            <a:r>
              <a:rPr lang="nb-NO" dirty="0"/>
              <a:t>://</a:t>
            </a:r>
            <a:r>
              <a:rPr lang="nb-NO" dirty="0" err="1"/>
              <a:t>www.flickr.com</a:t>
            </a:r>
            <a:r>
              <a:rPr lang="nb-NO" dirty="0"/>
              <a:t>/</a:t>
            </a:r>
            <a:r>
              <a:rPr lang="nb-NO" dirty="0" err="1"/>
              <a:t>photos</a:t>
            </a:r>
            <a:r>
              <a:rPr lang="nb-NO" dirty="0"/>
              <a:t>/</a:t>
            </a:r>
            <a:r>
              <a:rPr lang="nb-NO" dirty="0" err="1"/>
              <a:t>noraddir</a:t>
            </a:r>
            <a:r>
              <a:rPr lang="nb-NO" dirty="0"/>
              <a:t>/30577111838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4880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856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1138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9212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Wingdings" pitchFamily="2" charset="2"/>
              <a:buChar char="§"/>
            </a:pPr>
            <a:r>
              <a:rPr lang="en-GB" sz="1200" dirty="0"/>
              <a:t>Research cooperation across all continents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GB" sz="1200" dirty="0"/>
              <a:t>Program cooperation with the Nordic countries, Europe, India, Brazil, South Africa, China, Japan and the United States. 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GB" sz="1200" dirty="0"/>
              <a:t>Erasmus+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GB" sz="1200" dirty="0"/>
              <a:t>European University Alliance Circle U.</a:t>
            </a:r>
          </a:p>
          <a:p>
            <a:pPr algn="l"/>
            <a:endParaRPr lang="nb-NO" b="0" i="0" u="none" strike="noStrike" dirty="0">
              <a:solidFill>
                <a:srgbClr val="1A0DAB"/>
              </a:solidFill>
              <a:effectLst/>
              <a:latin typeface="arial" panose="020B0604020202020204" pitchFamily="34" charset="0"/>
              <a:hlinkClick r:id="rId3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4356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nb-NO" b="0" i="0" u="none" strike="noStrike" dirty="0">
              <a:solidFill>
                <a:srgbClr val="1A0DAB"/>
              </a:solidFill>
              <a:effectLst/>
              <a:latin typeface="arial" panose="020B0604020202020204" pitchFamily="34" charset="0"/>
              <a:hlinkClick r:id="rId3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7747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0716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986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rside halv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33ACA-8377-46D1-9D90-73F9F4A0D0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 err="1"/>
              <a:t>Underoverskrift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C94D6890-4326-4D45-8DD9-8AB859799B14}" type="datetime1">
              <a:rPr lang="nb-NO" smtClean="0"/>
              <a:t>20.10.2023</a:t>
            </a:fld>
            <a:endParaRPr lang="en-US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CB5D1BD7-89DB-E8D0-6855-3E568893053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97" y="380396"/>
            <a:ext cx="4249741" cy="1116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fakulte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  <a:effectLst>
            <a:outerShdw blurRad="50800" dist="50800" dir="5400000" algn="ctr" rotWithShape="0">
              <a:srgbClr val="0A0000">
                <a:alpha val="0"/>
              </a:srgbClr>
            </a:outerShdw>
          </a:effectLst>
        </p:spPr>
        <p:txBody>
          <a:bodyPr vert="horz"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FDED6105-56C3-AF4A-A0FA-5B0B0D3E7837}" type="datetime1">
              <a:rPr lang="nb-NO" smtClean="0"/>
              <a:t>20.10.2023</a:t>
            </a:fld>
            <a:endParaRPr lang="en-US" dirty="0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4C57EEA8-87A3-4F4A-8A88-C8CF94340B4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995528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39" imgH="343" progId="TCLayout.ActiveDocument.1">
                  <p:embed/>
                </p:oleObj>
              </mc:Choice>
              <mc:Fallback>
                <p:oleObj name="think-cell Slide" r:id="rId3" imgW="339" imgH="343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4C57EEA8-87A3-4F4A-8A88-C8CF94340B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438393C-BA6C-80D8-B510-8C2D8ED2E1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4" t="30110" r="18174" b="31880"/>
          <a:stretch/>
        </p:blipFill>
        <p:spPr>
          <a:xfrm>
            <a:off x="337012" y="5894326"/>
            <a:ext cx="1782434" cy="61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3B343FFA-7F9D-D041-A411-1E902ACD76FC}" type="datetime1">
              <a:rPr lang="nb-NO" smtClean="0"/>
              <a:t>20.10.2023</a:t>
            </a:fld>
            <a:endParaRPr lang="en-US" dirty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8663D613-5274-EC08-E2EF-F21DDF40E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4" t="30110" r="18174" b="31880"/>
          <a:stretch/>
        </p:blipFill>
        <p:spPr>
          <a:xfrm>
            <a:off x="337012" y="5894326"/>
            <a:ext cx="1782434" cy="61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EC1CF85B-790A-8941-9B8B-F3CD48C03F89}" type="datetime1">
              <a:rPr lang="nb-NO" smtClean="0"/>
              <a:t>20.10.2023</a:t>
            </a:fld>
            <a:endParaRPr lang="en-US" dirty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98A3FD6C-EA9A-16A0-FA64-3E46E056B1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4" t="30110" r="18174" b="31880"/>
          <a:stretch/>
        </p:blipFill>
        <p:spPr>
          <a:xfrm>
            <a:off x="337012" y="5894326"/>
            <a:ext cx="1782434" cy="61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EEABD73D-0124-4640-A5B4-38E1C6391E45}" type="datetime1">
              <a:rPr lang="nb-NO" smtClean="0"/>
              <a:t>20.10.2023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 og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5046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Universitet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fld id="{B3194A64-E9DA-924B-B60C-A98760688575}" type="datetime1">
              <a:rPr lang="nb-NO" smtClean="0"/>
              <a:t>20.10.2023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97CBA2F-559C-43F6-70FC-25F35ECEA2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16E916EC-72AA-8A49-99F4-BF9645393445}" type="datetime1">
              <a:rPr lang="nb-NO" smtClean="0"/>
              <a:t>20.10.2023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139B99E-AC3D-73BA-6840-939824E9C3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282AB3-3B1E-D599-ADDE-F86FA15F38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1E351B-71A6-8F99-8285-038A4594EE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398F3563-50E2-E044-8801-12C6FDD58284}" type="datetime1">
              <a:rPr lang="nb-NO" smtClean="0"/>
              <a:t>20.10.2023</a:t>
            </a:fld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8991DDF-5DE1-5D74-14F1-F5B695BAB8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120709C-CD39-C51D-0DCA-81C81B3367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249694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739" y="3151019"/>
            <a:ext cx="9972261" cy="1878763"/>
          </a:xfrm>
        </p:spPr>
        <p:txBody>
          <a:bodyPr wrap="none" anchor="t"/>
          <a:lstStyle>
            <a:lvl1pPr algn="l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739" y="1144304"/>
            <a:ext cx="9972261" cy="1655762"/>
          </a:xfrm>
        </p:spPr>
        <p:txBody>
          <a:bodyPr wrap="none" bIns="0" anchor="b"/>
          <a:lstStyle>
            <a:lvl1pPr marL="0" indent="0" algn="l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 dirty="0"/>
              <a:t>Click to edit Master subtitle style</a:t>
            </a:r>
            <a:endParaRPr lang="nb-NO" noProof="0" dirty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190B2B98-79E1-52DD-3E55-9AE312DFB4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62809"/>
            <a:ext cx="2017644" cy="103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45435" y="2057638"/>
            <a:ext cx="9922565" cy="2733991"/>
          </a:xfrm>
        </p:spPr>
        <p:txBody>
          <a:bodyPr anchor="ctr"/>
          <a:lstStyle>
            <a:lvl1pPr algn="l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C22A2908-F241-7CD4-792E-AAAF6E1CE9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862809"/>
            <a:ext cx="2017644" cy="103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2E7BD1C-79CF-4E20-AC8F-E2817B8B3D12}"/>
              </a:ext>
            </a:extLst>
          </p:cNvPr>
          <p:cNvSpPr/>
          <p:nvPr userDrawn="1"/>
        </p:nvSpPr>
        <p:spPr>
          <a:xfrm>
            <a:off x="540068" y="0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D8EE3EE-092D-4B85-A85F-E434A4CB9A2F}"/>
              </a:ext>
            </a:extLst>
          </p:cNvPr>
          <p:cNvSpPr/>
          <p:nvPr userDrawn="1"/>
        </p:nvSpPr>
        <p:spPr>
          <a:xfrm>
            <a:off x="0" y="337731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33BC282A-3B9D-407C-B9DA-F5A304A0AE2D}"/>
              </a:ext>
            </a:extLst>
          </p:cNvPr>
          <p:cNvSpPr/>
          <p:nvPr userDrawn="1"/>
        </p:nvSpPr>
        <p:spPr>
          <a:xfrm>
            <a:off x="11831955" y="482939"/>
            <a:ext cx="360045" cy="3600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 hidden="1">
            <a:extLst>
              <a:ext uri="{FF2B5EF4-FFF2-40B4-BE49-F238E27FC236}">
                <a16:creationId xmlns:a16="http://schemas.microsoft.com/office/drawing/2014/main" id="{7DC556F4-6EA1-44E3-8D60-1261088C71C7}"/>
              </a:ext>
            </a:extLst>
          </p:cNvPr>
          <p:cNvSpPr/>
          <p:nvPr userDrawn="1"/>
        </p:nvSpPr>
        <p:spPr>
          <a:xfrm>
            <a:off x="1" y="902703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 hidden="1">
            <a:extLst>
              <a:ext uri="{FF2B5EF4-FFF2-40B4-BE49-F238E27FC236}">
                <a16:creationId xmlns:a16="http://schemas.microsoft.com/office/drawing/2014/main" id="{74E62C8F-7CC6-4F3A-88DB-ADB3F3D757CE}"/>
              </a:ext>
            </a:extLst>
          </p:cNvPr>
          <p:cNvSpPr/>
          <p:nvPr userDrawn="1"/>
        </p:nvSpPr>
        <p:spPr>
          <a:xfrm>
            <a:off x="1" y="1577475"/>
            <a:ext cx="1170466" cy="180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FACBECEF-96F4-495B-97F3-507EB7C28F66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114C26A2-23E4-405F-85D9-DD9C9C54205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5" name="addin_title" hidden="1">
            <a:extLst>
              <a:ext uri="{FF2B5EF4-FFF2-40B4-BE49-F238E27FC236}">
                <a16:creationId xmlns:a16="http://schemas.microsoft.com/office/drawing/2014/main" id="{5EC6F0C5-ECE2-4737-B2DF-8CF464166E2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21DB65A-BA84-4BFC-81D8-7771342E61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40EF0D78-486F-42E9-A20F-95C640555A5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A2EA4FB-50DF-4085-A18C-D17518B88B8F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409EBBA-4570-4718-9302-6A3DA50E3B8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3996591B-A5CC-4B02-887B-B726000BC3C6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04B5D41-8647-414B-A9F9-26967E7A232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4" y="1757498"/>
            <a:ext cx="11471910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8207A1C-3FBD-845F-AA48-D577687964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3D8BB6D-309E-084D-8796-54C9B24BA182}" type="datetime1">
              <a:rPr lang="nb-NO" smtClean="0"/>
              <a:t>20.10.2023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BE0D448-BABE-3162-E66A-F927E2A010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5DEFC-7FD0-51EF-DE2F-EAEFB1A9D1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1F56F7F2-0BBD-484C-9008-B8C0CB7D240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BE45413D-3777-488C-9081-98CD311209B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4BD0960F-BF1F-4126-A3F8-B418D42FDE7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5" name="addin_image" hidden="1">
            <a:extLst>
              <a:ext uri="{FF2B5EF4-FFF2-40B4-BE49-F238E27FC236}">
                <a16:creationId xmlns:a16="http://schemas.microsoft.com/office/drawing/2014/main" id="{C39DDD84-E44A-46C8-A71C-34C426FB8C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6" name="addin_grouplist" hidden="1">
            <a:extLst>
              <a:ext uri="{FF2B5EF4-FFF2-40B4-BE49-F238E27FC236}">
                <a16:creationId xmlns:a16="http://schemas.microsoft.com/office/drawing/2014/main" id="{AEDE561B-E28A-4695-BEA3-2B6278A31E9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7" name="addin_logo" hidden="1">
            <a:extLst>
              <a:ext uri="{FF2B5EF4-FFF2-40B4-BE49-F238E27FC236}">
                <a16:creationId xmlns:a16="http://schemas.microsoft.com/office/drawing/2014/main" id="{2AAC8E8D-4887-45BD-9C03-DA53C4A7934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8" name="addin_fillplaceholders" hidden="1">
            <a:extLst>
              <a:ext uri="{FF2B5EF4-FFF2-40B4-BE49-F238E27FC236}">
                <a16:creationId xmlns:a16="http://schemas.microsoft.com/office/drawing/2014/main" id="{CBAE5DC2-094D-4983-A93E-68A430FDFDA5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9" name="addin_colorlist" hidden="1">
            <a:extLst>
              <a:ext uri="{FF2B5EF4-FFF2-40B4-BE49-F238E27FC236}">
                <a16:creationId xmlns:a16="http://schemas.microsoft.com/office/drawing/2014/main" id="{9821EDDB-6D76-4A0C-A80A-8E839D9FFA7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F537A33B-63F9-4866-8A22-F1702265B04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602F61A-9452-4566-BD44-010DF2575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3374CAD7-B62E-4CF1-AD5A-43232DD10E2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5" y="1757498"/>
            <a:ext cx="5489213" cy="430110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76623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57498"/>
            <a:ext cx="5489213" cy="4301395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AD96E2E-4775-05FD-5BB6-98B0F3ED04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AAC08DB-A819-0941-B704-815309E452FB}" type="datetime1">
              <a:rPr lang="nb-NO" smtClean="0"/>
              <a:t>20.10.2023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6354424-DB54-70EF-22D4-E54929EFF5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816F7BD-6205-E1C6-48DF-B16A6BEDA7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endParaRPr lang="nb-NO" noProof="0" dirty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8836F74-49DA-99FA-D2FE-5C616805A4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6868AB5E-A433-F849-91FA-627CC55F64CB}" type="datetime1">
              <a:rPr lang="nb-NO" smtClean="0"/>
              <a:t>20.10.2023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4D292B3-C078-AB51-1D63-19074426FE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F649279-94BF-06A3-77FD-323E9CFDB9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3278B68-CC85-45D7-BC07-7A767805E2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8FCE75F0-EE57-496E-8BA4-489EBB8E5AF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269FBB4E-8C52-436E-BA48-6940B6731E12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42EA8043-85A0-4D8F-8348-BA355A7B5FF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E563CD6A-A576-44D3-8CC3-9114D591672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9CF18725-D8DB-4F08-9D16-41237AACFD4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991EC08D-EFD8-4694-9D89-D08AFA1A309F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FD0BFB97-1416-4EB5-9378-C644C455BF7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1EE69F7B-96E4-4D08-8544-715743B31CD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A672648-934A-4F12-93E6-1D228EB5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DEE42BB-1694-6651-6BF6-4EC718424D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C1D9C995-3813-DD4F-BD93-A084B2B802BC}" type="datetime1">
              <a:rPr lang="nb-NO" smtClean="0"/>
              <a:t>20.10.2023</a:t>
            </a:fld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220ABE-5095-E9C3-4280-B9073D83E5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B1FB31-C23D-4624-2F59-80F63F082A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ddin_colorbox" hidden="1">
            <a:extLst>
              <a:ext uri="{FF2B5EF4-FFF2-40B4-BE49-F238E27FC236}">
                <a16:creationId xmlns:a16="http://schemas.microsoft.com/office/drawing/2014/main" id="{85B29458-A561-422C-8B22-C9C8019F05A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2" name="addin_title" hidden="1">
            <a:extLst>
              <a:ext uri="{FF2B5EF4-FFF2-40B4-BE49-F238E27FC236}">
                <a16:creationId xmlns:a16="http://schemas.microsoft.com/office/drawing/2014/main" id="{6DA48910-8F44-454E-B43A-1B5C4C20B2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3" name="addin_text" hidden="1">
            <a:extLst>
              <a:ext uri="{FF2B5EF4-FFF2-40B4-BE49-F238E27FC236}">
                <a16:creationId xmlns:a16="http://schemas.microsoft.com/office/drawing/2014/main" id="{36112E3C-28E7-406C-A89C-679F16136B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4" name="addin_image" hidden="1">
            <a:extLst>
              <a:ext uri="{FF2B5EF4-FFF2-40B4-BE49-F238E27FC236}">
                <a16:creationId xmlns:a16="http://schemas.microsoft.com/office/drawing/2014/main" id="{6A60E72D-08B9-476D-AFC3-4789C7CAB3E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21C3A9AD-504F-4B89-8A17-FC25321E0370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E4836D3F-D357-451D-AE6E-7EB69FA7FE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0F33A6D9-8DA0-41B8-8049-5CD7B9C6A30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539226-B5F3-4B78-ACC7-33FC0BA3232C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733187ED-462E-47AF-B84E-AD47047EA58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69DB1BE3-558A-48DC-BDC0-99721DB83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060C8D-FB51-4745-B5BA-28C1605AFCAA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BB1FA-9857-4CD5-A348-3131F0AEB2D9}"/>
              </a:ext>
            </a:extLst>
          </p:cNvPr>
          <p:cNvSpPr>
            <a:spLocks noGrp="1"/>
          </p:cNvSpPr>
          <p:nvPr>
            <p:ph sz="quarter" idx="39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835DB0-47DB-4C8D-91B7-06E75EAC9A45}"/>
              </a:ext>
            </a:extLst>
          </p:cNvPr>
          <p:cNvSpPr>
            <a:spLocks noGrp="1"/>
          </p:cNvSpPr>
          <p:nvPr>
            <p:ph sz="quarter" idx="40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8E3F41A-ADF8-074A-7412-D1F6D3E34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2922D89D-0E27-0344-800F-1E9B96723B72}" type="datetime1">
              <a:rPr lang="nb-NO" smtClean="0"/>
              <a:t>20.10.2023</a:t>
            </a:fld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C0AA32A-6DD4-A8C4-8118-A8613CB203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F4388AEA-F35E-960E-7173-1D3EE8E73C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addin_colorbox" hidden="1">
            <a:extLst>
              <a:ext uri="{FF2B5EF4-FFF2-40B4-BE49-F238E27FC236}">
                <a16:creationId xmlns:a16="http://schemas.microsoft.com/office/drawing/2014/main" id="{8CF651E2-DD60-4E17-88DC-C480178AFF5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011245F7-98B6-4B20-8174-39F84E37606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EF2396E3-07AF-47C0-BEC4-D981BDC140A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70F848C3-1BE5-4A26-AC5E-2192AC85CDF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CCBBBF12-7B28-49C5-B8F6-E0FB7DE6EC0C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353CF5D9-1BFC-418E-90A2-3300A6EAE3EE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30BAAD75-8F68-4A50-98F1-FAB2F09878E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9818083F-C741-41DF-96D3-CC32C9FA32A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55AE3439-8B84-48C9-BD26-13BD97C0EA2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15333E61-2FC3-40D9-82CA-9B321075A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4" y="3466045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9318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5659" y="3466046"/>
            <a:ext cx="3576295" cy="2202913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D61FBF0-FC28-95E6-599E-5C59125510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B8387CFF-4949-7442-AA78-ECD16B2B5DA0}" type="datetime1">
              <a:rPr lang="nb-NO" smtClean="0"/>
              <a:t>20.10.2023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CF5D5-DECA-4633-C3A3-FEB90689BC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7CA773C-E3B7-216B-9BCF-4F167E23C9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68D8861A-56FC-49BC-BC70-59F04372E49F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9" name="addin_title" hidden="1">
            <a:extLst>
              <a:ext uri="{FF2B5EF4-FFF2-40B4-BE49-F238E27FC236}">
                <a16:creationId xmlns:a16="http://schemas.microsoft.com/office/drawing/2014/main" id="{3435CB16-27EC-4FA8-AFCE-C153EAACC1A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0" name="addin_text" hidden="1">
            <a:extLst>
              <a:ext uri="{FF2B5EF4-FFF2-40B4-BE49-F238E27FC236}">
                <a16:creationId xmlns:a16="http://schemas.microsoft.com/office/drawing/2014/main" id="{EAA5BB91-F0F7-40F1-B570-8C015BFB6B14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1" name="addin_image" hidden="1">
            <a:extLst>
              <a:ext uri="{FF2B5EF4-FFF2-40B4-BE49-F238E27FC236}">
                <a16:creationId xmlns:a16="http://schemas.microsoft.com/office/drawing/2014/main" id="{314857CC-CD3A-4093-9A62-A81D04F2173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2" name="addin_grouplist" hidden="1">
            <a:extLst>
              <a:ext uri="{FF2B5EF4-FFF2-40B4-BE49-F238E27FC236}">
                <a16:creationId xmlns:a16="http://schemas.microsoft.com/office/drawing/2014/main" id="{CD991C7D-082B-4C2A-9D04-5C93FD4BFAF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CDE1D328-C358-480F-B3D9-0D7F90E1FCD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6A83423-DC11-43BA-B76B-FDF05773D562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6A73BA5A-B3F5-4DE9-BB13-AF73702D706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29" name="addin_background" hidden="1">
            <a:extLst>
              <a:ext uri="{FF2B5EF4-FFF2-40B4-BE49-F238E27FC236}">
                <a16:creationId xmlns:a16="http://schemas.microsoft.com/office/drawing/2014/main" id="{9FE72A3E-01F8-412E-8E98-2BDAA4A674B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8AF55B9-1670-44D0-B63B-7F29554D4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91211FBE-673D-4273-A607-B348AAB51CA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6CD5124-FBAF-3A3A-BF27-F33AE33342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D233122-9AFC-C649-A1ED-0BC4C878659C}" type="datetime1">
              <a:rPr lang="nb-NO" smtClean="0"/>
              <a:t>20.10.2023</a:t>
            </a:fld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A6FAB0B-BD95-91FD-A9F2-E4D2F77D2C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6157C30-9D62-39DE-5D18-35ADD70B87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addin_colorbox" hidden="1">
            <a:extLst>
              <a:ext uri="{FF2B5EF4-FFF2-40B4-BE49-F238E27FC236}">
                <a16:creationId xmlns:a16="http://schemas.microsoft.com/office/drawing/2014/main" id="{CCB23F58-B073-414A-9542-826ED845D63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31" name="addin_title" hidden="1">
            <a:extLst>
              <a:ext uri="{FF2B5EF4-FFF2-40B4-BE49-F238E27FC236}">
                <a16:creationId xmlns:a16="http://schemas.microsoft.com/office/drawing/2014/main" id="{E0B8CF1B-2796-41B4-98A5-9AA3E93611FE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32" name="addin_text" hidden="1">
            <a:extLst>
              <a:ext uri="{FF2B5EF4-FFF2-40B4-BE49-F238E27FC236}">
                <a16:creationId xmlns:a16="http://schemas.microsoft.com/office/drawing/2014/main" id="{F306296F-A7F1-41BF-B943-C7D7FA14781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3" name="addin_image" hidden="1">
            <a:extLst>
              <a:ext uri="{FF2B5EF4-FFF2-40B4-BE49-F238E27FC236}">
                <a16:creationId xmlns:a16="http://schemas.microsoft.com/office/drawing/2014/main" id="{C5CBAE70-7714-47C3-82CB-B11634DACAE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4" name="addin_grouplist" hidden="1">
            <a:extLst>
              <a:ext uri="{FF2B5EF4-FFF2-40B4-BE49-F238E27FC236}">
                <a16:creationId xmlns:a16="http://schemas.microsoft.com/office/drawing/2014/main" id="{99881E91-E858-4E37-8704-3C1818D317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5" name="addin_logo" hidden="1">
            <a:extLst>
              <a:ext uri="{FF2B5EF4-FFF2-40B4-BE49-F238E27FC236}">
                <a16:creationId xmlns:a16="http://schemas.microsoft.com/office/drawing/2014/main" id="{D574164F-9CA4-4A10-8C31-D4E2B17D20C6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6" name="addin_fillplaceholders" hidden="1">
            <a:extLst>
              <a:ext uri="{FF2B5EF4-FFF2-40B4-BE49-F238E27FC236}">
                <a16:creationId xmlns:a16="http://schemas.microsoft.com/office/drawing/2014/main" id="{36B7DCBD-44E1-493E-85B0-E828E93D937C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7" name="addin_colorlist" hidden="1">
            <a:extLst>
              <a:ext uri="{FF2B5EF4-FFF2-40B4-BE49-F238E27FC236}">
                <a16:creationId xmlns:a16="http://schemas.microsoft.com/office/drawing/2014/main" id="{E563F0D4-11F4-42DD-9931-F4F51432C39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38" name="addin_background" hidden="1">
            <a:extLst>
              <a:ext uri="{FF2B5EF4-FFF2-40B4-BE49-F238E27FC236}">
                <a16:creationId xmlns:a16="http://schemas.microsoft.com/office/drawing/2014/main" id="{6A47E99E-21A0-4BFE-92CC-423622BC33A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EF847B60-F309-4884-9832-357BAAD65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A699C46C-D4C7-805A-8568-2F4BD5395C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C142E6C2-A5E4-4F45-9C47-CA6093BAB827}" type="datetime1">
              <a:rPr lang="nb-NO" smtClean="0"/>
              <a:t>20.10.2023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208AF50-061D-FCB9-E057-92DB9B07FF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F555D5F-60E0-8C00-03C0-F1B759638D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4C2A117-22FA-459F-976D-25DB69F15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47B788B-9E9A-45A9-B357-364F5972A24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5" name="addin_colorlist" hidden="1">
            <a:extLst>
              <a:ext uri="{FF2B5EF4-FFF2-40B4-BE49-F238E27FC236}">
                <a16:creationId xmlns:a16="http://schemas.microsoft.com/office/drawing/2014/main" id="{12E1D021-9BB6-483B-B0CA-ABB02941583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AE6A6AFF-72F2-4BDB-94A3-D92B38AC6AE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4E4013-AF1F-FFFD-93FD-E8A8EF0CE2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D4A47A41-DEEC-FE44-AC38-7995270D11CC}" type="datetime1">
              <a:rPr lang="nb-NO" smtClean="0"/>
              <a:t>20.10.2023</a:t>
            </a:fld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6EB944A-2D81-1665-4BCE-209B3B1D5D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00A6278-14BA-58DA-E5C8-430F16F531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192BE3FC-33A9-40BC-A479-57A961956F2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0622262C-05D6-4FA9-AC81-A220F534330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457E567-3EF4-4752-87D8-A632A0518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BCBAFB08-AF77-436F-9BD6-4080968E01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92CEF28-9974-4654-BC4B-16683224EB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4EB04B7-23CB-400A-AA85-FD8B359FC6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BB71B96-D11B-D5BD-3C6E-C5DBF0203C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D245B39F-840D-A148-9922-F2D02AE5EA38}" type="datetime1">
              <a:rPr lang="nb-NO" smtClean="0"/>
              <a:t>20.10.2023</a:t>
            </a:fld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0294878D-0109-0153-C0A0-1E00816336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1B567EA-D861-0202-94F1-66C0640ED9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9A57ABF8-B03C-45E1-8D60-C254AB41F39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055166DC-2EAE-49E7-B441-171CC1D8AD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1FD05B-C54B-4336-9FA5-A6AE69EA8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D3E5644C-DB70-4CBC-AC2B-038E4820ABB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5" name="addin_background" hidden="1">
            <a:extLst>
              <a:ext uri="{FF2B5EF4-FFF2-40B4-BE49-F238E27FC236}">
                <a16:creationId xmlns:a16="http://schemas.microsoft.com/office/drawing/2014/main" id="{3749FA81-9AD1-411B-9F14-0795464A48CC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A22D069C-C025-484F-B809-F6C0328593D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280170919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339" imgH="343" progId="TCLayout.ActiveDocument.1">
                  <p:embed/>
                </p:oleObj>
              </mc:Choice>
              <mc:Fallback>
                <p:oleObj name="think-cell Slide" r:id="rId25" imgW="339" imgH="343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A22D069C-C025-484F-B809-F6C0328593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C804B514-1A16-8B40-B486-5AF1FDD517DD}" type="datetime1">
              <a:rPr lang="nb-NO" smtClean="0"/>
              <a:t>20.10.2023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4798" y="6243181"/>
            <a:ext cx="1501215" cy="38547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r>
              <a:rPr lang="nb-NO"/>
              <a:t>Universitetet i Oslo</a:t>
            </a:r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7C3512FF-8DBC-AEF8-6716-9A39188344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4" t="30110" r="18174" b="31880"/>
          <a:stretch/>
        </p:blipFill>
        <p:spPr>
          <a:xfrm>
            <a:off x="326164" y="6166471"/>
            <a:ext cx="1149939" cy="39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7" r:id="rId2"/>
    <p:sldLayoutId id="2147483728" r:id="rId3"/>
    <p:sldLayoutId id="2147483721" r:id="rId4"/>
    <p:sldLayoutId id="2147483720" r:id="rId5"/>
    <p:sldLayoutId id="2147483719" r:id="rId6"/>
    <p:sldLayoutId id="2147483701" r:id="rId7"/>
    <p:sldLayoutId id="2147483702" r:id="rId8"/>
    <p:sldLayoutId id="2147483704" r:id="rId9"/>
    <p:sldLayoutId id="2147483706" r:id="rId10"/>
    <p:sldLayoutId id="2147483716" r:id="rId11"/>
    <p:sldLayoutId id="2147483717" r:id="rId12"/>
    <p:sldLayoutId id="2147483713" r:id="rId13"/>
    <p:sldLayoutId id="2147483714" r:id="rId14"/>
    <p:sldLayoutId id="2147483709" r:id="rId15"/>
    <p:sldLayoutId id="2147483710" r:id="rId16"/>
    <p:sldLayoutId id="2147483711" r:id="rId17"/>
    <p:sldLayoutId id="2147483712" r:id="rId18"/>
    <p:sldLayoutId id="2147483707" r:id="rId19"/>
    <p:sldLayoutId id="2147483708" r:id="rId20"/>
    <p:sldLayoutId id="2147483715" r:id="rId21"/>
    <p:sldLayoutId id="2147483718" r:id="rId22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jpe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8.jpe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E710C362-6A79-8ADB-5BB9-BD9BC06CE267}"/>
              </a:ext>
            </a:extLst>
          </p:cNvPr>
          <p:cNvSpPr/>
          <p:nvPr/>
        </p:nvSpPr>
        <p:spPr>
          <a:xfrm>
            <a:off x="0" y="0"/>
            <a:ext cx="620988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47F8FAF-D64C-757C-FECF-707087C056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50792A5C-3A05-6677-97EC-DC96CDA51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leading European university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23C5200F-97C3-1480-475B-1B8F90A7775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dirty="0"/>
              <a:t>Subtitle</a:t>
            </a:r>
          </a:p>
        </p:txBody>
      </p:sp>
      <p:sp>
        <p:nvSpPr>
          <p:cNvPr id="7" name="Undertittel 6">
            <a:extLst>
              <a:ext uri="{FF2B5EF4-FFF2-40B4-BE49-F238E27FC236}">
                <a16:creationId xmlns:a16="http://schemas.microsoft.com/office/drawing/2014/main" id="{EB83BD0A-4C33-9DE4-5D98-4A866CB212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Name Last Name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DE37463D-6A2A-9163-DF32-ACDF4C9092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/>
              <a:t>Title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8AE7FBD1-73F6-87D8-380D-8F49938ADBE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dirty="0"/>
              <a:t>University</a:t>
            </a:r>
          </a:p>
        </p:txBody>
      </p:sp>
      <p:sp>
        <p:nvSpPr>
          <p:cNvPr id="10" name="Plassholder for dato 9">
            <a:extLst>
              <a:ext uri="{FF2B5EF4-FFF2-40B4-BE49-F238E27FC236}">
                <a16:creationId xmlns:a16="http://schemas.microsoft.com/office/drawing/2014/main" id="{B241229A-AAE2-ABD0-6805-7D970537D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</a:t>
            </a:r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FB85AB31-A8AB-3235-C6EC-0AED8C6CE0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97" y="380396"/>
            <a:ext cx="4249741" cy="1116919"/>
          </a:xfrm>
          <a:prstGeom prst="rect">
            <a:avLst/>
          </a:prstGeom>
        </p:spPr>
      </p:pic>
      <p:pic>
        <p:nvPicPr>
          <p:cNvPr id="19" name="Plassholder for bilde 18" descr="Et bilde som inneholder klær, innendørs, person, sko&#10;&#10;Automatisk generert beskrivelse">
            <a:extLst>
              <a:ext uri="{FF2B5EF4-FFF2-40B4-BE49-F238E27FC236}">
                <a16:creationId xmlns:a16="http://schemas.microsoft.com/office/drawing/2014/main" id="{CFF2E94D-209A-DA13-4AD4-4BA13AD8D29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9" r="638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29093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4B18C436-84E0-0063-4BE1-14CD19B57D2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438B2ED5-6305-66AB-3D36-0EE341D418BC}"/>
              </a:ext>
            </a:extLst>
          </p:cNvPr>
          <p:cNvSpPr/>
          <p:nvPr/>
        </p:nvSpPr>
        <p:spPr>
          <a:xfrm>
            <a:off x="0" y="-10886"/>
            <a:ext cx="620988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DE20A4AA-7C51-016A-C3A8-2A3B5241A15A}"/>
              </a:ext>
            </a:extLst>
          </p:cNvPr>
          <p:cNvSpPr txBox="1"/>
          <p:nvPr/>
        </p:nvSpPr>
        <p:spPr>
          <a:xfrm>
            <a:off x="302736" y="4190075"/>
            <a:ext cx="4996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Education, research, dissemination and innovation since 1811</a:t>
            </a:r>
          </a:p>
        </p:txBody>
      </p:sp>
      <p:sp>
        <p:nvSpPr>
          <p:cNvPr id="12" name="Tittel 4">
            <a:extLst>
              <a:ext uri="{FF2B5EF4-FFF2-40B4-BE49-F238E27FC236}">
                <a16:creationId xmlns:a16="http://schemas.microsoft.com/office/drawing/2014/main" id="{B3536FDF-CEE4-2607-5E61-9CA55DAC3522}"/>
              </a:ext>
            </a:extLst>
          </p:cNvPr>
          <p:cNvSpPr txBox="1">
            <a:spLocks/>
          </p:cNvSpPr>
          <p:nvPr/>
        </p:nvSpPr>
        <p:spPr>
          <a:xfrm>
            <a:off x="302736" y="2235878"/>
            <a:ext cx="5295252" cy="1796624"/>
          </a:xfrm>
          <a:prstGeom prst="rect">
            <a:avLst/>
          </a:prstGeom>
        </p:spPr>
        <p:txBody>
          <a:bodyPr/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The oldest institution for research and higher education in Norway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26450BA-FF08-E4FB-9189-33FCBC95DFBF}"/>
              </a:ext>
            </a:extLst>
          </p:cNvPr>
          <p:cNvPicPr>
            <a:picLocks noGrp="1" noChangeAspect="1" noChangeArrowheads="1"/>
          </p:cNvPicPr>
          <p:nvPr>
            <p:ph sz="quarter" idx="1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" t="1260" r="-1" b="608"/>
          <a:stretch/>
        </p:blipFill>
        <p:spPr bwMode="auto">
          <a:xfrm>
            <a:off x="6205104" y="0"/>
            <a:ext cx="59739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6BA0A03F-AFF7-525B-505A-6D6770AE66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94" t="30110" r="18174" b="31880"/>
          <a:stretch/>
        </p:blipFill>
        <p:spPr>
          <a:xfrm>
            <a:off x="326164" y="6166471"/>
            <a:ext cx="1149939" cy="39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550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Bilde 17">
            <a:extLst>
              <a:ext uri="{FF2B5EF4-FFF2-40B4-BE49-F238E27FC236}">
                <a16:creationId xmlns:a16="http://schemas.microsoft.com/office/drawing/2014/main" id="{E7929762-6715-9807-DCC6-DF94D02D9BCA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9" r="1327" b="2856"/>
          <a:stretch/>
        </p:blipFill>
        <p:spPr>
          <a:xfrm>
            <a:off x="374110" y="1180946"/>
            <a:ext cx="2862000" cy="2378808"/>
          </a:xfrm>
          <a:prstGeom prst="rect">
            <a:avLst/>
          </a:prstGeom>
          <a:ln>
            <a:noFill/>
          </a:ln>
        </p:spPr>
      </p:pic>
      <p:pic>
        <p:nvPicPr>
          <p:cNvPr id="3082" name="Picture 10">
            <a:extLst>
              <a:ext uri="{FF2B5EF4-FFF2-40B4-BE49-F238E27FC236}">
                <a16:creationId xmlns:a16="http://schemas.microsoft.com/office/drawing/2014/main" id="{5BD73227-87A6-38B7-B7B0-C2F75CC48150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89850" y="1180946"/>
            <a:ext cx="2862000" cy="23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>
            <a:extLst>
              <a:ext uri="{FF2B5EF4-FFF2-40B4-BE49-F238E27FC236}">
                <a16:creationId xmlns:a16="http://schemas.microsoft.com/office/drawing/2014/main" id="{A969712B-967F-42CC-4494-F2D39FE8BED5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47457" y="3543848"/>
            <a:ext cx="2862000" cy="23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C2F60CFF-7FC9-EB23-91F3-72164E3D0626}"/>
              </a:ext>
            </a:extLst>
          </p:cNvPr>
          <p:cNvSpPr/>
          <p:nvPr/>
        </p:nvSpPr>
        <p:spPr>
          <a:xfrm>
            <a:off x="6089850" y="3543848"/>
            <a:ext cx="2862000" cy="2379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5C88362F-98CA-532B-7A23-8FEEB22E193C}"/>
              </a:ext>
            </a:extLst>
          </p:cNvPr>
          <p:cNvSpPr/>
          <p:nvPr/>
        </p:nvSpPr>
        <p:spPr>
          <a:xfrm>
            <a:off x="375284" y="3543848"/>
            <a:ext cx="2862000" cy="2379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90A77013-0A47-87A0-F4DF-C5766C38D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University of Oslo today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51A1C9E-28F8-7A6B-FDEF-B8926A0827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/>
          <a:lstStyle/>
          <a:p>
            <a:r>
              <a:rPr lang="en-US" dirty="0"/>
              <a:t>Page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CE4E104F-A083-F6D9-468E-DB1459E1F578}"/>
              </a:ext>
            </a:extLst>
          </p:cNvPr>
          <p:cNvSpPr/>
          <p:nvPr/>
        </p:nvSpPr>
        <p:spPr>
          <a:xfrm>
            <a:off x="3231012" y="1180946"/>
            <a:ext cx="2861251" cy="2379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BA628F62-DA64-9532-C44D-EC0EE9D591F2}"/>
              </a:ext>
            </a:extLst>
          </p:cNvPr>
          <p:cNvSpPr/>
          <p:nvPr/>
        </p:nvSpPr>
        <p:spPr>
          <a:xfrm>
            <a:off x="8947457" y="1180946"/>
            <a:ext cx="2862000" cy="2379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56A22CA1-19ED-08F1-2EBE-429D2EC8966A}"/>
              </a:ext>
            </a:extLst>
          </p:cNvPr>
          <p:cNvSpPr txBox="1"/>
          <p:nvPr/>
        </p:nvSpPr>
        <p:spPr>
          <a:xfrm>
            <a:off x="3399501" y="2650637"/>
            <a:ext cx="2422630" cy="663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en-GB" sz="180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 faculties</a:t>
            </a:r>
          </a:p>
          <a:p>
            <a:pPr lvl="0">
              <a:lnSpc>
                <a:spcPct val="107000"/>
              </a:lnSpc>
            </a:pPr>
            <a:r>
              <a:rPr lang="en-GB" sz="180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museums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DFBFFAB3-5362-DEC8-389D-8E21F9AC702E}"/>
              </a:ext>
            </a:extLst>
          </p:cNvPr>
          <p:cNvSpPr txBox="1"/>
          <p:nvPr/>
        </p:nvSpPr>
        <p:spPr>
          <a:xfrm>
            <a:off x="589155" y="4433707"/>
            <a:ext cx="2422630" cy="663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en-GB" sz="180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7 000 employees</a:t>
            </a:r>
          </a:p>
          <a:p>
            <a:pPr lvl="0">
              <a:lnSpc>
                <a:spcPct val="107000"/>
              </a:lnSpc>
            </a:pPr>
            <a:r>
              <a:rPr lang="en-GB" sz="180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25 000 students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B2ED2194-84C5-2605-FADB-0012C4B874CA}"/>
              </a:ext>
            </a:extLst>
          </p:cNvPr>
          <p:cNvSpPr txBox="1"/>
          <p:nvPr/>
        </p:nvSpPr>
        <p:spPr>
          <a:xfrm>
            <a:off x="9152497" y="1445834"/>
            <a:ext cx="2653093" cy="1552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en-GB" sz="180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Ranked as the world´s </a:t>
            </a:r>
            <a:r>
              <a:rPr lang="en-GB" sz="18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73rd</a:t>
            </a:r>
            <a:r>
              <a:rPr lang="en-GB" sz="180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best research university </a:t>
            </a:r>
            <a:r>
              <a:rPr lang="en-GB" sz="800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*Shanghai Ranking</a:t>
            </a:r>
          </a:p>
          <a:p>
            <a:pPr lvl="0">
              <a:lnSpc>
                <a:spcPct val="107000"/>
              </a:lnSpc>
            </a:pPr>
            <a:endParaRPr lang="en-GB" sz="1800" dirty="0"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 Nobel Prize Winners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8FC1847-2089-F6E3-B84E-9F9C7714959A}"/>
              </a:ext>
            </a:extLst>
          </p:cNvPr>
          <p:cNvSpPr txBox="1"/>
          <p:nvPr/>
        </p:nvSpPr>
        <p:spPr>
          <a:xfrm>
            <a:off x="6099739" y="4410207"/>
            <a:ext cx="2739461" cy="663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en-GB" sz="180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200+ study programs</a:t>
            </a:r>
          </a:p>
          <a:p>
            <a:pPr lvl="0">
              <a:lnSpc>
                <a:spcPct val="107000"/>
              </a:lnSpc>
            </a:pPr>
            <a:r>
              <a:rPr lang="en-GB" sz="1800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14 Centres of Excellence</a:t>
            </a: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BE400B73-5252-3426-3F23-A659ACD2CB5F}"/>
              </a:ext>
            </a:extLst>
          </p:cNvPr>
          <p:cNvPicPr>
            <a:picLocks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2" t="2792"/>
          <a:stretch/>
        </p:blipFill>
        <p:spPr>
          <a:xfrm>
            <a:off x="3230263" y="3543848"/>
            <a:ext cx="2862000" cy="23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644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om inneholder gulv, innendørs, person, bord&#10;&#10;Automatisk generert beskrivelse">
            <a:extLst>
              <a:ext uri="{FF2B5EF4-FFF2-40B4-BE49-F238E27FC236}">
                <a16:creationId xmlns:a16="http://schemas.microsoft.com/office/drawing/2014/main" id="{FD8F8564-B760-6482-F5B6-C1457DB37178}"/>
              </a:ext>
            </a:extLst>
          </p:cNvPr>
          <p:cNvPicPr>
            <a:picLocks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9170" y="1206801"/>
            <a:ext cx="2978840" cy="2379600"/>
          </a:xfrm>
          <a:prstGeom prst="rect">
            <a:avLst/>
          </a:prstGeom>
        </p:spPr>
      </p:pic>
      <p:pic>
        <p:nvPicPr>
          <p:cNvPr id="2052" name="Picture 4" descr="UiO forsvarer stengte lesesaler tross lave smittetall på campus - VG">
            <a:extLst>
              <a:ext uri="{FF2B5EF4-FFF2-40B4-BE49-F238E27FC236}">
                <a16:creationId xmlns:a16="http://schemas.microsoft.com/office/drawing/2014/main" id="{EDF6038A-F3CB-F098-7505-ABF146E718CF}"/>
              </a:ext>
            </a:extLst>
          </p:cNvPr>
          <p:cNvPicPr preferRelativeResize="0">
            <a:picLocks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8043"/>
          <a:stretch/>
        </p:blipFill>
        <p:spPr bwMode="auto">
          <a:xfrm>
            <a:off x="6084480" y="3578854"/>
            <a:ext cx="2885538" cy="237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tudiestart - Universitetet i Oslo">
            <a:extLst>
              <a:ext uri="{FF2B5EF4-FFF2-40B4-BE49-F238E27FC236}">
                <a16:creationId xmlns:a16="http://schemas.microsoft.com/office/drawing/2014/main" id="{2A1662FA-2DEB-CA5C-6336-99DF6C635A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943606" y="1206803"/>
            <a:ext cx="2865103" cy="2401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Bilde 19" descr="Et bilde som inneholder person, innendørs, gulv, benkerad&#10;&#10;Automatisk generert beskrivelse">
            <a:extLst>
              <a:ext uri="{FF2B5EF4-FFF2-40B4-BE49-F238E27FC236}">
                <a16:creationId xmlns:a16="http://schemas.microsoft.com/office/drawing/2014/main" id="{4C6FDD3A-F69B-CD50-9683-D48B6F213CBF}"/>
              </a:ext>
            </a:extLst>
          </p:cNvPr>
          <p:cNvPicPr>
            <a:picLocks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1707" y="3578854"/>
            <a:ext cx="2862000" cy="23796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B419CEF0-512F-0F19-C66D-9A389F32C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Education</a:t>
            </a: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B217454E-AB23-B669-D082-900D991E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04F04D25-3C22-50F1-0211-745836D1937B}"/>
              </a:ext>
            </a:extLst>
          </p:cNvPr>
          <p:cNvSpPr/>
          <p:nvPr/>
        </p:nvSpPr>
        <p:spPr>
          <a:xfrm>
            <a:off x="6089850" y="1206801"/>
            <a:ext cx="2861251" cy="237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F3D5FE8-BCE8-0806-5A78-584684D7B314}"/>
              </a:ext>
            </a:extLst>
          </p:cNvPr>
          <p:cNvSpPr/>
          <p:nvPr/>
        </p:nvSpPr>
        <p:spPr>
          <a:xfrm>
            <a:off x="371767" y="1206800"/>
            <a:ext cx="2875989" cy="237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2809539A-1087-4255-78A8-56070B3494E5}"/>
              </a:ext>
            </a:extLst>
          </p:cNvPr>
          <p:cNvSpPr/>
          <p:nvPr/>
        </p:nvSpPr>
        <p:spPr>
          <a:xfrm>
            <a:off x="3230264" y="3578854"/>
            <a:ext cx="2861251" cy="237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3873171A-028A-BBF6-AB4A-000EED632008}"/>
              </a:ext>
            </a:extLst>
          </p:cNvPr>
          <p:cNvSpPr/>
          <p:nvPr/>
        </p:nvSpPr>
        <p:spPr>
          <a:xfrm>
            <a:off x="8947458" y="3578854"/>
            <a:ext cx="2861251" cy="237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51105C33-99C3-3D14-2972-17BB9747333A}"/>
              </a:ext>
            </a:extLst>
          </p:cNvPr>
          <p:cNvSpPr txBox="1"/>
          <p:nvPr/>
        </p:nvSpPr>
        <p:spPr>
          <a:xfrm>
            <a:off x="664345" y="1727089"/>
            <a:ext cx="2508684" cy="13390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lvl="0">
              <a:lnSpc>
                <a:spcPct val="107000"/>
              </a:lnSpc>
            </a:pPr>
            <a:r>
              <a:rPr lang="en-GB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25 000</a:t>
            </a:r>
            <a:endParaRPr lang="en-GB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en-GB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</a:t>
            </a:r>
            <a:br>
              <a:rPr lang="en-GB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sz="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en-GB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5 000</a:t>
            </a:r>
            <a:endParaRPr lang="en-GB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en-GB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graduated</a:t>
            </a:r>
          </a:p>
          <a:p>
            <a:pPr lvl="0">
              <a:lnSpc>
                <a:spcPct val="107000"/>
              </a:lnSpc>
            </a:pPr>
            <a:endParaRPr lang="en-GB" sz="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921A10EF-3E0D-AE54-646C-AA9A993E64E7}"/>
              </a:ext>
            </a:extLst>
          </p:cNvPr>
          <p:cNvSpPr txBox="1"/>
          <p:nvPr/>
        </p:nvSpPr>
        <p:spPr>
          <a:xfrm>
            <a:off x="9164842" y="4201691"/>
            <a:ext cx="2422630" cy="865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</a:pPr>
            <a:r>
              <a:rPr lang="en-GB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Goal of </a:t>
            </a:r>
            <a:r>
              <a:rPr lang="en-GB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50 percent </a:t>
            </a:r>
            <a:r>
              <a:rPr lang="en-GB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 exchange</a:t>
            </a:r>
            <a:endParaRPr lang="en-GB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r>
              <a:rPr lang="en-GB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CA945010-45A7-528F-4B31-286094C04FD6}"/>
              </a:ext>
            </a:extLst>
          </p:cNvPr>
          <p:cNvSpPr txBox="1"/>
          <p:nvPr/>
        </p:nvSpPr>
        <p:spPr>
          <a:xfrm>
            <a:off x="6198010" y="1966440"/>
            <a:ext cx="2508684" cy="92737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lvl="0">
              <a:lnSpc>
                <a:spcPct val="107000"/>
              </a:lnSpc>
            </a:pPr>
            <a:r>
              <a:rPr lang="en-GB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that are the most pleased with the academic content of their studies</a:t>
            </a:r>
          </a:p>
          <a:p>
            <a:pPr lvl="0">
              <a:lnSpc>
                <a:spcPct val="107000"/>
              </a:lnSpc>
            </a:pPr>
            <a:r>
              <a:rPr lang="en-GB" sz="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*Study Barometer 2022</a:t>
            </a:r>
            <a:br>
              <a:rPr lang="en-GB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sz="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1399DE7-5456-44E2-A4F6-79BD07339438}"/>
              </a:ext>
            </a:extLst>
          </p:cNvPr>
          <p:cNvSpPr txBox="1"/>
          <p:nvPr/>
        </p:nvSpPr>
        <p:spPr>
          <a:xfrm>
            <a:off x="3454248" y="4297589"/>
            <a:ext cx="2508684" cy="1009700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lvl="0">
              <a:lnSpc>
                <a:spcPct val="107000"/>
              </a:lnSpc>
            </a:pPr>
            <a:r>
              <a:rPr lang="en-GB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16 000</a:t>
            </a:r>
          </a:p>
          <a:p>
            <a:pPr lvl="0">
              <a:lnSpc>
                <a:spcPct val="107000"/>
              </a:lnSpc>
            </a:pPr>
            <a:r>
              <a:rPr lang="en-GB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qualified students with UiO as first choice</a:t>
            </a:r>
            <a:br>
              <a:rPr lang="en-GB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sz="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07000"/>
              </a:lnSpc>
            </a:pPr>
            <a:endParaRPr lang="en-GB" sz="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052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19CEF0-512F-0F19-C66D-9A389F32C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Campuses</a:t>
            </a: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B217454E-AB23-B669-D082-900D991E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04F04D25-3C22-50F1-0211-745836D1937B}"/>
              </a:ext>
            </a:extLst>
          </p:cNvPr>
          <p:cNvSpPr/>
          <p:nvPr/>
        </p:nvSpPr>
        <p:spPr>
          <a:xfrm>
            <a:off x="6089850" y="1206801"/>
            <a:ext cx="2861251" cy="2379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F3D5FE8-BCE8-0806-5A78-584684D7B314}"/>
              </a:ext>
            </a:extLst>
          </p:cNvPr>
          <p:cNvSpPr/>
          <p:nvPr/>
        </p:nvSpPr>
        <p:spPr>
          <a:xfrm>
            <a:off x="371767" y="1206800"/>
            <a:ext cx="2875989" cy="2379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2809539A-1087-4255-78A8-56070B3494E5}"/>
              </a:ext>
            </a:extLst>
          </p:cNvPr>
          <p:cNvSpPr/>
          <p:nvPr/>
        </p:nvSpPr>
        <p:spPr>
          <a:xfrm>
            <a:off x="3230264" y="3578854"/>
            <a:ext cx="2861251" cy="2379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3873171A-028A-BBF6-AB4A-000EED632008}"/>
              </a:ext>
            </a:extLst>
          </p:cNvPr>
          <p:cNvSpPr/>
          <p:nvPr/>
        </p:nvSpPr>
        <p:spPr>
          <a:xfrm>
            <a:off x="8947458" y="3578854"/>
            <a:ext cx="2861251" cy="2379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51105C33-99C3-3D14-2972-17BB9747333A}"/>
              </a:ext>
            </a:extLst>
          </p:cNvPr>
          <p:cNvSpPr txBox="1"/>
          <p:nvPr/>
        </p:nvSpPr>
        <p:spPr>
          <a:xfrm>
            <a:off x="640709" y="2496072"/>
            <a:ext cx="2508684" cy="39773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en-GB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Blindern</a:t>
            </a:r>
            <a:endParaRPr lang="en-GB" sz="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921A10EF-3E0D-AE54-646C-AA9A993E64E7}"/>
              </a:ext>
            </a:extLst>
          </p:cNvPr>
          <p:cNvSpPr txBox="1"/>
          <p:nvPr/>
        </p:nvSpPr>
        <p:spPr>
          <a:xfrm>
            <a:off x="9164842" y="4201691"/>
            <a:ext cx="2422630" cy="306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7000"/>
              </a:lnSpc>
            </a:pPr>
            <a:r>
              <a:rPr lang="en-GB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CA945010-45A7-528F-4B31-286094C04FD6}"/>
              </a:ext>
            </a:extLst>
          </p:cNvPr>
          <p:cNvSpPr txBox="1"/>
          <p:nvPr/>
        </p:nvSpPr>
        <p:spPr>
          <a:xfrm>
            <a:off x="6198010" y="2496072"/>
            <a:ext cx="2508684" cy="39773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en-GB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City Centre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D1399DE7-5456-44E2-A4F6-79BD07339438}"/>
              </a:ext>
            </a:extLst>
          </p:cNvPr>
          <p:cNvSpPr txBox="1"/>
          <p:nvPr/>
        </p:nvSpPr>
        <p:spPr>
          <a:xfrm>
            <a:off x="3451386" y="4792527"/>
            <a:ext cx="2508684" cy="39773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en-GB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Science City</a:t>
            </a:r>
            <a:endParaRPr lang="en-GB" sz="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Bilde 7" descr="Et bilde som inneholder utendørs, plante, konstruksjon, himmel&#10;&#10;Automatisk generert beskrivelse">
            <a:extLst>
              <a:ext uri="{FF2B5EF4-FFF2-40B4-BE49-F238E27FC236}">
                <a16:creationId xmlns:a16="http://schemas.microsoft.com/office/drawing/2014/main" id="{89400982-CDBD-F60A-2E97-3791231325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3" r="11054"/>
          <a:stretch/>
        </p:blipFill>
        <p:spPr>
          <a:xfrm>
            <a:off x="369098" y="3572389"/>
            <a:ext cx="2893082" cy="2386064"/>
          </a:xfrm>
          <a:prstGeom prst="rect">
            <a:avLst/>
          </a:prstGeom>
        </p:spPr>
      </p:pic>
      <p:pic>
        <p:nvPicPr>
          <p:cNvPr id="11" name="Bilde 10" descr="Et bilde som inneholder utendørs, himmel, tre, sky&#10;&#10;Automatisk generert beskrivelse">
            <a:extLst>
              <a:ext uri="{FF2B5EF4-FFF2-40B4-BE49-F238E27FC236}">
                <a16:creationId xmlns:a16="http://schemas.microsoft.com/office/drawing/2014/main" id="{F7536453-9762-CB82-B596-518F708A48A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2" t="408" r="10897" b="-408"/>
          <a:stretch/>
        </p:blipFill>
        <p:spPr>
          <a:xfrm>
            <a:off x="3241150" y="1204111"/>
            <a:ext cx="2865103" cy="2394790"/>
          </a:xfrm>
          <a:prstGeom prst="rect">
            <a:avLst/>
          </a:prstGeom>
        </p:spPr>
      </p:pic>
      <p:pic>
        <p:nvPicPr>
          <p:cNvPr id="21" name="Bilde 20" descr="Et bilde som inneholder gress, utendørs, plante, hus&#10;&#10;Automatisk generert beskrivelse">
            <a:extLst>
              <a:ext uri="{FF2B5EF4-FFF2-40B4-BE49-F238E27FC236}">
                <a16:creationId xmlns:a16="http://schemas.microsoft.com/office/drawing/2014/main" id="{4F540816-53BC-CF0F-F04F-23332FDE18E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2" r="6913"/>
          <a:stretch/>
        </p:blipFill>
        <p:spPr>
          <a:xfrm>
            <a:off x="8952029" y="1204110"/>
            <a:ext cx="2844848" cy="2369709"/>
          </a:xfrm>
          <a:prstGeom prst="rect">
            <a:avLst/>
          </a:prstGeom>
        </p:spPr>
      </p:pic>
      <p:sp>
        <p:nvSpPr>
          <p:cNvPr id="22" name="TekstSylinder 21">
            <a:extLst>
              <a:ext uri="{FF2B5EF4-FFF2-40B4-BE49-F238E27FC236}">
                <a16:creationId xmlns:a16="http://schemas.microsoft.com/office/drawing/2014/main" id="{C24F6A10-5DAE-2DB8-989C-D1EF63075664}"/>
              </a:ext>
            </a:extLst>
          </p:cNvPr>
          <p:cNvSpPr txBox="1"/>
          <p:nvPr/>
        </p:nvSpPr>
        <p:spPr>
          <a:xfrm>
            <a:off x="9164842" y="4792527"/>
            <a:ext cx="2508684" cy="39773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lvl="0" algn="ctr">
              <a:lnSpc>
                <a:spcPct val="107000"/>
              </a:lnSpc>
            </a:pPr>
            <a:r>
              <a:rPr lang="en-GB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Tøyen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3E7652A-26F9-F5C3-05AD-C255B7F3F299}"/>
              </a:ext>
            </a:extLst>
          </p:cNvPr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5458" y="3566272"/>
            <a:ext cx="2862000" cy="23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845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8042D16-ABCC-D552-45AC-3D86BE238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Strategy 2030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62AD94B-8F70-E15C-B2CC-09B10F62C651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19EEF55-2818-FFA7-2314-DE837A9EC1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</p:spPr>
        <p:txBody>
          <a:bodyPr/>
          <a:lstStyle/>
          <a:p>
            <a:fld id="{0ED04C1F-6A31-C642-89E7-B59407722618}" type="datetime1">
              <a:rPr lang="nb-NO" smtClean="0"/>
              <a:t>20.10.2023</a:t>
            </a:fld>
            <a:endParaRPr lang="en-US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4FF2FC-B868-7F84-3625-918C36DCE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Plassholder for bunntekst 6">
            <a:extLst>
              <a:ext uri="{FF2B5EF4-FFF2-40B4-BE49-F238E27FC236}">
                <a16:creationId xmlns:a16="http://schemas.microsoft.com/office/drawing/2014/main" id="{764B6EAF-73D4-02C8-53E0-B98170DD97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4798" y="6243181"/>
            <a:ext cx="1501215" cy="385472"/>
          </a:xfrm>
        </p:spPr>
        <p:txBody>
          <a:bodyPr/>
          <a:lstStyle/>
          <a:p>
            <a:r>
              <a:rPr lang="nb-NO"/>
              <a:t>Universitetet i Oslo</a:t>
            </a:r>
            <a:endParaRPr lang="nb-NO" dirty="0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90713ABA-1D1E-DF23-7FAF-79A3321D1F17}"/>
              </a:ext>
            </a:extLst>
          </p:cNvPr>
          <p:cNvSpPr txBox="1"/>
          <p:nvPr/>
        </p:nvSpPr>
        <p:spPr>
          <a:xfrm>
            <a:off x="326165" y="1082726"/>
            <a:ext cx="52096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accent6"/>
                </a:solidFill>
              </a:rPr>
              <a:t>Our ambitions</a:t>
            </a:r>
          </a:p>
          <a:p>
            <a:endParaRPr lang="en-GB" sz="2400" dirty="0">
              <a:solidFill>
                <a:schemeClr val="accent6"/>
              </a:solidFill>
            </a:endParaRP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CBF6B84E-29D2-B41F-BA8C-7BAA1C225A31}"/>
              </a:ext>
            </a:extLst>
          </p:cNvPr>
          <p:cNvSpPr txBox="1"/>
          <p:nvPr/>
        </p:nvSpPr>
        <p:spPr>
          <a:xfrm>
            <a:off x="326164" y="2053623"/>
            <a:ext cx="530212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GB" sz="1800" dirty="0"/>
              <a:t>Promote independent, ground-breaking, long-term research</a:t>
            </a:r>
            <a:br>
              <a:rPr lang="en-GB" sz="1800" dirty="0"/>
            </a:br>
            <a:endParaRPr lang="en-GB" sz="18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GB" sz="1800" dirty="0"/>
              <a:t>Educate students with the knowledge, ability and willingness to create a better world</a:t>
            </a:r>
            <a:br>
              <a:rPr lang="en-GB" sz="1800" dirty="0"/>
            </a:br>
            <a:endParaRPr lang="en-GB" sz="18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GB" sz="1800" dirty="0"/>
              <a:t>Strengthen the dialogue with the outside world and work to ensure that knowledge is put to use</a:t>
            </a:r>
            <a:br>
              <a:rPr lang="en-GB" sz="1800" dirty="0"/>
            </a:br>
            <a:endParaRPr lang="en-GB" sz="18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GB" sz="1800" dirty="0"/>
              <a:t>Be an innovative organisation and an attractive place of work and study</a:t>
            </a:r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9367EE8D-6038-89BE-8240-3175C284B9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14197" y="0"/>
            <a:ext cx="587900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669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0B5233A9-E37F-DCD7-9D31-49B6359D1A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" b="1664"/>
          <a:stretch/>
        </p:blipFill>
        <p:spPr>
          <a:xfrm>
            <a:off x="6315102" y="2"/>
            <a:ext cx="5877192" cy="6857998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A8042D16-ABCC-D552-45AC-3D86BE238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165" y="783635"/>
            <a:ext cx="6858564" cy="542658"/>
          </a:xfrm>
        </p:spPr>
        <p:txBody>
          <a:bodyPr/>
          <a:lstStyle/>
          <a:p>
            <a:r>
              <a:rPr lang="en-GB" dirty="0"/>
              <a:t>Comprehensive climate and environmental strategy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4FF2FC-B868-7F84-3625-918C36DCE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90713ABA-1D1E-DF23-7FAF-79A3321D1F17}"/>
              </a:ext>
            </a:extLst>
          </p:cNvPr>
          <p:cNvSpPr txBox="1"/>
          <p:nvPr/>
        </p:nvSpPr>
        <p:spPr>
          <a:xfrm>
            <a:off x="326165" y="1711669"/>
            <a:ext cx="52096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accent6"/>
                </a:solidFill>
              </a:rPr>
              <a:t>Our ambitions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CBF6B84E-29D2-B41F-BA8C-7BAA1C225A31}"/>
              </a:ext>
            </a:extLst>
          </p:cNvPr>
          <p:cNvSpPr txBox="1"/>
          <p:nvPr/>
        </p:nvSpPr>
        <p:spPr>
          <a:xfrm>
            <a:off x="274650" y="2620294"/>
            <a:ext cx="49555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GB" sz="1800" dirty="0"/>
              <a:t>Offer education related to climate, environment and sustainability for all students</a:t>
            </a:r>
          </a:p>
          <a:p>
            <a:pPr marL="285750" indent="-285750">
              <a:buFont typeface="Wingdings" pitchFamily="2" charset="2"/>
              <a:buChar char="§"/>
            </a:pPr>
            <a:endParaRPr lang="en-GB" sz="18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GB" sz="1800" dirty="0"/>
              <a:t>Strengthen interdisciplinary research within the fields of climate, environment and sustainability</a:t>
            </a:r>
          </a:p>
          <a:p>
            <a:pPr marL="285750" indent="-285750">
              <a:buFont typeface="Wingdings" pitchFamily="2" charset="2"/>
              <a:buChar char="§"/>
            </a:pPr>
            <a:endParaRPr lang="en-GB" sz="1800" dirty="0"/>
          </a:p>
          <a:p>
            <a:pPr marL="285750" indent="-285750">
              <a:buFont typeface="Wingdings" pitchFamily="2" charset="2"/>
              <a:buChar char="§"/>
            </a:pPr>
            <a:r>
              <a:rPr lang="en-GB" sz="1800" dirty="0"/>
              <a:t>Reduce our climate footprint and further develop a green campus</a:t>
            </a:r>
          </a:p>
          <a:p>
            <a:pPr marL="285750" indent="-285750">
              <a:buFont typeface="Wingdings" pitchFamily="2" charset="2"/>
              <a:buChar char="§"/>
            </a:pP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401253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himmel, vann, utendørs, vindmølle&#10;&#10;Automatisk generert beskrivelse">
            <a:extLst>
              <a:ext uri="{FF2B5EF4-FFF2-40B4-BE49-F238E27FC236}">
                <a16:creationId xmlns:a16="http://schemas.microsoft.com/office/drawing/2014/main" id="{A9FB46CB-0557-E161-943D-F0B1D26ED1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55430" y="1180948"/>
            <a:ext cx="3710914" cy="2367420"/>
          </a:xfrm>
          <a:prstGeom prst="rect">
            <a:avLst/>
          </a:prstGeom>
        </p:spPr>
      </p:pic>
      <p:sp>
        <p:nvSpPr>
          <p:cNvPr id="16" name="Rektangel 15">
            <a:extLst>
              <a:ext uri="{FF2B5EF4-FFF2-40B4-BE49-F238E27FC236}">
                <a16:creationId xmlns:a16="http://schemas.microsoft.com/office/drawing/2014/main" id="{2809539A-1087-4255-78A8-56070B3494E5}"/>
              </a:ext>
            </a:extLst>
          </p:cNvPr>
          <p:cNvSpPr/>
          <p:nvPr/>
        </p:nvSpPr>
        <p:spPr>
          <a:xfrm>
            <a:off x="360045" y="1193474"/>
            <a:ext cx="3710914" cy="226371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9DC0051A-10BC-B898-2F95-420ED4A9E5D7}"/>
              </a:ext>
            </a:extLst>
          </p:cNvPr>
          <p:cNvSpPr/>
          <p:nvPr/>
        </p:nvSpPr>
        <p:spPr>
          <a:xfrm>
            <a:off x="360044" y="3548368"/>
            <a:ext cx="3710914" cy="22637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5A68E6B6-AD78-2E6D-2A38-3EE4F4B933A7}"/>
              </a:ext>
            </a:extLst>
          </p:cNvPr>
          <p:cNvSpPr/>
          <p:nvPr/>
        </p:nvSpPr>
        <p:spPr>
          <a:xfrm>
            <a:off x="4155431" y="3548368"/>
            <a:ext cx="3710914" cy="22637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13EEC073-E6AC-36D7-E35E-F6638B8B5027}"/>
              </a:ext>
            </a:extLst>
          </p:cNvPr>
          <p:cNvSpPr/>
          <p:nvPr/>
        </p:nvSpPr>
        <p:spPr>
          <a:xfrm>
            <a:off x="7950817" y="3548368"/>
            <a:ext cx="3710914" cy="22637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419CEF0-512F-0F19-C66D-9A389F32C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research-intensive university </a:t>
            </a: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B217454E-AB23-B669-D082-900D991E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5B53442C-6900-6DE7-7AA8-991152FF5C4E}"/>
              </a:ext>
            </a:extLst>
          </p:cNvPr>
          <p:cNvSpPr txBox="1"/>
          <p:nvPr/>
        </p:nvSpPr>
        <p:spPr>
          <a:xfrm>
            <a:off x="4379052" y="3747955"/>
            <a:ext cx="32388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6"/>
                </a:solidFill>
              </a:rPr>
              <a:t>1</a:t>
            </a:r>
            <a:r>
              <a:rPr lang="en-GB" sz="1600" dirty="0"/>
              <a:t> centre for environment-friendly energy research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A3ABCFF3-6F36-2A8F-6647-E9C929A90504}"/>
              </a:ext>
            </a:extLst>
          </p:cNvPr>
          <p:cNvSpPr txBox="1"/>
          <p:nvPr/>
        </p:nvSpPr>
        <p:spPr>
          <a:xfrm>
            <a:off x="360044" y="3747955"/>
            <a:ext cx="3831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6"/>
                </a:solidFill>
              </a:rPr>
              <a:t>9 </a:t>
            </a:r>
            <a:r>
              <a:rPr lang="en-GB" sz="1600" dirty="0"/>
              <a:t>centres for excellent research</a:t>
            </a:r>
          </a:p>
          <a:p>
            <a:r>
              <a:rPr lang="en-GB" sz="1600" dirty="0">
                <a:solidFill>
                  <a:schemeClr val="accent6"/>
                </a:solidFill>
              </a:rPr>
              <a:t>4</a:t>
            </a:r>
            <a:r>
              <a:rPr lang="en-GB" sz="1600" dirty="0"/>
              <a:t> centres for excellent education</a:t>
            </a:r>
          </a:p>
          <a:p>
            <a:r>
              <a:rPr lang="en-GB" sz="1600" dirty="0">
                <a:solidFill>
                  <a:schemeClr val="accent6"/>
                </a:solidFill>
              </a:rPr>
              <a:t>2</a:t>
            </a:r>
            <a:r>
              <a:rPr lang="en-GB" sz="1600" dirty="0"/>
              <a:t> centres for research-based innovation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CDB6293B-6AC3-1006-0817-44132B0AF93A}"/>
              </a:ext>
            </a:extLst>
          </p:cNvPr>
          <p:cNvSpPr txBox="1"/>
          <p:nvPr/>
        </p:nvSpPr>
        <p:spPr>
          <a:xfrm>
            <a:off x="8136861" y="3747955"/>
            <a:ext cx="3468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6"/>
                </a:solidFill>
              </a:rPr>
              <a:t>424 </a:t>
            </a:r>
            <a:r>
              <a:rPr lang="en-GB" sz="1600" dirty="0"/>
              <a:t>doctorates awarded (2022)</a:t>
            </a:r>
          </a:p>
        </p:txBody>
      </p:sp>
      <p:pic>
        <p:nvPicPr>
          <p:cNvPr id="6" name="Bilde 5" descr="Et bilde som inneholder Menneskeansikt, klær, person, innendørs&#10;&#10;Automatisk generert beskrivelse">
            <a:extLst>
              <a:ext uri="{FF2B5EF4-FFF2-40B4-BE49-F238E27FC236}">
                <a16:creationId xmlns:a16="http://schemas.microsoft.com/office/drawing/2014/main" id="{AF83CF3E-65CC-1406-5AD2-16DA4DAACA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44" y="1193474"/>
            <a:ext cx="3710914" cy="2354894"/>
          </a:xfrm>
          <a:prstGeom prst="rect">
            <a:avLst/>
          </a:prstGeom>
        </p:spPr>
      </p:pic>
      <p:pic>
        <p:nvPicPr>
          <p:cNvPr id="9" name="Bilde 8" descr="Et bilde som inneholder klær, person, konstruksjon, trapper&#10;&#10;Automatisk generert beskrivelse">
            <a:extLst>
              <a:ext uri="{FF2B5EF4-FFF2-40B4-BE49-F238E27FC236}">
                <a16:creationId xmlns:a16="http://schemas.microsoft.com/office/drawing/2014/main" id="{F355E264-331D-E022-50D6-09431D27A8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816" y="1180949"/>
            <a:ext cx="3710914" cy="236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309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ildet kan inneholde: Kontinentalsokkel, Archipelago, Verden, Jord, Kart.">
            <a:extLst>
              <a:ext uri="{FF2B5EF4-FFF2-40B4-BE49-F238E27FC236}">
                <a16:creationId xmlns:a16="http://schemas.microsoft.com/office/drawing/2014/main" id="{9E965C2D-98F4-1282-BBED-27B4F8231F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60045" y="1175293"/>
            <a:ext cx="3710914" cy="2367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ktangel 14">
            <a:extLst>
              <a:ext uri="{FF2B5EF4-FFF2-40B4-BE49-F238E27FC236}">
                <a16:creationId xmlns:a16="http://schemas.microsoft.com/office/drawing/2014/main" id="{9DC0051A-10BC-B898-2F95-420ED4A9E5D7}"/>
              </a:ext>
            </a:extLst>
          </p:cNvPr>
          <p:cNvSpPr/>
          <p:nvPr/>
        </p:nvSpPr>
        <p:spPr>
          <a:xfrm>
            <a:off x="360045" y="3548368"/>
            <a:ext cx="3710914" cy="22637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5A68E6B6-AD78-2E6D-2A38-3EE4F4B933A7}"/>
              </a:ext>
            </a:extLst>
          </p:cNvPr>
          <p:cNvSpPr/>
          <p:nvPr/>
        </p:nvSpPr>
        <p:spPr>
          <a:xfrm>
            <a:off x="4155431" y="3548368"/>
            <a:ext cx="3710914" cy="22637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13EEC073-E6AC-36D7-E35E-F6638B8B5027}"/>
              </a:ext>
            </a:extLst>
          </p:cNvPr>
          <p:cNvSpPr/>
          <p:nvPr/>
        </p:nvSpPr>
        <p:spPr>
          <a:xfrm>
            <a:off x="7950817" y="3548368"/>
            <a:ext cx="3710914" cy="226371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419CEF0-512F-0F19-C66D-9A389F32C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Interdisciplinary priority areas</a:t>
            </a:r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B217454E-AB23-B669-D082-900D991E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dirty="0"/>
              <a:t>Page </a:t>
            </a:r>
            <a:fld id="{5251F420-7306-4E7C-A79E-F31A38F7D39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A3ABCFF3-6F36-2A8F-6647-E9C929A90504}"/>
              </a:ext>
            </a:extLst>
          </p:cNvPr>
          <p:cNvSpPr txBox="1"/>
          <p:nvPr/>
        </p:nvSpPr>
        <p:spPr>
          <a:xfrm>
            <a:off x="586877" y="3747955"/>
            <a:ext cx="30707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6"/>
                </a:solidFill>
              </a:rPr>
              <a:t>UiO:Energy and Environment</a:t>
            </a:r>
            <a:br>
              <a:rPr lang="en-GB" sz="1600" dirty="0">
                <a:solidFill>
                  <a:schemeClr val="accent6"/>
                </a:solidFill>
              </a:rPr>
            </a:br>
            <a:endParaRPr lang="en-GB" sz="1600" dirty="0">
              <a:solidFill>
                <a:schemeClr val="accent6"/>
              </a:solidFill>
            </a:endParaRPr>
          </a:p>
          <a:p>
            <a:r>
              <a:rPr lang="en-GB" sz="1600" dirty="0"/>
              <a:t>Strengthening interdisciplinary research within the fields of sustainable energy, climate and environment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B712B1C8-5067-1B15-B26B-BB1E3AC31BF7}"/>
              </a:ext>
            </a:extLst>
          </p:cNvPr>
          <p:cNvSpPr txBox="1"/>
          <p:nvPr/>
        </p:nvSpPr>
        <p:spPr>
          <a:xfrm>
            <a:off x="4344685" y="3747955"/>
            <a:ext cx="30707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chemeClr val="accent6"/>
                </a:solidFill>
              </a:rPr>
              <a:t>UiO:Democracy</a:t>
            </a:r>
            <a:br>
              <a:rPr lang="en-GB" sz="1800" dirty="0">
                <a:solidFill>
                  <a:schemeClr val="accent6"/>
                </a:solidFill>
              </a:rPr>
            </a:br>
            <a:endParaRPr lang="en-GB" sz="600" dirty="0">
              <a:solidFill>
                <a:schemeClr val="accent6"/>
              </a:solidFill>
            </a:endParaRPr>
          </a:p>
          <a:p>
            <a:r>
              <a:rPr lang="en-GB" sz="1600" dirty="0"/>
              <a:t>Strengthening interdisciplinary research within the field of democracy</a:t>
            </a:r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A05CDDF4-6246-EF5B-1EC9-CD2F889638AA}"/>
              </a:ext>
            </a:extLst>
          </p:cNvPr>
          <p:cNvSpPr txBox="1"/>
          <p:nvPr/>
        </p:nvSpPr>
        <p:spPr>
          <a:xfrm>
            <a:off x="8165123" y="3747955"/>
            <a:ext cx="30707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accent6"/>
                </a:solidFill>
              </a:rPr>
              <a:t>UiO:Life Science</a:t>
            </a:r>
            <a:br>
              <a:rPr lang="en-GB" sz="1600" dirty="0">
                <a:solidFill>
                  <a:schemeClr val="accent6"/>
                </a:solidFill>
              </a:rPr>
            </a:br>
            <a:endParaRPr lang="en-GB" sz="1600" dirty="0">
              <a:solidFill>
                <a:schemeClr val="accent6"/>
              </a:solidFill>
            </a:endParaRPr>
          </a:p>
          <a:p>
            <a:r>
              <a:rPr lang="en-GB" sz="1600" dirty="0"/>
              <a:t>Strengthening interdisciplinary research within the fields of health and environment</a:t>
            </a:r>
          </a:p>
        </p:txBody>
      </p:sp>
      <p:pic>
        <p:nvPicPr>
          <p:cNvPr id="8" name="Picture 4" descr="Blå himmel. Bygg med søyler. ">
            <a:extLst>
              <a:ext uri="{FF2B5EF4-FFF2-40B4-BE49-F238E27FC236}">
                <a16:creationId xmlns:a16="http://schemas.microsoft.com/office/drawing/2014/main" id="{E945BC6F-9AD5-AF08-AB6E-6555912052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155430" y="1182224"/>
            <a:ext cx="3710914" cy="2367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Prosjektleder i innovasjonsprogrammet SPARK Norway ">
            <a:extLst>
              <a:ext uri="{FF2B5EF4-FFF2-40B4-BE49-F238E27FC236}">
                <a16:creationId xmlns:a16="http://schemas.microsoft.com/office/drawing/2014/main" id="{FA365B84-FEF8-AD4A-232F-54E13527FF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950815" y="1182224"/>
            <a:ext cx="3710916" cy="2360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848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2277F02A-A77A-97BB-EC16-0A7712F30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/>
          <a:p>
            <a:r>
              <a:rPr lang="en-US" dirty="0"/>
              <a:t>UiO in Oslo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6C7649AE-A180-55A4-FC74-D6D6CF0F6F4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/>
          <a:lstStyle/>
          <a:p>
            <a:r>
              <a:rPr lang="en-US" dirty="0"/>
              <a:t>Natural History Museum</a:t>
            </a:r>
            <a:br>
              <a:rPr lang="en-US" dirty="0"/>
            </a:br>
            <a:r>
              <a:rPr lang="en-US" sz="1200" dirty="0"/>
              <a:t>Explore 4,5 billion years of natural history</a:t>
            </a:r>
          </a:p>
        </p:txBody>
      </p:sp>
      <p:pic>
        <p:nvPicPr>
          <p:cNvPr id="37" name="Plassholder for bilde 36" descr="Et bilde som inneholder klær, kvinne, person, pattedyr&#10;&#10;Automatisk generert beskrivelse">
            <a:extLst>
              <a:ext uri="{FF2B5EF4-FFF2-40B4-BE49-F238E27FC236}">
                <a16:creationId xmlns:a16="http://schemas.microsoft.com/office/drawing/2014/main" id="{FCCA2023-E155-6F2A-1070-7D86DB5B3156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3" r="32439" b="-2"/>
          <a:stretch/>
        </p:blipFill>
        <p:spPr>
          <a:xfrm>
            <a:off x="360043" y="1754970"/>
            <a:ext cx="3541314" cy="3913988"/>
          </a:xfrm>
          <a:noFill/>
        </p:spPr>
      </p:pic>
      <p:sp>
        <p:nvSpPr>
          <p:cNvPr id="52" name="Text Placeholder 4">
            <a:extLst>
              <a:ext uri="{FF2B5EF4-FFF2-40B4-BE49-F238E27FC236}">
                <a16:creationId xmlns:a16="http://schemas.microsoft.com/office/drawing/2014/main" id="{DD77C24B-4B6F-3392-F1DC-88A992ABD96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/>
          <a:lstStyle/>
          <a:p>
            <a:r>
              <a:rPr lang="en-US" dirty="0"/>
              <a:t>Museum of the Viking Age</a:t>
            </a:r>
            <a:br>
              <a:rPr lang="en-US" dirty="0"/>
            </a:br>
            <a:r>
              <a:rPr lang="en-US" sz="1200" dirty="0"/>
              <a:t>A research museum of the Viking Era</a:t>
            </a:r>
          </a:p>
        </p:txBody>
      </p:sp>
      <p:pic>
        <p:nvPicPr>
          <p:cNvPr id="35" name="Plassholder for bilde 34" descr="Et bilde som inneholder svømming, kunst&#10;&#10;Automatisk generert beskrivelse">
            <a:extLst>
              <a:ext uri="{FF2B5EF4-FFF2-40B4-BE49-F238E27FC236}">
                <a16:creationId xmlns:a16="http://schemas.microsoft.com/office/drawing/2014/main" id="{FCFC6D92-A439-4232-262F-265DD79F4E4C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52" r="24555" b="3"/>
          <a:stretch/>
        </p:blipFill>
        <p:spPr>
          <a:xfrm>
            <a:off x="4333839" y="1754970"/>
            <a:ext cx="3541314" cy="3913988"/>
          </a:xfrm>
          <a:noFill/>
        </p:spPr>
      </p:pic>
      <p:sp>
        <p:nvSpPr>
          <p:cNvPr id="48" name="Text Placeholder 6">
            <a:extLst>
              <a:ext uri="{FF2B5EF4-FFF2-40B4-BE49-F238E27FC236}">
                <a16:creationId xmlns:a16="http://schemas.microsoft.com/office/drawing/2014/main" id="{86786458-42CE-620E-4A89-207E96FA154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/>
          <a:lstStyle/>
          <a:p>
            <a:r>
              <a:rPr lang="en-US" dirty="0"/>
              <a:t>Botanical Garden</a:t>
            </a:r>
            <a:br>
              <a:rPr lang="en-US" dirty="0"/>
            </a:br>
            <a:r>
              <a:rPr lang="en-US" sz="1200" dirty="0"/>
              <a:t>A living museum</a:t>
            </a:r>
          </a:p>
        </p:txBody>
      </p:sp>
      <p:pic>
        <p:nvPicPr>
          <p:cNvPr id="39" name="Plassholder for bilde 38" descr="Et bilde som inneholder tre, utendørs, gress, magnolia&#10;&#10;Automatisk generert beskrivelse">
            <a:extLst>
              <a:ext uri="{FF2B5EF4-FFF2-40B4-BE49-F238E27FC236}">
                <a16:creationId xmlns:a16="http://schemas.microsoft.com/office/drawing/2014/main" id="{D86E6FE9-3F25-42E5-D8CA-A9F1F8C94FC9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28" r="19828"/>
          <a:stretch>
            <a:fillRect/>
          </a:stretch>
        </p:blipFill>
        <p:spPr>
          <a:xfrm>
            <a:off x="8287113" y="1754183"/>
            <a:ext cx="3541713" cy="3914775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3209CF0-CE0E-339D-D72B-FADA3CB3E6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26756" y="6243181"/>
            <a:ext cx="741694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1D9C995-3813-DD4F-BD93-A084B2B802BC}" type="datetime1">
              <a:rPr lang="nb-NO" smtClean="0"/>
              <a:pPr>
                <a:spcAft>
                  <a:spcPts val="600"/>
                </a:spcAft>
              </a:pPr>
              <a:t>20.10.2023</a:t>
            </a:fld>
            <a:endParaRPr lang="en-US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597B1AC-B1E6-5207-38E5-E13E378799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8D27556-9962-766A-DE33-90BF69D408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33840" y="6243181"/>
            <a:ext cx="5782174" cy="385472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Universitetet i Oslo</a:t>
            </a:r>
          </a:p>
        </p:txBody>
      </p:sp>
    </p:spTree>
    <p:extLst>
      <p:ext uri="{BB962C8B-B14F-4D97-AF65-F5344CB8AC3E}">
        <p14:creationId xmlns:p14="http://schemas.microsoft.com/office/powerpoint/2010/main" val="1328082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17482A8E-095B-2618-04D4-E316934C0B56}"/>
              </a:ext>
            </a:extLst>
          </p:cNvPr>
          <p:cNvSpPr/>
          <p:nvPr/>
        </p:nvSpPr>
        <p:spPr>
          <a:xfrm>
            <a:off x="6301946" y="0"/>
            <a:ext cx="589005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8042D16-ABCC-D552-45AC-3D86BE238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Global UiO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4FF2FC-B868-7F84-3625-918C36DCE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/>
          <a:lstStyle/>
          <a:p>
            <a:r>
              <a:rPr lang="en-US" dirty="0"/>
              <a:t>Page </a:t>
            </a:r>
            <a:fld id="{5251F420-7306-4E7C-A79E-F31A38F7D39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CBF6B84E-29D2-B41F-BA8C-7BAA1C225A31}"/>
              </a:ext>
            </a:extLst>
          </p:cNvPr>
          <p:cNvSpPr txBox="1"/>
          <p:nvPr/>
        </p:nvSpPr>
        <p:spPr>
          <a:xfrm>
            <a:off x="257906" y="1618194"/>
            <a:ext cx="552728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GB" sz="1800" dirty="0"/>
              <a:t>Strategic collaboration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GB" sz="1800" dirty="0"/>
              <a:t>University network and alliances (Circle U., The Guild)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GB" sz="1800" dirty="0"/>
              <a:t>Student and staff mobility programs (Erasmus+, Nordlys/plus)</a:t>
            </a:r>
          </a:p>
          <a:p>
            <a:endParaRPr lang="en-GB" sz="1800" dirty="0"/>
          </a:p>
          <a:p>
            <a:r>
              <a:rPr lang="en-GB" sz="1800" dirty="0"/>
              <a:t>Project funding: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GB" sz="1800" dirty="0"/>
              <a:t>ERASMUS+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GB" sz="1800" dirty="0"/>
              <a:t>INTPART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GB" sz="1800" dirty="0"/>
              <a:t>UTFORSK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GB" sz="1800" dirty="0"/>
              <a:t>NORPART, NORHED</a:t>
            </a:r>
          </a:p>
          <a:p>
            <a:endParaRPr lang="en-GB" sz="1800" dirty="0"/>
          </a:p>
          <a:p>
            <a:endParaRPr lang="en-GB" sz="1800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BDEB708-02F3-B0FE-3333-15FC67813D9F}"/>
              </a:ext>
            </a:extLst>
          </p:cNvPr>
          <p:cNvSpPr txBox="1"/>
          <p:nvPr/>
        </p:nvSpPr>
        <p:spPr>
          <a:xfrm>
            <a:off x="8267400" y="3065111"/>
            <a:ext cx="21960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 dirty="0">
                <a:solidFill>
                  <a:schemeClr val="bg2">
                    <a:lumMod val="75000"/>
                  </a:schemeClr>
                </a:solidFill>
              </a:rPr>
              <a:t>Sett inn bilde her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D5B932-DC27-D8DA-1EB2-C015D9FE1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358" y="0"/>
            <a:ext cx="61036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91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17482A8E-095B-2618-04D4-E316934C0B56}"/>
              </a:ext>
            </a:extLst>
          </p:cNvPr>
          <p:cNvSpPr/>
          <p:nvPr/>
        </p:nvSpPr>
        <p:spPr>
          <a:xfrm>
            <a:off x="6301946" y="0"/>
            <a:ext cx="589005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A8042D16-ABCC-D552-45AC-3D86BE238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3" y="424680"/>
            <a:ext cx="11471910" cy="542658"/>
          </a:xfrm>
        </p:spPr>
        <p:txBody>
          <a:bodyPr/>
          <a:lstStyle/>
          <a:p>
            <a:r>
              <a:rPr lang="nb-NO" dirty="0">
                <a:solidFill>
                  <a:srgbClr val="000000"/>
                </a:solidFill>
              </a:rPr>
              <a:t>Circle U.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14FF2FC-B868-7F84-3625-918C36DCE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66367" y="6243181"/>
            <a:ext cx="599469" cy="365125"/>
          </a:xfrm>
        </p:spPr>
        <p:txBody>
          <a:bodyPr/>
          <a:lstStyle/>
          <a:p>
            <a:pPr>
              <a:buClr>
                <a:srgbClr val="000000"/>
              </a:buClr>
            </a:pPr>
            <a:r>
              <a:rPr lang="en-US" dirty="0">
                <a:solidFill>
                  <a:srgbClr val="000000"/>
                </a:solidFill>
              </a:rPr>
              <a:t>Page </a:t>
            </a:r>
            <a:fld id="{5251F420-7306-4E7C-A79E-F31A38F7D392}" type="slidenum">
              <a:rPr lang="en-US" smtClean="0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CBF6B84E-29D2-B41F-BA8C-7BAA1C225A31}"/>
              </a:ext>
            </a:extLst>
          </p:cNvPr>
          <p:cNvSpPr txBox="1"/>
          <p:nvPr/>
        </p:nvSpPr>
        <p:spPr>
          <a:xfrm>
            <a:off x="326164" y="1637676"/>
            <a:ext cx="552728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endParaRPr lang="en-GB" sz="1800" dirty="0">
              <a:latin typeface="+mj-lt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en-GB" sz="1800" dirty="0">
              <a:latin typeface="+mj-lt"/>
            </a:endParaRPr>
          </a:p>
          <a:p>
            <a:pPr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800" b="0" i="0" dirty="0">
                <a:solidFill>
                  <a:srgbClr val="000000"/>
                </a:solidFill>
                <a:effectLst/>
                <a:latin typeface="+mj-lt"/>
              </a:rPr>
              <a:t>Aarhus Universitet, Danmark</a:t>
            </a:r>
          </a:p>
          <a:p>
            <a:pPr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800" b="0" i="0" dirty="0">
                <a:solidFill>
                  <a:srgbClr val="000000"/>
                </a:solidFill>
                <a:effectLst/>
                <a:latin typeface="+mj-lt"/>
              </a:rPr>
              <a:t>Humboldt-</a:t>
            </a:r>
            <a:r>
              <a:rPr lang="nb-NO" sz="1800" b="0" i="0" dirty="0" err="1">
                <a:solidFill>
                  <a:srgbClr val="000000"/>
                </a:solidFill>
                <a:effectLst/>
                <a:latin typeface="+mj-lt"/>
              </a:rPr>
              <a:t>Universität</a:t>
            </a:r>
            <a:r>
              <a:rPr lang="nb-NO" sz="18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nb-NO" sz="1800" b="0" i="0" dirty="0" err="1">
                <a:solidFill>
                  <a:srgbClr val="000000"/>
                </a:solidFill>
                <a:effectLst/>
                <a:latin typeface="+mj-lt"/>
              </a:rPr>
              <a:t>zu</a:t>
            </a:r>
            <a:r>
              <a:rPr lang="nb-NO" sz="1800" b="0" i="0" dirty="0">
                <a:solidFill>
                  <a:srgbClr val="000000"/>
                </a:solidFill>
                <a:effectLst/>
                <a:latin typeface="+mj-lt"/>
              </a:rPr>
              <a:t> Berlin, Tyskland</a:t>
            </a:r>
          </a:p>
          <a:p>
            <a:pPr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800" b="0" i="0" dirty="0">
                <a:solidFill>
                  <a:srgbClr val="000000"/>
                </a:solidFill>
                <a:effectLst/>
                <a:latin typeface="+mj-lt"/>
              </a:rPr>
              <a:t>King’s College London, Storbritannia</a:t>
            </a:r>
          </a:p>
          <a:p>
            <a:pPr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800" b="0" i="0" dirty="0" err="1">
                <a:solidFill>
                  <a:srgbClr val="000000"/>
                </a:solidFill>
                <a:effectLst/>
                <a:latin typeface="+mj-lt"/>
              </a:rPr>
              <a:t>Univerzitet</a:t>
            </a:r>
            <a:r>
              <a:rPr lang="nb-NO" sz="1800" b="0" i="0" dirty="0">
                <a:solidFill>
                  <a:srgbClr val="000000"/>
                </a:solidFill>
                <a:effectLst/>
                <a:latin typeface="+mj-lt"/>
              </a:rPr>
              <a:t> u </a:t>
            </a:r>
            <a:r>
              <a:rPr lang="nb-NO" sz="1800" b="0" i="0" dirty="0" err="1">
                <a:solidFill>
                  <a:srgbClr val="000000"/>
                </a:solidFill>
                <a:effectLst/>
                <a:latin typeface="+mj-lt"/>
              </a:rPr>
              <a:t>Beogradu</a:t>
            </a:r>
            <a:r>
              <a:rPr lang="nb-NO" sz="1800" b="0" i="0" dirty="0">
                <a:solidFill>
                  <a:srgbClr val="000000"/>
                </a:solidFill>
                <a:effectLst/>
                <a:latin typeface="+mj-lt"/>
              </a:rPr>
              <a:t>, Serbia</a:t>
            </a:r>
          </a:p>
          <a:p>
            <a:pPr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800" b="0" i="0" dirty="0" err="1">
                <a:solidFill>
                  <a:srgbClr val="000000"/>
                </a:solidFill>
                <a:effectLst/>
                <a:latin typeface="+mj-lt"/>
              </a:rPr>
              <a:t>Université</a:t>
            </a:r>
            <a:r>
              <a:rPr lang="nb-NO" sz="1800" b="0" i="0" dirty="0">
                <a:solidFill>
                  <a:srgbClr val="000000"/>
                </a:solidFill>
                <a:effectLst/>
                <a:latin typeface="+mj-lt"/>
              </a:rPr>
              <a:t> </a:t>
            </a:r>
            <a:r>
              <a:rPr lang="nb-NO" sz="1800" b="0" i="0" dirty="0" err="1">
                <a:solidFill>
                  <a:srgbClr val="000000"/>
                </a:solidFill>
                <a:effectLst/>
                <a:latin typeface="+mj-lt"/>
              </a:rPr>
              <a:t>catholique</a:t>
            </a:r>
            <a:r>
              <a:rPr lang="nb-NO" sz="1800" b="0" i="0" dirty="0">
                <a:solidFill>
                  <a:srgbClr val="000000"/>
                </a:solidFill>
                <a:effectLst/>
                <a:latin typeface="+mj-lt"/>
              </a:rPr>
              <a:t> de Louvain, Belgia</a:t>
            </a:r>
          </a:p>
          <a:p>
            <a:pPr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800" b="0" i="0" dirty="0" err="1">
                <a:solidFill>
                  <a:srgbClr val="000000"/>
                </a:solidFill>
                <a:effectLst/>
                <a:latin typeface="+mj-lt"/>
              </a:rPr>
              <a:t>Université</a:t>
            </a:r>
            <a:r>
              <a:rPr lang="nb-NO" sz="1800" b="0" i="0" dirty="0">
                <a:solidFill>
                  <a:srgbClr val="000000"/>
                </a:solidFill>
                <a:effectLst/>
                <a:latin typeface="+mj-lt"/>
              </a:rPr>
              <a:t> Paris </a:t>
            </a:r>
            <a:r>
              <a:rPr lang="nb-NO" sz="1800" b="0" i="0" dirty="0" err="1">
                <a:solidFill>
                  <a:srgbClr val="000000"/>
                </a:solidFill>
                <a:effectLst/>
                <a:latin typeface="+mj-lt"/>
              </a:rPr>
              <a:t>Cité</a:t>
            </a:r>
            <a:r>
              <a:rPr lang="nb-NO" sz="1800" b="0" i="0" dirty="0">
                <a:solidFill>
                  <a:srgbClr val="000000"/>
                </a:solidFill>
                <a:effectLst/>
                <a:latin typeface="+mj-lt"/>
              </a:rPr>
              <a:t>, Frankrike</a:t>
            </a:r>
          </a:p>
          <a:p>
            <a:pPr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800" b="0" i="0" dirty="0" err="1">
                <a:solidFill>
                  <a:srgbClr val="000000"/>
                </a:solidFill>
                <a:effectLst/>
                <a:latin typeface="+mj-lt"/>
              </a:rPr>
              <a:t>Università</a:t>
            </a:r>
            <a:r>
              <a:rPr lang="nb-NO" sz="1800" b="0" i="0" dirty="0">
                <a:solidFill>
                  <a:srgbClr val="000000"/>
                </a:solidFill>
                <a:effectLst/>
                <a:latin typeface="+mj-lt"/>
              </a:rPr>
              <a:t> di Pisa, Italia</a:t>
            </a:r>
          </a:p>
          <a:p>
            <a:pPr algn="l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1800" b="0" i="0" dirty="0" err="1">
                <a:solidFill>
                  <a:srgbClr val="000000"/>
                </a:solidFill>
                <a:effectLst/>
                <a:latin typeface="+mj-lt"/>
              </a:rPr>
              <a:t>Universität</a:t>
            </a:r>
            <a:r>
              <a:rPr lang="nb-NO" sz="1800" b="0" i="0" dirty="0">
                <a:solidFill>
                  <a:srgbClr val="000000"/>
                </a:solidFill>
                <a:effectLst/>
                <a:latin typeface="+mj-lt"/>
              </a:rPr>
              <a:t> Wien, Østerrike</a:t>
            </a:r>
          </a:p>
          <a:p>
            <a:pPr marL="285750" indent="-285750">
              <a:buFont typeface="Wingdings" pitchFamily="2" charset="2"/>
              <a:buChar char="§"/>
            </a:pPr>
            <a:endParaRPr lang="en-GB" sz="1800" dirty="0">
              <a:latin typeface="+mj-lt"/>
            </a:endParaRPr>
          </a:p>
          <a:p>
            <a:endParaRPr lang="en-GB" sz="1800" dirty="0">
              <a:latin typeface="+mj-lt"/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4BDEB708-02F3-B0FE-3333-15FC67813D9F}"/>
              </a:ext>
            </a:extLst>
          </p:cNvPr>
          <p:cNvSpPr txBox="1"/>
          <p:nvPr/>
        </p:nvSpPr>
        <p:spPr>
          <a:xfrm>
            <a:off x="8267400" y="3065111"/>
            <a:ext cx="21960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600" dirty="0">
                <a:solidFill>
                  <a:schemeClr val="bg2">
                    <a:lumMod val="75000"/>
                  </a:schemeClr>
                </a:solidFill>
              </a:rPr>
              <a:t>Sett inn bilde her</a:t>
            </a:r>
          </a:p>
        </p:txBody>
      </p:sp>
      <p:pic>
        <p:nvPicPr>
          <p:cNvPr id="7" name="Bilde 6" descr="Et bilde som inneholder tekst, kart, diagram, atlas&#10;&#10;Automatisk generert beskrivelse">
            <a:extLst>
              <a:ext uri="{FF2B5EF4-FFF2-40B4-BE49-F238E27FC236}">
                <a16:creationId xmlns:a16="http://schemas.microsoft.com/office/drawing/2014/main" id="{8C0CA764-2EBA-15D3-5ACC-5E6822B5FD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17" t="-1587" b="-1"/>
          <a:stretch/>
        </p:blipFill>
        <p:spPr>
          <a:xfrm>
            <a:off x="6247516" y="-107437"/>
            <a:ext cx="6830809" cy="6966858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1FF0B5E-CEA8-BF18-930C-1895A7FDB874}"/>
              </a:ext>
            </a:extLst>
          </p:cNvPr>
          <p:cNvSpPr txBox="1">
            <a:spLocks/>
          </p:cNvSpPr>
          <p:nvPr/>
        </p:nvSpPr>
        <p:spPr>
          <a:xfrm>
            <a:off x="360042" y="1081462"/>
            <a:ext cx="5735957" cy="1215424"/>
          </a:xfrm>
          <a:prstGeom prst="rect">
            <a:avLst/>
          </a:prstGeom>
        </p:spPr>
        <p:txBody>
          <a:bodyPr/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b="0" i="0" dirty="0">
                <a:effectLst/>
                <a:latin typeface="+mj-lt"/>
              </a:rPr>
              <a:t>Mission</a:t>
            </a:r>
          </a:p>
          <a:p>
            <a:pPr marL="0" indent="0" algn="ctr">
              <a:buNone/>
            </a:pPr>
            <a:r>
              <a:rPr lang="en-US" sz="1600" b="0" i="0" dirty="0">
                <a:effectLst/>
                <a:latin typeface="+mj-lt"/>
              </a:rPr>
              <a:t>Empowering our students and staff to mobilize knowledge for impact in order to make the world a better place.</a:t>
            </a:r>
            <a:endParaRPr lang="en-US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72760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7CE2F343-36F8-B89F-880F-4FCDF4107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735956" cy="542658"/>
          </a:xfrm>
        </p:spPr>
        <p:txBody>
          <a:bodyPr/>
          <a:lstStyle/>
          <a:p>
            <a:r>
              <a:rPr lang="nb-NO" dirty="0" err="1"/>
              <a:t>Incoming</a:t>
            </a:r>
            <a:r>
              <a:rPr lang="nb-NO" dirty="0"/>
              <a:t> Student Exchange</a:t>
            </a:r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CA8CA55E-9BE5-9CE8-85F3-040CB33D163B}"/>
              </a:ext>
            </a:extLst>
          </p:cNvPr>
          <p:cNvSpPr>
            <a:spLocks noGrp="1"/>
          </p:cNvSpPr>
          <p:nvPr>
            <p:ph sz="quarter" idx="30"/>
          </p:nvPr>
        </p:nvSpPr>
        <p:spPr/>
        <p:txBody>
          <a:bodyPr/>
          <a:lstStyle/>
          <a:p>
            <a:r>
              <a:rPr lang="nb-NO" dirty="0"/>
              <a:t>1400 students per </a:t>
            </a:r>
            <a:r>
              <a:rPr lang="nb-NO" dirty="0" err="1"/>
              <a:t>year</a:t>
            </a:r>
            <a:endParaRPr lang="nb-NO" dirty="0"/>
          </a:p>
          <a:p>
            <a:r>
              <a:rPr lang="nb-NO" dirty="0"/>
              <a:t>Top 5 </a:t>
            </a:r>
            <a:r>
              <a:rPr lang="nb-NO" dirty="0" err="1"/>
              <a:t>countries</a:t>
            </a:r>
            <a:endParaRPr lang="nb-NO" dirty="0"/>
          </a:p>
          <a:p>
            <a:pPr marL="914423" lvl="1" indent="-457200">
              <a:buFont typeface="+mj-lt"/>
              <a:buAutoNum type="arabicPeriod"/>
            </a:pPr>
            <a:r>
              <a:rPr lang="nb-NO" dirty="0"/>
              <a:t>Germany</a:t>
            </a:r>
          </a:p>
          <a:p>
            <a:pPr marL="914423" lvl="1" indent="-457200">
              <a:buFont typeface="+mj-lt"/>
              <a:buAutoNum type="arabicPeriod"/>
            </a:pPr>
            <a:r>
              <a:rPr lang="nb-NO" dirty="0"/>
              <a:t>The </a:t>
            </a:r>
            <a:r>
              <a:rPr lang="nb-NO" dirty="0" err="1"/>
              <a:t>Netherlands</a:t>
            </a:r>
            <a:endParaRPr lang="nb-NO" dirty="0"/>
          </a:p>
          <a:p>
            <a:pPr marL="914423" lvl="1" indent="-457200">
              <a:buFont typeface="+mj-lt"/>
              <a:buAutoNum type="arabicPeriod"/>
            </a:pPr>
            <a:r>
              <a:rPr lang="nb-NO" dirty="0" err="1"/>
              <a:t>Italy</a:t>
            </a:r>
            <a:endParaRPr lang="nb-NO" dirty="0"/>
          </a:p>
          <a:p>
            <a:pPr marL="914423" lvl="1" indent="-457200">
              <a:buFont typeface="+mj-lt"/>
              <a:buAutoNum type="arabicPeriod"/>
            </a:pPr>
            <a:r>
              <a:rPr lang="nb-NO" dirty="0"/>
              <a:t>France</a:t>
            </a:r>
          </a:p>
          <a:p>
            <a:pPr marL="914423" lvl="1" indent="-457200">
              <a:buFont typeface="+mj-lt"/>
              <a:buAutoNum type="arabicPeriod"/>
            </a:pPr>
            <a:r>
              <a:rPr lang="nb-NO" dirty="0"/>
              <a:t>Spain</a:t>
            </a:r>
          </a:p>
          <a:p>
            <a:endParaRPr lang="nb-NO" dirty="0"/>
          </a:p>
        </p:txBody>
      </p:sp>
      <p:pic>
        <p:nvPicPr>
          <p:cNvPr id="14" name="Plassholder for bilde 13" descr="Et bilde som inneholder klær, person, Menneskeansikt, smil&#10;&#10;Automatisk generert beskrivelse">
            <a:extLst>
              <a:ext uri="{FF2B5EF4-FFF2-40B4-BE49-F238E27FC236}">
                <a16:creationId xmlns:a16="http://schemas.microsoft.com/office/drawing/2014/main" id="{CEB56E93-AFF4-4F18-F9C6-54FEF702E475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9" r="24009"/>
          <a:stretch>
            <a:fillRect/>
          </a:stretch>
        </p:blipFill>
        <p:spPr/>
      </p:pic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33BE791D-CCD1-4D33-1C4A-979D7A4ECBF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/>
              <a:t>Foto: </a:t>
            </a:r>
            <a:r>
              <a:rPr lang="nb-NO" dirty="0" err="1"/>
              <a:t>Jarli&amp;Jordan</a:t>
            </a:r>
            <a:r>
              <a:rPr lang="nb-NO" dirty="0"/>
              <a:t>/UiO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3E10DF3-4A78-FF4C-5ADE-2CE1690D135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D8BB6D-309E-084D-8796-54C9B24BA182}" type="datetime1">
              <a:rPr lang="nb-NO" smtClean="0"/>
              <a:t>20.10.2023</a:t>
            </a:fld>
            <a:endParaRPr lang="en-US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83E9AC3-498F-DD52-AF78-B906F09C57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Plassholder for bunntekst 6">
            <a:extLst>
              <a:ext uri="{FF2B5EF4-FFF2-40B4-BE49-F238E27FC236}">
                <a16:creationId xmlns:a16="http://schemas.microsoft.com/office/drawing/2014/main" id="{569DD387-3A53-EE0C-A5A7-BEE1C38C44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Universitetet i Oslo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83724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7CE2F343-36F8-B89F-880F-4FCDF4107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735956" cy="542658"/>
          </a:xfrm>
        </p:spPr>
        <p:txBody>
          <a:bodyPr/>
          <a:lstStyle/>
          <a:p>
            <a:r>
              <a:rPr lang="nb-NO" dirty="0" err="1"/>
              <a:t>Outbound</a:t>
            </a:r>
            <a:r>
              <a:rPr lang="nb-NO" dirty="0"/>
              <a:t> Student Exchange</a:t>
            </a:r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CA8CA55E-9BE5-9CE8-85F3-040CB33D163B}"/>
              </a:ext>
            </a:extLst>
          </p:cNvPr>
          <p:cNvSpPr>
            <a:spLocks noGrp="1"/>
          </p:cNvSpPr>
          <p:nvPr>
            <p:ph sz="quarter" idx="30"/>
          </p:nvPr>
        </p:nvSpPr>
        <p:spPr/>
        <p:txBody>
          <a:bodyPr/>
          <a:lstStyle/>
          <a:p>
            <a:pPr marL="285750" indent="-285750">
              <a:buFont typeface="Wingdings" pitchFamily="2" charset="2"/>
              <a:buChar char="§"/>
            </a:pPr>
            <a:r>
              <a:rPr lang="en-GB" dirty="0"/>
              <a:t>1000 student per year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GB" sz="2400" dirty="0"/>
              <a:t>Top 5 countries</a:t>
            </a:r>
          </a:p>
          <a:p>
            <a:pPr marL="855034" lvl="1" indent="-457200">
              <a:buFont typeface="+mj-lt"/>
              <a:buAutoNum type="arabicPeriod"/>
            </a:pPr>
            <a:r>
              <a:rPr lang="en-GB" dirty="0"/>
              <a:t>Australia</a:t>
            </a:r>
          </a:p>
          <a:p>
            <a:pPr marL="855034" lvl="1" indent="-457200">
              <a:buFont typeface="+mj-lt"/>
              <a:buAutoNum type="arabicPeriod"/>
            </a:pPr>
            <a:r>
              <a:rPr lang="en-GB" dirty="0"/>
              <a:t>USA</a:t>
            </a:r>
          </a:p>
          <a:p>
            <a:pPr marL="855034" lvl="1" indent="-457200">
              <a:buFont typeface="+mj-lt"/>
              <a:buAutoNum type="arabicPeriod"/>
            </a:pPr>
            <a:r>
              <a:rPr lang="en-GB" dirty="0"/>
              <a:t>France </a:t>
            </a:r>
          </a:p>
          <a:p>
            <a:pPr marL="855034" lvl="1" indent="-457200">
              <a:buFont typeface="+mj-lt"/>
              <a:buAutoNum type="arabicPeriod"/>
            </a:pPr>
            <a:r>
              <a:rPr lang="en-GB" dirty="0"/>
              <a:t>Italy</a:t>
            </a:r>
          </a:p>
          <a:p>
            <a:pPr marL="855034" lvl="1" indent="-457200">
              <a:buFont typeface="+mj-lt"/>
              <a:buAutoNum type="arabicPeriod"/>
            </a:pPr>
            <a:r>
              <a:rPr lang="en-GB" dirty="0"/>
              <a:t>UK</a:t>
            </a:r>
          </a:p>
          <a:p>
            <a:endParaRPr lang="nb-NO" dirty="0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33BE791D-CCD1-4D33-1C4A-979D7A4ECBF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/>
              <a:t>Foto: Augusta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3E10DF3-4A78-FF4C-5ADE-2CE1690D135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3D8BB6D-309E-084D-8796-54C9B24BA182}" type="datetime1">
              <a:rPr lang="nb-NO" smtClean="0"/>
              <a:t>20.10.2023</a:t>
            </a:fld>
            <a:endParaRPr lang="en-US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83E9AC3-498F-DD52-AF78-B906F09C57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Plassholder for bunntekst 6">
            <a:extLst>
              <a:ext uri="{FF2B5EF4-FFF2-40B4-BE49-F238E27FC236}">
                <a16:creationId xmlns:a16="http://schemas.microsoft.com/office/drawing/2014/main" id="{569DD387-3A53-EE0C-A5A7-BEE1C38C44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Universitetet i Oslo</a:t>
            </a:r>
            <a:endParaRPr lang="nb-NO" dirty="0"/>
          </a:p>
        </p:txBody>
      </p:sp>
      <p:pic>
        <p:nvPicPr>
          <p:cNvPr id="17" name="Plassholder for bilde 16" descr="Et bilde som inneholder klær, utendørs, person, konstruksjon&#10;&#10;Automatisk generert beskrivelse">
            <a:extLst>
              <a:ext uri="{FF2B5EF4-FFF2-40B4-BE49-F238E27FC236}">
                <a16:creationId xmlns:a16="http://schemas.microsoft.com/office/drawing/2014/main" id="{8669D171-2B99-25F0-5481-5E378FCD48B7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3" r="1101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170219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52380779-6FA2-82F7-0C0C-586144DA38F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DAB48D74-B4D9-A80B-B68F-BAD454B0AC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430382"/>
            <a:ext cx="6889680" cy="3997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4846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.potx" id="{1743C27B-9688-4D04-AF9C-788DD1657B6E}" vid="{2CEB4690-DFC0-4F66-8E22-21C9E6A1EB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b00a67f-9791-437e-b702-303a706ea042">
      <Terms xmlns="http://schemas.microsoft.com/office/infopath/2007/PartnerControls"/>
    </lcf76f155ced4ddcb4097134ff3c332f>
    <TaxCatchAll xmlns="7dc3d6ed-56f1-49b6-b310-0ff680cfe62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982FC97A4EB864EBF6B6ADD443A67CC" ma:contentTypeVersion="14" ma:contentTypeDescription="Opprett et nytt dokument." ma:contentTypeScope="" ma:versionID="a59811bd92298090e6a76c55d4651efa">
  <xsd:schema xmlns:xsd="http://www.w3.org/2001/XMLSchema" xmlns:xs="http://www.w3.org/2001/XMLSchema" xmlns:p="http://schemas.microsoft.com/office/2006/metadata/properties" xmlns:ns2="3b00a67f-9791-437e-b702-303a706ea042" xmlns:ns3="7dc3d6ed-56f1-49b6-b310-0ff680cfe62a" targetNamespace="http://schemas.microsoft.com/office/2006/metadata/properties" ma:root="true" ma:fieldsID="4c3e1f195df9422cebd772257e8ef87d" ns2:_="" ns3:_="">
    <xsd:import namespace="3b00a67f-9791-437e-b702-303a706ea042"/>
    <xsd:import namespace="7dc3d6ed-56f1-49b6-b310-0ff680cfe62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00a67f-9791-437e-b702-303a706ea0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emerkelapper" ma:readOnly="false" ma:fieldId="{5cf76f15-5ced-4ddc-b409-7134ff3c332f}" ma:taxonomyMulti="true" ma:sspId="378a55df-a9cd-4882-8adc-9ae50d8055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c3d6ed-56f1-49b6-b310-0ff680cfe62a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a9d73458-8fb0-4777-9551-357d96ad6676}" ma:internalName="TaxCatchAll" ma:showField="CatchAllData" ma:web="7dc3d6ed-56f1-49b6-b310-0ff680cfe62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  <ds:schemaRef ds:uri="3b00a67f-9791-437e-b702-303a706ea042"/>
    <ds:schemaRef ds:uri="7dc3d6ed-56f1-49b6-b310-0ff680cfe62a"/>
  </ds:schemaRefs>
</ds:datastoreItem>
</file>

<file path=customXml/itemProps2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4EFA9B6-6876-44E5-81EA-00B653AE60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00a67f-9791-437e-b702-303a706ea042"/>
    <ds:schemaRef ds:uri="7dc3d6ed-56f1-49b6-b310-0ff680cfe62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3329</TotalTime>
  <Words>588</Words>
  <Application>Microsoft Office PowerPoint</Application>
  <PresentationFormat>Widescreen</PresentationFormat>
  <Paragraphs>149</Paragraphs>
  <Slides>15</Slides>
  <Notes>14</Notes>
  <HiddenSlides>0</HiddenSlides>
  <MMClips>0</MMClips>
  <ScaleCrop>false</ScaleCrop>
  <HeadingPairs>
    <vt:vector size="8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22" baseType="lpstr">
      <vt:lpstr>Arial</vt:lpstr>
      <vt:lpstr>Arial</vt:lpstr>
      <vt:lpstr>Arial, sans-serif</vt:lpstr>
      <vt:lpstr>Calibri</vt:lpstr>
      <vt:lpstr>Wingdings</vt:lpstr>
      <vt:lpstr>Office Theme</vt:lpstr>
      <vt:lpstr>think-cell Slide</vt:lpstr>
      <vt:lpstr>A leading European university</vt:lpstr>
      <vt:lpstr>PowerPoint-presentasjon</vt:lpstr>
      <vt:lpstr>University of Oslo today</vt:lpstr>
      <vt:lpstr>Education</vt:lpstr>
      <vt:lpstr>Campuses</vt:lpstr>
      <vt:lpstr>Strategy 2030</vt:lpstr>
      <vt:lpstr>Comprehensive climate and environmental strategy</vt:lpstr>
      <vt:lpstr>A research-intensive university </vt:lpstr>
      <vt:lpstr>Interdisciplinary priority areas</vt:lpstr>
      <vt:lpstr>UiO in Oslo</vt:lpstr>
      <vt:lpstr>Global UiO</vt:lpstr>
      <vt:lpstr>Circle U.</vt:lpstr>
      <vt:lpstr>Incoming Student Exchange</vt:lpstr>
      <vt:lpstr>Outbound Student Exchange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 Almvik</dc:creator>
  <cp:lastModifiedBy>Kjersti Bogen</cp:lastModifiedBy>
  <cp:revision>242</cp:revision>
  <dcterms:created xsi:type="dcterms:W3CDTF">2021-01-26T13:53:08Z</dcterms:created>
  <dcterms:modified xsi:type="dcterms:W3CDTF">2023-10-20T08:57:03Z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0x010100D982FC97A4EB864EBF6B6ADD443A67CC</vt:lpwstr>
  </property>
  <property fmtid="{D5CDD505-2E9C-101B-9397-08002B2CF9AE}" pid="3" name="MediaServiceImageTags">
    <vt:lpwstr/>
  </property>
</Properties>
</file>