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6"/>
  </p:notesMasterIdLst>
  <p:handoutMasterIdLst>
    <p:handoutMasterId r:id="rId17"/>
  </p:handoutMasterIdLst>
  <p:sldIdLst>
    <p:sldId id="256" r:id="rId6"/>
    <p:sldId id="257" r:id="rId7"/>
    <p:sldId id="261" r:id="rId8"/>
    <p:sldId id="259" r:id="rId9"/>
    <p:sldId id="260" r:id="rId10"/>
    <p:sldId id="258" r:id="rId11"/>
    <p:sldId id="264" r:id="rId12"/>
    <p:sldId id="267" r:id="rId13"/>
    <p:sldId id="263" r:id="rId14"/>
    <p:sldId id="262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76674F-B7DE-F52C-C42B-DC2DCCADA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05D6197-1134-364F-7494-52E80734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A30E868-717C-8123-3B07-EECCA6F3F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5B9C-2CD9-45BD-97A7-0A108FEAB3B5}" type="datetimeFigureOut">
              <a:rPr lang="nb-NO" smtClean="0"/>
              <a:t>25.05.2023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943A74A-53CB-50BF-6A5F-69EA8C8C5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581CC92-CD0B-88A9-DA33-B310A010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B024-2AC3-46B5-8CE9-5E01CDE644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784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339" imgH="343" progId="TCLayout.ActiveDocument.1">
                  <p:embed/>
                </p:oleObj>
              </mc:Choice>
              <mc:Fallback>
                <p:oleObj name="think-cell Slide" r:id="rId31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  <p:sldLayoutId id="2147483730" r:id="rId28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6D1C207-8E6F-F856-8D0C-4F05D5BBF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B0CB741-250C-1584-1EFC-A54689CC11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70A4445-9C2F-B852-FCB2-C080EBB71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8D6712D-C227-04CA-E16B-98A2C894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UTSKRIFT PÅ </a:t>
            </a:r>
            <a:r>
              <a:rPr lang="en-US" dirty="0" err="1"/>
              <a:t>UiO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00F2CA8-0297-22D4-991B-54FECD14FF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0839F-7AF7-4025-2280-C28576AD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30/5-23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9EB75878-E9BE-6CFD-8E63-BA93D64A7F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Are Garnåsjordet	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7D733F8-EFDF-EAA6-34D6-CE214B4522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IT-</a:t>
            </a:r>
            <a:r>
              <a:rPr lang="en-US" dirty="0" err="1"/>
              <a:t>avdelingen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9DEB339-80A6-7BC2-D758-9306A07DD1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31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8B92D3-10F8-779D-E576-90B4F05D1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67802"/>
          </a:xfrm>
        </p:spPr>
        <p:txBody>
          <a:bodyPr/>
          <a:lstStyle/>
          <a:p>
            <a:pPr algn="l"/>
            <a:r>
              <a:rPr lang="nb-NO" dirty="0"/>
              <a:t>Spørsmål</a:t>
            </a:r>
          </a:p>
        </p:txBody>
      </p:sp>
      <p:pic>
        <p:nvPicPr>
          <p:cNvPr id="7172" name="Picture 4" descr="Free Question Mark, Download Free Question Mark png images, Free ClipArts  on Clipart Library">
            <a:extLst>
              <a:ext uri="{FF2B5EF4-FFF2-40B4-BE49-F238E27FC236}">
                <a16:creationId xmlns:a16="http://schemas.microsoft.com/office/drawing/2014/main" id="{E55C6C79-E651-5107-CCDB-8EDD720D2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7" y="2327855"/>
            <a:ext cx="3500998" cy="350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02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8B92D3-10F8-779D-E576-90B4F05D1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67802"/>
          </a:xfrm>
        </p:spPr>
        <p:txBody>
          <a:bodyPr/>
          <a:lstStyle/>
          <a:p>
            <a:r>
              <a:rPr lang="nb-NO" dirty="0"/>
              <a:t>Status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0FB7869-D51D-AE12-E0BE-CF7F79B6E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94560"/>
            <a:ext cx="9144000" cy="306324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Volum stabilt på rundt 50% av volumet fra 2018 (dagens volum ser ut til å bli 16 </a:t>
            </a:r>
            <a:r>
              <a:rPr lang="nb-NO" dirty="0" err="1"/>
              <a:t>mill</a:t>
            </a:r>
            <a:r>
              <a:rPr lang="nb-NO" dirty="0"/>
              <a:t> utskrifter)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Dagens system (</a:t>
            </a:r>
            <a:r>
              <a:rPr lang="nb-NO" dirty="0" err="1"/>
              <a:t>Safecom</a:t>
            </a:r>
            <a:r>
              <a:rPr lang="nb-NO" dirty="0"/>
              <a:t>) utdatert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Ny avtale på plass med Dustin med HP </a:t>
            </a:r>
            <a:r>
              <a:rPr lang="nb-NO" dirty="0" err="1"/>
              <a:t>MFP’er</a:t>
            </a:r>
            <a:endParaRPr lang="nb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Pre-Pilot på nytt </a:t>
            </a:r>
            <a:r>
              <a:rPr lang="nb-NO" dirty="0" err="1"/>
              <a:t>utskriftsystem</a:t>
            </a:r>
            <a:r>
              <a:rPr lang="nb-NO" dirty="0"/>
              <a:t> startet (</a:t>
            </a:r>
            <a:r>
              <a:rPr lang="nb-NO" dirty="0" err="1"/>
              <a:t>Papercut</a:t>
            </a:r>
            <a:r>
              <a:rPr lang="nb-NO" dirty="0"/>
              <a:t>)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AB057C9-0ECC-E50E-1A2B-CBAD0E1A85A7}"/>
              </a:ext>
            </a:extLst>
          </p:cNvPr>
          <p:cNvSpPr txBox="1"/>
          <p:nvPr/>
        </p:nvSpPr>
        <p:spPr>
          <a:xfrm rot="1301061">
            <a:off x="8907496" y="1705969"/>
            <a:ext cx="3925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Dustin-</a:t>
            </a:r>
            <a:r>
              <a:rPr lang="nb-NO" sz="2400" b="1" dirty="0" err="1"/>
              <a:t>Papercut</a:t>
            </a:r>
            <a:r>
              <a:rPr lang="nb-NO" sz="2400" b="1" dirty="0"/>
              <a:t>-HP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368093E-C403-DCF2-E9FB-637FCC6B0C2E}"/>
              </a:ext>
            </a:extLst>
          </p:cNvPr>
          <p:cNvSpPr txBox="1"/>
          <p:nvPr/>
        </p:nvSpPr>
        <p:spPr>
          <a:xfrm>
            <a:off x="8971876" y="1536692"/>
            <a:ext cx="2915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strike="sngStrike" dirty="0"/>
              <a:t>Ricoh-</a:t>
            </a:r>
            <a:r>
              <a:rPr lang="nb-NO" sz="2000" b="1" strike="sngStrike" dirty="0" err="1"/>
              <a:t>Safecom</a:t>
            </a:r>
            <a:r>
              <a:rPr lang="nb-NO" sz="2000" b="1" strike="sngStrike" dirty="0"/>
              <a:t>-Ricoh</a:t>
            </a:r>
          </a:p>
        </p:txBody>
      </p:sp>
    </p:spTree>
    <p:extLst>
      <p:ext uri="{BB962C8B-B14F-4D97-AF65-F5344CB8AC3E}">
        <p14:creationId xmlns:p14="http://schemas.microsoft.com/office/powerpoint/2010/main" val="368231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10FB7869-D51D-AE12-E0BE-CF7F79B6E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359" y="3859305"/>
            <a:ext cx="11282287" cy="169432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Moderne produkt med stor brukermasse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Kontinuerlig oppdatering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Vel dokumentert –greit produkt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33E4799-1FD5-9CB7-D2F9-062F642A4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60" y="296701"/>
            <a:ext cx="10955279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91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8B92D3-10F8-779D-E576-90B4F05D1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67802"/>
          </a:xfrm>
        </p:spPr>
        <p:txBody>
          <a:bodyPr/>
          <a:lstStyle/>
          <a:p>
            <a:r>
              <a:rPr lang="nb-NO" dirty="0"/>
              <a:t>Miljø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0FB7869-D51D-AE12-E0BE-CF7F79B6E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94560"/>
            <a:ext cx="9144000" cy="306324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Ønske om mer miljøvennlig tjeneste ved å ha en mindre moderne balansert maskinpark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Færre maskiner (Unødig mange maskiner </a:t>
            </a:r>
            <a:r>
              <a:rPr lang="nb-NO" sz="2400" dirty="0" err="1"/>
              <a:t>idag</a:t>
            </a:r>
            <a:r>
              <a:rPr lang="nb-NO" sz="2400" dirty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Dagens maskiner har unødig kort levetid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Mange maskiner er overdimensjonert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80% av miljøavtrykk er selve utskriften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B050"/>
                </a:solidFill>
              </a:rPr>
              <a:t>Alle kan bidra med å få ned volum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5122" name="Picture 2" descr="bilde miljÃ¸vennlig">
            <a:extLst>
              <a:ext uri="{FF2B5EF4-FFF2-40B4-BE49-F238E27FC236}">
                <a16:creationId xmlns:a16="http://schemas.microsoft.com/office/drawing/2014/main" id="{56EDA82E-BCAD-2D96-49F2-503829807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929" y="2667896"/>
            <a:ext cx="2702989" cy="38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36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8B92D3-10F8-779D-E576-90B4F05D1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67802"/>
          </a:xfrm>
        </p:spPr>
        <p:txBody>
          <a:bodyPr/>
          <a:lstStyle/>
          <a:p>
            <a:r>
              <a:rPr lang="nb-NO" dirty="0"/>
              <a:t>Organisering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0FB7869-D51D-AE12-E0BE-CF7F79B6E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94560"/>
            <a:ext cx="9144000" cy="306324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Sentral utskriftsgruppe under organisering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Skal sammen med brukermiljøene forvalte tjenesten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Færre ansatte som jobber med området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Bedre leverandørkontroll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Lokale spesialbehov som laboratorier </a:t>
            </a:r>
            <a:r>
              <a:rPr lang="nb-NO" dirty="0" err="1"/>
              <a:t>etc</a:t>
            </a:r>
            <a:r>
              <a:rPr lang="nb-NO" dirty="0"/>
              <a:t> utenfor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Totalkostnad ned, ressursbruk ned</a:t>
            </a:r>
          </a:p>
        </p:txBody>
      </p:sp>
      <p:pic>
        <p:nvPicPr>
          <p:cNvPr id="6148" name="Picture 4" descr="Group Work Working Group Clip Art, PNG, 1000x1000px, Group Work, Black And  White, Class, Communication, Conversation">
            <a:extLst>
              <a:ext uri="{FF2B5EF4-FFF2-40B4-BE49-F238E27FC236}">
                <a16:creationId xmlns:a16="http://schemas.microsoft.com/office/drawing/2014/main" id="{12B1C8B7-5EBD-6288-1FE4-AEDD40612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499" y="416410"/>
            <a:ext cx="2367579" cy="236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849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8B92D3-10F8-779D-E576-90B4F05D1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67802"/>
          </a:xfrm>
        </p:spPr>
        <p:txBody>
          <a:bodyPr/>
          <a:lstStyle/>
          <a:p>
            <a:r>
              <a:rPr lang="nb-NO" dirty="0"/>
              <a:t>Skriver plassering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0FB7869-D51D-AE12-E0BE-CF7F79B6E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94560"/>
            <a:ext cx="9144000" cy="306324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Må ta høyde for at brukere med spesialbehov ikke får en dårligere tjeneste enn i dag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Brukere må forvente å gå inntil 3 min og en etasje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Vurderes om det skal plasseres skrivere ved inngangsparti i høyhus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Ved store volum, mange ansatte så kan man vurdere flere skrivere på samme lokasjon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Pragmatisk tilnærming med stor grad av involvering med lokale avdelinger.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3ABAA17-71DC-8EE5-2CAE-1BA2FF791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497" y="733331"/>
            <a:ext cx="1588516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30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8B92D3-10F8-779D-E576-90B4F05D1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67802"/>
          </a:xfrm>
        </p:spPr>
        <p:txBody>
          <a:bodyPr/>
          <a:lstStyle/>
          <a:p>
            <a:r>
              <a:rPr lang="nb-NO" dirty="0"/>
              <a:t>Finansiering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0FB7869-D51D-AE12-E0BE-CF7F79B6E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94560"/>
            <a:ext cx="9144000" cy="3063240"/>
          </a:xfrm>
        </p:spPr>
        <p:txBody>
          <a:bodyPr/>
          <a:lstStyle/>
          <a:p>
            <a:pPr algn="l"/>
            <a:r>
              <a:rPr lang="nb-NO" dirty="0"/>
              <a:t>Avtalen med Dustin krever ett enkelt faktureringspunkt!</a:t>
            </a:r>
          </a:p>
          <a:p>
            <a:pPr algn="l"/>
            <a:r>
              <a:rPr lang="nb-NO" dirty="0"/>
              <a:t>Vi må intern fakturere bruk</a:t>
            </a:r>
          </a:p>
          <a:p>
            <a:pPr algn="l"/>
            <a:r>
              <a:rPr lang="nb-NO" dirty="0"/>
              <a:t>Innkjøp av nye maskiner ett lokalt ansvar</a:t>
            </a:r>
          </a:p>
          <a:p>
            <a:pPr algn="l"/>
            <a:r>
              <a:rPr lang="nb-NO" dirty="0"/>
              <a:t>Kostnader i 2023 antatt 5,3 mil kr  og fra 2024 3,2 mil kr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185085EA-819B-E0B6-5309-A13687032BDB}"/>
              </a:ext>
            </a:extLst>
          </p:cNvPr>
          <p:cNvSpPr txBox="1">
            <a:spLocks/>
          </p:cNvSpPr>
          <p:nvPr/>
        </p:nvSpPr>
        <p:spPr>
          <a:xfrm rot="2868334">
            <a:off x="7401099" y="1388298"/>
            <a:ext cx="4521293" cy="89019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solidFill>
                  <a:schemeClr val="accent1"/>
                </a:solidFill>
              </a:rPr>
              <a:t>Ikke vedtatt! </a:t>
            </a:r>
          </a:p>
        </p:txBody>
      </p:sp>
    </p:spTree>
    <p:extLst>
      <p:ext uri="{BB962C8B-B14F-4D97-AF65-F5344CB8AC3E}">
        <p14:creationId xmlns:p14="http://schemas.microsoft.com/office/powerpoint/2010/main" val="1572290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8B92D3-10F8-779D-E576-90B4F05D1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67802"/>
          </a:xfrm>
        </p:spPr>
        <p:txBody>
          <a:bodyPr/>
          <a:lstStyle/>
          <a:p>
            <a:r>
              <a:rPr lang="nb-NO" dirty="0"/>
              <a:t>Finansiering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0FB7869-D51D-AE12-E0BE-CF7F79B6E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94560"/>
            <a:ext cx="9144000" cy="306324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Lokale avdelinger vil fortsatt måtte betale Ricoh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IT-avdelingen fakturerer lokale avdelinger ved </a:t>
            </a:r>
            <a:r>
              <a:rPr lang="nb-NO" dirty="0" err="1"/>
              <a:t>årslutt</a:t>
            </a:r>
            <a:r>
              <a:rPr lang="nb-NO" dirty="0"/>
              <a:t> for: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dirty="0"/>
              <a:t>Klikk for ansatte + gratis klikk for studenter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dirty="0"/>
              <a:t>lisenskostnader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dirty="0"/>
              <a:t>Kjøp av skrivere fra HP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dirty="0"/>
              <a:t>Fratrekk for betaling til Ricoh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Dette er ikke vedtatt enda og Ønsker på sikt å gå bort fra internfakturering!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185085EA-819B-E0B6-5309-A13687032BDB}"/>
              </a:ext>
            </a:extLst>
          </p:cNvPr>
          <p:cNvSpPr txBox="1">
            <a:spLocks/>
          </p:cNvSpPr>
          <p:nvPr/>
        </p:nvSpPr>
        <p:spPr>
          <a:xfrm rot="2868334">
            <a:off x="7401099" y="1388298"/>
            <a:ext cx="4521293" cy="89019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solidFill>
                  <a:schemeClr val="accent1"/>
                </a:solidFill>
              </a:rPr>
              <a:t>Ikke vedtatt! </a:t>
            </a:r>
          </a:p>
        </p:txBody>
      </p:sp>
    </p:spTree>
    <p:extLst>
      <p:ext uri="{BB962C8B-B14F-4D97-AF65-F5344CB8AC3E}">
        <p14:creationId xmlns:p14="http://schemas.microsoft.com/office/powerpoint/2010/main" val="2040973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8B92D3-10F8-779D-E576-90B4F05D1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67802"/>
          </a:xfrm>
        </p:spPr>
        <p:txBody>
          <a:bodyPr/>
          <a:lstStyle/>
          <a:p>
            <a:r>
              <a:rPr lang="nb-NO" dirty="0"/>
              <a:t>Veien videre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0FB7869-D51D-AE12-E0BE-CF7F79B6E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94560"/>
            <a:ext cx="9144000" cy="306324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Pilot på øvre Blindern før sommeren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Begynner utrulling i større skala etter sommeren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Mål utfasing av </a:t>
            </a:r>
            <a:r>
              <a:rPr lang="nb-NO" dirty="0" err="1"/>
              <a:t>Safecom</a:t>
            </a:r>
            <a:r>
              <a:rPr lang="nb-NO" dirty="0"/>
              <a:t> i år!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87344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821DCD-2816-4F67-91A6-4B2280A8440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D514616-B19B-45FB-8999-E0E2ED54B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B9CF10-6C6A-444C-B05E-E78C1785A52C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45a9c032-1c21-4297-bc4a-1b0e359a6c15"/>
    <ds:schemaRef ds:uri="e5e35b8c-bb2a-40e7-acd7-beed1d1f14b8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987</TotalTime>
  <Words>323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Arial</vt:lpstr>
      <vt:lpstr>Arial, sans-serif</vt:lpstr>
      <vt:lpstr>Calibri</vt:lpstr>
      <vt:lpstr>Wingdings</vt:lpstr>
      <vt:lpstr>Office Theme</vt:lpstr>
      <vt:lpstr>think-cell Slide</vt:lpstr>
      <vt:lpstr>UTSKRIFT PÅ UiO</vt:lpstr>
      <vt:lpstr>Status</vt:lpstr>
      <vt:lpstr>PowerPoint-presentasjon</vt:lpstr>
      <vt:lpstr>Miljø</vt:lpstr>
      <vt:lpstr>Organisering</vt:lpstr>
      <vt:lpstr>Skriver plassering</vt:lpstr>
      <vt:lpstr>Finansiering </vt:lpstr>
      <vt:lpstr>Finansiering </vt:lpstr>
      <vt:lpstr>Veien videre</vt:lpstr>
      <vt:lpstr>Spørsmål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UTSKRIFT PÅ UiO</dc:title>
  <dc:creator>Are Leif Garnåsjordet</dc:creator>
  <cp:lastModifiedBy>Are Blab</cp:lastModifiedBy>
  <cp:revision>6</cp:revision>
  <dcterms:created xsi:type="dcterms:W3CDTF">2023-05-25T19:38:24Z</dcterms:created>
  <dcterms:modified xsi:type="dcterms:W3CDTF">2023-05-26T12:19:17Z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