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491" r:id="rId3"/>
    <p:sldId id="489" r:id="rId4"/>
    <p:sldId id="494" r:id="rId5"/>
    <p:sldId id="284" r:id="rId6"/>
    <p:sldId id="277" r:id="rId7"/>
    <p:sldId id="265" r:id="rId8"/>
    <p:sldId id="292" r:id="rId9"/>
    <p:sldId id="271" r:id="rId10"/>
    <p:sldId id="490" r:id="rId11"/>
    <p:sldId id="263" r:id="rId12"/>
    <p:sldId id="258" r:id="rId13"/>
    <p:sldId id="492" r:id="rId14"/>
    <p:sldId id="493" r:id="rId15"/>
    <p:sldId id="291" r:id="rId16"/>
    <p:sldId id="272" r:id="rId17"/>
    <p:sldId id="262" r:id="rId18"/>
    <p:sldId id="279" r:id="rId19"/>
    <p:sldId id="495" r:id="rId20"/>
    <p:sldId id="29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7"/>
    <p:restoredTop sz="94536"/>
  </p:normalViewPr>
  <p:slideViewPr>
    <p:cSldViewPr snapToGrid="0" snapToObjects="1">
      <p:cViewPr varScale="1">
        <p:scale>
          <a:sx n="108" d="100"/>
          <a:sy n="108" d="100"/>
        </p:scale>
        <p:origin x="200"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UiO:Users:hessen:Library:Containers:com.apple.mail:Data:Library:Mail%20Downloads:Genome%20Fig.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2"/>
            <c:bubble3D val="0"/>
            <c:spPr>
              <a:solidFill>
                <a:srgbClr val="CCFFCC"/>
              </a:solidFill>
            </c:spPr>
            <c:extLst>
              <c:ext xmlns:c16="http://schemas.microsoft.com/office/drawing/2014/chart" uri="{C3380CC4-5D6E-409C-BE32-E72D297353CC}">
                <c16:uniqueId val="{00000001-1216-1B42-8F23-B4A138CAA535}"/>
              </c:ext>
            </c:extLst>
          </c:dPt>
          <c:dPt>
            <c:idx val="3"/>
            <c:bubble3D val="0"/>
            <c:spPr>
              <a:solidFill>
                <a:srgbClr val="FFFF00"/>
              </a:solidFill>
            </c:spPr>
            <c:extLst>
              <c:ext xmlns:c16="http://schemas.microsoft.com/office/drawing/2014/chart" uri="{C3380CC4-5D6E-409C-BE32-E72D297353CC}">
                <c16:uniqueId val="{00000003-1216-1B42-8F23-B4A138CAA535}"/>
              </c:ext>
            </c:extLst>
          </c:dPt>
          <c:dPt>
            <c:idx val="4"/>
            <c:bubble3D val="0"/>
            <c:spPr>
              <a:solidFill>
                <a:srgbClr val="FF0000"/>
              </a:solidFill>
            </c:spPr>
            <c:extLst>
              <c:ext xmlns:c16="http://schemas.microsoft.com/office/drawing/2014/chart" uri="{C3380CC4-5D6E-409C-BE32-E72D297353CC}">
                <c16:uniqueId val="{00000005-1216-1B42-8F23-B4A138CAA535}"/>
              </c:ext>
            </c:extLst>
          </c:dPt>
          <c:dPt>
            <c:idx val="5"/>
            <c:bubble3D val="0"/>
            <c:spPr>
              <a:solidFill>
                <a:srgbClr val="0000FF"/>
              </a:solidFill>
            </c:spPr>
            <c:extLst>
              <c:ext xmlns:c16="http://schemas.microsoft.com/office/drawing/2014/chart" uri="{C3380CC4-5D6E-409C-BE32-E72D297353CC}">
                <c16:uniqueId val="{00000007-1216-1B42-8F23-B4A138CAA535}"/>
              </c:ext>
            </c:extLst>
          </c:dPt>
          <c:dPt>
            <c:idx val="6"/>
            <c:bubble3D val="0"/>
            <c:spPr>
              <a:solidFill>
                <a:srgbClr val="008000"/>
              </a:solidFill>
            </c:spPr>
            <c:extLst>
              <c:ext xmlns:c16="http://schemas.microsoft.com/office/drawing/2014/chart" uri="{C3380CC4-5D6E-409C-BE32-E72D297353CC}">
                <c16:uniqueId val="{00000009-1216-1B42-8F23-B4A138CAA535}"/>
              </c:ext>
            </c:extLst>
          </c:dPt>
          <c:cat>
            <c:strRef>
              <c:f>Sheet1!$L$14:$L$23</c:f>
              <c:strCache>
                <c:ptCount val="10"/>
                <c:pt idx="0">
                  <c:v>DNA transposons</c:v>
                </c:pt>
                <c:pt idx="1">
                  <c:v>LTR transposons</c:v>
                </c:pt>
                <c:pt idx="2">
                  <c:v>SINE</c:v>
                </c:pt>
                <c:pt idx="3">
                  <c:v>LINE</c:v>
                </c:pt>
                <c:pt idx="4">
                  <c:v>Gener</c:v>
                </c:pt>
                <c:pt idx="5">
                  <c:v>Introns</c:v>
                </c:pt>
                <c:pt idx="6">
                  <c:v>Heterokromatin</c:v>
                </c:pt>
                <c:pt idx="7">
                  <c:v>Repeterte sekvenser</c:v>
                </c:pt>
                <c:pt idx="8">
                  <c:v>Duplikasjoner</c:v>
                </c:pt>
                <c:pt idx="9">
                  <c:v>Annet</c:v>
                </c:pt>
              </c:strCache>
            </c:strRef>
          </c:cat>
          <c:val>
            <c:numRef>
              <c:f>Sheet1!$M$14:$M$23</c:f>
              <c:numCache>
                <c:formatCode>General</c:formatCode>
                <c:ptCount val="10"/>
                <c:pt idx="0">
                  <c:v>3</c:v>
                </c:pt>
                <c:pt idx="1">
                  <c:v>8</c:v>
                </c:pt>
                <c:pt idx="2">
                  <c:v>13</c:v>
                </c:pt>
                <c:pt idx="3">
                  <c:v>20</c:v>
                </c:pt>
                <c:pt idx="4">
                  <c:v>2</c:v>
                </c:pt>
                <c:pt idx="5">
                  <c:v>26</c:v>
                </c:pt>
                <c:pt idx="6">
                  <c:v>8</c:v>
                </c:pt>
                <c:pt idx="7">
                  <c:v>3</c:v>
                </c:pt>
                <c:pt idx="8">
                  <c:v>5</c:v>
                </c:pt>
                <c:pt idx="9">
                  <c:v>8</c:v>
                </c:pt>
              </c:numCache>
            </c:numRef>
          </c:val>
          <c:extLst>
            <c:ext xmlns:c16="http://schemas.microsoft.com/office/drawing/2014/chart" uri="{C3380CC4-5D6E-409C-BE32-E72D297353CC}">
              <c16:uniqueId val="{0000000A-1216-1B42-8F23-B4A138CAA535}"/>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a:solidFill>
                <a:srgbClr val="FFFF00"/>
              </a:solidFill>
            </a:defRPr>
          </a:pPr>
          <a:endParaRPr lang="en-NO"/>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97622-E7C0-7C48-A289-19E273D8283B}" type="datetimeFigureOut">
              <a:rPr lang="en-US" smtClean="0"/>
              <a:t>11/18/23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5754A-F7E1-E045-B819-3424C5490946}" type="slidenum">
              <a:rPr lang="en-US" smtClean="0"/>
              <a:t>‹#›</a:t>
            </a:fld>
            <a:endParaRPr lang="en-US"/>
          </a:p>
        </p:txBody>
      </p:sp>
    </p:spTree>
    <p:extLst>
      <p:ext uri="{BB962C8B-B14F-4D97-AF65-F5344CB8AC3E}">
        <p14:creationId xmlns:p14="http://schemas.microsoft.com/office/powerpoint/2010/main" val="4727059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An illustration of the sources and sinks of pond water and nucleobases in our model of isolated WLPs on early Earth. The only water source is precipitation. Water sinks include evaporation and seepage. Nucleobase sources include carbonaceous IDPs and meteorites, which carry up to ∼1 pg and ∼3 mg, respectively, of each nucleobase. Nucleobase sinks include hydrolysis, UV photodissociation, and seepage. Nucleobase hydrolysis and seepage are only activated when the pond is wet, and UV photodissociation is only activated when the pond is dry.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endParaRPr lang="en-US"/>
          </a:p>
        </p:txBody>
      </p:sp>
      <p:sp>
        <p:nvSpPr>
          <p:cNvPr id="4" name="Date Placeholder 3"/>
          <p:cNvSpPr>
            <a:spLocks noGrp="1"/>
          </p:cNvSpPr>
          <p:nvPr>
            <p:ph type="dt" sz="half" idx="10"/>
          </p:nvPr>
        </p:nvSpPr>
        <p:spPr/>
        <p:txBody>
          <a:bodyPr/>
          <a:lstStyle/>
          <a:p>
            <a:fld id="{91BB8593-88AC-6E49-AF95-DAFFC5FA6DDE}"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91BB8593-88AC-6E49-AF95-DAFFC5FA6DDE}"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91BB8593-88AC-6E49-AF95-DAFFC5FA6DDE}"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nb-NO"/>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9EDB26-6F4A-C543-9509-FCCAEC308DE0}" type="slidenum">
              <a:rPr lang="en-US"/>
              <a:pPr>
                <a:defRPr/>
              </a:pPr>
              <a:t>‹#›</a:t>
            </a:fld>
            <a:endParaRPr lang="en-US"/>
          </a:p>
        </p:txBody>
      </p:sp>
    </p:spTree>
    <p:extLst>
      <p:ext uri="{BB962C8B-B14F-4D97-AF65-F5344CB8AC3E}">
        <p14:creationId xmlns:p14="http://schemas.microsoft.com/office/powerpoint/2010/main" val="308620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91BB8593-88AC-6E49-AF95-DAFFC5FA6DDE}"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a:t>
            </a:r>
          </a:p>
        </p:txBody>
      </p:sp>
      <p:sp>
        <p:nvSpPr>
          <p:cNvPr id="4" name="Date Placeholder 3"/>
          <p:cNvSpPr>
            <a:spLocks noGrp="1"/>
          </p:cNvSpPr>
          <p:nvPr>
            <p:ph type="dt" sz="half" idx="10"/>
          </p:nvPr>
        </p:nvSpPr>
        <p:spPr/>
        <p:txBody>
          <a:bodyPr/>
          <a:lstStyle/>
          <a:p>
            <a:fld id="{91BB8593-88AC-6E49-AF95-DAFFC5FA6DDE}"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Date Placeholder 4"/>
          <p:cNvSpPr>
            <a:spLocks noGrp="1"/>
          </p:cNvSpPr>
          <p:nvPr>
            <p:ph type="dt" sz="half" idx="10"/>
          </p:nvPr>
        </p:nvSpPr>
        <p:spPr/>
        <p:txBody>
          <a:bodyPr/>
          <a:lstStyle/>
          <a:p>
            <a:fld id="{91BB8593-88AC-6E49-AF95-DAFFC5FA6DDE}"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7" name="Date Placeholder 6"/>
          <p:cNvSpPr>
            <a:spLocks noGrp="1"/>
          </p:cNvSpPr>
          <p:nvPr>
            <p:ph type="dt" sz="half" idx="10"/>
          </p:nvPr>
        </p:nvSpPr>
        <p:spPr/>
        <p:txBody>
          <a:bodyPr/>
          <a:lstStyle/>
          <a:p>
            <a:fld id="{91BB8593-88AC-6E49-AF95-DAFFC5FA6DDE}" type="datetimeFigureOut">
              <a:rPr lang="en-US" smtClean="0"/>
              <a:t>11/18/23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Date Placeholder 2"/>
          <p:cNvSpPr>
            <a:spLocks noGrp="1"/>
          </p:cNvSpPr>
          <p:nvPr>
            <p:ph type="dt" sz="half" idx="10"/>
          </p:nvPr>
        </p:nvSpPr>
        <p:spPr/>
        <p:txBody>
          <a:bodyPr/>
          <a:lstStyle/>
          <a:p>
            <a:fld id="{91BB8593-88AC-6E49-AF95-DAFFC5FA6DDE}" type="datetimeFigureOut">
              <a:rPr lang="en-US" smtClean="0"/>
              <a:t>11/18/23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B8593-88AC-6E49-AF95-DAFFC5FA6DDE}" type="datetimeFigureOut">
              <a:rPr lang="en-US" smtClean="0"/>
              <a:t>11/18/23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4"/>
          <p:cNvSpPr>
            <a:spLocks noGrp="1"/>
          </p:cNvSpPr>
          <p:nvPr>
            <p:ph type="dt" sz="half" idx="10"/>
          </p:nvPr>
        </p:nvSpPr>
        <p:spPr/>
        <p:txBody>
          <a:bodyPr/>
          <a:lstStyle/>
          <a:p>
            <a:fld id="{91BB8593-88AC-6E49-AF95-DAFFC5FA6DDE}"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4"/>
          <p:cNvSpPr>
            <a:spLocks noGrp="1"/>
          </p:cNvSpPr>
          <p:nvPr>
            <p:ph type="dt" sz="half" idx="10"/>
          </p:nvPr>
        </p:nvSpPr>
        <p:spPr/>
        <p:txBody>
          <a:bodyPr/>
          <a:lstStyle/>
          <a:p>
            <a:fld id="{91BB8593-88AC-6E49-AF95-DAFFC5FA6DDE}"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9F9CF-BF88-214D-B535-AF13AB9E6AEA}"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B8593-88AC-6E49-AF95-DAFFC5FA6DDE}" type="datetimeFigureOut">
              <a:rPr lang="en-US" smtClean="0"/>
              <a:t>11/18/23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9F9CF-BF88-214D-B535-AF13AB9E6AEA}"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package" Target="../embeddings/Microsoft_Word_Document1.docx"/><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8023"/>
            <a:ext cx="7772400" cy="1470025"/>
          </a:xfrm>
        </p:spPr>
        <p:txBody>
          <a:bodyPr/>
          <a:lstStyle/>
          <a:p>
            <a:r>
              <a:rPr lang="en-US" dirty="0" err="1">
                <a:solidFill>
                  <a:srgbClr val="FFFF00"/>
                </a:solidFill>
              </a:rPr>
              <a:t>Når</a:t>
            </a:r>
            <a:r>
              <a:rPr lang="en-US" dirty="0">
                <a:solidFill>
                  <a:srgbClr val="FFFF00"/>
                </a:solidFill>
              </a:rPr>
              <a:t> </a:t>
            </a:r>
            <a:r>
              <a:rPr lang="en-US" dirty="0" err="1">
                <a:solidFill>
                  <a:srgbClr val="FFFF00"/>
                </a:solidFill>
              </a:rPr>
              <a:t>kan</a:t>
            </a:r>
            <a:r>
              <a:rPr lang="en-US" dirty="0">
                <a:solidFill>
                  <a:srgbClr val="FFFF00"/>
                </a:solidFill>
              </a:rPr>
              <a:t> KI </a:t>
            </a:r>
            <a:r>
              <a:rPr lang="en-US" dirty="0" err="1">
                <a:solidFill>
                  <a:srgbClr val="FFFF00"/>
                </a:solidFill>
              </a:rPr>
              <a:t>kalles</a:t>
            </a:r>
            <a:r>
              <a:rPr lang="en-US" dirty="0">
                <a:solidFill>
                  <a:srgbClr val="FFFF00"/>
                </a:solidFill>
              </a:rPr>
              <a:t> liv – </a:t>
            </a:r>
            <a:r>
              <a:rPr lang="en-US" dirty="0" err="1">
                <a:solidFill>
                  <a:srgbClr val="FFFF00"/>
                </a:solidFill>
              </a:rPr>
              <a:t>og</a:t>
            </a:r>
            <a:r>
              <a:rPr lang="en-US" dirty="0">
                <a:solidFill>
                  <a:srgbClr val="FFFF00"/>
                </a:solidFill>
              </a:rPr>
              <a:t> </a:t>
            </a:r>
            <a:r>
              <a:rPr lang="en-US" dirty="0" err="1">
                <a:solidFill>
                  <a:srgbClr val="FFFF00"/>
                </a:solidFill>
              </a:rPr>
              <a:t>hvordan</a:t>
            </a:r>
            <a:r>
              <a:rPr lang="en-US" dirty="0">
                <a:solidFill>
                  <a:srgbClr val="FFFF00"/>
                </a:solidFill>
              </a:rPr>
              <a:t> </a:t>
            </a:r>
            <a:r>
              <a:rPr lang="en-US" dirty="0" err="1">
                <a:solidFill>
                  <a:srgbClr val="FFFF00"/>
                </a:solidFill>
              </a:rPr>
              <a:t>kan</a:t>
            </a:r>
            <a:r>
              <a:rPr lang="en-US" dirty="0">
                <a:solidFill>
                  <a:srgbClr val="FFFF00"/>
                </a:solidFill>
              </a:rPr>
              <a:t> det </a:t>
            </a:r>
            <a:r>
              <a:rPr lang="en-US" dirty="0" err="1">
                <a:solidFill>
                  <a:srgbClr val="FFFF00"/>
                </a:solidFill>
              </a:rPr>
              <a:t>hjelpe</a:t>
            </a:r>
            <a:r>
              <a:rPr lang="en-US" dirty="0">
                <a:solidFill>
                  <a:srgbClr val="FFFF00"/>
                </a:solidFill>
              </a:rPr>
              <a:t> </a:t>
            </a:r>
            <a:r>
              <a:rPr lang="en-US" dirty="0" err="1">
                <a:solidFill>
                  <a:srgbClr val="FFFF00"/>
                </a:solidFill>
              </a:rPr>
              <a:t>livet</a:t>
            </a:r>
            <a:r>
              <a:rPr lang="en-US" dirty="0">
                <a:solidFill>
                  <a:srgbClr val="FFFF00"/>
                </a:solidFill>
              </a:rPr>
              <a:t>?</a:t>
            </a:r>
          </a:p>
        </p:txBody>
      </p:sp>
      <p:sp>
        <p:nvSpPr>
          <p:cNvPr id="3" name="Subtitle 2"/>
          <p:cNvSpPr>
            <a:spLocks noGrp="1"/>
          </p:cNvSpPr>
          <p:nvPr>
            <p:ph type="subTitle" idx="1"/>
          </p:nvPr>
        </p:nvSpPr>
        <p:spPr>
          <a:xfrm>
            <a:off x="1371600" y="3663461"/>
            <a:ext cx="6400800" cy="1752600"/>
          </a:xfrm>
        </p:spPr>
        <p:txBody>
          <a:bodyPr/>
          <a:lstStyle/>
          <a:p>
            <a:pPr>
              <a:defRPr/>
            </a:pPr>
            <a:r>
              <a:rPr lang="en-US" dirty="0"/>
              <a:t>Dag O. Hessen</a:t>
            </a:r>
          </a:p>
          <a:p>
            <a:pPr>
              <a:defRPr/>
            </a:pPr>
            <a:r>
              <a:rPr lang="en-US" dirty="0" err="1"/>
              <a:t>Institutt</a:t>
            </a:r>
            <a:r>
              <a:rPr lang="en-US" dirty="0"/>
              <a:t> for </a:t>
            </a:r>
            <a:r>
              <a:rPr lang="en-US" dirty="0" err="1"/>
              <a:t>Biovitenskap</a:t>
            </a:r>
            <a:r>
              <a:rPr lang="en-US" dirty="0"/>
              <a:t>, UiO</a:t>
            </a:r>
          </a:p>
          <a:p>
            <a:endParaRPr lang="en-US" dirty="0"/>
          </a:p>
        </p:txBody>
      </p:sp>
      <p:pic>
        <p:nvPicPr>
          <p:cNvPr id="4" name="Bilde 3">
            <a:extLst>
              <a:ext uri="{FF2B5EF4-FFF2-40B4-BE49-F238E27FC236}">
                <a16:creationId xmlns:a16="http://schemas.microsoft.com/office/drawing/2014/main" id="{673CEECC-FFDA-7D4C-9788-8EFC29EB0F6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7463" y="5300663"/>
            <a:ext cx="4025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384A63F-AE98-3D88-FAC7-9B73445F0A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5549" y="3749953"/>
            <a:ext cx="2018451" cy="3046719"/>
          </a:xfrm>
          <a:prstGeom prst="rect">
            <a:avLst/>
          </a:prstGeom>
        </p:spPr>
      </p:pic>
    </p:spTree>
    <p:extLst>
      <p:ext uri="{BB962C8B-B14F-4D97-AF65-F5344CB8AC3E}">
        <p14:creationId xmlns:p14="http://schemas.microsoft.com/office/powerpoint/2010/main" val="4045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C090-6013-E60E-ADB2-81A6B09150C9}"/>
              </a:ext>
            </a:extLst>
          </p:cNvPr>
          <p:cNvSpPr>
            <a:spLocks noGrp="1"/>
          </p:cNvSpPr>
          <p:nvPr>
            <p:ph type="title"/>
          </p:nvPr>
        </p:nvSpPr>
        <p:spPr>
          <a:xfrm>
            <a:off x="457200" y="11295"/>
            <a:ext cx="8229600" cy="1143000"/>
          </a:xfrm>
        </p:spPr>
        <p:txBody>
          <a:bodyPr/>
          <a:lstStyle/>
          <a:p>
            <a:r>
              <a:rPr lang="en-NO" dirty="0">
                <a:solidFill>
                  <a:srgbClr val="FFFF00"/>
                </a:solidFill>
              </a:rPr>
              <a:t>“Tree of life” – én opprinnelse</a:t>
            </a:r>
          </a:p>
        </p:txBody>
      </p:sp>
      <p:pic>
        <p:nvPicPr>
          <p:cNvPr id="5" name="Content Placeholder 4">
            <a:extLst>
              <a:ext uri="{FF2B5EF4-FFF2-40B4-BE49-F238E27FC236}">
                <a16:creationId xmlns:a16="http://schemas.microsoft.com/office/drawing/2014/main" id="{7763DEEA-0A2E-C6F9-2615-01AE222B49A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47502" y="908110"/>
            <a:ext cx="5707668" cy="6233632"/>
          </a:xfrm>
        </p:spPr>
      </p:pic>
    </p:spTree>
    <p:extLst>
      <p:ext uri="{BB962C8B-B14F-4D97-AF65-F5344CB8AC3E}">
        <p14:creationId xmlns:p14="http://schemas.microsoft.com/office/powerpoint/2010/main" val="258802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4212" y="115888"/>
            <a:ext cx="7881231" cy="1143000"/>
          </a:xfrm>
        </p:spPr>
        <p:txBody>
          <a:bodyPr>
            <a:normAutofit fontScale="90000"/>
          </a:bodyPr>
          <a:lstStyle/>
          <a:p>
            <a:r>
              <a:rPr lang="en-US" dirty="0" err="1">
                <a:solidFill>
                  <a:srgbClr val="FFFF00"/>
                </a:solidFill>
                <a:latin typeface="Calibri" charset="0"/>
              </a:rPr>
              <a:t>Verdens</a:t>
            </a:r>
            <a:r>
              <a:rPr lang="en-US" dirty="0">
                <a:solidFill>
                  <a:srgbClr val="FFFF00"/>
                </a:solidFill>
                <a:latin typeface="Calibri" charset="0"/>
              </a:rPr>
              <a:t> </a:t>
            </a:r>
            <a:r>
              <a:rPr lang="en-US" sz="4900" dirty="0" err="1">
                <a:solidFill>
                  <a:srgbClr val="FFFF00"/>
                </a:solidFill>
                <a:latin typeface="Calibri" charset="0"/>
              </a:rPr>
              <a:t>viktigste</a:t>
            </a:r>
            <a:r>
              <a:rPr lang="en-US" dirty="0">
                <a:solidFill>
                  <a:srgbClr val="FFFF00"/>
                </a:solidFill>
                <a:latin typeface="Calibri" charset="0"/>
              </a:rPr>
              <a:t> </a:t>
            </a:r>
            <a:r>
              <a:rPr lang="en-US" dirty="0" err="1">
                <a:solidFill>
                  <a:srgbClr val="FFFF00"/>
                </a:solidFill>
                <a:latin typeface="Calibri" charset="0"/>
              </a:rPr>
              <a:t>reaksjon</a:t>
            </a:r>
            <a:r>
              <a:rPr lang="en-US" dirty="0">
                <a:solidFill>
                  <a:srgbClr val="FFFF00"/>
                </a:solidFill>
                <a:latin typeface="Calibri" charset="0"/>
              </a:rPr>
              <a:t> </a:t>
            </a:r>
            <a:br>
              <a:rPr lang="en-US" dirty="0">
                <a:solidFill>
                  <a:srgbClr val="FFFF00"/>
                </a:solidFill>
                <a:latin typeface="Calibri" charset="0"/>
              </a:rPr>
            </a:br>
            <a:endParaRPr lang="en-US" dirty="0">
              <a:solidFill>
                <a:srgbClr val="FFFF00"/>
              </a:solidFill>
              <a:latin typeface="Calibri" charset="0"/>
            </a:endParaRPr>
          </a:p>
        </p:txBody>
      </p:sp>
      <p:pic>
        <p:nvPicPr>
          <p:cNvPr id="2662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79613" y="2060575"/>
            <a:ext cx="5105400" cy="468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6627" name="Object 6"/>
          <p:cNvGraphicFramePr>
            <a:graphicFrameLocks noChangeAspect="1"/>
          </p:cNvGraphicFramePr>
          <p:nvPr/>
        </p:nvGraphicFramePr>
        <p:xfrm>
          <a:off x="323850" y="1412875"/>
          <a:ext cx="12501563" cy="484188"/>
        </p:xfrm>
        <a:graphic>
          <a:graphicData uri="http://schemas.openxmlformats.org/presentationml/2006/ole">
            <mc:AlternateContent xmlns:mc="http://schemas.openxmlformats.org/markup-compatibility/2006">
              <mc:Choice xmlns:v="urn:schemas-microsoft-com:vml" Requires="v">
                <p:oleObj name="Document" r:id="rId3" imgW="5244907" imgH="203193" progId="Word.Document.12">
                  <p:embed/>
                </p:oleObj>
              </mc:Choice>
              <mc:Fallback>
                <p:oleObj name="Document" r:id="rId3" imgW="5244907" imgH="203193" progId="Word.Document.12">
                  <p:embed/>
                  <p:pic>
                    <p:nvPicPr>
                      <p:cNvPr id="2662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12875"/>
                        <a:ext cx="12501563"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ChangeArrowheads="1"/>
          </p:cNvSpPr>
          <p:nvPr/>
        </p:nvSpPr>
        <p:spPr bwMode="auto">
          <a:xfrm>
            <a:off x="2195513" y="5157788"/>
            <a:ext cx="48895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solidFill>
                  <a:srgbClr val="FF0000"/>
                </a:solidFill>
              </a:rPr>
              <a:t>Balansen mellom å bygge og brenne</a:t>
            </a:r>
          </a:p>
        </p:txBody>
      </p:sp>
    </p:spTree>
    <p:extLst>
      <p:ext uri="{BB962C8B-B14F-4D97-AF65-F5344CB8AC3E}">
        <p14:creationId xmlns:p14="http://schemas.microsoft.com/office/powerpoint/2010/main" val="1645713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8A591A-264B-359F-53CA-4E9912133D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5442" y="-120397"/>
            <a:ext cx="2652409" cy="2654619"/>
          </a:xfrm>
          <a:prstGeom prst="rect">
            <a:avLst/>
          </a:prstGeom>
        </p:spPr>
      </p:pic>
      <p:sp>
        <p:nvSpPr>
          <p:cNvPr id="6" name="Title 1">
            <a:extLst>
              <a:ext uri="{FF2B5EF4-FFF2-40B4-BE49-F238E27FC236}">
                <a16:creationId xmlns:a16="http://schemas.microsoft.com/office/drawing/2014/main" id="{D9CB6F1F-7985-49BE-5F35-7D04252F5C41}"/>
              </a:ext>
            </a:extLst>
          </p:cNvPr>
          <p:cNvSpPr>
            <a:spLocks noGrp="1"/>
          </p:cNvSpPr>
          <p:nvPr>
            <p:ph type="title"/>
          </p:nvPr>
        </p:nvSpPr>
        <p:spPr>
          <a:xfrm>
            <a:off x="247596" y="274638"/>
            <a:ext cx="7409137" cy="1143000"/>
          </a:xfrm>
        </p:spPr>
        <p:txBody>
          <a:bodyPr>
            <a:normAutofit fontScale="90000"/>
          </a:bodyPr>
          <a:lstStyle/>
          <a:p>
            <a:r>
              <a:rPr lang="en-US" dirty="0" err="1">
                <a:solidFill>
                  <a:srgbClr val="FFFF00"/>
                </a:solidFill>
                <a:latin typeface="Calibri" charset="0"/>
              </a:rPr>
              <a:t>Jorda</a:t>
            </a:r>
            <a:r>
              <a:rPr lang="en-US" dirty="0">
                <a:solidFill>
                  <a:srgbClr val="FFFF00"/>
                </a:solidFill>
                <a:latin typeface="Calibri" charset="0"/>
              </a:rPr>
              <a:t> i et Gaia-</a:t>
            </a:r>
            <a:r>
              <a:rPr lang="en-US" dirty="0" err="1">
                <a:solidFill>
                  <a:srgbClr val="FFFF00"/>
                </a:solidFill>
                <a:latin typeface="Calibri" charset="0"/>
              </a:rPr>
              <a:t>perspektiv</a:t>
            </a:r>
            <a:r>
              <a:rPr lang="en-US" dirty="0">
                <a:solidFill>
                  <a:srgbClr val="FFFF00"/>
                </a:solidFill>
                <a:latin typeface="Calibri" charset="0"/>
              </a:rPr>
              <a:t> </a:t>
            </a:r>
            <a:br>
              <a:rPr lang="en-US" dirty="0">
                <a:solidFill>
                  <a:srgbClr val="FFFF00"/>
                </a:solidFill>
                <a:latin typeface="Calibri" charset="0"/>
              </a:rPr>
            </a:br>
            <a:r>
              <a:rPr lang="en-US" sz="3600" dirty="0">
                <a:solidFill>
                  <a:srgbClr val="FFFF00"/>
                </a:solidFill>
                <a:latin typeface="Calibri" charset="0"/>
              </a:rPr>
              <a:t>(global </a:t>
            </a:r>
            <a:r>
              <a:rPr lang="en-US" sz="3600" dirty="0" err="1">
                <a:solidFill>
                  <a:srgbClr val="FFFF00"/>
                </a:solidFill>
                <a:latin typeface="Calibri" charset="0"/>
              </a:rPr>
              <a:t>metabolisme</a:t>
            </a:r>
            <a:r>
              <a:rPr lang="en-US" sz="3600" dirty="0">
                <a:solidFill>
                  <a:srgbClr val="FFFF00"/>
                </a:solidFill>
                <a:latin typeface="Calibri" charset="0"/>
              </a:rPr>
              <a:t>, </a:t>
            </a:r>
            <a:r>
              <a:rPr lang="en-US" sz="3600" dirty="0" err="1">
                <a:solidFill>
                  <a:srgbClr val="FFFF00"/>
                </a:solidFill>
                <a:latin typeface="Calibri" charset="0"/>
              </a:rPr>
              <a:t>oksygen</a:t>
            </a:r>
            <a:r>
              <a:rPr lang="en-US" sz="3600" dirty="0">
                <a:solidFill>
                  <a:srgbClr val="FFFF00"/>
                </a:solidFill>
                <a:latin typeface="Calibri" charset="0"/>
              </a:rPr>
              <a:t> </a:t>
            </a:r>
            <a:r>
              <a:rPr lang="en-US" sz="3600" dirty="0" err="1">
                <a:solidFill>
                  <a:srgbClr val="FFFF00"/>
                </a:solidFill>
                <a:latin typeface="Calibri" charset="0"/>
              </a:rPr>
              <a:t>og</a:t>
            </a:r>
            <a:r>
              <a:rPr lang="en-US" sz="3600" dirty="0">
                <a:solidFill>
                  <a:srgbClr val="FFFF00"/>
                </a:solidFill>
                <a:latin typeface="Calibri" charset="0"/>
              </a:rPr>
              <a:t> </a:t>
            </a:r>
            <a:r>
              <a:rPr lang="en-US" sz="3600" dirty="0" err="1">
                <a:solidFill>
                  <a:srgbClr val="FFFF00"/>
                </a:solidFill>
                <a:latin typeface="Calibri" charset="0"/>
              </a:rPr>
              <a:t>klima</a:t>
            </a:r>
            <a:r>
              <a:rPr lang="en-US" sz="3600" dirty="0">
                <a:solidFill>
                  <a:srgbClr val="FFFF00"/>
                </a:solidFill>
                <a:latin typeface="Calibri" charset="0"/>
              </a:rPr>
              <a:t>) </a:t>
            </a:r>
          </a:p>
        </p:txBody>
      </p:sp>
      <p:sp>
        <p:nvSpPr>
          <p:cNvPr id="11" name="Content Placeholder 2">
            <a:extLst>
              <a:ext uri="{FF2B5EF4-FFF2-40B4-BE49-F238E27FC236}">
                <a16:creationId xmlns:a16="http://schemas.microsoft.com/office/drawing/2014/main" id="{B5A6FCC3-BEC3-AF3D-2CEA-F4CD4C5F8594}"/>
              </a:ext>
            </a:extLst>
          </p:cNvPr>
          <p:cNvSpPr txBox="1">
            <a:spLocks/>
          </p:cNvSpPr>
          <p:nvPr/>
        </p:nvSpPr>
        <p:spPr>
          <a:xfrm>
            <a:off x="324638" y="2057399"/>
            <a:ext cx="850741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alibri" charset="0"/>
              </a:rPr>
              <a:t>Mars; CO</a:t>
            </a:r>
            <a:r>
              <a:rPr lang="en-US" baseline="-25000" dirty="0">
                <a:latin typeface="Calibri" charset="0"/>
              </a:rPr>
              <a:t>2</a:t>
            </a:r>
            <a:r>
              <a:rPr lang="en-US" dirty="0">
                <a:latin typeface="Calibri" charset="0"/>
              </a:rPr>
              <a:t>: 96.0 %, N</a:t>
            </a:r>
            <a:r>
              <a:rPr lang="en-US" baseline="-25000" dirty="0">
                <a:latin typeface="Calibri" charset="0"/>
              </a:rPr>
              <a:t>2</a:t>
            </a:r>
            <a:r>
              <a:rPr lang="en-US" dirty="0">
                <a:latin typeface="Calibri" charset="0"/>
              </a:rPr>
              <a:t>: 1.9%, O</a:t>
            </a:r>
            <a:r>
              <a:rPr lang="en-US" baseline="-25000" dirty="0">
                <a:latin typeface="Calibri" charset="0"/>
              </a:rPr>
              <a:t>2</a:t>
            </a:r>
            <a:r>
              <a:rPr lang="en-US" dirty="0">
                <a:latin typeface="Calibri" charset="0"/>
              </a:rPr>
              <a:t>: 0.145%; - 63 </a:t>
            </a:r>
            <a:r>
              <a:rPr lang="en-US" baseline="30000" dirty="0" err="1">
                <a:latin typeface="Calibri" charset="0"/>
              </a:rPr>
              <a:t>o</a:t>
            </a:r>
            <a:r>
              <a:rPr lang="en-US" dirty="0" err="1">
                <a:latin typeface="Calibri" charset="0"/>
              </a:rPr>
              <a:t>C</a:t>
            </a:r>
            <a:endParaRPr lang="en-US" dirty="0">
              <a:latin typeface="Calibri" charset="0"/>
            </a:endParaRPr>
          </a:p>
          <a:p>
            <a:r>
              <a:rPr lang="en-US" dirty="0">
                <a:latin typeface="Calibri" charset="0"/>
              </a:rPr>
              <a:t>Venus; CO</a:t>
            </a:r>
            <a:r>
              <a:rPr lang="en-US" baseline="-25000" dirty="0">
                <a:latin typeface="Calibri" charset="0"/>
              </a:rPr>
              <a:t>2</a:t>
            </a:r>
            <a:r>
              <a:rPr lang="en-US" dirty="0">
                <a:latin typeface="Calibri" charset="0"/>
              </a:rPr>
              <a:t>: 96.5 %, N</a:t>
            </a:r>
            <a:r>
              <a:rPr lang="en-US" baseline="-25000" dirty="0">
                <a:latin typeface="Calibri" charset="0"/>
              </a:rPr>
              <a:t>2</a:t>
            </a:r>
            <a:r>
              <a:rPr lang="en-US" dirty="0">
                <a:latin typeface="Calibri" charset="0"/>
              </a:rPr>
              <a:t>: 3.5%, O</a:t>
            </a:r>
            <a:r>
              <a:rPr lang="en-US" baseline="-25000" dirty="0">
                <a:latin typeface="Calibri" charset="0"/>
              </a:rPr>
              <a:t>2</a:t>
            </a:r>
            <a:r>
              <a:rPr lang="en-US" dirty="0">
                <a:latin typeface="Calibri" charset="0"/>
              </a:rPr>
              <a:t>: 0.0…%; 327 </a:t>
            </a:r>
            <a:r>
              <a:rPr lang="en-US" baseline="30000" dirty="0" err="1">
                <a:latin typeface="Calibri" charset="0"/>
              </a:rPr>
              <a:t>o</a:t>
            </a:r>
            <a:r>
              <a:rPr lang="en-US" dirty="0" err="1">
                <a:latin typeface="Calibri" charset="0"/>
              </a:rPr>
              <a:t>C</a:t>
            </a:r>
            <a:endParaRPr lang="en-US" dirty="0">
              <a:latin typeface="Calibri" charset="0"/>
            </a:endParaRPr>
          </a:p>
          <a:p>
            <a:r>
              <a:rPr lang="en-US" dirty="0" err="1">
                <a:latin typeface="Calibri" charset="0"/>
              </a:rPr>
              <a:t>Jorda</a:t>
            </a:r>
            <a:r>
              <a:rPr lang="en-US" dirty="0">
                <a:latin typeface="Calibri" charset="0"/>
              </a:rPr>
              <a:t>; CO</a:t>
            </a:r>
            <a:r>
              <a:rPr lang="en-US" baseline="-25000" dirty="0">
                <a:latin typeface="Calibri" charset="0"/>
              </a:rPr>
              <a:t>2</a:t>
            </a:r>
            <a:r>
              <a:rPr lang="en-US" dirty="0">
                <a:latin typeface="Calibri" charset="0"/>
              </a:rPr>
              <a:t>: 0.04 %, N</a:t>
            </a:r>
            <a:r>
              <a:rPr lang="en-US" baseline="-25000" dirty="0">
                <a:latin typeface="Calibri" charset="0"/>
              </a:rPr>
              <a:t>2</a:t>
            </a:r>
            <a:r>
              <a:rPr lang="en-US" dirty="0">
                <a:latin typeface="Calibri" charset="0"/>
              </a:rPr>
              <a:t>: 78%, O</a:t>
            </a:r>
            <a:r>
              <a:rPr lang="en-US" baseline="-25000" dirty="0">
                <a:latin typeface="Calibri" charset="0"/>
              </a:rPr>
              <a:t>2</a:t>
            </a:r>
            <a:r>
              <a:rPr lang="en-US" dirty="0">
                <a:latin typeface="Calibri" charset="0"/>
              </a:rPr>
              <a:t>: 21%; 15 </a:t>
            </a:r>
            <a:r>
              <a:rPr lang="en-US" baseline="30000" dirty="0" err="1">
                <a:latin typeface="Calibri" charset="0"/>
              </a:rPr>
              <a:t>o</a:t>
            </a:r>
            <a:r>
              <a:rPr lang="en-US" dirty="0" err="1">
                <a:latin typeface="Calibri" charset="0"/>
              </a:rPr>
              <a:t>C</a:t>
            </a:r>
            <a:endParaRPr lang="en-US" dirty="0">
              <a:latin typeface="Calibri" charset="0"/>
            </a:endParaRPr>
          </a:p>
          <a:p>
            <a:endParaRPr lang="en-US" dirty="0">
              <a:latin typeface="Calibri" charset="0"/>
            </a:endParaRPr>
          </a:p>
          <a:p>
            <a:r>
              <a:rPr lang="en-US" dirty="0" err="1">
                <a:latin typeface="Calibri" charset="0"/>
              </a:rPr>
              <a:t>Jorda</a:t>
            </a:r>
            <a:r>
              <a:rPr lang="en-US" dirty="0">
                <a:latin typeface="Calibri" charset="0"/>
              </a:rPr>
              <a:t> </a:t>
            </a:r>
            <a:r>
              <a:rPr lang="en-US" dirty="0" err="1">
                <a:latin typeface="Calibri" charset="0"/>
              </a:rPr>
              <a:t>har</a:t>
            </a:r>
            <a:r>
              <a:rPr lang="en-US" dirty="0">
                <a:latin typeface="Calibri" charset="0"/>
              </a:rPr>
              <a:t> </a:t>
            </a:r>
            <a:r>
              <a:rPr lang="en-US" dirty="0" err="1">
                <a:latin typeface="Calibri" charset="0"/>
              </a:rPr>
              <a:t>en</a:t>
            </a:r>
            <a:r>
              <a:rPr lang="en-US" dirty="0">
                <a:latin typeface="Calibri" charset="0"/>
              </a:rPr>
              <a:t> </a:t>
            </a:r>
            <a:r>
              <a:rPr lang="en-US" dirty="0" err="1">
                <a:latin typeface="Calibri" charset="0"/>
              </a:rPr>
              <a:t>termodynamisk</a:t>
            </a:r>
            <a:r>
              <a:rPr lang="en-US" dirty="0">
                <a:latin typeface="Calibri" charset="0"/>
              </a:rPr>
              <a:t> </a:t>
            </a:r>
            <a:r>
              <a:rPr lang="en-US" dirty="0" err="1">
                <a:latin typeface="Calibri" charset="0"/>
              </a:rPr>
              <a:t>ustabil</a:t>
            </a:r>
            <a:r>
              <a:rPr lang="en-US" dirty="0">
                <a:latin typeface="Calibri" charset="0"/>
              </a:rPr>
              <a:t> </a:t>
            </a:r>
            <a:r>
              <a:rPr lang="en-US" dirty="0" err="1">
                <a:latin typeface="Calibri" charset="0"/>
              </a:rPr>
              <a:t>atmosfære</a:t>
            </a:r>
            <a:r>
              <a:rPr lang="en-US" dirty="0">
                <a:latin typeface="Calibri" charset="0"/>
              </a:rPr>
              <a:t>, den var </a:t>
            </a:r>
            <a:r>
              <a:rPr lang="en-US" dirty="0" err="1">
                <a:latin typeface="Calibri" charset="0"/>
              </a:rPr>
              <a:t>oksygenfri</a:t>
            </a:r>
            <a:r>
              <a:rPr lang="en-US" dirty="0">
                <a:latin typeface="Calibri" charset="0"/>
              </a:rPr>
              <a:t> </a:t>
            </a:r>
            <a:r>
              <a:rPr lang="en-US" dirty="0" err="1">
                <a:latin typeface="Calibri" charset="0"/>
              </a:rPr>
              <a:t>i</a:t>
            </a:r>
            <a:r>
              <a:rPr lang="en-US" dirty="0">
                <a:latin typeface="Calibri" charset="0"/>
              </a:rPr>
              <a:t> </a:t>
            </a:r>
            <a:r>
              <a:rPr lang="en-US" dirty="0" err="1">
                <a:latin typeface="Calibri" charset="0"/>
              </a:rPr>
              <a:t>nær</a:t>
            </a:r>
            <a:r>
              <a:rPr lang="en-US" dirty="0">
                <a:latin typeface="Calibri" charset="0"/>
              </a:rPr>
              <a:t> 2 </a:t>
            </a:r>
            <a:r>
              <a:rPr lang="en-US" dirty="0" err="1">
                <a:latin typeface="Calibri" charset="0"/>
              </a:rPr>
              <a:t>milliarder</a:t>
            </a:r>
            <a:r>
              <a:rPr lang="en-US" dirty="0">
                <a:latin typeface="Calibri" charset="0"/>
              </a:rPr>
              <a:t> </a:t>
            </a:r>
            <a:r>
              <a:rPr lang="en-US" dirty="0" err="1">
                <a:latin typeface="Calibri" charset="0"/>
              </a:rPr>
              <a:t>år</a:t>
            </a:r>
            <a:r>
              <a:rPr lang="en-US" dirty="0">
                <a:latin typeface="Calibri" charset="0"/>
              </a:rPr>
              <a:t>, </a:t>
            </a:r>
            <a:r>
              <a:rPr lang="en-US" dirty="0" err="1">
                <a:latin typeface="Calibri" charset="0"/>
              </a:rPr>
              <a:t>livet</a:t>
            </a:r>
            <a:r>
              <a:rPr lang="en-US" dirty="0">
                <a:latin typeface="Calibri" charset="0"/>
              </a:rPr>
              <a:t> </a:t>
            </a:r>
            <a:r>
              <a:rPr lang="en-US" dirty="0" err="1">
                <a:latin typeface="Calibri" charset="0"/>
              </a:rPr>
              <a:t>selv</a:t>
            </a:r>
            <a:r>
              <a:rPr lang="en-US" dirty="0">
                <a:latin typeface="Calibri" charset="0"/>
              </a:rPr>
              <a:t> </a:t>
            </a:r>
            <a:r>
              <a:rPr lang="en-US" dirty="0" err="1">
                <a:latin typeface="Calibri" charset="0"/>
              </a:rPr>
              <a:t>har</a:t>
            </a:r>
            <a:r>
              <a:rPr lang="en-US" dirty="0">
                <a:latin typeface="Calibri" charset="0"/>
              </a:rPr>
              <a:t> </a:t>
            </a:r>
            <a:r>
              <a:rPr lang="en-US" dirty="0" err="1">
                <a:latin typeface="Calibri" charset="0"/>
              </a:rPr>
              <a:t>skapt</a:t>
            </a:r>
            <a:r>
              <a:rPr lang="en-US" dirty="0">
                <a:latin typeface="Calibri" charset="0"/>
              </a:rPr>
              <a:t> </a:t>
            </a:r>
            <a:r>
              <a:rPr lang="en-US" dirty="0" err="1">
                <a:latin typeface="Calibri" charset="0"/>
              </a:rPr>
              <a:t>livsvilkår</a:t>
            </a:r>
            <a:r>
              <a:rPr lang="en-US" dirty="0">
                <a:latin typeface="Calibri" charset="0"/>
              </a:rPr>
              <a:t> </a:t>
            </a:r>
            <a:r>
              <a:rPr lang="en-US" dirty="0" err="1">
                <a:latin typeface="Calibri" charset="0"/>
              </a:rPr>
              <a:t>og</a:t>
            </a:r>
            <a:r>
              <a:rPr lang="en-US" dirty="0">
                <a:latin typeface="Calibri" charset="0"/>
              </a:rPr>
              <a:t> er </a:t>
            </a:r>
            <a:r>
              <a:rPr lang="en-US" dirty="0" err="1">
                <a:latin typeface="Calibri" charset="0"/>
              </a:rPr>
              <a:t>helt</a:t>
            </a:r>
            <a:r>
              <a:rPr lang="en-US" dirty="0">
                <a:latin typeface="Calibri" charset="0"/>
              </a:rPr>
              <a:t> </a:t>
            </a:r>
            <a:r>
              <a:rPr lang="en-US" dirty="0" err="1">
                <a:latin typeface="Calibri" charset="0"/>
              </a:rPr>
              <a:t>avgjørende</a:t>
            </a:r>
            <a:r>
              <a:rPr lang="en-US" dirty="0">
                <a:latin typeface="Calibri" charset="0"/>
              </a:rPr>
              <a:t> for </a:t>
            </a:r>
            <a:r>
              <a:rPr lang="en-US" dirty="0" err="1">
                <a:latin typeface="Calibri" charset="0"/>
              </a:rPr>
              <a:t>klimaregulering</a:t>
            </a:r>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Tree>
    <p:extLst>
      <p:ext uri="{BB962C8B-B14F-4D97-AF65-F5344CB8AC3E}">
        <p14:creationId xmlns:p14="http://schemas.microsoft.com/office/powerpoint/2010/main" val="143720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1607-00F0-3F4E-8BFE-6A5925B6E4C7}"/>
              </a:ext>
            </a:extLst>
          </p:cNvPr>
          <p:cNvSpPr>
            <a:spLocks noGrp="1"/>
          </p:cNvSpPr>
          <p:nvPr>
            <p:ph type="title"/>
          </p:nvPr>
        </p:nvSpPr>
        <p:spPr/>
        <p:txBody>
          <a:bodyPr>
            <a:normAutofit fontScale="90000"/>
          </a:bodyPr>
          <a:lstStyle/>
          <a:p>
            <a:r>
              <a:rPr lang="en-NO" dirty="0">
                <a:solidFill>
                  <a:srgbClr val="FFFF00"/>
                </a:solidFill>
              </a:rPr>
              <a:t>Livet består av mange elementer, men noen er viktigere enn andre…</a:t>
            </a:r>
          </a:p>
        </p:txBody>
      </p:sp>
      <p:pic>
        <p:nvPicPr>
          <p:cNvPr id="4" name="Picture 4">
            <a:extLst>
              <a:ext uri="{FF2B5EF4-FFF2-40B4-BE49-F238E27FC236}">
                <a16:creationId xmlns:a16="http://schemas.microsoft.com/office/drawing/2014/main" id="{BBEEFB45-8FEB-C44A-9F27-94E1C23F0EB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904127" y="2090774"/>
            <a:ext cx="6925308" cy="3904905"/>
          </a:xfrm>
          <a:prstGeom prst="rect">
            <a:avLst/>
          </a:prstGeom>
          <a:noFill/>
        </p:spPr>
      </p:pic>
      <p:sp>
        <p:nvSpPr>
          <p:cNvPr id="5" name="Oval 7">
            <a:extLst>
              <a:ext uri="{FF2B5EF4-FFF2-40B4-BE49-F238E27FC236}">
                <a16:creationId xmlns:a16="http://schemas.microsoft.com/office/drawing/2014/main" id="{E01F1142-3C42-0B4F-A015-E69D86B0F2A7}"/>
              </a:ext>
            </a:extLst>
          </p:cNvPr>
          <p:cNvSpPr>
            <a:spLocks noChangeArrowheads="1"/>
          </p:cNvSpPr>
          <p:nvPr/>
        </p:nvSpPr>
        <p:spPr bwMode="auto">
          <a:xfrm>
            <a:off x="5799174" y="2358668"/>
            <a:ext cx="1279720" cy="1165368"/>
          </a:xfrm>
          <a:prstGeom prst="ellipse">
            <a:avLst/>
          </a:prstGeom>
          <a:solidFill>
            <a:schemeClr val="accent1">
              <a:alpha val="34901"/>
            </a:schemeClr>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NO" sz="2400">
              <a:latin typeface="Times" pitchFamily="2" charset="0"/>
            </a:endParaRPr>
          </a:p>
        </p:txBody>
      </p:sp>
    </p:spTree>
    <p:extLst>
      <p:ext uri="{BB962C8B-B14F-4D97-AF65-F5344CB8AC3E}">
        <p14:creationId xmlns:p14="http://schemas.microsoft.com/office/powerpoint/2010/main" val="249214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7"/>
          <p:cNvSpPr>
            <a:spLocks noGrp="1"/>
          </p:cNvSpPr>
          <p:nvPr>
            <p:ph type="title"/>
          </p:nvPr>
        </p:nvSpPr>
        <p:spPr/>
        <p:txBody>
          <a:bodyPr/>
          <a:lstStyle/>
          <a:p>
            <a:r>
              <a:rPr lang="en-US" dirty="0" err="1">
                <a:solidFill>
                  <a:srgbClr val="FFFF00"/>
                </a:solidFill>
                <a:latin typeface="Calibri" charset="0"/>
              </a:rPr>
              <a:t>Hva</a:t>
            </a:r>
            <a:r>
              <a:rPr lang="en-US" dirty="0">
                <a:solidFill>
                  <a:srgbClr val="FFFF00"/>
                </a:solidFill>
                <a:latin typeface="Calibri" charset="0"/>
              </a:rPr>
              <a:t> </a:t>
            </a:r>
            <a:r>
              <a:rPr lang="en-US" dirty="0" err="1">
                <a:solidFill>
                  <a:srgbClr val="FFFF00"/>
                </a:solidFill>
                <a:latin typeface="Calibri" charset="0"/>
              </a:rPr>
              <a:t>er</a:t>
            </a:r>
            <a:r>
              <a:rPr lang="en-US" dirty="0">
                <a:solidFill>
                  <a:srgbClr val="FFFF00"/>
                </a:solidFill>
                <a:latin typeface="Calibri" charset="0"/>
              </a:rPr>
              <a:t> et </a:t>
            </a:r>
            <a:r>
              <a:rPr lang="en-US" dirty="0" err="1">
                <a:solidFill>
                  <a:srgbClr val="FFFF00"/>
                </a:solidFill>
                <a:latin typeface="Calibri" charset="0"/>
              </a:rPr>
              <a:t>menneske</a:t>
            </a:r>
            <a:r>
              <a:rPr lang="en-US" dirty="0">
                <a:solidFill>
                  <a:srgbClr val="FFFF00"/>
                </a:solidFill>
                <a:latin typeface="Calibri" charset="0"/>
              </a:rPr>
              <a:t>?</a:t>
            </a:r>
          </a:p>
        </p:txBody>
      </p:sp>
      <p:graphicFrame>
        <p:nvGraphicFramePr>
          <p:cNvPr id="22530" name="Object 9"/>
          <p:cNvGraphicFramePr>
            <a:graphicFrameLocks noChangeAspect="1"/>
          </p:cNvGraphicFramePr>
          <p:nvPr/>
        </p:nvGraphicFramePr>
        <p:xfrm>
          <a:off x="107950" y="2349500"/>
          <a:ext cx="8883650" cy="1225550"/>
        </p:xfrm>
        <a:graphic>
          <a:graphicData uri="http://schemas.openxmlformats.org/presentationml/2006/ole">
            <mc:AlternateContent xmlns:mc="http://schemas.openxmlformats.org/markup-compatibility/2006">
              <mc:Choice xmlns:v="urn:schemas-microsoft-com:vml" Requires="v">
                <p:oleObj name="Document" r:id="rId2" imgW="5244907" imgH="723873" progId="Word.Document.12">
                  <p:embed/>
                </p:oleObj>
              </mc:Choice>
              <mc:Fallback>
                <p:oleObj name="Document" r:id="rId2" imgW="5244907" imgH="723873" progId="Word.Document.12">
                  <p:embed/>
                  <p:pic>
                    <p:nvPicPr>
                      <p:cNvPr id="2253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349500"/>
                        <a:ext cx="8883650" cy="122555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2531" name="TextBox 10"/>
          <p:cNvSpPr txBox="1">
            <a:spLocks noChangeArrowheads="1"/>
          </p:cNvSpPr>
          <p:nvPr/>
        </p:nvSpPr>
        <p:spPr bwMode="auto">
          <a:xfrm>
            <a:off x="1692275" y="4292600"/>
            <a:ext cx="555312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FFFF00"/>
                </a:solidFill>
              </a:rPr>
              <a:t>Livet </a:t>
            </a:r>
            <a:r>
              <a:rPr lang="en-US" dirty="0" err="1">
                <a:solidFill>
                  <a:srgbClr val="FFFF00"/>
                </a:solidFill>
              </a:rPr>
              <a:t>er</a:t>
            </a:r>
            <a:r>
              <a:rPr lang="en-US" dirty="0">
                <a:solidFill>
                  <a:srgbClr val="FFFF00"/>
                </a:solidFill>
              </a:rPr>
              <a:t> </a:t>
            </a:r>
            <a:r>
              <a:rPr lang="en-US" dirty="0" err="1">
                <a:solidFill>
                  <a:srgbClr val="FFFF00"/>
                </a:solidFill>
              </a:rPr>
              <a:t>akvatisk</a:t>
            </a:r>
            <a:r>
              <a:rPr lang="en-US" dirty="0">
                <a:solidFill>
                  <a:srgbClr val="FFFF00"/>
                </a:solidFill>
              </a:rPr>
              <a:t>, </a:t>
            </a:r>
            <a:r>
              <a:rPr lang="en-US" dirty="0" err="1">
                <a:solidFill>
                  <a:srgbClr val="FFFF00"/>
                </a:solidFill>
              </a:rPr>
              <a:t>uten</a:t>
            </a:r>
            <a:r>
              <a:rPr lang="en-US" dirty="0">
                <a:solidFill>
                  <a:srgbClr val="FFFF00"/>
                </a:solidFill>
              </a:rPr>
              <a:t> </a:t>
            </a:r>
            <a:r>
              <a:rPr lang="en-US" dirty="0" err="1">
                <a:solidFill>
                  <a:srgbClr val="FFFF00"/>
                </a:solidFill>
              </a:rPr>
              <a:t>vannet</a:t>
            </a:r>
            <a:r>
              <a:rPr lang="en-US" dirty="0">
                <a:solidFill>
                  <a:srgbClr val="FFFF00"/>
                </a:solidFill>
              </a:rPr>
              <a:t> </a:t>
            </a:r>
            <a:r>
              <a:rPr lang="en-US" dirty="0" err="1">
                <a:solidFill>
                  <a:srgbClr val="FFFF00"/>
                </a:solidFill>
              </a:rPr>
              <a:t>er</a:t>
            </a:r>
            <a:r>
              <a:rPr lang="en-US" dirty="0">
                <a:solidFill>
                  <a:srgbClr val="FFFF00"/>
                </a:solidFill>
              </a:rPr>
              <a:t> vi </a:t>
            </a:r>
            <a:r>
              <a:rPr lang="en-US" dirty="0" err="1">
                <a:solidFill>
                  <a:srgbClr val="FFFF00"/>
                </a:solidFill>
              </a:rPr>
              <a:t>mest</a:t>
            </a:r>
            <a:r>
              <a:rPr lang="en-US" dirty="0">
                <a:solidFill>
                  <a:srgbClr val="FFFF00"/>
                </a:solidFill>
              </a:rPr>
              <a:t> C, </a:t>
            </a:r>
          </a:p>
          <a:p>
            <a:r>
              <a:rPr lang="en-US" dirty="0">
                <a:solidFill>
                  <a:srgbClr val="FFFF00"/>
                </a:solidFill>
              </a:rPr>
              <a:t>men </a:t>
            </a:r>
            <a:r>
              <a:rPr lang="en-US" dirty="0" err="1">
                <a:solidFill>
                  <a:srgbClr val="FFFF00"/>
                </a:solidFill>
              </a:rPr>
              <a:t>avhengig</a:t>
            </a:r>
            <a:r>
              <a:rPr lang="en-US" dirty="0">
                <a:solidFill>
                  <a:srgbClr val="FFFF00"/>
                </a:solidFill>
              </a:rPr>
              <a:t> </a:t>
            </a:r>
            <a:r>
              <a:rPr lang="en-US" dirty="0" err="1">
                <a:solidFill>
                  <a:srgbClr val="FFFF00"/>
                </a:solidFill>
              </a:rPr>
              <a:t>av</a:t>
            </a:r>
            <a:r>
              <a:rPr lang="en-US" dirty="0">
                <a:solidFill>
                  <a:srgbClr val="FFFF00"/>
                </a:solidFill>
              </a:rPr>
              <a:t> N, P, Fe, Si… </a:t>
            </a:r>
            <a:r>
              <a:rPr lang="en-US" dirty="0" err="1">
                <a:solidFill>
                  <a:srgbClr val="FFFF00"/>
                </a:solidFill>
              </a:rPr>
              <a:t>etc</a:t>
            </a:r>
            <a:r>
              <a:rPr lang="en-US" dirty="0">
                <a:solidFill>
                  <a:srgbClr val="FFFF00"/>
                </a:solidFill>
              </a:rPr>
              <a:t> </a:t>
            </a:r>
          </a:p>
          <a:p>
            <a:r>
              <a:rPr lang="en-US" dirty="0">
                <a:solidFill>
                  <a:srgbClr val="FFFF00"/>
                </a:solidFill>
              </a:rPr>
              <a:t>375 </a:t>
            </a:r>
            <a:r>
              <a:rPr lang="en-US" dirty="0" err="1">
                <a:solidFill>
                  <a:srgbClr val="FFFF00"/>
                </a:solidFill>
              </a:rPr>
              <a:t>millioner</a:t>
            </a:r>
            <a:r>
              <a:rPr lang="en-US" dirty="0">
                <a:solidFill>
                  <a:srgbClr val="FFFF00"/>
                </a:solidFill>
              </a:rPr>
              <a:t> H-</a:t>
            </a:r>
            <a:r>
              <a:rPr lang="en-US" dirty="0" err="1">
                <a:solidFill>
                  <a:srgbClr val="FFFF00"/>
                </a:solidFill>
              </a:rPr>
              <a:t>atomer</a:t>
            </a:r>
            <a:r>
              <a:rPr lang="en-US" dirty="0">
                <a:solidFill>
                  <a:srgbClr val="FFFF00"/>
                </a:solidFill>
              </a:rPr>
              <a:t> per </a:t>
            </a:r>
            <a:r>
              <a:rPr lang="en-US" dirty="0" err="1">
                <a:solidFill>
                  <a:srgbClr val="FFFF00"/>
                </a:solidFill>
              </a:rPr>
              <a:t>koboltatom</a:t>
            </a:r>
            <a:r>
              <a:rPr lang="en-US" dirty="0">
                <a:solidFill>
                  <a:srgbClr val="FFFF00"/>
                </a:solidFill>
              </a:rPr>
              <a:t>…</a:t>
            </a:r>
          </a:p>
        </p:txBody>
      </p:sp>
    </p:spTree>
    <p:extLst>
      <p:ext uri="{BB962C8B-B14F-4D97-AF65-F5344CB8AC3E}">
        <p14:creationId xmlns:p14="http://schemas.microsoft.com/office/powerpoint/2010/main" val="159959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53DC-99B7-0F4A-B6ED-95B54266EF8C}"/>
              </a:ext>
            </a:extLst>
          </p:cNvPr>
          <p:cNvSpPr>
            <a:spLocks noGrp="1"/>
          </p:cNvSpPr>
          <p:nvPr>
            <p:ph type="title"/>
          </p:nvPr>
        </p:nvSpPr>
        <p:spPr/>
        <p:txBody>
          <a:bodyPr/>
          <a:lstStyle/>
          <a:p>
            <a:r>
              <a:rPr lang="nb-NO" dirty="0">
                <a:solidFill>
                  <a:srgbClr val="FFFF00"/>
                </a:solidFill>
              </a:rPr>
              <a:t>Må livet være karbon?</a:t>
            </a:r>
          </a:p>
        </p:txBody>
      </p:sp>
      <p:sp>
        <p:nvSpPr>
          <p:cNvPr id="3" name="Content Placeholder 2">
            <a:extLst>
              <a:ext uri="{FF2B5EF4-FFF2-40B4-BE49-F238E27FC236}">
                <a16:creationId xmlns:a16="http://schemas.microsoft.com/office/drawing/2014/main" id="{28232E28-0059-FD46-9BAE-8F0B03144ADE}"/>
              </a:ext>
            </a:extLst>
          </p:cNvPr>
          <p:cNvSpPr>
            <a:spLocks noGrp="1"/>
          </p:cNvSpPr>
          <p:nvPr>
            <p:ph idx="1"/>
          </p:nvPr>
        </p:nvSpPr>
        <p:spPr/>
        <p:txBody>
          <a:bodyPr>
            <a:normAutofit fontScale="92500" lnSpcReduction="10000"/>
          </a:bodyPr>
          <a:lstStyle/>
          <a:p>
            <a:r>
              <a:rPr lang="nb-NO" dirty="0"/>
              <a:t>Karbon er atomenes førsteelsker, fire sterke bindingsmuligheter, perfekt for å lage proteiner, lipider, sukkere og DNA. Silikon er er dårlig erstatning. Dessuten er C også i CO</a:t>
            </a:r>
            <a:r>
              <a:rPr lang="nb-NO" baseline="-25000" dirty="0"/>
              <a:t>2</a:t>
            </a:r>
          </a:p>
          <a:p>
            <a:r>
              <a:rPr lang="nb-NO" dirty="0"/>
              <a:t>Må det være fosfor? Tja, universell energileverandør er ATP, og As er et ustabilt alternativ i DNA og RNA</a:t>
            </a:r>
          </a:p>
          <a:p>
            <a:r>
              <a:rPr lang="nb-NO" dirty="0"/>
              <a:t>Alt liv er basert på redoksreaksjoner og elektrontransport – måtte det bli slik eller finnes andre alternativer?</a:t>
            </a:r>
          </a:p>
        </p:txBody>
      </p:sp>
      <p:pic>
        <p:nvPicPr>
          <p:cNvPr id="4" name="Plassholder for innhold 3">
            <a:extLst>
              <a:ext uri="{FF2B5EF4-FFF2-40B4-BE49-F238E27FC236}">
                <a16:creationId xmlns:a16="http://schemas.microsoft.com/office/drawing/2014/main" id="{55B24A2A-A7CD-F0F1-90CB-8DAF5C3F24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708" y="1377994"/>
            <a:ext cx="7952509" cy="4771505"/>
          </a:xfrm>
          <a:prstGeom prst="rect">
            <a:avLst/>
          </a:prstGeom>
        </p:spPr>
      </p:pic>
    </p:spTree>
    <p:extLst>
      <p:ext uri="{BB962C8B-B14F-4D97-AF65-F5344CB8AC3E}">
        <p14:creationId xmlns:p14="http://schemas.microsoft.com/office/powerpoint/2010/main" val="69882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00"/>
                </a:solidFill>
              </a:rPr>
              <a:t>Hva</a:t>
            </a:r>
            <a:r>
              <a:rPr lang="en-US" dirty="0">
                <a:solidFill>
                  <a:srgbClr val="FFFF00"/>
                </a:solidFill>
              </a:rPr>
              <a:t> </a:t>
            </a:r>
            <a:r>
              <a:rPr lang="en-US" dirty="0" err="1">
                <a:solidFill>
                  <a:srgbClr val="FFFF00"/>
                </a:solidFill>
              </a:rPr>
              <a:t>kjennetegner</a:t>
            </a:r>
            <a:r>
              <a:rPr lang="en-US" dirty="0">
                <a:solidFill>
                  <a:srgbClr val="FFFF00"/>
                </a:solidFill>
              </a:rPr>
              <a:t> liv?</a:t>
            </a:r>
          </a:p>
        </p:txBody>
      </p:sp>
      <p:sp>
        <p:nvSpPr>
          <p:cNvPr id="3" name="Content Placeholder 2"/>
          <p:cNvSpPr>
            <a:spLocks noGrp="1"/>
          </p:cNvSpPr>
          <p:nvPr>
            <p:ph idx="1"/>
          </p:nvPr>
        </p:nvSpPr>
        <p:spPr>
          <a:xfrm>
            <a:off x="362196" y="1291442"/>
            <a:ext cx="8473045" cy="5291920"/>
          </a:xfrm>
        </p:spPr>
        <p:txBody>
          <a:bodyPr>
            <a:normAutofit fontScale="85000" lnSpcReduction="10000"/>
          </a:bodyPr>
          <a:lstStyle/>
          <a:p>
            <a:r>
              <a:rPr lang="en-US" dirty="0"/>
              <a:t>Mot </a:t>
            </a:r>
            <a:r>
              <a:rPr lang="en-US" dirty="0" err="1"/>
              <a:t>termodynamikken</a:t>
            </a:r>
            <a:r>
              <a:rPr lang="en-US" dirty="0"/>
              <a:t> – </a:t>
            </a:r>
            <a:r>
              <a:rPr lang="en-US" dirty="0" err="1"/>
              <a:t>å</a:t>
            </a:r>
            <a:r>
              <a:rPr lang="en-US" dirty="0"/>
              <a:t> </a:t>
            </a:r>
            <a:r>
              <a:rPr lang="en-US" dirty="0" err="1"/>
              <a:t>skape</a:t>
            </a:r>
            <a:r>
              <a:rPr lang="en-US" dirty="0"/>
              <a:t> </a:t>
            </a:r>
            <a:r>
              <a:rPr lang="en-US" dirty="0" err="1"/>
              <a:t>orden</a:t>
            </a:r>
            <a:r>
              <a:rPr lang="en-US" dirty="0"/>
              <a:t> </a:t>
            </a:r>
            <a:r>
              <a:rPr lang="en-US" dirty="0" err="1"/>
              <a:t>og</a:t>
            </a:r>
            <a:r>
              <a:rPr lang="en-US" dirty="0"/>
              <a:t> </a:t>
            </a:r>
            <a:r>
              <a:rPr lang="en-US" dirty="0" err="1"/>
              <a:t>strukturer</a:t>
            </a:r>
            <a:r>
              <a:rPr lang="en-US" dirty="0"/>
              <a:t>. </a:t>
            </a:r>
          </a:p>
          <a:p>
            <a:r>
              <a:rPr lang="en-US" dirty="0" err="1"/>
              <a:t>Struktur</a:t>
            </a:r>
            <a:r>
              <a:rPr lang="en-US" dirty="0"/>
              <a:t>, </a:t>
            </a:r>
            <a:r>
              <a:rPr lang="en-US" dirty="0" err="1"/>
              <a:t>metabolisme</a:t>
            </a:r>
            <a:r>
              <a:rPr lang="en-US" dirty="0"/>
              <a:t>, </a:t>
            </a:r>
            <a:r>
              <a:rPr lang="en-US" dirty="0" err="1"/>
              <a:t>bevegelse</a:t>
            </a:r>
            <a:r>
              <a:rPr lang="en-US" dirty="0"/>
              <a:t>, </a:t>
            </a:r>
            <a:r>
              <a:rPr lang="en-US" dirty="0" err="1"/>
              <a:t>respons</a:t>
            </a:r>
            <a:r>
              <a:rPr lang="en-US" dirty="0"/>
              <a:t>, </a:t>
            </a:r>
            <a:r>
              <a:rPr lang="en-US" dirty="0" err="1"/>
              <a:t>reproduksjon</a:t>
            </a:r>
            <a:r>
              <a:rPr lang="en-US" dirty="0"/>
              <a:t>, </a:t>
            </a:r>
            <a:r>
              <a:rPr lang="en-US" dirty="0" err="1"/>
              <a:t>utvikling</a:t>
            </a:r>
            <a:r>
              <a:rPr lang="en-US" dirty="0"/>
              <a:t>, </a:t>
            </a:r>
            <a:r>
              <a:rPr lang="en-US" dirty="0" err="1"/>
              <a:t>arv</a:t>
            </a:r>
            <a:r>
              <a:rPr lang="en-US" dirty="0"/>
              <a:t>, </a:t>
            </a:r>
            <a:r>
              <a:rPr lang="en-US" dirty="0" err="1"/>
              <a:t>evolusjon</a:t>
            </a:r>
            <a:r>
              <a:rPr lang="en-US" dirty="0"/>
              <a:t>, </a:t>
            </a:r>
            <a:r>
              <a:rPr lang="en-US" dirty="0" err="1"/>
              <a:t>tilpasning</a:t>
            </a:r>
            <a:endParaRPr lang="en-US" dirty="0"/>
          </a:p>
          <a:p>
            <a:r>
              <a:rPr lang="en-US" dirty="0"/>
              <a:t>Er </a:t>
            </a:r>
            <a:r>
              <a:rPr lang="en-US" dirty="0" err="1"/>
              <a:t>grensene</a:t>
            </a:r>
            <a:r>
              <a:rPr lang="en-US" dirty="0"/>
              <a:t> </a:t>
            </a:r>
            <a:r>
              <a:rPr lang="en-US" dirty="0" err="1"/>
              <a:t>mellom</a:t>
            </a:r>
            <a:r>
              <a:rPr lang="en-US" dirty="0"/>
              <a:t> liv </a:t>
            </a:r>
            <a:r>
              <a:rPr lang="en-US" dirty="0" err="1"/>
              <a:t>og</a:t>
            </a:r>
            <a:r>
              <a:rPr lang="en-US" dirty="0"/>
              <a:t> </a:t>
            </a:r>
            <a:r>
              <a:rPr lang="en-US" dirty="0" err="1"/>
              <a:t>død</a:t>
            </a:r>
            <a:r>
              <a:rPr lang="en-US" dirty="0"/>
              <a:t> </a:t>
            </a:r>
            <a:r>
              <a:rPr lang="en-US" dirty="0" err="1"/>
              <a:t>absolutte</a:t>
            </a:r>
            <a:r>
              <a:rPr lang="en-US" dirty="0"/>
              <a:t>? (</a:t>
            </a:r>
            <a:r>
              <a:rPr lang="en-US" dirty="0" err="1"/>
              <a:t>eks</a:t>
            </a:r>
            <a:r>
              <a:rPr lang="en-US" dirty="0"/>
              <a:t> DNA </a:t>
            </a:r>
            <a:r>
              <a:rPr lang="en-US" dirty="0" err="1"/>
              <a:t>fra</a:t>
            </a:r>
            <a:r>
              <a:rPr lang="en-US" dirty="0"/>
              <a:t> </a:t>
            </a:r>
            <a:r>
              <a:rPr lang="en-US" dirty="0" err="1"/>
              <a:t>døde</a:t>
            </a:r>
            <a:r>
              <a:rPr lang="en-US" dirty="0"/>
              <a:t> </a:t>
            </a:r>
            <a:r>
              <a:rPr lang="en-US" dirty="0" err="1"/>
              <a:t>organismer</a:t>
            </a:r>
            <a:r>
              <a:rPr lang="en-US" dirty="0"/>
              <a:t>)</a:t>
            </a:r>
            <a:br>
              <a:rPr lang="en-US" dirty="0"/>
            </a:br>
            <a:r>
              <a:rPr lang="nb-NO" dirty="0"/>
              <a:t>I 2016: </a:t>
            </a:r>
            <a:r>
              <a:rPr lang="nb-NO" dirty="0" err="1"/>
              <a:t>anthrax</a:t>
            </a:r>
            <a:r>
              <a:rPr lang="nb-NO" dirty="0"/>
              <a:t>-smitte fra en 2000 år gammelt reinsdyr-kadaver. Bakterier hevdes å ha blitt «vekket til live» etter 750 000 år innefrosset i isen i Tibet. Liv fra døde?</a:t>
            </a:r>
            <a:endParaRPr lang="en-US" dirty="0"/>
          </a:p>
          <a:p>
            <a:r>
              <a:rPr lang="en-US" dirty="0"/>
              <a:t>Kan vi </a:t>
            </a:r>
            <a:r>
              <a:rPr lang="en-US" dirty="0" err="1"/>
              <a:t>tenke</a:t>
            </a:r>
            <a:r>
              <a:rPr lang="en-US" dirty="0"/>
              <a:t> </a:t>
            </a:r>
            <a:r>
              <a:rPr lang="en-US" dirty="0" err="1"/>
              <a:t>oss</a:t>
            </a:r>
            <a:r>
              <a:rPr lang="en-US" dirty="0"/>
              <a:t> liv </a:t>
            </a:r>
            <a:r>
              <a:rPr lang="en-US" dirty="0" err="1"/>
              <a:t>uten</a:t>
            </a:r>
            <a:r>
              <a:rPr lang="en-US" dirty="0"/>
              <a:t> DNA – </a:t>
            </a:r>
            <a:r>
              <a:rPr lang="en-US" dirty="0" err="1"/>
              <a:t>eller</a:t>
            </a:r>
            <a:r>
              <a:rPr lang="en-US" dirty="0"/>
              <a:t> RNA (virus)?</a:t>
            </a:r>
          </a:p>
          <a:p>
            <a:r>
              <a:rPr lang="en-US" dirty="0" err="1"/>
              <a:t>Vil</a:t>
            </a:r>
            <a:r>
              <a:rPr lang="en-US" dirty="0"/>
              <a:t> KI </a:t>
            </a:r>
            <a:r>
              <a:rPr lang="en-US" dirty="0" err="1"/>
              <a:t>og</a:t>
            </a:r>
            <a:r>
              <a:rPr lang="en-US" dirty="0"/>
              <a:t> </a:t>
            </a:r>
            <a:r>
              <a:rPr lang="en-US" dirty="0" err="1"/>
              <a:t>roboter</a:t>
            </a:r>
            <a:r>
              <a:rPr lang="en-US" dirty="0"/>
              <a:t> </a:t>
            </a:r>
            <a:r>
              <a:rPr lang="en-US" dirty="0" err="1"/>
              <a:t>kunne</a:t>
            </a:r>
            <a:r>
              <a:rPr lang="en-US" dirty="0"/>
              <a:t> </a:t>
            </a:r>
            <a:r>
              <a:rPr lang="en-US" dirty="0" err="1"/>
              <a:t>fylle</a:t>
            </a:r>
            <a:r>
              <a:rPr lang="en-US" dirty="0"/>
              <a:t> </a:t>
            </a:r>
            <a:r>
              <a:rPr lang="en-US" dirty="0" err="1"/>
              <a:t>kriteriene</a:t>
            </a:r>
            <a:r>
              <a:rPr lang="en-US" dirty="0"/>
              <a:t> for liv? </a:t>
            </a:r>
          </a:p>
          <a:p>
            <a:endParaRPr lang="en-US" dirty="0"/>
          </a:p>
          <a:p>
            <a:r>
              <a:rPr lang="en-US" b="1" i="1" dirty="0" err="1"/>
              <a:t>Selvdrevet</a:t>
            </a:r>
            <a:r>
              <a:rPr lang="en-US" b="1" i="1" dirty="0"/>
              <a:t> </a:t>
            </a:r>
            <a:r>
              <a:rPr lang="en-US" b="1" i="1" dirty="0" err="1"/>
              <a:t>evolusjon</a:t>
            </a:r>
            <a:r>
              <a:rPr lang="en-US" b="1" i="1" dirty="0"/>
              <a:t> </a:t>
            </a:r>
            <a:r>
              <a:rPr lang="en-US" b="1" i="1" dirty="0" err="1"/>
              <a:t>som</a:t>
            </a:r>
            <a:r>
              <a:rPr lang="en-US" b="1" i="1" dirty="0"/>
              <a:t> </a:t>
            </a:r>
            <a:r>
              <a:rPr lang="en-US" b="1" i="1" dirty="0" err="1"/>
              <a:t>nøkkelkriterium</a:t>
            </a:r>
            <a:endParaRPr lang="en-US" b="1" i="1" dirty="0"/>
          </a:p>
        </p:txBody>
      </p:sp>
    </p:spTree>
    <p:extLst>
      <p:ext uri="{BB962C8B-B14F-4D97-AF65-F5344CB8AC3E}">
        <p14:creationId xmlns:p14="http://schemas.microsoft.com/office/powerpoint/2010/main" val="424444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08" y="311281"/>
            <a:ext cx="5868444" cy="1143000"/>
          </a:xfrm>
        </p:spPr>
        <p:txBody>
          <a:bodyPr/>
          <a:lstStyle/>
          <a:p>
            <a:r>
              <a:rPr lang="en-US" dirty="0" err="1">
                <a:solidFill>
                  <a:srgbClr val="FFFF00"/>
                </a:solidFill>
              </a:rPr>
              <a:t>Syntetisk</a:t>
            </a:r>
            <a:r>
              <a:rPr lang="en-US" dirty="0">
                <a:solidFill>
                  <a:srgbClr val="FFFF00"/>
                </a:solidFill>
              </a:rPr>
              <a:t> liv</a:t>
            </a:r>
          </a:p>
        </p:txBody>
      </p:sp>
      <p:sp>
        <p:nvSpPr>
          <p:cNvPr id="3" name="Content Placeholder 2"/>
          <p:cNvSpPr>
            <a:spLocks noGrp="1"/>
          </p:cNvSpPr>
          <p:nvPr>
            <p:ph idx="1"/>
          </p:nvPr>
        </p:nvSpPr>
        <p:spPr>
          <a:xfrm>
            <a:off x="457200" y="2057399"/>
            <a:ext cx="8229600" cy="4525963"/>
          </a:xfrm>
        </p:spPr>
        <p:txBody>
          <a:bodyPr>
            <a:normAutofit fontScale="77500" lnSpcReduction="20000"/>
          </a:bodyPr>
          <a:lstStyle/>
          <a:p>
            <a:r>
              <a:rPr lang="en-US" dirty="0"/>
              <a:t>Fra 1995: </a:t>
            </a:r>
            <a:r>
              <a:rPr lang="en-US" dirty="0" err="1"/>
              <a:t>forsøk</a:t>
            </a:r>
            <a:r>
              <a:rPr lang="en-US" dirty="0"/>
              <a:t> </a:t>
            </a:r>
            <a:r>
              <a:rPr lang="en-US" dirty="0" err="1"/>
              <a:t>på</a:t>
            </a:r>
            <a:r>
              <a:rPr lang="en-US" dirty="0"/>
              <a:t> </a:t>
            </a:r>
            <a:r>
              <a:rPr lang="en-US" dirty="0" err="1"/>
              <a:t>å</a:t>
            </a:r>
            <a:r>
              <a:rPr lang="en-US" dirty="0"/>
              <a:t> minimums-</a:t>
            </a:r>
            <a:r>
              <a:rPr lang="en-US" dirty="0" err="1"/>
              <a:t>celle</a:t>
            </a:r>
            <a:r>
              <a:rPr lang="en-US" dirty="0"/>
              <a:t> for </a:t>
            </a:r>
            <a:r>
              <a:rPr lang="en-US" dirty="0" err="1"/>
              <a:t>å</a:t>
            </a:r>
            <a:r>
              <a:rPr lang="en-US" dirty="0"/>
              <a:t> se </a:t>
            </a:r>
            <a:r>
              <a:rPr lang="en-US" dirty="0" err="1"/>
              <a:t>hvor</a:t>
            </a:r>
            <a:r>
              <a:rPr lang="en-US" dirty="0"/>
              <a:t> </a:t>
            </a:r>
            <a:r>
              <a:rPr lang="en-US" dirty="0" err="1"/>
              <a:t>langt</a:t>
            </a:r>
            <a:r>
              <a:rPr lang="en-US" dirty="0"/>
              <a:t> man </a:t>
            </a:r>
            <a:r>
              <a:rPr lang="en-US" dirty="0" err="1"/>
              <a:t>kunne</a:t>
            </a:r>
            <a:r>
              <a:rPr lang="en-US" dirty="0"/>
              <a:t> </a:t>
            </a:r>
            <a:r>
              <a:rPr lang="en-US" dirty="0" err="1"/>
              <a:t>skrelle</a:t>
            </a:r>
            <a:r>
              <a:rPr lang="en-US" dirty="0"/>
              <a:t> </a:t>
            </a:r>
            <a:r>
              <a:rPr lang="en-US" dirty="0" err="1"/>
              <a:t>vekk</a:t>
            </a:r>
            <a:r>
              <a:rPr lang="en-US" dirty="0"/>
              <a:t> </a:t>
            </a:r>
            <a:r>
              <a:rPr lang="en-US" dirty="0" err="1"/>
              <a:t>funksjoner</a:t>
            </a:r>
            <a:r>
              <a:rPr lang="en-US" dirty="0"/>
              <a:t> </a:t>
            </a:r>
            <a:r>
              <a:rPr lang="en-US" dirty="0" err="1"/>
              <a:t>og</a:t>
            </a:r>
            <a:r>
              <a:rPr lang="en-US" dirty="0"/>
              <a:t> </a:t>
            </a:r>
            <a:r>
              <a:rPr lang="en-US" dirty="0" err="1"/>
              <a:t>allikevel</a:t>
            </a:r>
            <a:r>
              <a:rPr lang="en-US" dirty="0"/>
              <a:t> ha en </a:t>
            </a:r>
            <a:r>
              <a:rPr lang="en-US" dirty="0" err="1"/>
              <a:t>funksjonsdyktig</a:t>
            </a:r>
            <a:r>
              <a:rPr lang="en-US" dirty="0"/>
              <a:t> </a:t>
            </a:r>
            <a:r>
              <a:rPr lang="en-US" dirty="0" err="1"/>
              <a:t>celle</a:t>
            </a:r>
            <a:r>
              <a:rPr lang="en-US" dirty="0"/>
              <a:t> (</a:t>
            </a:r>
            <a:r>
              <a:rPr lang="en-US" dirty="0" err="1"/>
              <a:t>fra</a:t>
            </a:r>
            <a:r>
              <a:rPr lang="en-US" dirty="0"/>
              <a:t> 482 </a:t>
            </a:r>
            <a:r>
              <a:rPr lang="en-US" dirty="0" err="1"/>
              <a:t>til</a:t>
            </a:r>
            <a:r>
              <a:rPr lang="en-US" dirty="0"/>
              <a:t> 382 </a:t>
            </a:r>
            <a:r>
              <a:rPr lang="en-US" dirty="0" err="1"/>
              <a:t>gener</a:t>
            </a:r>
            <a:r>
              <a:rPr lang="en-US" dirty="0"/>
              <a:t>)</a:t>
            </a:r>
          </a:p>
          <a:p>
            <a:r>
              <a:rPr lang="en-US" dirty="0"/>
              <a:t>2003: En </a:t>
            </a:r>
            <a:r>
              <a:rPr lang="en-US" dirty="0" err="1"/>
              <a:t>syntetisk</a:t>
            </a:r>
            <a:r>
              <a:rPr lang="en-US" dirty="0"/>
              <a:t> </a:t>
            </a:r>
            <a:r>
              <a:rPr lang="en-US" dirty="0" err="1"/>
              <a:t>versjon</a:t>
            </a:r>
            <a:r>
              <a:rPr lang="en-US" dirty="0"/>
              <a:t> </a:t>
            </a:r>
            <a:r>
              <a:rPr lang="en-US" dirty="0" err="1"/>
              <a:t>av</a:t>
            </a:r>
            <a:r>
              <a:rPr lang="en-US" dirty="0"/>
              <a:t> </a:t>
            </a:r>
            <a:r>
              <a:rPr lang="it-IT" dirty="0" err="1"/>
              <a:t>bacteriofag</a:t>
            </a:r>
            <a:r>
              <a:rPr lang="it-IT" dirty="0"/>
              <a:t>, </a:t>
            </a:r>
            <a:r>
              <a:rPr lang="it-IT" dirty="0" err="1"/>
              <a:t>PhiX</a:t>
            </a:r>
            <a:r>
              <a:rPr lang="it-IT" dirty="0"/>
              <a:t> 174</a:t>
            </a:r>
          </a:p>
          <a:p>
            <a:r>
              <a:rPr lang="en-US" dirty="0"/>
              <a:t>2008: </a:t>
            </a:r>
            <a:r>
              <a:rPr lang="en-US" dirty="0" err="1"/>
              <a:t>Første</a:t>
            </a:r>
            <a:r>
              <a:rPr lang="en-US" dirty="0"/>
              <a:t> </a:t>
            </a:r>
            <a:r>
              <a:rPr lang="en-US" dirty="0" err="1"/>
              <a:t>syntetiske</a:t>
            </a:r>
            <a:r>
              <a:rPr lang="en-US" dirty="0"/>
              <a:t> </a:t>
            </a:r>
            <a:r>
              <a:rPr lang="en-US" dirty="0" err="1"/>
              <a:t>bakteriegenom</a:t>
            </a:r>
            <a:r>
              <a:rPr lang="en-US" dirty="0"/>
              <a:t> (</a:t>
            </a:r>
            <a:r>
              <a:rPr lang="en-US" dirty="0" err="1"/>
              <a:t>ikke</a:t>
            </a:r>
            <a:r>
              <a:rPr lang="en-US" dirty="0"/>
              <a:t> </a:t>
            </a:r>
            <a:r>
              <a:rPr lang="en-US" dirty="0" err="1"/>
              <a:t>funksjonelt</a:t>
            </a:r>
            <a:r>
              <a:rPr lang="en-US" dirty="0"/>
              <a:t>)</a:t>
            </a:r>
          </a:p>
          <a:p>
            <a:r>
              <a:rPr lang="en-US" dirty="0"/>
              <a:t>2009: </a:t>
            </a:r>
            <a:r>
              <a:rPr lang="en-US" dirty="0" err="1"/>
              <a:t>Flyttet</a:t>
            </a:r>
            <a:r>
              <a:rPr lang="en-US" dirty="0"/>
              <a:t> </a:t>
            </a:r>
            <a:r>
              <a:rPr lang="en-US" dirty="0" err="1"/>
              <a:t>intakt</a:t>
            </a:r>
            <a:r>
              <a:rPr lang="en-US" dirty="0"/>
              <a:t> </a:t>
            </a:r>
            <a:r>
              <a:rPr lang="en-US" dirty="0" err="1"/>
              <a:t>genom</a:t>
            </a:r>
            <a:r>
              <a:rPr lang="en-US" dirty="0"/>
              <a:t> </a:t>
            </a:r>
            <a:r>
              <a:rPr lang="en-US" dirty="0" err="1"/>
              <a:t>fra</a:t>
            </a:r>
            <a:r>
              <a:rPr lang="en-US" dirty="0"/>
              <a:t> en </a:t>
            </a:r>
            <a:r>
              <a:rPr lang="en-US" dirty="0" err="1"/>
              <a:t>bakteriecelle</a:t>
            </a:r>
            <a:r>
              <a:rPr lang="en-US" dirty="0"/>
              <a:t> </a:t>
            </a:r>
            <a:r>
              <a:rPr lang="en-US" dirty="0" err="1"/>
              <a:t>til</a:t>
            </a:r>
            <a:r>
              <a:rPr lang="en-US" dirty="0"/>
              <a:t> en </a:t>
            </a:r>
            <a:r>
              <a:rPr lang="en-US" dirty="0" err="1"/>
              <a:t>annen</a:t>
            </a:r>
            <a:r>
              <a:rPr lang="en-US" dirty="0"/>
              <a:t> </a:t>
            </a:r>
            <a:r>
              <a:rPr lang="en-US" dirty="0" err="1"/>
              <a:t>som</a:t>
            </a:r>
            <a:r>
              <a:rPr lang="en-US" dirty="0"/>
              <a:t> </a:t>
            </a:r>
            <a:r>
              <a:rPr lang="en-US" dirty="0" err="1"/>
              <a:t>var</a:t>
            </a:r>
            <a:r>
              <a:rPr lang="en-US" dirty="0"/>
              <a:t> </a:t>
            </a:r>
            <a:r>
              <a:rPr lang="en-US" dirty="0" err="1"/>
              <a:t>tømt</a:t>
            </a:r>
            <a:r>
              <a:rPr lang="en-US" dirty="0"/>
              <a:t> for </a:t>
            </a:r>
            <a:r>
              <a:rPr lang="en-US" dirty="0" err="1"/>
              <a:t>genetisk</a:t>
            </a:r>
            <a:r>
              <a:rPr lang="en-US" dirty="0"/>
              <a:t> </a:t>
            </a:r>
            <a:r>
              <a:rPr lang="en-US" dirty="0" err="1"/>
              <a:t>informasjon</a:t>
            </a:r>
            <a:r>
              <a:rPr lang="en-US" dirty="0"/>
              <a:t>, </a:t>
            </a:r>
            <a:r>
              <a:rPr lang="en-US" dirty="0" err="1"/>
              <a:t>og</a:t>
            </a:r>
            <a:r>
              <a:rPr lang="en-US" dirty="0"/>
              <a:t> “</a:t>
            </a:r>
            <a:r>
              <a:rPr lang="en-US" dirty="0" err="1"/>
              <a:t>rebootet</a:t>
            </a:r>
            <a:r>
              <a:rPr lang="en-US" dirty="0"/>
              <a:t>” </a:t>
            </a:r>
            <a:r>
              <a:rPr lang="en-US" dirty="0" err="1"/>
              <a:t>denne</a:t>
            </a:r>
            <a:endParaRPr lang="en-US" dirty="0"/>
          </a:p>
          <a:p>
            <a:r>
              <a:rPr lang="en-US" dirty="0"/>
              <a:t>2010: Et </a:t>
            </a:r>
            <a:r>
              <a:rPr lang="sv-SE" dirty="0"/>
              <a:t>1.08 millioner </a:t>
            </a:r>
            <a:r>
              <a:rPr lang="sv-SE" dirty="0" err="1"/>
              <a:t>bp</a:t>
            </a:r>
            <a:r>
              <a:rPr lang="sv-SE" dirty="0"/>
              <a:t> </a:t>
            </a:r>
            <a:r>
              <a:rPr lang="sv-SE" i="1" dirty="0"/>
              <a:t>Mycoplasma </a:t>
            </a:r>
            <a:r>
              <a:rPr lang="sv-SE" i="1" dirty="0" err="1"/>
              <a:t>mycoides</a:t>
            </a:r>
            <a:r>
              <a:rPr lang="sv-SE" dirty="0"/>
              <a:t> </a:t>
            </a:r>
            <a:r>
              <a:rPr lang="sv-SE" dirty="0" err="1"/>
              <a:t>genome</a:t>
            </a:r>
            <a:r>
              <a:rPr lang="sv-SE" dirty="0"/>
              <a:t> </a:t>
            </a:r>
            <a:r>
              <a:rPr lang="sv-SE" dirty="0" err="1"/>
              <a:t>syntetisert</a:t>
            </a:r>
            <a:r>
              <a:rPr lang="sv-SE" dirty="0"/>
              <a:t> </a:t>
            </a:r>
            <a:r>
              <a:rPr lang="sv-SE" dirty="0" err="1"/>
              <a:t>fra</a:t>
            </a:r>
            <a:r>
              <a:rPr lang="sv-SE" dirty="0"/>
              <a:t> scratch </a:t>
            </a:r>
            <a:r>
              <a:rPr lang="sv-SE" dirty="0" err="1"/>
              <a:t>og</a:t>
            </a:r>
            <a:r>
              <a:rPr lang="sv-SE" dirty="0"/>
              <a:t> satt </a:t>
            </a:r>
            <a:r>
              <a:rPr lang="sv-SE" dirty="0" err="1"/>
              <a:t>inn</a:t>
            </a:r>
            <a:r>
              <a:rPr lang="sv-SE" dirty="0"/>
              <a:t> i en ”tom” </a:t>
            </a:r>
            <a:r>
              <a:rPr lang="sv-SE" dirty="0" err="1"/>
              <a:t>bakteriecelle</a:t>
            </a:r>
            <a:r>
              <a:rPr lang="sv-SE" dirty="0"/>
              <a:t>. Det syntetiske genomet tok over, </a:t>
            </a:r>
            <a:r>
              <a:rPr lang="sv-SE" dirty="0" err="1"/>
              <a:t>og</a:t>
            </a:r>
            <a:r>
              <a:rPr lang="sv-SE" dirty="0"/>
              <a:t> </a:t>
            </a:r>
            <a:r>
              <a:rPr lang="sv-SE" i="1" dirty="0" err="1"/>
              <a:t>Synthia</a:t>
            </a:r>
            <a:r>
              <a:rPr lang="sv-SE" dirty="0"/>
              <a:t> var et faktum. </a:t>
            </a:r>
            <a:r>
              <a:rPr lang="sv-SE" i="1" dirty="0">
                <a:solidFill>
                  <a:srgbClr val="FF0000"/>
                </a:solidFill>
              </a:rPr>
              <a:t>Men </a:t>
            </a:r>
            <a:r>
              <a:rPr lang="sv-SE" i="1" dirty="0" err="1">
                <a:solidFill>
                  <a:srgbClr val="FF0000"/>
                </a:solidFill>
              </a:rPr>
              <a:t>snakker</a:t>
            </a:r>
            <a:r>
              <a:rPr lang="sv-SE" i="1" dirty="0">
                <a:solidFill>
                  <a:srgbClr val="FF0000"/>
                </a:solidFill>
              </a:rPr>
              <a:t> vi </a:t>
            </a:r>
            <a:r>
              <a:rPr lang="sv-SE" i="1" dirty="0" err="1">
                <a:solidFill>
                  <a:srgbClr val="FF0000"/>
                </a:solidFill>
              </a:rPr>
              <a:t>her</a:t>
            </a:r>
            <a:r>
              <a:rPr lang="sv-SE" i="1" dirty="0">
                <a:solidFill>
                  <a:srgbClr val="FF0000"/>
                </a:solidFill>
              </a:rPr>
              <a:t> om nytt liv? (</a:t>
            </a:r>
            <a:r>
              <a:rPr lang="sv-SE" sz="2581" i="1" dirty="0">
                <a:solidFill>
                  <a:srgbClr val="FF0000"/>
                </a:solidFill>
              </a:rPr>
              <a:t>Eller ny motor i en </a:t>
            </a:r>
            <a:r>
              <a:rPr lang="sv-SE" sz="2581" i="1" dirty="0" err="1">
                <a:solidFill>
                  <a:srgbClr val="FF0000"/>
                </a:solidFill>
              </a:rPr>
              <a:t>gammel</a:t>
            </a:r>
            <a:r>
              <a:rPr lang="sv-SE" sz="2581" i="1" dirty="0">
                <a:solidFill>
                  <a:srgbClr val="FF0000"/>
                </a:solidFill>
              </a:rPr>
              <a:t> bil?</a:t>
            </a:r>
            <a:r>
              <a:rPr lang="sv-SE" i="1" dirty="0">
                <a:solidFill>
                  <a:srgbClr val="FF0000"/>
                </a:solidFill>
              </a:rPr>
              <a:t>)</a:t>
            </a:r>
            <a:endParaRPr lang="en-US" i="1" dirty="0">
              <a:solidFill>
                <a:srgbClr val="FF0000"/>
              </a:solidFill>
            </a:endParaRPr>
          </a:p>
        </p:txBody>
      </p:sp>
      <p:pic>
        <p:nvPicPr>
          <p:cNvPr id="4" name="Picture 6">
            <a:extLst>
              <a:ext uri="{FF2B5EF4-FFF2-40B4-BE49-F238E27FC236}">
                <a16:creationId xmlns:a16="http://schemas.microsoft.com/office/drawing/2014/main" id="{5773BB19-285E-A949-9937-FC6579A2698F}"/>
              </a:ext>
            </a:extLst>
          </p:cNvPr>
          <p:cNvPicPr>
            <a:picLocks noChangeAspect="1"/>
          </p:cNvPicPr>
          <p:nvPr/>
        </p:nvPicPr>
        <p:blipFill>
          <a:blip r:embed="rId2"/>
          <a:stretch>
            <a:fillRect/>
          </a:stretch>
        </p:blipFill>
        <p:spPr>
          <a:xfrm>
            <a:off x="6764055" y="0"/>
            <a:ext cx="2379945" cy="1784959"/>
          </a:xfrm>
          <a:prstGeom prst="rect">
            <a:avLst/>
          </a:prstGeom>
        </p:spPr>
      </p:pic>
    </p:spTree>
    <p:extLst>
      <p:ext uri="{BB962C8B-B14F-4D97-AF65-F5344CB8AC3E}">
        <p14:creationId xmlns:p14="http://schemas.microsoft.com/office/powerpoint/2010/main" val="69416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err="1">
                <a:solidFill>
                  <a:srgbClr val="FFFF00"/>
                </a:solidFill>
              </a:rPr>
              <a:t>Syntetisk</a:t>
            </a:r>
            <a:r>
              <a:rPr lang="en-US" dirty="0">
                <a:solidFill>
                  <a:srgbClr val="FFFF00"/>
                </a:solidFill>
              </a:rPr>
              <a:t> liv II</a:t>
            </a:r>
            <a:endParaRPr lang="en-US" dirty="0">
              <a:solidFill>
                <a:srgbClr val="FFFF00"/>
              </a:solidFill>
              <a:latin typeface="Arial" charset="0"/>
            </a:endParaRPr>
          </a:p>
        </p:txBody>
      </p:sp>
      <p:sp>
        <p:nvSpPr>
          <p:cNvPr id="34818" name="Content Placeholder 2"/>
          <p:cNvSpPr>
            <a:spLocks noGrp="1"/>
          </p:cNvSpPr>
          <p:nvPr>
            <p:ph sz="half" idx="1"/>
          </p:nvPr>
        </p:nvSpPr>
        <p:spPr>
          <a:xfrm>
            <a:off x="457200" y="1600200"/>
            <a:ext cx="4038600" cy="4983162"/>
          </a:xfrm>
        </p:spPr>
        <p:txBody>
          <a:bodyPr>
            <a:normAutofit fontScale="92500" lnSpcReduction="20000"/>
          </a:bodyPr>
          <a:lstStyle/>
          <a:p>
            <a:r>
              <a:rPr lang="en-US" dirty="0" err="1">
                <a:latin typeface="Arial" charset="0"/>
              </a:rPr>
              <a:t>Er</a:t>
            </a:r>
            <a:r>
              <a:rPr lang="en-US" dirty="0">
                <a:latin typeface="Arial" charset="0"/>
              </a:rPr>
              <a:t> den “</a:t>
            </a:r>
            <a:r>
              <a:rPr lang="en-US" altLang="ja-JP" dirty="0" err="1">
                <a:latin typeface="Arial" charset="0"/>
              </a:rPr>
              <a:t>gammeldagse</a:t>
            </a:r>
            <a:r>
              <a:rPr lang="en-US" dirty="0">
                <a:latin typeface="Arial" charset="0"/>
              </a:rPr>
              <a:t>”</a:t>
            </a:r>
            <a:r>
              <a:rPr lang="en-US" altLang="ja-JP" dirty="0">
                <a:latin typeface="Arial" charset="0"/>
              </a:rPr>
              <a:t> </a:t>
            </a:r>
            <a:r>
              <a:rPr lang="en-US" altLang="ja-JP" dirty="0" err="1">
                <a:latin typeface="Arial" charset="0"/>
              </a:rPr>
              <a:t>evolusjonen</a:t>
            </a:r>
            <a:r>
              <a:rPr lang="en-US" altLang="ja-JP" dirty="0">
                <a:latin typeface="Arial" charset="0"/>
              </a:rPr>
              <a:t> passé?</a:t>
            </a:r>
          </a:p>
          <a:p>
            <a:r>
              <a:rPr lang="en-US" dirty="0" err="1">
                <a:latin typeface="Arial" charset="0"/>
              </a:rPr>
              <a:t>CrispR</a:t>
            </a:r>
            <a:r>
              <a:rPr lang="en-US" dirty="0">
                <a:latin typeface="Arial" charset="0"/>
              </a:rPr>
              <a:t> </a:t>
            </a:r>
            <a:r>
              <a:rPr lang="en-US" dirty="0" err="1">
                <a:latin typeface="Arial" charset="0"/>
              </a:rPr>
              <a:t>og</a:t>
            </a:r>
            <a:r>
              <a:rPr lang="en-US" dirty="0">
                <a:latin typeface="Arial" charset="0"/>
              </a:rPr>
              <a:t> </a:t>
            </a:r>
            <a:r>
              <a:rPr lang="en-US" dirty="0" err="1">
                <a:latin typeface="Arial" charset="0"/>
              </a:rPr>
              <a:t>genredigering</a:t>
            </a:r>
            <a:endParaRPr lang="en-US" dirty="0">
              <a:latin typeface="Arial" charset="0"/>
            </a:endParaRPr>
          </a:p>
          <a:p>
            <a:r>
              <a:rPr lang="en-US" dirty="0" err="1">
                <a:latin typeface="Arial" charset="0"/>
              </a:rPr>
              <a:t>Transhumanisme</a:t>
            </a:r>
            <a:r>
              <a:rPr lang="en-US" dirty="0">
                <a:latin typeface="Arial" charset="0"/>
              </a:rPr>
              <a:t>?</a:t>
            </a:r>
          </a:p>
          <a:p>
            <a:r>
              <a:rPr lang="en-US" dirty="0" err="1">
                <a:latin typeface="Arial" charset="0"/>
              </a:rPr>
              <a:t>Det</a:t>
            </a:r>
            <a:r>
              <a:rPr lang="en-US" dirty="0">
                <a:latin typeface="Arial" charset="0"/>
              </a:rPr>
              <a:t> </a:t>
            </a:r>
            <a:r>
              <a:rPr lang="en-US" dirty="0" err="1">
                <a:latin typeface="Arial" charset="0"/>
              </a:rPr>
              <a:t>posthumane</a:t>
            </a:r>
            <a:r>
              <a:rPr lang="en-US" dirty="0">
                <a:latin typeface="Arial" charset="0"/>
              </a:rPr>
              <a:t> </a:t>
            </a:r>
            <a:r>
              <a:rPr lang="en-US" dirty="0" err="1">
                <a:latin typeface="Arial" charset="0"/>
              </a:rPr>
              <a:t>menneske</a:t>
            </a:r>
            <a:r>
              <a:rPr lang="en-US" dirty="0">
                <a:latin typeface="Arial" charset="0"/>
              </a:rPr>
              <a:t>?</a:t>
            </a:r>
          </a:p>
          <a:p>
            <a:r>
              <a:rPr lang="nb-NO" dirty="0"/>
              <a:t>Da </a:t>
            </a:r>
            <a:r>
              <a:rPr lang="nb-NO" dirty="0" err="1"/>
              <a:t>Saudia</a:t>
            </a:r>
            <a:r>
              <a:rPr lang="nb-NO" dirty="0"/>
              <a:t>-Arabia tilkjente roboten Sophia statsborgerskap i 2017 erklærte Sophia at «… hun var veldig beæret og stolt over denne unike utmerkelsen». </a:t>
            </a:r>
            <a:endParaRPr lang="en-US" dirty="0">
              <a:latin typeface="Arial" charset="0"/>
            </a:endParaRPr>
          </a:p>
        </p:txBody>
      </p:sp>
      <p:pic>
        <p:nvPicPr>
          <p:cNvPr id="34819"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183325" y="2059597"/>
            <a:ext cx="3771037" cy="4226111"/>
          </a:xfrm>
        </p:spPr>
      </p:pic>
    </p:spTree>
    <p:extLst>
      <p:ext uri="{BB962C8B-B14F-4D97-AF65-F5344CB8AC3E}">
        <p14:creationId xmlns:p14="http://schemas.microsoft.com/office/powerpoint/2010/main" val="375669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9C00-8E4A-91BA-1AAF-C73EDD0F8F31}"/>
              </a:ext>
            </a:extLst>
          </p:cNvPr>
          <p:cNvSpPr>
            <a:spLocks noGrp="1"/>
          </p:cNvSpPr>
          <p:nvPr>
            <p:ph type="title"/>
          </p:nvPr>
        </p:nvSpPr>
        <p:spPr>
          <a:xfrm>
            <a:off x="457199" y="274638"/>
            <a:ext cx="8475785" cy="1143000"/>
          </a:xfrm>
        </p:spPr>
        <p:txBody>
          <a:bodyPr>
            <a:normAutofit fontScale="90000"/>
          </a:bodyPr>
          <a:lstStyle/>
          <a:p>
            <a:r>
              <a:rPr lang="en-NO" dirty="0">
                <a:solidFill>
                  <a:srgbClr val="FFFF00"/>
                </a:solidFill>
              </a:rPr>
              <a:t>Liv er uendelig mer komplekst; </a:t>
            </a:r>
            <a:br>
              <a:rPr lang="en-NO" dirty="0">
                <a:solidFill>
                  <a:srgbClr val="FFFF00"/>
                </a:solidFill>
              </a:rPr>
            </a:br>
            <a:r>
              <a:rPr lang="en-NO" sz="2800" dirty="0">
                <a:solidFill>
                  <a:srgbClr val="FFFF00"/>
                </a:solidFill>
              </a:rPr>
              <a:t>nettverk, tilbakekoblinger og komplekse interaksjoner</a:t>
            </a:r>
          </a:p>
        </p:txBody>
      </p:sp>
      <p:pic>
        <p:nvPicPr>
          <p:cNvPr id="10" name="Content Placeholder 9">
            <a:extLst>
              <a:ext uri="{FF2B5EF4-FFF2-40B4-BE49-F238E27FC236}">
                <a16:creationId xmlns:a16="http://schemas.microsoft.com/office/drawing/2014/main" id="{03DC19D1-9471-1B39-4447-CDD6EF2E487B}"/>
              </a:ext>
            </a:extLst>
          </p:cNvPr>
          <p:cNvPicPr>
            <a:picLocks noGrp="1" noChangeAspect="1"/>
          </p:cNvPicPr>
          <p:nvPr>
            <p:ph idx="1"/>
          </p:nvPr>
        </p:nvPicPr>
        <p:blipFill>
          <a:blip r:embed="rId2"/>
          <a:stretch>
            <a:fillRect/>
          </a:stretch>
        </p:blipFill>
        <p:spPr>
          <a:xfrm>
            <a:off x="682531" y="2237154"/>
            <a:ext cx="8025119" cy="4066930"/>
          </a:xfrm>
        </p:spPr>
      </p:pic>
      <p:pic>
        <p:nvPicPr>
          <p:cNvPr id="13" name="Picture 12">
            <a:extLst>
              <a:ext uri="{FF2B5EF4-FFF2-40B4-BE49-F238E27FC236}">
                <a16:creationId xmlns:a16="http://schemas.microsoft.com/office/drawing/2014/main" id="{E4E33135-7C3A-1F37-8F12-C34EDB7C5C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581951"/>
            <a:ext cx="4114800" cy="5062767"/>
          </a:xfrm>
          <a:prstGeom prst="rect">
            <a:avLst/>
          </a:prstGeom>
        </p:spPr>
      </p:pic>
      <p:pic>
        <p:nvPicPr>
          <p:cNvPr id="14" name="Picture 13">
            <a:extLst>
              <a:ext uri="{FF2B5EF4-FFF2-40B4-BE49-F238E27FC236}">
                <a16:creationId xmlns:a16="http://schemas.microsoft.com/office/drawing/2014/main" id="{BAA6DC3D-7783-1406-D7DF-2B354C637F55}"/>
              </a:ext>
            </a:extLst>
          </p:cNvPr>
          <p:cNvPicPr>
            <a:picLocks noChangeAspect="1"/>
          </p:cNvPicPr>
          <p:nvPr/>
        </p:nvPicPr>
        <p:blipFill>
          <a:blip r:embed="rId4"/>
          <a:stretch>
            <a:fillRect/>
          </a:stretch>
        </p:blipFill>
        <p:spPr>
          <a:xfrm>
            <a:off x="5064370" y="2772997"/>
            <a:ext cx="2680676" cy="2680676"/>
          </a:xfrm>
          <a:prstGeom prst="rect">
            <a:avLst/>
          </a:prstGeom>
        </p:spPr>
      </p:pic>
      <p:sp>
        <p:nvSpPr>
          <p:cNvPr id="15" name="TextBox 14">
            <a:extLst>
              <a:ext uri="{FF2B5EF4-FFF2-40B4-BE49-F238E27FC236}">
                <a16:creationId xmlns:a16="http://schemas.microsoft.com/office/drawing/2014/main" id="{E426A600-340D-A0BD-F237-766AEFE65F49}"/>
              </a:ext>
            </a:extLst>
          </p:cNvPr>
          <p:cNvSpPr txBox="1"/>
          <p:nvPr/>
        </p:nvSpPr>
        <p:spPr>
          <a:xfrm>
            <a:off x="4656922" y="1731195"/>
            <a:ext cx="1747786" cy="369332"/>
          </a:xfrm>
          <a:prstGeom prst="rect">
            <a:avLst/>
          </a:prstGeom>
          <a:noFill/>
        </p:spPr>
        <p:txBody>
          <a:bodyPr wrap="none" rtlCol="0">
            <a:spAutoFit/>
          </a:bodyPr>
          <a:lstStyle/>
          <a:p>
            <a:r>
              <a:rPr lang="en-NO" dirty="0"/>
              <a:t>Nevrale nettverk</a:t>
            </a:r>
          </a:p>
        </p:txBody>
      </p:sp>
    </p:spTree>
    <p:extLst>
      <p:ext uri="{BB962C8B-B14F-4D97-AF65-F5344CB8AC3E}">
        <p14:creationId xmlns:p14="http://schemas.microsoft.com/office/powerpoint/2010/main" val="129986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8232-7A23-864F-81C8-D1FF5423B0D8}"/>
              </a:ext>
            </a:extLst>
          </p:cNvPr>
          <p:cNvSpPr>
            <a:spLocks noGrp="1"/>
          </p:cNvSpPr>
          <p:nvPr>
            <p:ph type="title"/>
          </p:nvPr>
        </p:nvSpPr>
        <p:spPr/>
        <p:txBody>
          <a:bodyPr>
            <a:normAutofit fontScale="90000"/>
          </a:bodyPr>
          <a:lstStyle/>
          <a:p>
            <a:r>
              <a:rPr lang="nb-NO" dirty="0">
                <a:solidFill>
                  <a:srgbClr val="FFFF00"/>
                </a:solidFill>
              </a:rPr>
              <a:t>Fysikk -&gt; kjemi -&gt; biologi</a:t>
            </a:r>
            <a:br>
              <a:rPr lang="nb-NO" dirty="0">
                <a:solidFill>
                  <a:srgbClr val="FFFF00"/>
                </a:solidFill>
              </a:rPr>
            </a:br>
            <a:r>
              <a:rPr lang="nb-NO" dirty="0">
                <a:solidFill>
                  <a:srgbClr val="FFFF00"/>
                </a:solidFill>
              </a:rPr>
              <a:t>- sømløst </a:t>
            </a:r>
            <a:r>
              <a:rPr lang="nb-NO">
                <a:solidFill>
                  <a:srgbClr val="FFFF00"/>
                </a:solidFill>
              </a:rPr>
              <a:t>eller trinnvis?</a:t>
            </a:r>
            <a:endParaRPr lang="nb-NO" dirty="0">
              <a:solidFill>
                <a:srgbClr val="FFFF00"/>
              </a:solidFill>
            </a:endParaRPr>
          </a:p>
        </p:txBody>
      </p:sp>
      <p:pic>
        <p:nvPicPr>
          <p:cNvPr id="4" name="Picture 3">
            <a:extLst>
              <a:ext uri="{FF2B5EF4-FFF2-40B4-BE49-F238E27FC236}">
                <a16:creationId xmlns:a16="http://schemas.microsoft.com/office/drawing/2014/main" id="{A20ACFC3-9A76-AC47-94C8-FDD3998BA0E9}"/>
              </a:ext>
            </a:extLst>
          </p:cNvPr>
          <p:cNvPicPr>
            <a:picLocks noChangeAspect="1"/>
          </p:cNvPicPr>
          <p:nvPr/>
        </p:nvPicPr>
        <p:blipFill>
          <a:blip r:embed="rId2"/>
          <a:stretch>
            <a:fillRect/>
          </a:stretch>
        </p:blipFill>
        <p:spPr>
          <a:xfrm>
            <a:off x="188681" y="1968526"/>
            <a:ext cx="8718899" cy="4303319"/>
          </a:xfrm>
          <a:prstGeom prst="rect">
            <a:avLst/>
          </a:prstGeom>
        </p:spPr>
      </p:pic>
    </p:spTree>
    <p:extLst>
      <p:ext uri="{BB962C8B-B14F-4D97-AF65-F5344CB8AC3E}">
        <p14:creationId xmlns:p14="http://schemas.microsoft.com/office/powerpoint/2010/main" val="277106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9AE9-6D89-BB43-A108-0388BBFA046E}"/>
              </a:ext>
            </a:extLst>
          </p:cNvPr>
          <p:cNvSpPr>
            <a:spLocks noGrp="1"/>
          </p:cNvSpPr>
          <p:nvPr>
            <p:ph type="title"/>
          </p:nvPr>
        </p:nvSpPr>
        <p:spPr/>
        <p:txBody>
          <a:bodyPr/>
          <a:lstStyle/>
          <a:p>
            <a:r>
              <a:rPr lang="nb-NO" dirty="0">
                <a:solidFill>
                  <a:srgbClr val="FFFF00"/>
                </a:solidFill>
              </a:rPr>
              <a:t>KI i livets tjeneste</a:t>
            </a:r>
          </a:p>
        </p:txBody>
      </p:sp>
      <p:sp>
        <p:nvSpPr>
          <p:cNvPr id="3" name="Content Placeholder 2">
            <a:extLst>
              <a:ext uri="{FF2B5EF4-FFF2-40B4-BE49-F238E27FC236}">
                <a16:creationId xmlns:a16="http://schemas.microsoft.com/office/drawing/2014/main" id="{17841A94-FC05-C94B-8F5B-E6FECEBC9C50}"/>
              </a:ext>
            </a:extLst>
          </p:cNvPr>
          <p:cNvSpPr>
            <a:spLocks noGrp="1"/>
          </p:cNvSpPr>
          <p:nvPr>
            <p:ph sz="half" idx="1"/>
          </p:nvPr>
        </p:nvSpPr>
        <p:spPr>
          <a:xfrm>
            <a:off x="457199" y="1417638"/>
            <a:ext cx="8475785" cy="5076947"/>
          </a:xfrm>
        </p:spPr>
        <p:txBody>
          <a:bodyPr>
            <a:normAutofit/>
          </a:bodyPr>
          <a:lstStyle/>
          <a:p>
            <a:r>
              <a:rPr lang="nb-NO" dirty="0"/>
              <a:t>Ja selvsagt, fra diagnoser til behandling (trivielt)</a:t>
            </a:r>
          </a:p>
          <a:p>
            <a:r>
              <a:rPr lang="nb-NO" dirty="0"/>
              <a:t>For forståelse av liv, fra proteinstrukturer til synteseveier, neurale og metabolske nettverk og økosystemer</a:t>
            </a:r>
          </a:p>
          <a:p>
            <a:r>
              <a:rPr lang="nb-NO" dirty="0"/>
              <a:t>For mer presis bruk av </a:t>
            </a:r>
            <a:r>
              <a:rPr lang="nb-NO" dirty="0" err="1"/>
              <a:t>Crispr</a:t>
            </a:r>
            <a:r>
              <a:rPr lang="nb-NO" dirty="0"/>
              <a:t> (++) og annen gen- og bioteknologi</a:t>
            </a:r>
          </a:p>
          <a:p>
            <a:r>
              <a:rPr lang="nb-NO" dirty="0"/>
              <a:t>For energieffektivisering og klimamodellering... </a:t>
            </a:r>
            <a:r>
              <a:rPr lang="nb-NO" dirty="0" err="1"/>
              <a:t>osv</a:t>
            </a:r>
            <a:endParaRPr lang="nb-NO" dirty="0"/>
          </a:p>
          <a:p>
            <a:endParaRPr lang="nb-NO" dirty="0"/>
          </a:p>
          <a:p>
            <a:r>
              <a:rPr lang="nb-NO" b="1" i="1" dirty="0"/>
              <a:t>Det er med KI som med markedet; en god tjener, men en farlig herre</a:t>
            </a:r>
          </a:p>
        </p:txBody>
      </p:sp>
    </p:spTree>
    <p:extLst>
      <p:ext uri="{BB962C8B-B14F-4D97-AF65-F5344CB8AC3E}">
        <p14:creationId xmlns:p14="http://schemas.microsoft.com/office/powerpoint/2010/main" val="178369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6035696-3559-1D4C-9DF4-4206BC1B027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409828"/>
            <a:ext cx="9144000" cy="5850194"/>
          </a:xfrm>
        </p:spPr>
      </p:pic>
    </p:spTree>
    <p:extLst>
      <p:ext uri="{BB962C8B-B14F-4D97-AF65-F5344CB8AC3E}">
        <p14:creationId xmlns:p14="http://schemas.microsoft.com/office/powerpoint/2010/main" val="308023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00"/>
                </a:solidFill>
              </a:rPr>
              <a:t>Hva</a:t>
            </a:r>
            <a:r>
              <a:rPr lang="en-US" dirty="0">
                <a:solidFill>
                  <a:srgbClr val="FFFF00"/>
                </a:solidFill>
              </a:rPr>
              <a:t> </a:t>
            </a:r>
            <a:r>
              <a:rPr lang="en-US" dirty="0" err="1">
                <a:solidFill>
                  <a:srgbClr val="FFFF00"/>
                </a:solidFill>
              </a:rPr>
              <a:t>kjennetegner</a:t>
            </a:r>
            <a:r>
              <a:rPr lang="en-US" dirty="0">
                <a:solidFill>
                  <a:srgbClr val="FFFF00"/>
                </a:solidFill>
              </a:rPr>
              <a:t> liv?</a:t>
            </a:r>
          </a:p>
        </p:txBody>
      </p:sp>
      <p:sp>
        <p:nvSpPr>
          <p:cNvPr id="3" name="Content Placeholder 2"/>
          <p:cNvSpPr>
            <a:spLocks noGrp="1"/>
          </p:cNvSpPr>
          <p:nvPr>
            <p:ph idx="1"/>
          </p:nvPr>
        </p:nvSpPr>
        <p:spPr/>
        <p:txBody>
          <a:bodyPr>
            <a:normAutofit fontScale="85000" lnSpcReduction="20000"/>
          </a:bodyPr>
          <a:lstStyle/>
          <a:p>
            <a:r>
              <a:rPr lang="en-US" dirty="0"/>
              <a:t>Mot </a:t>
            </a:r>
            <a:r>
              <a:rPr lang="en-US" dirty="0" err="1"/>
              <a:t>termodynamikken</a:t>
            </a:r>
            <a:r>
              <a:rPr lang="en-US" dirty="0"/>
              <a:t> – </a:t>
            </a:r>
            <a:r>
              <a:rPr lang="en-US" dirty="0" err="1"/>
              <a:t>å</a:t>
            </a:r>
            <a:r>
              <a:rPr lang="en-US" dirty="0"/>
              <a:t> </a:t>
            </a:r>
            <a:r>
              <a:rPr lang="en-US" dirty="0" err="1"/>
              <a:t>skape</a:t>
            </a:r>
            <a:r>
              <a:rPr lang="en-US" dirty="0"/>
              <a:t> </a:t>
            </a:r>
            <a:r>
              <a:rPr lang="en-US" dirty="0" err="1"/>
              <a:t>orden</a:t>
            </a:r>
            <a:r>
              <a:rPr lang="en-US" dirty="0"/>
              <a:t> </a:t>
            </a:r>
            <a:r>
              <a:rPr lang="en-US" dirty="0" err="1"/>
              <a:t>og</a:t>
            </a:r>
            <a:r>
              <a:rPr lang="en-US" dirty="0"/>
              <a:t> </a:t>
            </a:r>
            <a:r>
              <a:rPr lang="en-US" dirty="0" err="1"/>
              <a:t>strukturer</a:t>
            </a:r>
            <a:r>
              <a:rPr lang="en-US" dirty="0"/>
              <a:t>. </a:t>
            </a:r>
          </a:p>
          <a:p>
            <a:r>
              <a:rPr lang="en-US" dirty="0" err="1"/>
              <a:t>Struktur</a:t>
            </a:r>
            <a:r>
              <a:rPr lang="en-US" dirty="0"/>
              <a:t>, </a:t>
            </a:r>
            <a:r>
              <a:rPr lang="en-US" dirty="0" err="1"/>
              <a:t>metabolisme</a:t>
            </a:r>
            <a:r>
              <a:rPr lang="en-US" dirty="0"/>
              <a:t>, </a:t>
            </a:r>
            <a:r>
              <a:rPr lang="en-US" dirty="0" err="1"/>
              <a:t>bevegelse</a:t>
            </a:r>
            <a:r>
              <a:rPr lang="en-US" dirty="0"/>
              <a:t>, </a:t>
            </a:r>
            <a:r>
              <a:rPr lang="en-US" dirty="0" err="1"/>
              <a:t>respons</a:t>
            </a:r>
            <a:r>
              <a:rPr lang="en-US" dirty="0"/>
              <a:t>, </a:t>
            </a:r>
            <a:r>
              <a:rPr lang="en-US" dirty="0" err="1"/>
              <a:t>reproduksjon</a:t>
            </a:r>
            <a:r>
              <a:rPr lang="en-US" dirty="0"/>
              <a:t>, </a:t>
            </a:r>
            <a:r>
              <a:rPr lang="en-US" dirty="0" err="1"/>
              <a:t>utvikling</a:t>
            </a:r>
            <a:r>
              <a:rPr lang="en-US" dirty="0"/>
              <a:t>, </a:t>
            </a:r>
            <a:r>
              <a:rPr lang="en-US" dirty="0" err="1"/>
              <a:t>arv</a:t>
            </a:r>
            <a:r>
              <a:rPr lang="en-US" dirty="0"/>
              <a:t>, </a:t>
            </a:r>
            <a:r>
              <a:rPr lang="en-US" dirty="0" err="1"/>
              <a:t>evolusjon</a:t>
            </a:r>
            <a:r>
              <a:rPr lang="en-US" dirty="0"/>
              <a:t>, </a:t>
            </a:r>
            <a:r>
              <a:rPr lang="en-US" dirty="0" err="1"/>
              <a:t>tilpasning</a:t>
            </a:r>
            <a:endParaRPr lang="en-US" dirty="0"/>
          </a:p>
          <a:p>
            <a:r>
              <a:rPr lang="en-US" dirty="0" err="1"/>
              <a:t>Hvorfor</a:t>
            </a:r>
            <a:r>
              <a:rPr lang="en-US" dirty="0"/>
              <a:t> </a:t>
            </a:r>
            <a:r>
              <a:rPr lang="en-US" dirty="0" err="1"/>
              <a:t>er</a:t>
            </a:r>
            <a:r>
              <a:rPr lang="en-US" dirty="0"/>
              <a:t> </a:t>
            </a:r>
            <a:r>
              <a:rPr lang="en-US" dirty="0" err="1"/>
              <a:t>ikke</a:t>
            </a:r>
            <a:r>
              <a:rPr lang="en-US" dirty="0"/>
              <a:t> en </a:t>
            </a:r>
            <a:r>
              <a:rPr lang="en-US" dirty="0" err="1"/>
              <a:t>bil</a:t>
            </a:r>
            <a:r>
              <a:rPr lang="en-US" dirty="0"/>
              <a:t> </a:t>
            </a:r>
            <a:r>
              <a:rPr lang="en-US" dirty="0" err="1"/>
              <a:t>levende</a:t>
            </a:r>
            <a:r>
              <a:rPr lang="en-US" dirty="0"/>
              <a:t>?</a:t>
            </a:r>
            <a:br>
              <a:rPr lang="en-US" dirty="0"/>
            </a:br>
            <a:r>
              <a:rPr lang="en-US" dirty="0" err="1"/>
              <a:t>Er</a:t>
            </a:r>
            <a:r>
              <a:rPr lang="en-US" dirty="0"/>
              <a:t> DNA (</a:t>
            </a:r>
            <a:r>
              <a:rPr lang="en-US" dirty="0" err="1"/>
              <a:t>fra</a:t>
            </a:r>
            <a:r>
              <a:rPr lang="en-US" dirty="0"/>
              <a:t> f. </a:t>
            </a:r>
            <a:r>
              <a:rPr lang="en-US" dirty="0" err="1"/>
              <a:t>eks</a:t>
            </a:r>
            <a:r>
              <a:rPr lang="en-US" dirty="0"/>
              <a:t>. en </a:t>
            </a:r>
            <a:r>
              <a:rPr lang="en-US" dirty="0" err="1"/>
              <a:t>død</a:t>
            </a:r>
            <a:r>
              <a:rPr lang="en-US" dirty="0"/>
              <a:t> </a:t>
            </a:r>
            <a:r>
              <a:rPr lang="en-US" dirty="0" err="1"/>
              <a:t>organisme</a:t>
            </a:r>
            <a:r>
              <a:rPr lang="en-US" dirty="0"/>
              <a:t>) liv? </a:t>
            </a:r>
            <a:r>
              <a:rPr lang="en-US" dirty="0" err="1"/>
              <a:t>Er</a:t>
            </a:r>
            <a:r>
              <a:rPr lang="en-US" dirty="0"/>
              <a:t> </a:t>
            </a:r>
            <a:r>
              <a:rPr lang="en-US" dirty="0" err="1"/>
              <a:t>grensene</a:t>
            </a:r>
            <a:r>
              <a:rPr lang="en-US" dirty="0"/>
              <a:t> </a:t>
            </a:r>
            <a:r>
              <a:rPr lang="en-US" dirty="0" err="1"/>
              <a:t>mellom</a:t>
            </a:r>
            <a:r>
              <a:rPr lang="en-US" dirty="0"/>
              <a:t> liv </a:t>
            </a:r>
            <a:r>
              <a:rPr lang="en-US" dirty="0" err="1"/>
              <a:t>og</a:t>
            </a:r>
            <a:r>
              <a:rPr lang="en-US" dirty="0"/>
              <a:t> </a:t>
            </a:r>
            <a:r>
              <a:rPr lang="en-US" dirty="0" err="1"/>
              <a:t>død</a:t>
            </a:r>
            <a:r>
              <a:rPr lang="en-US" dirty="0"/>
              <a:t> absolute (</a:t>
            </a:r>
            <a:r>
              <a:rPr lang="en-US" dirty="0" err="1"/>
              <a:t>jfr</a:t>
            </a:r>
            <a:r>
              <a:rPr lang="en-US" dirty="0"/>
              <a:t> </a:t>
            </a:r>
            <a:r>
              <a:rPr lang="en-US" dirty="0" err="1"/>
              <a:t>førsøk</a:t>
            </a:r>
            <a:r>
              <a:rPr lang="en-US" dirty="0"/>
              <a:t> med </a:t>
            </a:r>
            <a:r>
              <a:rPr lang="en-US" dirty="0" err="1"/>
              <a:t>grisehjerner</a:t>
            </a:r>
            <a:r>
              <a:rPr lang="en-US" dirty="0"/>
              <a:t>)?</a:t>
            </a:r>
          </a:p>
          <a:p>
            <a:r>
              <a:rPr lang="nb-NO" dirty="0"/>
              <a:t>I 2016: </a:t>
            </a:r>
            <a:r>
              <a:rPr lang="nb-NO" dirty="0" err="1"/>
              <a:t>anthrax</a:t>
            </a:r>
            <a:r>
              <a:rPr lang="nb-NO" dirty="0"/>
              <a:t>-smitte fra en 2000 år gammelt reinsdyr-kadaver. Bakterier hevdes å ha blitt «vekket til live» etter 750 000 år innefrosset i isen i Tibet. Liv fra døde?</a:t>
            </a:r>
            <a:endParaRPr lang="en-US" dirty="0"/>
          </a:p>
          <a:p>
            <a:r>
              <a:rPr lang="en-US" dirty="0" err="1"/>
              <a:t>Kan</a:t>
            </a:r>
            <a:r>
              <a:rPr lang="en-US" dirty="0"/>
              <a:t> vi </a:t>
            </a:r>
            <a:r>
              <a:rPr lang="en-US" dirty="0" err="1"/>
              <a:t>tenke</a:t>
            </a:r>
            <a:r>
              <a:rPr lang="en-US" dirty="0"/>
              <a:t> </a:t>
            </a:r>
            <a:r>
              <a:rPr lang="en-US" dirty="0" err="1"/>
              <a:t>oss</a:t>
            </a:r>
            <a:r>
              <a:rPr lang="en-US" dirty="0"/>
              <a:t> liv </a:t>
            </a:r>
            <a:r>
              <a:rPr lang="en-US" dirty="0" err="1"/>
              <a:t>uten</a:t>
            </a:r>
            <a:r>
              <a:rPr lang="en-US" dirty="0"/>
              <a:t> DNA?</a:t>
            </a:r>
          </a:p>
          <a:p>
            <a:r>
              <a:rPr lang="en-US" dirty="0" err="1"/>
              <a:t>Vil</a:t>
            </a:r>
            <a:r>
              <a:rPr lang="en-US" dirty="0"/>
              <a:t> </a:t>
            </a:r>
            <a:r>
              <a:rPr lang="en-US" dirty="0" err="1"/>
              <a:t>roboter</a:t>
            </a:r>
            <a:r>
              <a:rPr lang="en-US" dirty="0"/>
              <a:t> </a:t>
            </a:r>
            <a:r>
              <a:rPr lang="en-US" dirty="0" err="1"/>
              <a:t>kunne</a:t>
            </a:r>
            <a:r>
              <a:rPr lang="en-US" dirty="0"/>
              <a:t> </a:t>
            </a:r>
            <a:r>
              <a:rPr lang="en-US" dirty="0" err="1"/>
              <a:t>fylle</a:t>
            </a:r>
            <a:r>
              <a:rPr lang="en-US" dirty="0"/>
              <a:t> </a:t>
            </a:r>
            <a:r>
              <a:rPr lang="en-US" dirty="0" err="1"/>
              <a:t>kriteriene</a:t>
            </a:r>
            <a:r>
              <a:rPr lang="en-US" dirty="0"/>
              <a:t> for liv?</a:t>
            </a:r>
          </a:p>
        </p:txBody>
      </p:sp>
    </p:spTree>
    <p:extLst>
      <p:ext uri="{BB962C8B-B14F-4D97-AF65-F5344CB8AC3E}">
        <p14:creationId xmlns:p14="http://schemas.microsoft.com/office/powerpoint/2010/main" val="260328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089BFD-D624-8E4F-830B-BAE917BAEC63}"/>
              </a:ext>
            </a:extLst>
          </p:cNvPr>
          <p:cNvSpPr>
            <a:spLocks noGrp="1"/>
          </p:cNvSpPr>
          <p:nvPr>
            <p:ph type="title"/>
          </p:nvPr>
        </p:nvSpPr>
        <p:spPr>
          <a:xfrm>
            <a:off x="916968" y="256854"/>
            <a:ext cx="3765479" cy="1143000"/>
          </a:xfrm>
        </p:spPr>
        <p:txBody>
          <a:bodyPr/>
          <a:lstStyle/>
          <a:p>
            <a:r>
              <a:rPr lang="nb-NO" dirty="0">
                <a:solidFill>
                  <a:srgbClr val="FFFF00"/>
                </a:solidFill>
              </a:rPr>
              <a:t>Er virus liv?</a:t>
            </a:r>
          </a:p>
        </p:txBody>
      </p:sp>
      <p:sp>
        <p:nvSpPr>
          <p:cNvPr id="3" name="Plassholder for innhold 2">
            <a:extLst>
              <a:ext uri="{FF2B5EF4-FFF2-40B4-BE49-F238E27FC236}">
                <a16:creationId xmlns:a16="http://schemas.microsoft.com/office/drawing/2014/main" id="{5931B39E-D4DA-7543-81BF-B2923E7FB7F3}"/>
              </a:ext>
            </a:extLst>
          </p:cNvPr>
          <p:cNvSpPr>
            <a:spLocks noGrp="1"/>
          </p:cNvSpPr>
          <p:nvPr>
            <p:ph idx="1"/>
          </p:nvPr>
        </p:nvSpPr>
        <p:spPr>
          <a:xfrm>
            <a:off x="467474" y="1753956"/>
            <a:ext cx="8429946" cy="5026631"/>
          </a:xfrm>
        </p:spPr>
        <p:txBody>
          <a:bodyPr>
            <a:normAutofit/>
          </a:bodyPr>
          <a:lstStyle/>
          <a:p>
            <a:r>
              <a:rPr lang="nb-NO" dirty="0"/>
              <a:t>Må ha en vert, men er ellers «levende».</a:t>
            </a:r>
          </a:p>
          <a:p>
            <a:r>
              <a:rPr lang="nb-NO" dirty="0"/>
              <a:t>Primitive eller sofistikerte parasittbakterier?</a:t>
            </a:r>
          </a:p>
          <a:p>
            <a:r>
              <a:rPr lang="nb-NO" dirty="0" err="1"/>
              <a:t>Mimivirus</a:t>
            </a:r>
            <a:r>
              <a:rPr lang="nb-NO" dirty="0"/>
              <a:t> har amøber som vertsorganisme og har en rekke gener som man bare finnes i «ekte» organismer</a:t>
            </a:r>
          </a:p>
          <a:p>
            <a:r>
              <a:rPr lang="nb-NO" dirty="0"/>
              <a:t>Virus som egen domene? De </a:t>
            </a:r>
            <a:r>
              <a:rPr lang="nb-NO" dirty="0" err="1"/>
              <a:t>kapsidkodende</a:t>
            </a:r>
            <a:r>
              <a:rPr lang="nb-NO" dirty="0"/>
              <a:t>? </a:t>
            </a:r>
          </a:p>
          <a:p>
            <a:r>
              <a:rPr lang="nb-NO" dirty="0"/>
              <a:t>De fleste virus bruker RNA (noe som kan indikere en opprinnelse i en tidlig RNA-verden), men noen bruker også DNA. </a:t>
            </a:r>
          </a:p>
          <a:p>
            <a:endParaRPr lang="nb-NO" dirty="0"/>
          </a:p>
        </p:txBody>
      </p:sp>
      <p:pic>
        <p:nvPicPr>
          <p:cNvPr id="4" name="Picture 3">
            <a:extLst>
              <a:ext uri="{FF2B5EF4-FFF2-40B4-BE49-F238E27FC236}">
                <a16:creationId xmlns:a16="http://schemas.microsoft.com/office/drawing/2014/main" id="{72946CC4-4394-E041-8BAC-46B04D545E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4591" y="77413"/>
            <a:ext cx="3509409" cy="1763209"/>
          </a:xfrm>
          <a:prstGeom prst="rect">
            <a:avLst/>
          </a:prstGeom>
        </p:spPr>
      </p:pic>
    </p:spTree>
    <p:extLst>
      <p:ext uri="{BB962C8B-B14F-4D97-AF65-F5344CB8AC3E}">
        <p14:creationId xmlns:p14="http://schemas.microsoft.com/office/powerpoint/2010/main" val="67250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rtlCol="0">
            <a:normAutofit fontScale="90000"/>
          </a:bodyPr>
          <a:lstStyle/>
          <a:p>
            <a:pPr eaLnBrk="1" fontAlgn="auto" hangingPunct="1">
              <a:spcAft>
                <a:spcPts val="0"/>
              </a:spcAft>
              <a:defRPr/>
            </a:pPr>
            <a:r>
              <a:rPr lang="en-US" dirty="0" err="1">
                <a:solidFill>
                  <a:srgbClr val="FFFF00"/>
                </a:solidFill>
                <a:latin typeface="Arial" charset="0"/>
              </a:rPr>
              <a:t>Det</a:t>
            </a:r>
            <a:r>
              <a:rPr lang="en-US" dirty="0">
                <a:solidFill>
                  <a:srgbClr val="FFFF00"/>
                </a:solidFill>
                <a:latin typeface="Arial" charset="0"/>
              </a:rPr>
              <a:t> </a:t>
            </a:r>
            <a:r>
              <a:rPr lang="en-US" dirty="0" err="1">
                <a:solidFill>
                  <a:srgbClr val="FFFF00"/>
                </a:solidFill>
                <a:latin typeface="Arial" charset="0"/>
              </a:rPr>
              <a:t>menneskelige</a:t>
            </a:r>
            <a:r>
              <a:rPr lang="en-US" dirty="0">
                <a:solidFill>
                  <a:srgbClr val="FFFF00"/>
                </a:solidFill>
                <a:latin typeface="Arial" charset="0"/>
              </a:rPr>
              <a:t> </a:t>
            </a:r>
            <a:r>
              <a:rPr lang="en-US" dirty="0" err="1">
                <a:solidFill>
                  <a:srgbClr val="FFFF00"/>
                </a:solidFill>
                <a:latin typeface="Arial" charset="0"/>
              </a:rPr>
              <a:t>genom</a:t>
            </a:r>
            <a:r>
              <a:rPr lang="en-US" dirty="0">
                <a:solidFill>
                  <a:srgbClr val="FFFF00"/>
                </a:solidFill>
                <a:latin typeface="Arial" charset="0"/>
              </a:rPr>
              <a:t> – </a:t>
            </a:r>
            <a:r>
              <a:rPr lang="en-US" dirty="0" err="1">
                <a:solidFill>
                  <a:srgbClr val="FFFF00"/>
                </a:solidFill>
                <a:latin typeface="Arial" charset="0"/>
              </a:rPr>
              <a:t>mye</a:t>
            </a:r>
            <a:r>
              <a:rPr lang="en-US" dirty="0">
                <a:solidFill>
                  <a:srgbClr val="FFFF00"/>
                </a:solidFill>
                <a:latin typeface="Arial" charset="0"/>
              </a:rPr>
              <a:t> DNA, men lite </a:t>
            </a:r>
            <a:r>
              <a:rPr lang="en-US" dirty="0" err="1">
                <a:solidFill>
                  <a:srgbClr val="FFFF00"/>
                </a:solidFill>
                <a:latin typeface="Arial" charset="0"/>
              </a:rPr>
              <a:t>gener</a:t>
            </a:r>
            <a:endParaRPr lang="en-US" dirty="0">
              <a:solidFill>
                <a:srgbClr val="FFFF00"/>
              </a:solidFill>
              <a:latin typeface="Arial" charset="0"/>
            </a:endParaRPr>
          </a:p>
        </p:txBody>
      </p:sp>
      <p:graphicFrame>
        <p:nvGraphicFramePr>
          <p:cNvPr id="5" name="Chart 4"/>
          <p:cNvGraphicFramePr>
            <a:graphicFrameLocks/>
          </p:cNvGraphicFramePr>
          <p:nvPr/>
        </p:nvGraphicFramePr>
        <p:xfrm>
          <a:off x="1547664" y="2348880"/>
          <a:ext cx="6264696"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91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a:bodyPr>
          <a:lstStyle/>
          <a:p>
            <a:r>
              <a:rPr lang="en-US" dirty="0" err="1">
                <a:solidFill>
                  <a:srgbClr val="FFFF00"/>
                </a:solidFill>
                <a:latin typeface="Arial" charset="0"/>
                <a:ea typeface="ＭＳ Ｐゴシック" charset="0"/>
                <a:cs typeface="ＭＳ Ｐゴシック" charset="0"/>
              </a:rPr>
              <a:t>Hvordan</a:t>
            </a:r>
            <a:r>
              <a:rPr lang="en-US" dirty="0">
                <a:solidFill>
                  <a:srgbClr val="FFFF00"/>
                </a:solidFill>
                <a:latin typeface="Arial" charset="0"/>
                <a:ea typeface="ＭＳ Ｐゴシック" charset="0"/>
                <a:cs typeface="ＭＳ Ｐゴシック" charset="0"/>
              </a:rPr>
              <a:t> </a:t>
            </a:r>
            <a:r>
              <a:rPr lang="en-US" dirty="0" err="1">
                <a:solidFill>
                  <a:srgbClr val="FFFF00"/>
                </a:solidFill>
                <a:latin typeface="Arial" charset="0"/>
                <a:ea typeface="ＭＳ Ｐゴシック" charset="0"/>
                <a:cs typeface="ＭＳ Ｐゴシック" charset="0"/>
              </a:rPr>
              <a:t>oppsto</a:t>
            </a:r>
            <a:r>
              <a:rPr lang="en-US" dirty="0">
                <a:solidFill>
                  <a:srgbClr val="FFFF00"/>
                </a:solidFill>
                <a:latin typeface="Arial" charset="0"/>
                <a:ea typeface="ＭＳ Ｐゴシック" charset="0"/>
                <a:cs typeface="ＭＳ Ｐゴシック" charset="0"/>
              </a:rPr>
              <a:t> liv? </a:t>
            </a:r>
          </a:p>
        </p:txBody>
      </p:sp>
      <p:sp>
        <p:nvSpPr>
          <p:cNvPr id="31746" name="Content Placeholder 2"/>
          <p:cNvSpPr>
            <a:spLocks noGrp="1"/>
          </p:cNvSpPr>
          <p:nvPr>
            <p:ph idx="1"/>
          </p:nvPr>
        </p:nvSpPr>
        <p:spPr>
          <a:xfrm>
            <a:off x="611188" y="1700213"/>
            <a:ext cx="4681537" cy="4114800"/>
          </a:xfrm>
        </p:spPr>
        <p:txBody>
          <a:bodyPr>
            <a:normAutofit lnSpcReduction="10000"/>
          </a:bodyPr>
          <a:lstStyle/>
          <a:p>
            <a:r>
              <a:rPr lang="en-US" sz="2800" dirty="0" err="1">
                <a:latin typeface="Arial" charset="0"/>
                <a:ea typeface="ＭＳ Ｐゴシック" charset="0"/>
                <a:cs typeface="ＭＳ Ｐゴシック" charset="0"/>
              </a:rPr>
              <a:t>Hvordan</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oppsto</a:t>
            </a:r>
            <a:r>
              <a:rPr lang="en-US" sz="2800" dirty="0">
                <a:latin typeface="Arial" charset="0"/>
                <a:ea typeface="ＭＳ Ｐゴシック" charset="0"/>
                <a:cs typeface="ＭＳ Ｐゴシック" charset="0"/>
              </a:rPr>
              <a:t> liv under </a:t>
            </a:r>
            <a:r>
              <a:rPr lang="en-US" sz="2800" dirty="0" err="1">
                <a:latin typeface="Arial" charset="0"/>
                <a:ea typeface="ＭＳ Ｐゴシック" charset="0"/>
                <a:cs typeface="ＭＳ Ｐゴシック" charset="0"/>
              </a:rPr>
              <a:t>reduserende</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forhold</a:t>
            </a:r>
            <a:r>
              <a:rPr lang="en-US" sz="2800" dirty="0">
                <a:latin typeface="Arial" charset="0"/>
                <a:ea typeface="ＭＳ Ｐゴシック" charset="0"/>
                <a:cs typeface="ＭＳ Ｐゴシック" charset="0"/>
              </a:rPr>
              <a:t>?</a:t>
            </a:r>
          </a:p>
          <a:p>
            <a:r>
              <a:rPr lang="en-US" sz="2800" dirty="0">
                <a:latin typeface="Arial" charset="0"/>
                <a:ea typeface="ＭＳ Ｐゴシック" charset="0"/>
                <a:cs typeface="ＭＳ Ｐゴシック" charset="0"/>
              </a:rPr>
              <a:t>5 </a:t>
            </a:r>
            <a:r>
              <a:rPr lang="en-US" sz="2800" dirty="0" err="1">
                <a:latin typeface="Arial" charset="0"/>
                <a:ea typeface="ＭＳ Ｐゴシック" charset="0"/>
                <a:cs typeface="ＭＳ Ｐゴシック" charset="0"/>
              </a:rPr>
              <a:t>aminosyrer</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ble</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påvist</a:t>
            </a:r>
            <a:r>
              <a:rPr lang="en-US" sz="2800" dirty="0">
                <a:latin typeface="Arial" charset="0"/>
                <a:ea typeface="ＭＳ Ｐゴシック" charset="0"/>
                <a:cs typeface="ＭＳ Ｐゴシック" charset="0"/>
              </a:rPr>
              <a:t> – 22 </a:t>
            </a:r>
            <a:r>
              <a:rPr lang="en-US" sz="2800" dirty="0" err="1">
                <a:latin typeface="Arial" charset="0"/>
                <a:ea typeface="ＭＳ Ｐゴシック" charset="0"/>
                <a:cs typeface="ＭＳ Ｐゴシック" charset="0"/>
              </a:rPr>
              <a:t>nye</a:t>
            </a:r>
            <a:r>
              <a:rPr lang="en-US" sz="2800" dirty="0">
                <a:latin typeface="Arial" charset="0"/>
                <a:ea typeface="ＭＳ Ｐゴシック" charset="0"/>
                <a:cs typeface="ＭＳ Ｐゴシック" charset="0"/>
              </a:rPr>
              <a:t> i 2008</a:t>
            </a:r>
          </a:p>
          <a:p>
            <a:r>
              <a:rPr lang="en-US" sz="2800" dirty="0" err="1">
                <a:latin typeface="Arial" charset="0"/>
                <a:ea typeface="ＭＳ Ｐゴシック" charset="0"/>
                <a:cs typeface="ＭＳ Ｐゴシック" charset="0"/>
              </a:rPr>
              <a:t>Langt</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fra</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aminosyrer</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til</a:t>
            </a:r>
            <a:r>
              <a:rPr lang="en-US" sz="2800" dirty="0">
                <a:latin typeface="Arial" charset="0"/>
                <a:ea typeface="ＭＳ Ｐゴシック" charset="0"/>
                <a:cs typeface="ＭＳ Ｐゴシック" charset="0"/>
              </a:rPr>
              <a:t> DNA</a:t>
            </a:r>
          </a:p>
          <a:p>
            <a:r>
              <a:rPr lang="en-US" sz="2800" dirty="0" err="1">
                <a:latin typeface="Arial" charset="0"/>
                <a:ea typeface="ＭＳ Ｐゴシック" charset="0"/>
                <a:cs typeface="ＭＳ Ｐゴシック" charset="0"/>
              </a:rPr>
              <a:t>Katalytisk</a:t>
            </a:r>
            <a:r>
              <a:rPr lang="en-US" sz="2800" dirty="0">
                <a:latin typeface="Arial" charset="0"/>
                <a:ea typeface="ＭＳ Ｐゴシック" charset="0"/>
                <a:cs typeface="ＭＳ Ｐゴシック" charset="0"/>
              </a:rPr>
              <a:t> RNA </a:t>
            </a:r>
            <a:r>
              <a:rPr lang="en-US" sz="2800" dirty="0" err="1">
                <a:latin typeface="Arial" charset="0"/>
                <a:ea typeface="ＭＳ Ｐゴシック" charset="0"/>
                <a:cs typeface="ＭＳ Ｐゴシック" charset="0"/>
              </a:rPr>
              <a:t>først</a:t>
            </a:r>
            <a:r>
              <a:rPr lang="en-US" sz="280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Vann – </a:t>
            </a:r>
            <a:r>
              <a:rPr lang="en-US" dirty="0" err="1">
                <a:latin typeface="Arial" charset="0"/>
                <a:ea typeface="ＭＳ Ｐゴシック" charset="0"/>
                <a:cs typeface="ＭＳ Ｐゴシック" charset="0"/>
              </a:rPr>
              <a:t>nødvendig</a:t>
            </a:r>
            <a:r>
              <a:rPr lang="en-US" dirty="0">
                <a:latin typeface="Arial" charset="0"/>
                <a:ea typeface="ＭＳ Ｐゴシック" charset="0"/>
                <a:cs typeface="ＭＳ Ｐゴシック" charset="0"/>
              </a:rPr>
              <a:t> for liv, men </a:t>
            </a:r>
            <a:r>
              <a:rPr lang="en-US" dirty="0" err="1">
                <a:latin typeface="Arial" charset="0"/>
                <a:ea typeface="ＭＳ Ｐゴシック" charset="0"/>
                <a:cs typeface="ＭＳ Ｐゴシック" charset="0"/>
              </a:rPr>
              <a:t>også</a:t>
            </a:r>
            <a:r>
              <a:rPr lang="en-US" dirty="0">
                <a:latin typeface="Arial" charset="0"/>
                <a:ea typeface="ＭＳ Ｐゴシック" charset="0"/>
                <a:cs typeface="ＭＳ Ｐゴシック" charset="0"/>
              </a:rPr>
              <a:t> C, N, P</a:t>
            </a:r>
          </a:p>
        </p:txBody>
      </p:sp>
      <p:pic>
        <p:nvPicPr>
          <p:cNvPr id="31747"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5600" y="1916113"/>
            <a:ext cx="3587750" cy="324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6300468" y="5350781"/>
            <a:ext cx="1877926" cy="369332"/>
          </a:xfrm>
          <a:prstGeom prst="rect">
            <a:avLst/>
          </a:prstGeom>
          <a:noFill/>
        </p:spPr>
        <p:txBody>
          <a:bodyPr wrap="none" rtlCol="0">
            <a:spAutoFit/>
          </a:bodyPr>
          <a:lstStyle/>
          <a:p>
            <a:r>
              <a:rPr lang="en-US" dirty="0">
                <a:solidFill>
                  <a:srgbClr val="FFFF00"/>
                </a:solidFill>
                <a:latin typeface="Arial" charset="0"/>
                <a:ea typeface="ＭＳ Ｐゴシック" charset="0"/>
                <a:cs typeface="ＭＳ Ｐゴシック" charset="0"/>
              </a:rPr>
              <a:t>Miller-Urey 1952</a:t>
            </a:r>
            <a:endParaRPr lang="en-US" dirty="0"/>
          </a:p>
        </p:txBody>
      </p:sp>
    </p:spTree>
    <p:extLst>
      <p:ext uri="{BB962C8B-B14F-4D97-AF65-F5344CB8AC3E}">
        <p14:creationId xmlns:p14="http://schemas.microsoft.com/office/powerpoint/2010/main" val="225741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DF1F0-4008-0146-BF9E-3DD0AB4A1C58}"/>
              </a:ext>
            </a:extLst>
          </p:cNvPr>
          <p:cNvSpPr>
            <a:spLocks noGrp="1"/>
          </p:cNvSpPr>
          <p:nvPr>
            <p:ph type="title"/>
          </p:nvPr>
        </p:nvSpPr>
        <p:spPr/>
        <p:txBody>
          <a:bodyPr>
            <a:normAutofit fontScale="90000"/>
          </a:bodyPr>
          <a:lstStyle/>
          <a:p>
            <a:r>
              <a:rPr lang="nb-NO" dirty="0">
                <a:solidFill>
                  <a:srgbClr val="FFFF00"/>
                </a:solidFill>
              </a:rPr>
              <a:t>Oppsto kjemosyntetisk liv i </a:t>
            </a:r>
            <a:r>
              <a:rPr lang="nb-NO" i="1" dirty="0" err="1">
                <a:solidFill>
                  <a:srgbClr val="FFFF00"/>
                </a:solidFill>
              </a:rPr>
              <a:t>vents</a:t>
            </a:r>
            <a:r>
              <a:rPr lang="nb-NO" dirty="0">
                <a:solidFill>
                  <a:srgbClr val="FFFF00"/>
                </a:solidFill>
              </a:rPr>
              <a:t>? </a:t>
            </a:r>
            <a:br>
              <a:rPr lang="nb-NO" dirty="0">
                <a:solidFill>
                  <a:srgbClr val="FFFF00"/>
                </a:solidFill>
              </a:rPr>
            </a:br>
            <a:r>
              <a:rPr lang="nb-NO" dirty="0">
                <a:solidFill>
                  <a:srgbClr val="FFFF00"/>
                </a:solidFill>
              </a:rPr>
              <a:t>Arkenes opprinnelige hjemsted?</a:t>
            </a:r>
            <a:endParaRPr lang="nb-NO" dirty="0"/>
          </a:p>
        </p:txBody>
      </p:sp>
      <p:pic>
        <p:nvPicPr>
          <p:cNvPr id="7" name="Content Placeholder 6">
            <a:extLst>
              <a:ext uri="{FF2B5EF4-FFF2-40B4-BE49-F238E27FC236}">
                <a16:creationId xmlns:a16="http://schemas.microsoft.com/office/drawing/2014/main" id="{D1A2D8F5-2480-5F42-ADF4-AFE52E51CF2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468" y="1507733"/>
            <a:ext cx="3604680" cy="5370102"/>
          </a:xfrm>
        </p:spPr>
      </p:pic>
      <p:pic>
        <p:nvPicPr>
          <p:cNvPr id="9" name="Picture 8">
            <a:extLst>
              <a:ext uri="{FF2B5EF4-FFF2-40B4-BE49-F238E27FC236}">
                <a16:creationId xmlns:a16="http://schemas.microsoft.com/office/drawing/2014/main" id="{FF407409-AF55-3243-87F4-E14DC0616D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9937" y="1507733"/>
            <a:ext cx="4950595" cy="5181053"/>
          </a:xfrm>
          <a:prstGeom prst="rect">
            <a:avLst/>
          </a:prstGeom>
        </p:spPr>
      </p:pic>
    </p:spTree>
    <p:extLst>
      <p:ext uri="{BB962C8B-B14F-4D97-AF65-F5344CB8AC3E}">
        <p14:creationId xmlns:p14="http://schemas.microsoft.com/office/powerpoint/2010/main" val="1622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118241"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Ben K. D. Pearce et al. PNAS 2017;114:11327-11332</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©2017 by National Academy of Sciences</a:t>
            </a:r>
          </a:p>
        </p:txBody>
      </p:sp>
      <p:sp>
        <p:nvSpPr>
          <p:cNvPr id="3" name="TextBox 2"/>
          <p:cNvSpPr txBox="1"/>
          <p:nvPr/>
        </p:nvSpPr>
        <p:spPr>
          <a:xfrm>
            <a:off x="2118242" y="1310539"/>
            <a:ext cx="5012496" cy="3416320"/>
          </a:xfrm>
          <a:prstGeom prst="rect">
            <a:avLst/>
          </a:prstGeom>
          <a:noFill/>
        </p:spPr>
        <p:txBody>
          <a:bodyPr wrap="square" rtlCol="0">
            <a:spAutoFit/>
          </a:bodyPr>
          <a:lstStyle/>
          <a:p>
            <a:r>
              <a:rPr lang="en-US" dirty="0"/>
              <a:t>C. Darwin 1859: “It is often said that all the conditions for the first production of a living organism are now present, which could ever have been present. But if (and oh! what a big if!) we could conceive in some warm little pond, with all sorts of ammonia and phosphoric salts, light, heat, electricity, &amp;c., present, that a </a:t>
            </a:r>
            <a:r>
              <a:rPr lang="en-US" dirty="0" err="1"/>
              <a:t>proteine</a:t>
            </a:r>
            <a:r>
              <a:rPr lang="en-US" dirty="0"/>
              <a:t> compound was chemically formed ready to undergo </a:t>
            </a:r>
            <a:r>
              <a:rPr lang="en-US" dirty="0" err="1"/>
              <a:t>stillmore</a:t>
            </a:r>
            <a:r>
              <a:rPr lang="en-US" dirty="0"/>
              <a:t> complex changes, at the present day such matter would be instantly devoured or absorbed, which would not have been the case before living creatures were formed.”</a:t>
            </a:r>
          </a:p>
        </p:txBody>
      </p:sp>
      <p:pic>
        <p:nvPicPr>
          <p:cNvPr id="10" name="Picture 9" descr="Screen Shot 2017-11-17 at 12.48.4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60" y="0"/>
            <a:ext cx="9178560" cy="2859846"/>
          </a:xfrm>
          <a:prstGeom prst="rect">
            <a:avLst/>
          </a:prstGeom>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18242" y="1876778"/>
            <a:ext cx="5030138" cy="50100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904779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Black .thmx</Template>
  <TotalTime>444</TotalTime>
  <Words>1100</Words>
  <Application>Microsoft Macintosh PowerPoint</Application>
  <PresentationFormat>On-screen Show (4:3)</PresentationFormat>
  <Paragraphs>78</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Times</vt:lpstr>
      <vt:lpstr>Wingdings</vt:lpstr>
      <vt:lpstr>Black</vt:lpstr>
      <vt:lpstr>Document</vt:lpstr>
      <vt:lpstr>Når kan KI kalles liv – og hvordan kan det hjelpe livet?</vt:lpstr>
      <vt:lpstr>Fysikk -&gt; kjemi -&gt; biologi - sømløst eller trinnvis?</vt:lpstr>
      <vt:lpstr>PowerPoint Presentation</vt:lpstr>
      <vt:lpstr>Hva kjennetegner liv?</vt:lpstr>
      <vt:lpstr>Er virus liv?</vt:lpstr>
      <vt:lpstr>Det menneskelige genom – mye DNA, men lite gener</vt:lpstr>
      <vt:lpstr>Hvordan oppsto liv? </vt:lpstr>
      <vt:lpstr>Oppsto kjemosyntetisk liv i vents?  Arkenes opprinnelige hjemsted?</vt:lpstr>
      <vt:lpstr>PowerPoint Presentation</vt:lpstr>
      <vt:lpstr>“Tree of life” – én opprinnelse</vt:lpstr>
      <vt:lpstr>Verdens viktigste reaksjon  </vt:lpstr>
      <vt:lpstr>Jorda i et Gaia-perspektiv  (global metabolisme, oksygen og klima) </vt:lpstr>
      <vt:lpstr>Livet består av mange elementer, men noen er viktigere enn andre…</vt:lpstr>
      <vt:lpstr>Hva er et menneske?</vt:lpstr>
      <vt:lpstr>Må livet være karbon?</vt:lpstr>
      <vt:lpstr>Hva kjennetegner liv?</vt:lpstr>
      <vt:lpstr>Syntetisk liv</vt:lpstr>
      <vt:lpstr>Syntetisk liv II</vt:lpstr>
      <vt:lpstr>Liv er uendelig mer komplekst;  nettverk, tilbakekoblinger og komplekse interaksjoner</vt:lpstr>
      <vt:lpstr>KI i livets tjeneste</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Vann, liv og evolusjon</dc:title>
  <dc:creator>Bruker ved UiO</dc:creator>
  <cp:lastModifiedBy> </cp:lastModifiedBy>
  <cp:revision>66</cp:revision>
  <cp:lastPrinted>2021-08-23T18:00:36Z</cp:lastPrinted>
  <dcterms:created xsi:type="dcterms:W3CDTF">2017-10-12T09:58:30Z</dcterms:created>
  <dcterms:modified xsi:type="dcterms:W3CDTF">2023-11-18T12:47:36Z</dcterms:modified>
</cp:coreProperties>
</file>