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76" r:id="rId2"/>
    <p:sldId id="267" r:id="rId3"/>
    <p:sldId id="268" r:id="rId4"/>
    <p:sldId id="269" r:id="rId5"/>
    <p:sldId id="270" r:id="rId6"/>
    <p:sldId id="271" r:id="rId7"/>
    <p:sldId id="272" r:id="rId8"/>
    <p:sldId id="273" r:id="rId9"/>
    <p:sldId id="275" r:id="rId10"/>
    <p:sldId id="277" r:id="rId11"/>
    <p:sldId id="258" r:id="rId12"/>
    <p:sldId id="259" r:id="rId13"/>
    <p:sldId id="260" r:id="rId14"/>
    <p:sldId id="261" r:id="rId15"/>
    <p:sldId id="262" r:id="rId16"/>
    <p:sldId id="263" r:id="rId17"/>
    <p:sldId id="278" r:id="rId18"/>
    <p:sldId id="27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9443" autoAdjust="0"/>
    <p:restoredTop sz="94660"/>
  </p:normalViewPr>
  <p:slideViewPr>
    <p:cSldViewPr snapToGrid="0">
      <p:cViewPr varScale="1">
        <p:scale>
          <a:sx n="38" d="100"/>
          <a:sy n="38" d="100"/>
        </p:scale>
        <p:origin x="980"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8E06A2-27F3-2843-B699-47DC49BC043C}" type="datetimeFigureOut">
              <a:rPr lang="en-US" smtClean="0"/>
              <a:t>10/28/2020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6ADDFC-0581-F74C-9FFE-78B74B7209A9}" type="slidenum">
              <a:rPr lang="en-US" smtClean="0"/>
              <a:t>‹#›</a:t>
            </a:fld>
            <a:endParaRPr lang="en-US"/>
          </a:p>
        </p:txBody>
      </p:sp>
    </p:spTree>
    <p:extLst>
      <p:ext uri="{BB962C8B-B14F-4D97-AF65-F5344CB8AC3E}">
        <p14:creationId xmlns:p14="http://schemas.microsoft.com/office/powerpoint/2010/main" val="397408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4338"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nb-NO" altLang="nb-NO"/>
          </a:p>
        </p:txBody>
      </p:sp>
      <p:sp>
        <p:nvSpPr>
          <p:cNvPr id="14339"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48C38713-09F7-0943-9C90-3D533F5A81AB}" type="slidenum">
              <a:rPr lang="nb-NO" altLang="nb-NO">
                <a:solidFill>
                  <a:srgbClr val="000000"/>
                </a:solidFill>
              </a:rPr>
              <a:pPr/>
              <a:t>1</a:t>
            </a:fld>
            <a:endParaRPr lang="nb-NO" altLang="nb-NO">
              <a:solidFill>
                <a:srgbClr val="000000"/>
              </a:solidFill>
            </a:endParaRPr>
          </a:p>
        </p:txBody>
      </p:sp>
    </p:spTree>
    <p:extLst>
      <p:ext uri="{BB962C8B-B14F-4D97-AF65-F5344CB8AC3E}">
        <p14:creationId xmlns:p14="http://schemas.microsoft.com/office/powerpoint/2010/main" val="12877018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Mira</a:t>
            </a:r>
          </a:p>
          <a:p>
            <a:endParaRPr lang="en-US" dirty="0">
              <a:cs typeface="Calibri"/>
            </a:endParaRPr>
          </a:p>
          <a:p>
            <a:r>
              <a:rPr lang="en-US" dirty="0">
                <a:cs typeface="Calibri"/>
              </a:rPr>
              <a:t>Fag: </a:t>
            </a:r>
            <a:r>
              <a:rPr lang="en-US" dirty="0" err="1">
                <a:cs typeface="Calibri"/>
              </a:rPr>
              <a:t>exfac</a:t>
            </a:r>
            <a:r>
              <a:rPr lang="en-US" dirty="0">
                <a:cs typeface="Calibri"/>
              </a:rPr>
              <a:t>, 1211, 2211, 4123 (</a:t>
            </a:r>
            <a:r>
              <a:rPr lang="en-US" dirty="0" err="1">
                <a:cs typeface="Calibri"/>
              </a:rPr>
              <a:t>rettsfilosofi</a:t>
            </a:r>
            <a:r>
              <a:rPr lang="en-US" dirty="0">
                <a:cs typeface="Calibri"/>
              </a:rPr>
              <a:t>), 4211 (</a:t>
            </a:r>
            <a:r>
              <a:rPr lang="en-US" dirty="0" err="1">
                <a:cs typeface="Calibri"/>
              </a:rPr>
              <a:t>straff</a:t>
            </a:r>
            <a:r>
              <a:rPr lang="en-US" dirty="0">
                <a:cs typeface="Calibri"/>
              </a:rPr>
              <a:t>/ </a:t>
            </a:r>
            <a:r>
              <a:rPr lang="en-US" dirty="0" err="1">
                <a:cs typeface="Calibri"/>
              </a:rPr>
              <a:t>prosess</a:t>
            </a:r>
            <a:r>
              <a:rPr lang="en-US" dirty="0">
                <a:cs typeface="Calibri"/>
              </a:rPr>
              <a:t>). (+ 1 pers </a:t>
            </a:r>
            <a:r>
              <a:rPr lang="en-US" dirty="0" err="1">
                <a:cs typeface="Calibri"/>
              </a:rPr>
              <a:t>på</a:t>
            </a:r>
            <a:r>
              <a:rPr lang="en-US" dirty="0">
                <a:cs typeface="Calibri"/>
              </a:rPr>
              <a:t> 1111)</a:t>
            </a:r>
          </a:p>
        </p:txBody>
      </p:sp>
      <p:sp>
        <p:nvSpPr>
          <p:cNvPr id="4" name="Slide Number Placeholder 3"/>
          <p:cNvSpPr>
            <a:spLocks noGrp="1"/>
          </p:cNvSpPr>
          <p:nvPr>
            <p:ph type="sldNum" sz="quarter" idx="5"/>
          </p:nvPr>
        </p:nvSpPr>
        <p:spPr/>
        <p:txBody>
          <a:bodyPr/>
          <a:lstStyle/>
          <a:p>
            <a:fld id="{A13DC943-7265-4FDA-8CCD-975C521673DB}" type="slidenum">
              <a:rPr lang="en-US"/>
              <a:t>2</a:t>
            </a:fld>
            <a:endParaRPr lang="en-US"/>
          </a:p>
        </p:txBody>
      </p:sp>
    </p:spTree>
    <p:extLst>
      <p:ext uri="{BB962C8B-B14F-4D97-AF65-F5344CB8AC3E}">
        <p14:creationId xmlns:p14="http://schemas.microsoft.com/office/powerpoint/2010/main" val="1475247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cs typeface="Calibri"/>
              </a:rPr>
              <a:t>Øystein</a:t>
            </a:r>
          </a:p>
          <a:p>
            <a:r>
              <a:rPr lang="nb-NO">
                <a:cs typeface="Calibri"/>
              </a:rPr>
              <a:t>Stor variasjon mellom de ulike fagene</a:t>
            </a:r>
            <a:endParaRPr lang="nb-NO"/>
          </a:p>
          <a:p>
            <a:r>
              <a:rPr lang="nb-NO"/>
              <a:t>Nei, hjemmeeksamen er mindre rettferdig enn skoleeksamen: </a:t>
            </a:r>
            <a:r>
              <a:rPr lang="en-US"/>
              <a:t>169, 44%</a:t>
            </a:r>
          </a:p>
          <a:p>
            <a:r>
              <a:rPr lang="nb-NO"/>
              <a:t>Ja, hjemmeeksamen er like rettferdig som skoleeksamen: </a:t>
            </a:r>
            <a:r>
              <a:rPr lang="en-US"/>
              <a:t>160, 42%</a:t>
            </a:r>
            <a:endParaRPr lang="en-US">
              <a:cs typeface="Calibri"/>
            </a:endParaRPr>
          </a:p>
          <a:p>
            <a:r>
              <a:rPr lang="nb-NO"/>
              <a:t>Ja, hjemmeeksamen er mer rettferdig enn skoleeksamen: </a:t>
            </a:r>
            <a:r>
              <a:rPr lang="en-US"/>
              <a:t>51, 13%</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A13DC943-7265-4FDA-8CCD-975C521673DB}" type="slidenum">
              <a:rPr lang="en-US"/>
              <a:t>3</a:t>
            </a:fld>
            <a:endParaRPr lang="en-US"/>
          </a:p>
        </p:txBody>
      </p:sp>
    </p:spTree>
    <p:extLst>
      <p:ext uri="{BB962C8B-B14F-4D97-AF65-F5344CB8AC3E}">
        <p14:creationId xmlns:p14="http://schemas.microsoft.com/office/powerpoint/2010/main" val="409120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cs typeface="Calibri"/>
              </a:rPr>
              <a:t>Øystein</a:t>
            </a:r>
            <a:endParaRPr lang="nb-NO"/>
          </a:p>
          <a:p>
            <a:r>
              <a:rPr lang="nb-NO"/>
              <a:t>Nei, hjemmeeksamen er mindre egnet enn skoleeksamen: </a:t>
            </a:r>
            <a:r>
              <a:rPr lang="en-US"/>
              <a:t>97, 26%</a:t>
            </a:r>
          </a:p>
          <a:p>
            <a:r>
              <a:rPr lang="nb-NO"/>
              <a:t>Ja, hjemmeeksamen er like godt egnet som skoleeksamen: </a:t>
            </a:r>
            <a:r>
              <a:rPr lang="en-US"/>
              <a:t>196, 52%</a:t>
            </a:r>
            <a:endParaRPr lang="en-US">
              <a:cs typeface="Calibri"/>
            </a:endParaRPr>
          </a:p>
          <a:p>
            <a:r>
              <a:rPr lang="nb-NO"/>
              <a:t>Ja, hjemmeeksamen er mer egnet enn skoleeksamen: </a:t>
            </a:r>
            <a:r>
              <a:rPr lang="en-US"/>
              <a:t>87, 23%</a:t>
            </a:r>
            <a:endParaRPr lang="en-US">
              <a:cs typeface="Calibri"/>
            </a:endParaRPr>
          </a:p>
        </p:txBody>
      </p:sp>
      <p:sp>
        <p:nvSpPr>
          <p:cNvPr id="4" name="Slide Number Placeholder 3"/>
          <p:cNvSpPr>
            <a:spLocks noGrp="1"/>
          </p:cNvSpPr>
          <p:nvPr>
            <p:ph type="sldNum" sz="quarter" idx="5"/>
          </p:nvPr>
        </p:nvSpPr>
        <p:spPr/>
        <p:txBody>
          <a:bodyPr/>
          <a:lstStyle/>
          <a:p>
            <a:fld id="{A13DC943-7265-4FDA-8CCD-975C521673DB}" type="slidenum">
              <a:rPr lang="en-US"/>
              <a:t>4</a:t>
            </a:fld>
            <a:endParaRPr lang="en-US"/>
          </a:p>
        </p:txBody>
      </p:sp>
    </p:spTree>
    <p:extLst>
      <p:ext uri="{BB962C8B-B14F-4D97-AF65-F5344CB8AC3E}">
        <p14:creationId xmlns:p14="http://schemas.microsoft.com/office/powerpoint/2010/main" val="1779776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Mira</a:t>
            </a:r>
          </a:p>
          <a:p>
            <a:r>
              <a:rPr lang="nb-NO" dirty="0"/>
              <a:t>Ja: 320, 84%</a:t>
            </a:r>
            <a:endParaRPr lang="en-US" dirty="0"/>
          </a:p>
          <a:p>
            <a:r>
              <a:rPr lang="nb-NO" dirty="0"/>
              <a:t>Nei, manglet noe teknisk utstyr: 56, 15%</a:t>
            </a:r>
            <a:endParaRPr lang="en-US" dirty="0"/>
          </a:p>
          <a:p>
            <a:r>
              <a:rPr lang="nb-NO" dirty="0"/>
              <a:t>Nei, har ikke teknisk utstyr til å gjennomføre hjemmeeksamen: 4, 1%</a:t>
            </a:r>
            <a:endParaRPr lang="en-US">
              <a:cs typeface="Calibri" panose="020F0502020204030204"/>
            </a:endParaRPr>
          </a:p>
          <a:p>
            <a:endParaRPr lang="nb-NO" dirty="0">
              <a:cs typeface="Calibri"/>
            </a:endParaRPr>
          </a:p>
          <a:p>
            <a:r>
              <a:rPr lang="en-US" dirty="0" err="1"/>
              <a:t>Hovedsakelig</a:t>
            </a:r>
            <a:r>
              <a:rPr lang="en-US" dirty="0"/>
              <a:t> </a:t>
            </a:r>
            <a:r>
              <a:rPr lang="en-US" dirty="0" err="1"/>
              <a:t>tre</a:t>
            </a:r>
            <a:r>
              <a:rPr lang="en-US" dirty="0"/>
              <a:t> ting: </a:t>
            </a:r>
            <a:r>
              <a:rPr lang="en-US" dirty="0" err="1"/>
              <a:t>Internettproblemer</a:t>
            </a:r>
            <a:r>
              <a:rPr lang="en-US" dirty="0"/>
              <a:t>, </a:t>
            </a:r>
            <a:r>
              <a:rPr lang="en-US" dirty="0" err="1"/>
              <a:t>mangel</a:t>
            </a:r>
            <a:r>
              <a:rPr lang="en-US" dirty="0"/>
              <a:t> </a:t>
            </a:r>
            <a:r>
              <a:rPr lang="en-US" dirty="0" err="1"/>
              <a:t>på</a:t>
            </a:r>
            <a:r>
              <a:rPr lang="en-US" dirty="0"/>
              <a:t> </a:t>
            </a:r>
            <a:r>
              <a:rPr lang="en-US" dirty="0" err="1"/>
              <a:t>ekstern</a:t>
            </a:r>
            <a:r>
              <a:rPr lang="en-US" dirty="0"/>
              <a:t> </a:t>
            </a:r>
            <a:r>
              <a:rPr lang="en-US" dirty="0" err="1"/>
              <a:t>skjerm</a:t>
            </a:r>
            <a:r>
              <a:rPr lang="en-US" dirty="0"/>
              <a:t> </a:t>
            </a:r>
            <a:r>
              <a:rPr lang="en-US" dirty="0" err="1"/>
              <a:t>og</a:t>
            </a:r>
            <a:r>
              <a:rPr lang="en-US" dirty="0"/>
              <a:t> </a:t>
            </a:r>
            <a:r>
              <a:rPr lang="en-US" dirty="0" err="1"/>
              <a:t>mus</a:t>
            </a:r>
            <a:r>
              <a:rPr lang="en-US" dirty="0"/>
              <a:t> </a:t>
            </a:r>
            <a:r>
              <a:rPr lang="en-US" dirty="0" err="1"/>
              <a:t>og</a:t>
            </a:r>
            <a:r>
              <a:rPr lang="en-US" dirty="0"/>
              <a:t> </a:t>
            </a:r>
            <a:r>
              <a:rPr lang="en-US" dirty="0" err="1"/>
              <a:t>tastatur</a:t>
            </a:r>
            <a:r>
              <a:rPr lang="en-US" dirty="0"/>
              <a:t>, </a:t>
            </a:r>
            <a:r>
              <a:rPr lang="en-US" dirty="0" err="1"/>
              <a:t>og</a:t>
            </a:r>
            <a:r>
              <a:rPr lang="en-US" dirty="0"/>
              <a:t> </a:t>
            </a:r>
            <a:r>
              <a:rPr lang="en-US" dirty="0" err="1"/>
              <a:t>oppgaven</a:t>
            </a:r>
            <a:r>
              <a:rPr lang="en-US" dirty="0"/>
              <a:t> </a:t>
            </a:r>
            <a:r>
              <a:rPr lang="en-US" dirty="0" err="1"/>
              <a:t>i</a:t>
            </a:r>
            <a:r>
              <a:rPr lang="en-US" dirty="0"/>
              <a:t> </a:t>
            </a:r>
            <a:r>
              <a:rPr lang="en-US" dirty="0" err="1"/>
              <a:t>papirversjon</a:t>
            </a:r>
            <a:r>
              <a:rPr lang="en-US" dirty="0"/>
              <a:t>. (I </a:t>
            </a:r>
            <a:r>
              <a:rPr lang="en-US" dirty="0" err="1"/>
              <a:t>denne</a:t>
            </a:r>
            <a:r>
              <a:rPr lang="en-US" dirty="0"/>
              <a:t> </a:t>
            </a:r>
            <a:r>
              <a:rPr lang="en-US" dirty="0" err="1"/>
              <a:t>rekkefølgen</a:t>
            </a:r>
            <a:r>
              <a:rPr lang="en-US" dirty="0"/>
              <a:t>).</a:t>
            </a:r>
            <a:endParaRPr lang="nb-NO" dirty="0"/>
          </a:p>
        </p:txBody>
      </p:sp>
      <p:sp>
        <p:nvSpPr>
          <p:cNvPr id="4" name="Slide Number Placeholder 3"/>
          <p:cNvSpPr>
            <a:spLocks noGrp="1"/>
          </p:cNvSpPr>
          <p:nvPr>
            <p:ph type="sldNum" sz="quarter" idx="5"/>
          </p:nvPr>
        </p:nvSpPr>
        <p:spPr/>
        <p:txBody>
          <a:bodyPr/>
          <a:lstStyle/>
          <a:p>
            <a:fld id="{A13DC943-7265-4FDA-8CCD-975C521673DB}" type="slidenum">
              <a:rPr lang="en-US"/>
              <a:t>5</a:t>
            </a:fld>
            <a:endParaRPr lang="en-US"/>
          </a:p>
        </p:txBody>
      </p:sp>
    </p:spTree>
    <p:extLst>
      <p:ext uri="{BB962C8B-B14F-4D97-AF65-F5344CB8AC3E}">
        <p14:creationId xmlns:p14="http://schemas.microsoft.com/office/powerpoint/2010/main" val="303779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Mira</a:t>
            </a:r>
          </a:p>
          <a:p>
            <a:endParaRPr lang="en-US" dirty="0">
              <a:cs typeface="Calibri"/>
            </a:endParaRPr>
          </a:p>
          <a:p>
            <a:r>
              <a:rPr lang="en-US" dirty="0">
                <a:cs typeface="Calibri"/>
              </a:rPr>
              <a:t>Eksempel </a:t>
            </a:r>
            <a:r>
              <a:rPr lang="en-US" dirty="0" err="1">
                <a:cs typeface="Calibri"/>
              </a:rPr>
              <a:t>på</a:t>
            </a:r>
            <a:r>
              <a:rPr lang="en-US" dirty="0">
                <a:cs typeface="Calibri"/>
              </a:rPr>
              <a:t> </a:t>
            </a:r>
            <a:r>
              <a:rPr lang="en-US" dirty="0" err="1">
                <a:cs typeface="Calibri"/>
              </a:rPr>
              <a:t>fristekstsvar</a:t>
            </a:r>
            <a:r>
              <a:rPr lang="en-US" dirty="0">
                <a:cs typeface="Calibri"/>
              </a:rPr>
              <a:t> om </a:t>
            </a:r>
            <a:r>
              <a:rPr lang="en-US" dirty="0" err="1">
                <a:cs typeface="Calibri"/>
              </a:rPr>
              <a:t>skjerm</a:t>
            </a:r>
            <a:r>
              <a:rPr lang="en-US" dirty="0">
                <a:cs typeface="Calibri"/>
              </a:rPr>
              <a:t>. </a:t>
            </a:r>
          </a:p>
        </p:txBody>
      </p:sp>
      <p:sp>
        <p:nvSpPr>
          <p:cNvPr id="4" name="Slide Number Placeholder 3"/>
          <p:cNvSpPr>
            <a:spLocks noGrp="1"/>
          </p:cNvSpPr>
          <p:nvPr>
            <p:ph type="sldNum" sz="quarter" idx="5"/>
          </p:nvPr>
        </p:nvSpPr>
        <p:spPr/>
        <p:txBody>
          <a:bodyPr/>
          <a:lstStyle/>
          <a:p>
            <a:fld id="{A13DC943-7265-4FDA-8CCD-975C521673DB}" type="slidenum">
              <a:rPr lang="en-US"/>
              <a:t>6</a:t>
            </a:fld>
            <a:endParaRPr lang="en-US"/>
          </a:p>
        </p:txBody>
      </p:sp>
    </p:spTree>
    <p:extLst>
      <p:ext uri="{BB962C8B-B14F-4D97-AF65-F5344CB8AC3E}">
        <p14:creationId xmlns:p14="http://schemas.microsoft.com/office/powerpoint/2010/main" val="2940945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cs typeface="Calibri"/>
              </a:rPr>
              <a:t>Øystein</a:t>
            </a:r>
          </a:p>
          <a:p>
            <a:r>
              <a:rPr lang="nb-NO">
                <a:cs typeface="Calibri"/>
              </a:rPr>
              <a:t>To kategorier fritekstsvar: Støy/forstyrrelser (utenfra og kollektiv/ familie) og mangel på egnet arbeidssted (rom, stol, skrivebord).</a:t>
            </a:r>
          </a:p>
          <a:p>
            <a:r>
              <a:rPr lang="nb-NO"/>
              <a:t>Ja: 237, 62%</a:t>
            </a:r>
            <a:endParaRPr lang="en-US">
              <a:cs typeface="Calibri"/>
            </a:endParaRPr>
          </a:p>
          <a:p>
            <a:r>
              <a:rPr lang="nb-NO"/>
              <a:t>Nei, arbeidsplassen min er ikke fullt egnet: 118, 31%</a:t>
            </a:r>
            <a:endParaRPr lang="en-US"/>
          </a:p>
          <a:p>
            <a:r>
              <a:rPr lang="nb-NO"/>
              <a:t>Nei, har ikke en egnet arbeidsplass til å gjennomføre hjemmeeksamen: 25, 7%</a:t>
            </a:r>
            <a:endParaRPr lang="nb-NO">
              <a:cs typeface="Calibri"/>
            </a:endParaRPr>
          </a:p>
        </p:txBody>
      </p:sp>
      <p:sp>
        <p:nvSpPr>
          <p:cNvPr id="4" name="Plassholder for lysbildenummer 3"/>
          <p:cNvSpPr>
            <a:spLocks noGrp="1"/>
          </p:cNvSpPr>
          <p:nvPr>
            <p:ph type="sldNum" sz="quarter" idx="5"/>
          </p:nvPr>
        </p:nvSpPr>
        <p:spPr/>
        <p:txBody>
          <a:bodyPr/>
          <a:lstStyle/>
          <a:p>
            <a:fld id="{A13DC943-7265-4FDA-8CCD-975C521673DB}" type="slidenum">
              <a:rPr lang="en-US"/>
              <a:t>7</a:t>
            </a:fld>
            <a:endParaRPr lang="en-US"/>
          </a:p>
        </p:txBody>
      </p:sp>
    </p:spTree>
    <p:extLst>
      <p:ext uri="{BB962C8B-B14F-4D97-AF65-F5344CB8AC3E}">
        <p14:creationId xmlns:p14="http://schemas.microsoft.com/office/powerpoint/2010/main" val="252468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Øystein</a:t>
            </a:r>
          </a:p>
        </p:txBody>
      </p:sp>
      <p:sp>
        <p:nvSpPr>
          <p:cNvPr id="4" name="Slide Number Placeholder 3"/>
          <p:cNvSpPr>
            <a:spLocks noGrp="1"/>
          </p:cNvSpPr>
          <p:nvPr>
            <p:ph type="sldNum" sz="quarter" idx="5"/>
          </p:nvPr>
        </p:nvSpPr>
        <p:spPr/>
        <p:txBody>
          <a:bodyPr/>
          <a:lstStyle/>
          <a:p>
            <a:fld id="{A13DC943-7265-4FDA-8CCD-975C521673DB}" type="slidenum">
              <a:rPr lang="en-US"/>
              <a:t>8</a:t>
            </a:fld>
            <a:endParaRPr lang="en-US"/>
          </a:p>
        </p:txBody>
      </p:sp>
    </p:spTree>
    <p:extLst>
      <p:ext uri="{BB962C8B-B14F-4D97-AF65-F5344CB8AC3E}">
        <p14:creationId xmlns:p14="http://schemas.microsoft.com/office/powerpoint/2010/main" val="1850415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Særlig god informasjon om krav til kildehenvisninger</a:t>
            </a:r>
          </a:p>
        </p:txBody>
      </p:sp>
      <p:sp>
        <p:nvSpPr>
          <p:cNvPr id="4" name="Plassholder for lysbildenummer 3"/>
          <p:cNvSpPr>
            <a:spLocks noGrp="1"/>
          </p:cNvSpPr>
          <p:nvPr>
            <p:ph type="sldNum" sz="quarter" idx="5"/>
          </p:nvPr>
        </p:nvSpPr>
        <p:spPr/>
        <p:txBody>
          <a:bodyPr/>
          <a:lstStyle/>
          <a:p>
            <a:fld id="{A13DC943-7265-4FDA-8CCD-975C521673DB}" type="slidenum">
              <a:rPr lang="en-US" smtClean="0"/>
              <a:t>9</a:t>
            </a:fld>
            <a:endParaRPr lang="en-US"/>
          </a:p>
        </p:txBody>
      </p:sp>
    </p:spTree>
    <p:extLst>
      <p:ext uri="{BB962C8B-B14F-4D97-AF65-F5344CB8AC3E}">
        <p14:creationId xmlns:p14="http://schemas.microsoft.com/office/powerpoint/2010/main" val="1646092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Mira</a:t>
            </a:r>
          </a:p>
          <a:p>
            <a:endParaRPr lang="en-US" dirty="0">
              <a:cs typeface="Calibri"/>
            </a:endParaRPr>
          </a:p>
          <a:p>
            <a:r>
              <a:rPr lang="en-US" dirty="0">
                <a:cs typeface="Calibri"/>
              </a:rPr>
              <a:t>Fag: </a:t>
            </a:r>
            <a:r>
              <a:rPr lang="en-US" dirty="0" err="1">
                <a:cs typeface="Calibri"/>
              </a:rPr>
              <a:t>exfac</a:t>
            </a:r>
            <a:r>
              <a:rPr lang="en-US" dirty="0">
                <a:cs typeface="Calibri"/>
              </a:rPr>
              <a:t>, 1211, 2211, 4123 (</a:t>
            </a:r>
            <a:r>
              <a:rPr lang="en-US" dirty="0" err="1">
                <a:cs typeface="Calibri"/>
              </a:rPr>
              <a:t>rettsfilosofi</a:t>
            </a:r>
            <a:r>
              <a:rPr lang="en-US" dirty="0">
                <a:cs typeface="Calibri"/>
              </a:rPr>
              <a:t>), 4211 (</a:t>
            </a:r>
            <a:r>
              <a:rPr lang="en-US" dirty="0" err="1">
                <a:cs typeface="Calibri"/>
              </a:rPr>
              <a:t>straff</a:t>
            </a:r>
            <a:r>
              <a:rPr lang="en-US" dirty="0">
                <a:cs typeface="Calibri"/>
              </a:rPr>
              <a:t>/ </a:t>
            </a:r>
            <a:r>
              <a:rPr lang="en-US" dirty="0" err="1">
                <a:cs typeface="Calibri"/>
              </a:rPr>
              <a:t>prosess</a:t>
            </a:r>
            <a:r>
              <a:rPr lang="en-US" dirty="0">
                <a:cs typeface="Calibri"/>
              </a:rPr>
              <a:t>). (+ 1 pers </a:t>
            </a:r>
            <a:r>
              <a:rPr lang="en-US" dirty="0" err="1">
                <a:cs typeface="Calibri"/>
              </a:rPr>
              <a:t>på</a:t>
            </a:r>
            <a:r>
              <a:rPr lang="en-US" dirty="0">
                <a:cs typeface="Calibri"/>
              </a:rPr>
              <a:t> 1111)</a:t>
            </a:r>
          </a:p>
        </p:txBody>
      </p:sp>
      <p:sp>
        <p:nvSpPr>
          <p:cNvPr id="4" name="Slide Number Placeholder 3"/>
          <p:cNvSpPr>
            <a:spLocks noGrp="1"/>
          </p:cNvSpPr>
          <p:nvPr>
            <p:ph type="sldNum" sz="quarter" idx="5"/>
          </p:nvPr>
        </p:nvSpPr>
        <p:spPr/>
        <p:txBody>
          <a:bodyPr/>
          <a:lstStyle/>
          <a:p>
            <a:fld id="{A13DC943-7265-4FDA-8CCD-975C521673DB}" type="slidenum">
              <a:rPr lang="en-US"/>
              <a:t>10</a:t>
            </a:fld>
            <a:endParaRPr lang="en-US"/>
          </a:p>
        </p:txBody>
      </p:sp>
    </p:spTree>
    <p:extLst>
      <p:ext uri="{BB962C8B-B14F-4D97-AF65-F5344CB8AC3E}">
        <p14:creationId xmlns:p14="http://schemas.microsoft.com/office/powerpoint/2010/main" val="61015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167EE-4AF3-437B-A8A5-6DD9FEE47C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6E9E43-8E91-43CE-9A5D-5A89A887C2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4B5C2C2-188A-4662-9FE1-D62936A205F0}"/>
              </a:ext>
            </a:extLst>
          </p:cNvPr>
          <p:cNvSpPr>
            <a:spLocks noGrp="1"/>
          </p:cNvSpPr>
          <p:nvPr>
            <p:ph type="dt" sz="half" idx="10"/>
          </p:nvPr>
        </p:nvSpPr>
        <p:spPr/>
        <p:txBody>
          <a:bodyPr/>
          <a:lstStyle/>
          <a:p>
            <a:fld id="{C26B68F7-14B0-4499-90F0-62CD0B4915EE}" type="datetimeFigureOut">
              <a:rPr lang="en-US" smtClean="0"/>
              <a:t>10/28/2020</a:t>
            </a:fld>
            <a:endParaRPr lang="en-US"/>
          </a:p>
        </p:txBody>
      </p:sp>
      <p:sp>
        <p:nvSpPr>
          <p:cNvPr id="5" name="Footer Placeholder 4">
            <a:extLst>
              <a:ext uri="{FF2B5EF4-FFF2-40B4-BE49-F238E27FC236}">
                <a16:creationId xmlns:a16="http://schemas.microsoft.com/office/drawing/2014/main" id="{01C01F9C-1227-495A-B6DE-F8DC6A90E9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B9F14-7F75-45CA-8C8A-8AD9FDBACCED}"/>
              </a:ext>
            </a:extLst>
          </p:cNvPr>
          <p:cNvSpPr>
            <a:spLocks noGrp="1"/>
          </p:cNvSpPr>
          <p:nvPr>
            <p:ph type="sldNum" sz="quarter" idx="12"/>
          </p:nvPr>
        </p:nvSpPr>
        <p:spPr/>
        <p:txBody>
          <a:bodyPr/>
          <a:lstStyle/>
          <a:p>
            <a:fld id="{4125D779-F69F-4526-A007-C70E67209FBA}" type="slidenum">
              <a:rPr lang="en-US" smtClean="0"/>
              <a:t>‹#›</a:t>
            </a:fld>
            <a:endParaRPr lang="en-US"/>
          </a:p>
        </p:txBody>
      </p:sp>
    </p:spTree>
    <p:extLst>
      <p:ext uri="{BB962C8B-B14F-4D97-AF65-F5344CB8AC3E}">
        <p14:creationId xmlns:p14="http://schemas.microsoft.com/office/powerpoint/2010/main" val="684077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39155-52B9-4BB2-887B-777B149F0B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C3FC9C-91FA-4A84-B0C8-3188DF834E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5A67A0-38C9-404B-920A-DA17BBDD2D00}"/>
              </a:ext>
            </a:extLst>
          </p:cNvPr>
          <p:cNvSpPr>
            <a:spLocks noGrp="1"/>
          </p:cNvSpPr>
          <p:nvPr>
            <p:ph type="dt" sz="half" idx="10"/>
          </p:nvPr>
        </p:nvSpPr>
        <p:spPr/>
        <p:txBody>
          <a:bodyPr/>
          <a:lstStyle/>
          <a:p>
            <a:fld id="{C26B68F7-14B0-4499-90F0-62CD0B4915EE}" type="datetimeFigureOut">
              <a:rPr lang="en-US" smtClean="0"/>
              <a:t>10/28/2020</a:t>
            </a:fld>
            <a:endParaRPr lang="en-US"/>
          </a:p>
        </p:txBody>
      </p:sp>
      <p:sp>
        <p:nvSpPr>
          <p:cNvPr id="5" name="Footer Placeholder 4">
            <a:extLst>
              <a:ext uri="{FF2B5EF4-FFF2-40B4-BE49-F238E27FC236}">
                <a16:creationId xmlns:a16="http://schemas.microsoft.com/office/drawing/2014/main" id="{7408CF07-DD7A-4B65-B3C6-C8BAD5ACB0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09CD7D-F3E3-4B88-BC00-8A87D308811E}"/>
              </a:ext>
            </a:extLst>
          </p:cNvPr>
          <p:cNvSpPr>
            <a:spLocks noGrp="1"/>
          </p:cNvSpPr>
          <p:nvPr>
            <p:ph type="sldNum" sz="quarter" idx="12"/>
          </p:nvPr>
        </p:nvSpPr>
        <p:spPr/>
        <p:txBody>
          <a:bodyPr/>
          <a:lstStyle/>
          <a:p>
            <a:fld id="{4125D779-F69F-4526-A007-C70E67209FBA}" type="slidenum">
              <a:rPr lang="en-US" smtClean="0"/>
              <a:t>‹#›</a:t>
            </a:fld>
            <a:endParaRPr lang="en-US"/>
          </a:p>
        </p:txBody>
      </p:sp>
    </p:spTree>
    <p:extLst>
      <p:ext uri="{BB962C8B-B14F-4D97-AF65-F5344CB8AC3E}">
        <p14:creationId xmlns:p14="http://schemas.microsoft.com/office/powerpoint/2010/main" val="3671566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07E09-A906-44DE-8506-D0CD72E2265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379AF0-26A9-4D08-B69C-822957534D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37E29A-4CBA-46CF-8161-8F7C83423ABC}"/>
              </a:ext>
            </a:extLst>
          </p:cNvPr>
          <p:cNvSpPr>
            <a:spLocks noGrp="1"/>
          </p:cNvSpPr>
          <p:nvPr>
            <p:ph type="dt" sz="half" idx="10"/>
          </p:nvPr>
        </p:nvSpPr>
        <p:spPr/>
        <p:txBody>
          <a:bodyPr/>
          <a:lstStyle/>
          <a:p>
            <a:fld id="{C26B68F7-14B0-4499-90F0-62CD0B4915EE}" type="datetimeFigureOut">
              <a:rPr lang="en-US" smtClean="0"/>
              <a:t>10/28/2020</a:t>
            </a:fld>
            <a:endParaRPr lang="en-US"/>
          </a:p>
        </p:txBody>
      </p:sp>
      <p:sp>
        <p:nvSpPr>
          <p:cNvPr id="5" name="Footer Placeholder 4">
            <a:extLst>
              <a:ext uri="{FF2B5EF4-FFF2-40B4-BE49-F238E27FC236}">
                <a16:creationId xmlns:a16="http://schemas.microsoft.com/office/drawing/2014/main" id="{78A7F5E4-21B5-496C-AB62-B341D912E4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90184C-C175-4D35-8B56-FAB6E01C9E34}"/>
              </a:ext>
            </a:extLst>
          </p:cNvPr>
          <p:cNvSpPr>
            <a:spLocks noGrp="1"/>
          </p:cNvSpPr>
          <p:nvPr>
            <p:ph type="sldNum" sz="quarter" idx="12"/>
          </p:nvPr>
        </p:nvSpPr>
        <p:spPr/>
        <p:txBody>
          <a:bodyPr/>
          <a:lstStyle/>
          <a:p>
            <a:fld id="{4125D779-F69F-4526-A007-C70E67209FBA}" type="slidenum">
              <a:rPr lang="en-US" smtClean="0"/>
              <a:t>‹#›</a:t>
            </a:fld>
            <a:endParaRPr lang="en-US"/>
          </a:p>
        </p:txBody>
      </p:sp>
    </p:spTree>
    <p:extLst>
      <p:ext uri="{BB962C8B-B14F-4D97-AF65-F5344CB8AC3E}">
        <p14:creationId xmlns:p14="http://schemas.microsoft.com/office/powerpoint/2010/main" val="1127339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537E0-0250-46BD-8F7B-D950303635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27CDEC-BE18-46BA-8265-CE0A94787B5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9A2E212-9B6B-43DF-BFD2-F098DC35E9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8C0587-F044-4B69-B0DC-4B9B99429E6E}"/>
              </a:ext>
            </a:extLst>
          </p:cNvPr>
          <p:cNvSpPr>
            <a:spLocks noGrp="1"/>
          </p:cNvSpPr>
          <p:nvPr>
            <p:ph type="dt" sz="half" idx="10"/>
          </p:nvPr>
        </p:nvSpPr>
        <p:spPr/>
        <p:txBody>
          <a:bodyPr/>
          <a:lstStyle/>
          <a:p>
            <a:fld id="{C26B68F7-14B0-4499-90F0-62CD0B4915EE}" type="datetimeFigureOut">
              <a:rPr lang="en-US" smtClean="0"/>
              <a:t>10/28/2020</a:t>
            </a:fld>
            <a:endParaRPr lang="en-US"/>
          </a:p>
        </p:txBody>
      </p:sp>
      <p:sp>
        <p:nvSpPr>
          <p:cNvPr id="6" name="Footer Placeholder 5">
            <a:extLst>
              <a:ext uri="{FF2B5EF4-FFF2-40B4-BE49-F238E27FC236}">
                <a16:creationId xmlns:a16="http://schemas.microsoft.com/office/drawing/2014/main" id="{39829C98-D685-40AB-80E3-C77A950D3D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8D1A31-B604-4F4E-8167-A48CBD0CCE97}"/>
              </a:ext>
            </a:extLst>
          </p:cNvPr>
          <p:cNvSpPr>
            <a:spLocks noGrp="1"/>
          </p:cNvSpPr>
          <p:nvPr>
            <p:ph type="sldNum" sz="quarter" idx="12"/>
          </p:nvPr>
        </p:nvSpPr>
        <p:spPr/>
        <p:txBody>
          <a:bodyPr/>
          <a:lstStyle/>
          <a:p>
            <a:fld id="{4125D779-F69F-4526-A007-C70E67209FBA}" type="slidenum">
              <a:rPr lang="en-US" smtClean="0"/>
              <a:t>‹#›</a:t>
            </a:fld>
            <a:endParaRPr lang="en-US"/>
          </a:p>
        </p:txBody>
      </p:sp>
    </p:spTree>
    <p:extLst>
      <p:ext uri="{BB962C8B-B14F-4D97-AF65-F5344CB8AC3E}">
        <p14:creationId xmlns:p14="http://schemas.microsoft.com/office/powerpoint/2010/main" val="2014419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44689-79CC-48C9-95CB-DF8AD6B7C23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DA57A3-E4CA-44F1-AA36-EA98414071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3BD526-24E6-448A-A7F9-5862232F0E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6569891-7DE5-475B-AC21-0041AB6618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CA8137-B05E-4937-AF14-E68181D29D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73F297C-A59D-4808-8892-4A2386C3454B}"/>
              </a:ext>
            </a:extLst>
          </p:cNvPr>
          <p:cNvSpPr>
            <a:spLocks noGrp="1"/>
          </p:cNvSpPr>
          <p:nvPr>
            <p:ph type="dt" sz="half" idx="10"/>
          </p:nvPr>
        </p:nvSpPr>
        <p:spPr/>
        <p:txBody>
          <a:bodyPr/>
          <a:lstStyle/>
          <a:p>
            <a:fld id="{C26B68F7-14B0-4499-90F0-62CD0B4915EE}" type="datetimeFigureOut">
              <a:rPr lang="en-US" smtClean="0"/>
              <a:t>10/28/2020</a:t>
            </a:fld>
            <a:endParaRPr lang="en-US"/>
          </a:p>
        </p:txBody>
      </p:sp>
      <p:sp>
        <p:nvSpPr>
          <p:cNvPr id="8" name="Footer Placeholder 7">
            <a:extLst>
              <a:ext uri="{FF2B5EF4-FFF2-40B4-BE49-F238E27FC236}">
                <a16:creationId xmlns:a16="http://schemas.microsoft.com/office/drawing/2014/main" id="{4691C0CC-8B11-49F9-B00C-6D5F2953E8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558F73-6D79-41C8-B785-30953A15EF49}"/>
              </a:ext>
            </a:extLst>
          </p:cNvPr>
          <p:cNvSpPr>
            <a:spLocks noGrp="1"/>
          </p:cNvSpPr>
          <p:nvPr>
            <p:ph type="sldNum" sz="quarter" idx="12"/>
          </p:nvPr>
        </p:nvSpPr>
        <p:spPr/>
        <p:txBody>
          <a:bodyPr/>
          <a:lstStyle/>
          <a:p>
            <a:fld id="{4125D779-F69F-4526-A007-C70E67209FBA}" type="slidenum">
              <a:rPr lang="en-US" smtClean="0"/>
              <a:t>‹#›</a:t>
            </a:fld>
            <a:endParaRPr lang="en-US"/>
          </a:p>
        </p:txBody>
      </p:sp>
    </p:spTree>
    <p:extLst>
      <p:ext uri="{BB962C8B-B14F-4D97-AF65-F5344CB8AC3E}">
        <p14:creationId xmlns:p14="http://schemas.microsoft.com/office/powerpoint/2010/main" val="329579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C9264-1F3E-48D6-963F-9B1259E7001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71159B3-2613-4A7B-B253-39FCCC86AF08}"/>
              </a:ext>
            </a:extLst>
          </p:cNvPr>
          <p:cNvSpPr>
            <a:spLocks noGrp="1"/>
          </p:cNvSpPr>
          <p:nvPr>
            <p:ph type="dt" sz="half" idx="10"/>
          </p:nvPr>
        </p:nvSpPr>
        <p:spPr/>
        <p:txBody>
          <a:bodyPr/>
          <a:lstStyle/>
          <a:p>
            <a:fld id="{C26B68F7-14B0-4499-90F0-62CD0B4915EE}" type="datetimeFigureOut">
              <a:rPr lang="en-US" smtClean="0"/>
              <a:t>10/28/2020</a:t>
            </a:fld>
            <a:endParaRPr lang="en-US"/>
          </a:p>
        </p:txBody>
      </p:sp>
      <p:sp>
        <p:nvSpPr>
          <p:cNvPr id="4" name="Footer Placeholder 3">
            <a:extLst>
              <a:ext uri="{FF2B5EF4-FFF2-40B4-BE49-F238E27FC236}">
                <a16:creationId xmlns:a16="http://schemas.microsoft.com/office/drawing/2014/main" id="{2912323B-E046-45D4-8B3D-D2160184874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535D22-989C-4167-9871-D5F485D813A7}"/>
              </a:ext>
            </a:extLst>
          </p:cNvPr>
          <p:cNvSpPr>
            <a:spLocks noGrp="1"/>
          </p:cNvSpPr>
          <p:nvPr>
            <p:ph type="sldNum" sz="quarter" idx="12"/>
          </p:nvPr>
        </p:nvSpPr>
        <p:spPr/>
        <p:txBody>
          <a:bodyPr/>
          <a:lstStyle/>
          <a:p>
            <a:fld id="{4125D779-F69F-4526-A007-C70E67209FBA}" type="slidenum">
              <a:rPr lang="en-US" smtClean="0"/>
              <a:t>‹#›</a:t>
            </a:fld>
            <a:endParaRPr lang="en-US"/>
          </a:p>
        </p:txBody>
      </p:sp>
    </p:spTree>
    <p:extLst>
      <p:ext uri="{BB962C8B-B14F-4D97-AF65-F5344CB8AC3E}">
        <p14:creationId xmlns:p14="http://schemas.microsoft.com/office/powerpoint/2010/main" val="3682253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E487D0-738C-4B0A-B7D1-215436A7E896}"/>
              </a:ext>
            </a:extLst>
          </p:cNvPr>
          <p:cNvSpPr>
            <a:spLocks noGrp="1"/>
          </p:cNvSpPr>
          <p:nvPr>
            <p:ph type="dt" sz="half" idx="10"/>
          </p:nvPr>
        </p:nvSpPr>
        <p:spPr/>
        <p:txBody>
          <a:bodyPr/>
          <a:lstStyle/>
          <a:p>
            <a:fld id="{C26B68F7-14B0-4499-90F0-62CD0B4915EE}" type="datetimeFigureOut">
              <a:rPr lang="en-US" smtClean="0"/>
              <a:t>10/28/2020</a:t>
            </a:fld>
            <a:endParaRPr lang="en-US"/>
          </a:p>
        </p:txBody>
      </p:sp>
      <p:sp>
        <p:nvSpPr>
          <p:cNvPr id="3" name="Footer Placeholder 2">
            <a:extLst>
              <a:ext uri="{FF2B5EF4-FFF2-40B4-BE49-F238E27FC236}">
                <a16:creationId xmlns:a16="http://schemas.microsoft.com/office/drawing/2014/main" id="{16E653AA-42F8-4987-99C6-DE4148D88B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756FE28-F06E-4C2B-A5D9-0B23D7A1EAC1}"/>
              </a:ext>
            </a:extLst>
          </p:cNvPr>
          <p:cNvSpPr>
            <a:spLocks noGrp="1"/>
          </p:cNvSpPr>
          <p:nvPr>
            <p:ph type="sldNum" sz="quarter" idx="12"/>
          </p:nvPr>
        </p:nvSpPr>
        <p:spPr/>
        <p:txBody>
          <a:bodyPr/>
          <a:lstStyle/>
          <a:p>
            <a:fld id="{4125D779-F69F-4526-A007-C70E67209FBA}" type="slidenum">
              <a:rPr lang="en-US" smtClean="0"/>
              <a:t>‹#›</a:t>
            </a:fld>
            <a:endParaRPr lang="en-US"/>
          </a:p>
        </p:txBody>
      </p:sp>
    </p:spTree>
    <p:extLst>
      <p:ext uri="{BB962C8B-B14F-4D97-AF65-F5344CB8AC3E}">
        <p14:creationId xmlns:p14="http://schemas.microsoft.com/office/powerpoint/2010/main" val="1944034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EDF19-11BA-4D5D-A405-5DF10930AF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60178B1-BC10-4E88-9B08-BA66C918D7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2FF317-1ABE-48F6-922A-7E14E811E1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613CF6-BA59-47EA-8008-D79EE7597137}"/>
              </a:ext>
            </a:extLst>
          </p:cNvPr>
          <p:cNvSpPr>
            <a:spLocks noGrp="1"/>
          </p:cNvSpPr>
          <p:nvPr>
            <p:ph type="dt" sz="half" idx="10"/>
          </p:nvPr>
        </p:nvSpPr>
        <p:spPr/>
        <p:txBody>
          <a:bodyPr/>
          <a:lstStyle/>
          <a:p>
            <a:fld id="{C26B68F7-14B0-4499-90F0-62CD0B4915EE}" type="datetimeFigureOut">
              <a:rPr lang="en-US" smtClean="0"/>
              <a:t>10/28/2020</a:t>
            </a:fld>
            <a:endParaRPr lang="en-US"/>
          </a:p>
        </p:txBody>
      </p:sp>
      <p:sp>
        <p:nvSpPr>
          <p:cNvPr id="6" name="Footer Placeholder 5">
            <a:extLst>
              <a:ext uri="{FF2B5EF4-FFF2-40B4-BE49-F238E27FC236}">
                <a16:creationId xmlns:a16="http://schemas.microsoft.com/office/drawing/2014/main" id="{66938732-1CE5-4CE4-A52D-1FC1A88B4D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7F92BE-3D9C-4228-97CB-01CD0DA7B95D}"/>
              </a:ext>
            </a:extLst>
          </p:cNvPr>
          <p:cNvSpPr>
            <a:spLocks noGrp="1"/>
          </p:cNvSpPr>
          <p:nvPr>
            <p:ph type="sldNum" sz="quarter" idx="12"/>
          </p:nvPr>
        </p:nvSpPr>
        <p:spPr/>
        <p:txBody>
          <a:bodyPr/>
          <a:lstStyle/>
          <a:p>
            <a:fld id="{4125D779-F69F-4526-A007-C70E67209FBA}" type="slidenum">
              <a:rPr lang="en-US" smtClean="0"/>
              <a:t>‹#›</a:t>
            </a:fld>
            <a:endParaRPr lang="en-US"/>
          </a:p>
        </p:txBody>
      </p:sp>
    </p:spTree>
    <p:extLst>
      <p:ext uri="{BB962C8B-B14F-4D97-AF65-F5344CB8AC3E}">
        <p14:creationId xmlns:p14="http://schemas.microsoft.com/office/powerpoint/2010/main" val="3729651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56581-ABF7-47B7-BA08-F720C57110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0A48D9-EE72-4F83-B9BC-C870CF4663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4A71C41-C2BC-4695-BDCC-0B5B71B17A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4D56D3-B22E-40F6-9F66-5516B1D412F0}"/>
              </a:ext>
            </a:extLst>
          </p:cNvPr>
          <p:cNvSpPr>
            <a:spLocks noGrp="1"/>
          </p:cNvSpPr>
          <p:nvPr>
            <p:ph type="dt" sz="half" idx="10"/>
          </p:nvPr>
        </p:nvSpPr>
        <p:spPr/>
        <p:txBody>
          <a:bodyPr/>
          <a:lstStyle/>
          <a:p>
            <a:fld id="{C26B68F7-14B0-4499-90F0-62CD0B4915EE}" type="datetimeFigureOut">
              <a:rPr lang="en-US" smtClean="0"/>
              <a:t>10/28/2020</a:t>
            </a:fld>
            <a:endParaRPr lang="en-US"/>
          </a:p>
        </p:txBody>
      </p:sp>
      <p:sp>
        <p:nvSpPr>
          <p:cNvPr id="6" name="Footer Placeholder 5">
            <a:extLst>
              <a:ext uri="{FF2B5EF4-FFF2-40B4-BE49-F238E27FC236}">
                <a16:creationId xmlns:a16="http://schemas.microsoft.com/office/drawing/2014/main" id="{6745AD96-87F6-4B82-B543-A9913378A2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A268A1-DF72-4432-B04D-C6E6DD761205}"/>
              </a:ext>
            </a:extLst>
          </p:cNvPr>
          <p:cNvSpPr>
            <a:spLocks noGrp="1"/>
          </p:cNvSpPr>
          <p:nvPr>
            <p:ph type="sldNum" sz="quarter" idx="12"/>
          </p:nvPr>
        </p:nvSpPr>
        <p:spPr/>
        <p:txBody>
          <a:bodyPr/>
          <a:lstStyle/>
          <a:p>
            <a:fld id="{4125D779-F69F-4526-A007-C70E67209FBA}" type="slidenum">
              <a:rPr lang="en-US" smtClean="0"/>
              <a:t>‹#›</a:t>
            </a:fld>
            <a:endParaRPr lang="en-US"/>
          </a:p>
        </p:txBody>
      </p:sp>
    </p:spTree>
    <p:extLst>
      <p:ext uri="{BB962C8B-B14F-4D97-AF65-F5344CB8AC3E}">
        <p14:creationId xmlns:p14="http://schemas.microsoft.com/office/powerpoint/2010/main" val="3681417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313EC-E724-470F-AB94-EA5FD8B5BD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C11E860-7666-457A-B04E-4F77A4F1BCD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E505C7-D201-4878-AE3E-C40771648530}"/>
              </a:ext>
            </a:extLst>
          </p:cNvPr>
          <p:cNvSpPr>
            <a:spLocks noGrp="1"/>
          </p:cNvSpPr>
          <p:nvPr>
            <p:ph type="dt" sz="half" idx="10"/>
          </p:nvPr>
        </p:nvSpPr>
        <p:spPr/>
        <p:txBody>
          <a:bodyPr/>
          <a:lstStyle/>
          <a:p>
            <a:fld id="{C26B68F7-14B0-4499-90F0-62CD0B4915EE}" type="datetimeFigureOut">
              <a:rPr lang="en-US" smtClean="0"/>
              <a:t>10/28/2020</a:t>
            </a:fld>
            <a:endParaRPr lang="en-US"/>
          </a:p>
        </p:txBody>
      </p:sp>
      <p:sp>
        <p:nvSpPr>
          <p:cNvPr id="5" name="Footer Placeholder 4">
            <a:extLst>
              <a:ext uri="{FF2B5EF4-FFF2-40B4-BE49-F238E27FC236}">
                <a16:creationId xmlns:a16="http://schemas.microsoft.com/office/drawing/2014/main" id="{E0257FB6-1CD0-4602-B689-ACA4A80002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67A766-02FA-4E32-B6F9-BCAD25A22B61}"/>
              </a:ext>
            </a:extLst>
          </p:cNvPr>
          <p:cNvSpPr>
            <a:spLocks noGrp="1"/>
          </p:cNvSpPr>
          <p:nvPr>
            <p:ph type="sldNum" sz="quarter" idx="12"/>
          </p:nvPr>
        </p:nvSpPr>
        <p:spPr/>
        <p:txBody>
          <a:bodyPr/>
          <a:lstStyle/>
          <a:p>
            <a:fld id="{4125D779-F69F-4526-A007-C70E67209FBA}" type="slidenum">
              <a:rPr lang="en-US" smtClean="0"/>
              <a:t>‹#›</a:t>
            </a:fld>
            <a:endParaRPr lang="en-US"/>
          </a:p>
        </p:txBody>
      </p:sp>
    </p:spTree>
    <p:extLst>
      <p:ext uri="{BB962C8B-B14F-4D97-AF65-F5344CB8AC3E}">
        <p14:creationId xmlns:p14="http://schemas.microsoft.com/office/powerpoint/2010/main" val="1577210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E1F9DE-DE65-4064-9454-E1361806603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24E2D0F-E85E-481E-8397-7BCC42AFA4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413466-2EDE-4000-804F-F0FBAD979A6A}"/>
              </a:ext>
            </a:extLst>
          </p:cNvPr>
          <p:cNvSpPr>
            <a:spLocks noGrp="1"/>
          </p:cNvSpPr>
          <p:nvPr>
            <p:ph type="dt" sz="half" idx="10"/>
          </p:nvPr>
        </p:nvSpPr>
        <p:spPr/>
        <p:txBody>
          <a:bodyPr/>
          <a:lstStyle/>
          <a:p>
            <a:fld id="{C26B68F7-14B0-4499-90F0-62CD0B4915EE}" type="datetimeFigureOut">
              <a:rPr lang="en-US" smtClean="0"/>
              <a:t>10/28/2020</a:t>
            </a:fld>
            <a:endParaRPr lang="en-US"/>
          </a:p>
        </p:txBody>
      </p:sp>
      <p:sp>
        <p:nvSpPr>
          <p:cNvPr id="5" name="Footer Placeholder 4">
            <a:extLst>
              <a:ext uri="{FF2B5EF4-FFF2-40B4-BE49-F238E27FC236}">
                <a16:creationId xmlns:a16="http://schemas.microsoft.com/office/drawing/2014/main" id="{D4A3899E-2707-4126-91B1-063DBF04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49DF6B-C069-4ED3-9B9A-26F2AAB86E25}"/>
              </a:ext>
            </a:extLst>
          </p:cNvPr>
          <p:cNvSpPr>
            <a:spLocks noGrp="1"/>
          </p:cNvSpPr>
          <p:nvPr>
            <p:ph type="sldNum" sz="quarter" idx="12"/>
          </p:nvPr>
        </p:nvSpPr>
        <p:spPr/>
        <p:txBody>
          <a:bodyPr/>
          <a:lstStyle/>
          <a:p>
            <a:fld id="{4125D779-F69F-4526-A007-C70E67209FBA}" type="slidenum">
              <a:rPr lang="en-US" smtClean="0"/>
              <a:t>‹#›</a:t>
            </a:fld>
            <a:endParaRPr lang="en-US"/>
          </a:p>
        </p:txBody>
      </p:sp>
    </p:spTree>
    <p:extLst>
      <p:ext uri="{BB962C8B-B14F-4D97-AF65-F5344CB8AC3E}">
        <p14:creationId xmlns:p14="http://schemas.microsoft.com/office/powerpoint/2010/main" val="582535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7B5BD2-CC2B-45DD-B70C-12B1AE071A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A549741-9382-4BEF-816B-451E958014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3E5D7F-A169-4811-8CBC-9AAD6C78E3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6B68F7-14B0-4499-90F0-62CD0B4915EE}" type="datetimeFigureOut">
              <a:rPr lang="en-US" smtClean="0"/>
              <a:t>10/28/2020</a:t>
            </a:fld>
            <a:endParaRPr lang="en-US"/>
          </a:p>
        </p:txBody>
      </p:sp>
      <p:sp>
        <p:nvSpPr>
          <p:cNvPr id="5" name="Footer Placeholder 4">
            <a:extLst>
              <a:ext uri="{FF2B5EF4-FFF2-40B4-BE49-F238E27FC236}">
                <a16:creationId xmlns:a16="http://schemas.microsoft.com/office/drawing/2014/main" id="{B10B9784-B64B-4266-8E95-F5794A7A4F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B512F5D-C91A-4C25-817B-916D029F59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5D779-F69F-4526-A007-C70E67209FBA}" type="slidenum">
              <a:rPr lang="en-US" smtClean="0"/>
              <a:t>‹#›</a:t>
            </a:fld>
            <a:endParaRPr lang="en-US"/>
          </a:p>
        </p:txBody>
      </p:sp>
    </p:spTree>
    <p:extLst>
      <p:ext uri="{BB962C8B-B14F-4D97-AF65-F5344CB8AC3E}">
        <p14:creationId xmlns:p14="http://schemas.microsoft.com/office/powerpoint/2010/main" val="8293105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tel 1"/>
          <p:cNvSpPr>
            <a:spLocks noGrp="1" noChangeArrowheads="1"/>
          </p:cNvSpPr>
          <p:nvPr>
            <p:ph type="title"/>
          </p:nvPr>
        </p:nvSpPr>
        <p:spPr/>
        <p:txBody>
          <a:bodyPr/>
          <a:lstStyle/>
          <a:p>
            <a:pPr eaLnBrk="1" hangingPunct="1"/>
            <a:endParaRPr lang="nb-NO" altLang="nb-NO"/>
          </a:p>
        </p:txBody>
      </p:sp>
      <p:pic>
        <p:nvPicPr>
          <p:cNvPr id="13314" name="Plassholder for innhold 4"/>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a:xfrm>
            <a:off x="0" y="26988"/>
            <a:ext cx="12192000" cy="6858000"/>
          </a:xfrm>
        </p:spPr>
      </p:pic>
      <p:sp>
        <p:nvSpPr>
          <p:cNvPr id="13315" name="Rektangel 8"/>
          <p:cNvSpPr>
            <a:spLocks noChangeArrowheads="1"/>
          </p:cNvSpPr>
          <p:nvPr/>
        </p:nvSpPr>
        <p:spPr bwMode="auto">
          <a:xfrm>
            <a:off x="0" y="3429001"/>
            <a:ext cx="12192000" cy="1715654"/>
          </a:xfrm>
          <a:prstGeom prst="rect">
            <a:avLst/>
          </a:prstGeom>
          <a:solidFill>
            <a:schemeClr val="bg1">
              <a:alpha val="8196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har char="•"/>
              <a:defRPr sz="2800">
                <a:solidFill>
                  <a:schemeClr val="tx1"/>
                </a:solidFill>
                <a:latin typeface="Arial" charset="0"/>
                <a:ea typeface="ヒラギノ角ゴ Pro W3" charset="-128"/>
              </a:defRPr>
            </a:lvl1pPr>
            <a:lvl2pPr marL="742950" indent="-285750">
              <a:spcBef>
                <a:spcPct val="20000"/>
              </a:spcBef>
              <a:buChar char="–"/>
              <a:defRPr sz="2400">
                <a:solidFill>
                  <a:schemeClr val="tx1"/>
                </a:solidFill>
                <a:latin typeface="Arial" charset="0"/>
                <a:ea typeface="ヒラギノ角ゴ Pro W3" charset="-128"/>
              </a:defRPr>
            </a:lvl2pPr>
            <a:lvl3pPr marL="1143000" indent="-228600">
              <a:spcBef>
                <a:spcPct val="20000"/>
              </a:spcBef>
              <a:buChar char="•"/>
              <a:defRPr sz="2000">
                <a:solidFill>
                  <a:schemeClr val="tx1"/>
                </a:solidFill>
                <a:latin typeface="Arial" charset="0"/>
                <a:ea typeface="ヒラギノ角ゴ Pro W3" charset="-128"/>
              </a:defRPr>
            </a:lvl3pPr>
            <a:lvl4pPr marL="1600200" indent="-228600">
              <a:spcBef>
                <a:spcPct val="20000"/>
              </a:spcBef>
              <a:buChar char="–"/>
              <a:defRPr>
                <a:solidFill>
                  <a:schemeClr val="tx1"/>
                </a:solidFill>
                <a:latin typeface="Arial" charset="0"/>
                <a:ea typeface="ヒラギノ角ゴ Pro W3" charset="-128"/>
              </a:defRPr>
            </a:lvl4pPr>
            <a:lvl5pPr marL="2057400" indent="-228600">
              <a:spcBef>
                <a:spcPct val="20000"/>
              </a:spcBef>
              <a:buChar char="»"/>
              <a:defRPr sz="1600">
                <a:solidFill>
                  <a:schemeClr val="tx1"/>
                </a:solidFill>
                <a:latin typeface="Arial" charset="0"/>
                <a:ea typeface="ヒラギノ角ゴ Pro W3" charset="-128"/>
              </a:defRPr>
            </a:lvl5pPr>
            <a:lvl6pPr marL="2514600" indent="-228600" eaLnBrk="0" fontAlgn="base" hangingPunct="0">
              <a:spcBef>
                <a:spcPct val="20000"/>
              </a:spcBef>
              <a:spcAft>
                <a:spcPct val="0"/>
              </a:spcAft>
              <a:buChar char="»"/>
              <a:defRPr sz="1600">
                <a:solidFill>
                  <a:schemeClr val="tx1"/>
                </a:solidFill>
                <a:latin typeface="Arial" charset="0"/>
                <a:ea typeface="ヒラギノ角ゴ Pro W3" charset="-128"/>
              </a:defRPr>
            </a:lvl6pPr>
            <a:lvl7pPr marL="2971800" indent="-228600" eaLnBrk="0" fontAlgn="base" hangingPunct="0">
              <a:spcBef>
                <a:spcPct val="20000"/>
              </a:spcBef>
              <a:spcAft>
                <a:spcPct val="0"/>
              </a:spcAft>
              <a:buChar char="»"/>
              <a:defRPr sz="1600">
                <a:solidFill>
                  <a:schemeClr val="tx1"/>
                </a:solidFill>
                <a:latin typeface="Arial" charset="0"/>
                <a:ea typeface="ヒラギノ角ゴ Pro W3" charset="-128"/>
              </a:defRPr>
            </a:lvl7pPr>
            <a:lvl8pPr marL="3429000" indent="-228600" eaLnBrk="0" fontAlgn="base" hangingPunct="0">
              <a:spcBef>
                <a:spcPct val="20000"/>
              </a:spcBef>
              <a:spcAft>
                <a:spcPct val="0"/>
              </a:spcAft>
              <a:buChar char="»"/>
              <a:defRPr sz="1600">
                <a:solidFill>
                  <a:schemeClr val="tx1"/>
                </a:solidFill>
                <a:latin typeface="Arial" charset="0"/>
                <a:ea typeface="ヒラギノ角ゴ Pro W3" charset="-128"/>
              </a:defRPr>
            </a:lvl8pPr>
            <a:lvl9pPr marL="3886200" indent="-228600" eaLnBrk="0" fontAlgn="base" hangingPunct="0">
              <a:spcBef>
                <a:spcPct val="20000"/>
              </a:spcBef>
              <a:spcAft>
                <a:spcPct val="0"/>
              </a:spcAft>
              <a:buChar char="»"/>
              <a:defRPr sz="1600">
                <a:solidFill>
                  <a:schemeClr val="tx1"/>
                </a:solidFill>
                <a:latin typeface="Arial" charset="0"/>
                <a:ea typeface="ヒラギノ角ゴ Pro W3" charset="-128"/>
              </a:defRPr>
            </a:lvl9pPr>
          </a:lstStyle>
          <a:p>
            <a:pPr>
              <a:spcBef>
                <a:spcPct val="0"/>
              </a:spcBef>
              <a:buFontTx/>
              <a:buNone/>
            </a:pPr>
            <a:endParaRPr lang="nb-NO" altLang="nb-NO" sz="2000">
              <a:solidFill>
                <a:srgbClr val="000000"/>
              </a:solidFill>
            </a:endParaRPr>
          </a:p>
        </p:txBody>
      </p:sp>
      <p:sp>
        <p:nvSpPr>
          <p:cNvPr id="13316" name="Title 3"/>
          <p:cNvSpPr txBox="1">
            <a:spLocks/>
          </p:cNvSpPr>
          <p:nvPr/>
        </p:nvSpPr>
        <p:spPr bwMode="auto">
          <a:xfrm>
            <a:off x="0" y="4402717"/>
            <a:ext cx="12192000" cy="73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har char="•"/>
              <a:defRPr sz="2800">
                <a:solidFill>
                  <a:schemeClr val="tx1"/>
                </a:solidFill>
                <a:latin typeface="Arial" charset="0"/>
                <a:ea typeface="ヒラギノ角ゴ Pro W3" charset="-128"/>
              </a:defRPr>
            </a:lvl1pPr>
            <a:lvl2pPr marL="742950" indent="-285750">
              <a:spcBef>
                <a:spcPct val="20000"/>
              </a:spcBef>
              <a:buChar char="–"/>
              <a:defRPr sz="2400">
                <a:solidFill>
                  <a:schemeClr val="tx1"/>
                </a:solidFill>
                <a:latin typeface="Arial" charset="0"/>
                <a:ea typeface="ヒラギノ角ゴ Pro W3" charset="-128"/>
              </a:defRPr>
            </a:lvl2pPr>
            <a:lvl3pPr marL="1143000" indent="-228600">
              <a:spcBef>
                <a:spcPct val="20000"/>
              </a:spcBef>
              <a:buChar char="•"/>
              <a:defRPr sz="2000">
                <a:solidFill>
                  <a:schemeClr val="tx1"/>
                </a:solidFill>
                <a:latin typeface="Arial" charset="0"/>
                <a:ea typeface="ヒラギノ角ゴ Pro W3" charset="-128"/>
              </a:defRPr>
            </a:lvl3pPr>
            <a:lvl4pPr marL="1600200" indent="-228600">
              <a:spcBef>
                <a:spcPct val="20000"/>
              </a:spcBef>
              <a:buChar char="–"/>
              <a:defRPr>
                <a:solidFill>
                  <a:schemeClr val="tx1"/>
                </a:solidFill>
                <a:latin typeface="Arial" charset="0"/>
                <a:ea typeface="ヒラギノ角ゴ Pro W3" charset="-128"/>
              </a:defRPr>
            </a:lvl4pPr>
            <a:lvl5pPr marL="2057400" indent="-228600">
              <a:spcBef>
                <a:spcPct val="20000"/>
              </a:spcBef>
              <a:buChar char="»"/>
              <a:defRPr sz="1600">
                <a:solidFill>
                  <a:schemeClr val="tx1"/>
                </a:solidFill>
                <a:latin typeface="Arial" charset="0"/>
                <a:ea typeface="ヒラギノ角ゴ Pro W3" charset="-128"/>
              </a:defRPr>
            </a:lvl5pPr>
            <a:lvl6pPr marL="2514600" indent="-228600" eaLnBrk="0" fontAlgn="base" hangingPunct="0">
              <a:spcBef>
                <a:spcPct val="20000"/>
              </a:spcBef>
              <a:spcAft>
                <a:spcPct val="0"/>
              </a:spcAft>
              <a:buChar char="»"/>
              <a:defRPr sz="1600">
                <a:solidFill>
                  <a:schemeClr val="tx1"/>
                </a:solidFill>
                <a:latin typeface="Arial" charset="0"/>
                <a:ea typeface="ヒラギノ角ゴ Pro W3" charset="-128"/>
              </a:defRPr>
            </a:lvl6pPr>
            <a:lvl7pPr marL="2971800" indent="-228600" eaLnBrk="0" fontAlgn="base" hangingPunct="0">
              <a:spcBef>
                <a:spcPct val="20000"/>
              </a:spcBef>
              <a:spcAft>
                <a:spcPct val="0"/>
              </a:spcAft>
              <a:buChar char="»"/>
              <a:defRPr sz="1600">
                <a:solidFill>
                  <a:schemeClr val="tx1"/>
                </a:solidFill>
                <a:latin typeface="Arial" charset="0"/>
                <a:ea typeface="ヒラギノ角ゴ Pro W3" charset="-128"/>
              </a:defRPr>
            </a:lvl7pPr>
            <a:lvl8pPr marL="3429000" indent="-228600" eaLnBrk="0" fontAlgn="base" hangingPunct="0">
              <a:spcBef>
                <a:spcPct val="20000"/>
              </a:spcBef>
              <a:spcAft>
                <a:spcPct val="0"/>
              </a:spcAft>
              <a:buChar char="»"/>
              <a:defRPr sz="1600">
                <a:solidFill>
                  <a:schemeClr val="tx1"/>
                </a:solidFill>
                <a:latin typeface="Arial" charset="0"/>
                <a:ea typeface="ヒラギノ角ゴ Pro W3" charset="-128"/>
              </a:defRPr>
            </a:lvl8pPr>
            <a:lvl9pPr marL="3886200" indent="-228600" eaLnBrk="0" fontAlgn="base" hangingPunct="0">
              <a:spcBef>
                <a:spcPct val="20000"/>
              </a:spcBef>
              <a:spcAft>
                <a:spcPct val="0"/>
              </a:spcAft>
              <a:buChar char="»"/>
              <a:defRPr sz="1600">
                <a:solidFill>
                  <a:schemeClr val="tx1"/>
                </a:solidFill>
                <a:latin typeface="Arial" charset="0"/>
                <a:ea typeface="ヒラギノ角ゴ Pro W3" charset="-128"/>
              </a:defRPr>
            </a:lvl9pPr>
          </a:lstStyle>
          <a:p>
            <a:pPr algn="ctr">
              <a:buFontTx/>
              <a:buNone/>
            </a:pPr>
            <a:r>
              <a:rPr lang="en-GB" altLang="x-none" sz="5600" b="1" dirty="0" smtClean="0"/>
              <a:t>Nye </a:t>
            </a:r>
            <a:r>
              <a:rPr lang="en-GB" altLang="x-none" sz="5600" b="1" dirty="0" err="1" smtClean="0"/>
              <a:t>rapporter</a:t>
            </a:r>
            <a:r>
              <a:rPr lang="en-GB" altLang="x-none" sz="5600" b="1" dirty="0" smtClean="0"/>
              <a:t>: </a:t>
            </a:r>
            <a:r>
              <a:rPr lang="en-GB" altLang="x-none" sz="5600" b="1" dirty="0" err="1" smtClean="0"/>
              <a:t>Hjemmeeksamen</a:t>
            </a:r>
            <a:r>
              <a:rPr lang="en-GB" altLang="x-none" sz="5600" b="1" dirty="0" smtClean="0"/>
              <a:t> </a:t>
            </a:r>
            <a:r>
              <a:rPr lang="en-GB" altLang="x-none" sz="5600" b="1" dirty="0" err="1" smtClean="0"/>
              <a:t>og</a:t>
            </a:r>
            <a:r>
              <a:rPr lang="en-GB" altLang="x-none" sz="5600" b="1" dirty="0" smtClean="0"/>
              <a:t> digital </a:t>
            </a:r>
            <a:r>
              <a:rPr lang="en-GB" altLang="x-none" sz="5600" b="1" dirty="0" err="1" smtClean="0"/>
              <a:t>undervisning</a:t>
            </a:r>
            <a:endParaRPr lang="en-GB" altLang="x-none" sz="5600" b="1" dirty="0"/>
          </a:p>
        </p:txBody>
      </p:sp>
      <p:pic>
        <p:nvPicPr>
          <p:cNvPr id="13317" name="Bilde 11"/>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03388" y="219076"/>
            <a:ext cx="2481262"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TextBox 10"/>
          <p:cNvSpPr txBox="1">
            <a:spLocks noChangeArrowheads="1"/>
          </p:cNvSpPr>
          <p:nvPr/>
        </p:nvSpPr>
        <p:spPr bwMode="auto">
          <a:xfrm>
            <a:off x="1703388" y="115888"/>
            <a:ext cx="2952750" cy="40011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charset="0"/>
                <a:ea typeface="ヒラギノ角ゴ Pro W3" charset="-128"/>
              </a:defRPr>
            </a:lvl1pPr>
            <a:lvl2pPr marL="742950" indent="-285750">
              <a:spcBef>
                <a:spcPct val="20000"/>
              </a:spcBef>
              <a:buChar char="–"/>
              <a:defRPr sz="2400">
                <a:solidFill>
                  <a:schemeClr val="tx1"/>
                </a:solidFill>
                <a:latin typeface="Arial" charset="0"/>
                <a:ea typeface="ヒラギノ角ゴ Pro W3" charset="-128"/>
              </a:defRPr>
            </a:lvl2pPr>
            <a:lvl3pPr marL="1143000" indent="-228600">
              <a:spcBef>
                <a:spcPct val="20000"/>
              </a:spcBef>
              <a:buChar char="•"/>
              <a:defRPr sz="2000">
                <a:solidFill>
                  <a:schemeClr val="tx1"/>
                </a:solidFill>
                <a:latin typeface="Arial" charset="0"/>
                <a:ea typeface="ヒラギノ角ゴ Pro W3" charset="-128"/>
              </a:defRPr>
            </a:lvl3pPr>
            <a:lvl4pPr marL="1600200" indent="-228600">
              <a:spcBef>
                <a:spcPct val="20000"/>
              </a:spcBef>
              <a:buChar char="–"/>
              <a:defRPr>
                <a:solidFill>
                  <a:schemeClr val="tx1"/>
                </a:solidFill>
                <a:latin typeface="Arial" charset="0"/>
                <a:ea typeface="ヒラギノ角ゴ Pro W3" charset="-128"/>
              </a:defRPr>
            </a:lvl4pPr>
            <a:lvl5pPr marL="2057400" indent="-228600">
              <a:spcBef>
                <a:spcPct val="20000"/>
              </a:spcBef>
              <a:buChar char="»"/>
              <a:defRPr sz="1600">
                <a:solidFill>
                  <a:schemeClr val="tx1"/>
                </a:solidFill>
                <a:latin typeface="Arial" charset="0"/>
                <a:ea typeface="ヒラギノ角ゴ Pro W3" charset="-128"/>
              </a:defRPr>
            </a:lvl5pPr>
            <a:lvl6pPr marL="2514600" indent="-228600" eaLnBrk="0" fontAlgn="base" hangingPunct="0">
              <a:spcBef>
                <a:spcPct val="20000"/>
              </a:spcBef>
              <a:spcAft>
                <a:spcPct val="0"/>
              </a:spcAft>
              <a:buChar char="»"/>
              <a:defRPr sz="1600">
                <a:solidFill>
                  <a:schemeClr val="tx1"/>
                </a:solidFill>
                <a:latin typeface="Arial" charset="0"/>
                <a:ea typeface="ヒラギノ角ゴ Pro W3" charset="-128"/>
              </a:defRPr>
            </a:lvl6pPr>
            <a:lvl7pPr marL="2971800" indent="-228600" eaLnBrk="0" fontAlgn="base" hangingPunct="0">
              <a:spcBef>
                <a:spcPct val="20000"/>
              </a:spcBef>
              <a:spcAft>
                <a:spcPct val="0"/>
              </a:spcAft>
              <a:buChar char="»"/>
              <a:defRPr sz="1600">
                <a:solidFill>
                  <a:schemeClr val="tx1"/>
                </a:solidFill>
                <a:latin typeface="Arial" charset="0"/>
                <a:ea typeface="ヒラギノ角ゴ Pro W3" charset="-128"/>
              </a:defRPr>
            </a:lvl7pPr>
            <a:lvl8pPr marL="3429000" indent="-228600" eaLnBrk="0" fontAlgn="base" hangingPunct="0">
              <a:spcBef>
                <a:spcPct val="20000"/>
              </a:spcBef>
              <a:spcAft>
                <a:spcPct val="0"/>
              </a:spcAft>
              <a:buChar char="»"/>
              <a:defRPr sz="1600">
                <a:solidFill>
                  <a:schemeClr val="tx1"/>
                </a:solidFill>
                <a:latin typeface="Arial" charset="0"/>
                <a:ea typeface="ヒラギノ角ゴ Pro W3" charset="-128"/>
              </a:defRPr>
            </a:lvl8pPr>
            <a:lvl9pPr marL="3886200" indent="-228600" eaLnBrk="0" fontAlgn="base" hangingPunct="0">
              <a:spcBef>
                <a:spcPct val="20000"/>
              </a:spcBef>
              <a:spcAft>
                <a:spcPct val="0"/>
              </a:spcAft>
              <a:buChar char="»"/>
              <a:defRPr sz="1600">
                <a:solidFill>
                  <a:schemeClr val="tx1"/>
                </a:solidFill>
                <a:latin typeface="Arial" charset="0"/>
                <a:ea typeface="ヒラギノ角ゴ Pro W3" charset="-128"/>
              </a:defRPr>
            </a:lvl9pPr>
          </a:lstStyle>
          <a:p>
            <a:pPr>
              <a:spcBef>
                <a:spcPct val="0"/>
              </a:spcBef>
              <a:buFontTx/>
              <a:buNone/>
            </a:pPr>
            <a:endParaRPr lang="en-US" altLang="nb-NO" sz="2000">
              <a:solidFill>
                <a:srgbClr val="000000"/>
              </a:solidFill>
            </a:endParaRPr>
          </a:p>
        </p:txBody>
      </p:sp>
      <p:sp>
        <p:nvSpPr>
          <p:cNvPr id="13" name="Title 3"/>
          <p:cNvSpPr txBox="1">
            <a:spLocks/>
          </p:cNvSpPr>
          <p:nvPr/>
        </p:nvSpPr>
        <p:spPr bwMode="auto">
          <a:xfrm>
            <a:off x="669925" y="-357188"/>
            <a:ext cx="3168650" cy="1309688"/>
          </a:xfrm>
          <a:prstGeom prst="rect">
            <a:avLst/>
          </a:prstGeom>
          <a:noFill/>
          <a:ln w="9525">
            <a:noFill/>
            <a:miter lim="800000"/>
            <a:headEnd/>
            <a:tailEnd/>
          </a:ln>
        </p:spPr>
        <p:txBody>
          <a:bodyPr anchor="ctr"/>
          <a:lst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pPr algn="ctr">
              <a:defRPr/>
            </a:pPr>
            <a:r>
              <a:rPr lang="en-US" altLang="nb-NO" sz="2600" kern="0">
                <a:solidFill>
                  <a:srgbClr val="FFFFFF"/>
                </a:solidFill>
              </a:rPr>
              <a:t>CELL</a:t>
            </a:r>
            <a:r>
              <a:rPr lang="en-US" altLang="nb-NO" sz="2600" kern="0">
                <a:solidFill>
                  <a:srgbClr val="FF0000"/>
                </a:solidFill>
                <a:latin typeface="Times New Roman" panose="02020603050405020304" pitchFamily="18" charset="0"/>
                <a:cs typeface="Times New Roman" panose="02020603050405020304" pitchFamily="18" charset="0"/>
              </a:rPr>
              <a:t>:</a:t>
            </a:r>
          </a:p>
        </p:txBody>
      </p:sp>
      <p:sp>
        <p:nvSpPr>
          <p:cNvPr id="14" name="Title 3"/>
          <p:cNvSpPr txBox="1">
            <a:spLocks/>
          </p:cNvSpPr>
          <p:nvPr/>
        </p:nvSpPr>
        <p:spPr bwMode="auto">
          <a:xfrm>
            <a:off x="945875" y="211139"/>
            <a:ext cx="8066088" cy="593725"/>
          </a:xfrm>
          <a:prstGeom prst="rect">
            <a:avLst/>
          </a:prstGeom>
          <a:noFill/>
          <a:ln w="9525">
            <a:noFill/>
            <a:miter lim="800000"/>
            <a:headEnd/>
            <a:tailEnd/>
          </a:ln>
        </p:spPr>
        <p:txBody>
          <a:bodyPr anchor="b"/>
          <a:lstStyle>
            <a:lvl1pPr algn="l" rtl="0" eaLnBrk="1" fontAlgn="base" hangingPunct="1">
              <a:spcBef>
                <a:spcPct val="0"/>
              </a:spcBef>
              <a:spcAft>
                <a:spcPct val="0"/>
              </a:spcAft>
              <a:defRPr sz="2000" b="1">
                <a:solidFill>
                  <a:schemeClr val="bg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pPr algn="ctr">
              <a:defRPr/>
            </a:pPr>
            <a:r>
              <a:rPr lang="en-US" altLang="nb-NO" sz="2400" b="0" kern="0">
                <a:solidFill>
                  <a:srgbClr val="FFFFFF"/>
                </a:solidFill>
              </a:rPr>
              <a:t>Centre on Experiential Legal Learning</a:t>
            </a:r>
          </a:p>
          <a:p>
            <a:pPr algn="ctr">
              <a:defRPr/>
            </a:pPr>
            <a:endParaRPr lang="en-US" altLang="nb-NO" sz="1800" b="0" kern="0" dirty="0">
              <a:solidFill>
                <a:srgbClr val="FFFFFF"/>
              </a:solidFill>
            </a:endParaRPr>
          </a:p>
        </p:txBody>
      </p:sp>
      <p:sp>
        <p:nvSpPr>
          <p:cNvPr id="16" name="Rectangle 15"/>
          <p:cNvSpPr/>
          <p:nvPr/>
        </p:nvSpPr>
        <p:spPr>
          <a:xfrm>
            <a:off x="6816725" y="4941889"/>
            <a:ext cx="8593138" cy="923925"/>
          </a:xfrm>
          <a:prstGeom prst="rect">
            <a:avLst/>
          </a:prstGeom>
        </p:spPr>
        <p:txBody>
          <a:bodyPr>
            <a:spAutoFit/>
          </a:bodyPr>
          <a:lstStyle/>
          <a:p>
            <a:pPr>
              <a:defRPr/>
            </a:pPr>
            <a:r>
              <a:rPr lang="nb-NO" altLang="nb-NO" kern="0">
                <a:solidFill>
                  <a:srgbClr val="FFFFFF"/>
                </a:solidFill>
                <a:ea typeface="ヒラギノ角ゴ Pro W3" charset="-128"/>
              </a:rPr>
              <a:t>  </a:t>
            </a:r>
          </a:p>
          <a:p>
            <a:pPr>
              <a:defRPr/>
            </a:pPr>
            <a:endParaRPr lang="nb-NO" altLang="nb-NO" kern="0">
              <a:solidFill>
                <a:srgbClr val="FFFFFF"/>
              </a:solidFill>
              <a:ea typeface="ヒラギノ角ゴ Pro W3" charset="-128"/>
            </a:endParaRPr>
          </a:p>
          <a:p>
            <a:pPr>
              <a:defRPr/>
            </a:pPr>
            <a:endParaRPr lang="nb-NO" altLang="nb-NO" kern="0">
              <a:solidFill>
                <a:srgbClr val="FFFFFF"/>
              </a:solidFill>
              <a:ea typeface="ヒラギノ角ゴ Pro W3" charset="-128"/>
            </a:endParaRPr>
          </a:p>
        </p:txBody>
      </p:sp>
      <p:pic>
        <p:nvPicPr>
          <p:cNvPr id="13322" name="Picture 11"/>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849717" y="5441951"/>
            <a:ext cx="2111375" cy="847725"/>
          </a:xfrm>
          <a:prstGeom prst="rect">
            <a:avLst/>
          </a:prstGeom>
          <a:solidFill>
            <a:schemeClr val="bg1"/>
          </a:solidFill>
          <a:ln w="31750">
            <a:solidFill>
              <a:schemeClr val="bg1"/>
            </a:solidFill>
            <a:miter lim="800000"/>
            <a:headEnd/>
            <a:tailEnd/>
          </a:ln>
        </p:spPr>
      </p:pic>
      <p:sp>
        <p:nvSpPr>
          <p:cNvPr id="2" name="Rectangle 1"/>
          <p:cNvSpPr/>
          <p:nvPr/>
        </p:nvSpPr>
        <p:spPr>
          <a:xfrm>
            <a:off x="1607127" y="515998"/>
            <a:ext cx="2724728" cy="28886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89276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76EFD3D9-44F0-4267-BCC1-1613E79D827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Shape 81">
            <a:extLst>
              <a:ext uri="{FF2B5EF4-FFF2-40B4-BE49-F238E27FC236}">
                <a16:creationId xmlns:a16="http://schemas.microsoft.com/office/drawing/2014/main" id="{2EC40DB1-B719-4A13-9A4D-0966B4B278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338" name="Title 1"/>
          <p:cNvSpPr>
            <a:spLocks noGrp="1"/>
          </p:cNvSpPr>
          <p:nvPr>
            <p:ph type="title"/>
          </p:nvPr>
        </p:nvSpPr>
        <p:spPr>
          <a:xfrm>
            <a:off x="934872" y="982272"/>
            <a:ext cx="3388419" cy="4560970"/>
          </a:xfrm>
        </p:spPr>
        <p:txBody>
          <a:bodyPr>
            <a:normAutofit/>
          </a:bodyPr>
          <a:lstStyle/>
          <a:p>
            <a:r>
              <a:rPr lang="nb-NO" sz="3700">
                <a:solidFill>
                  <a:srgbClr val="FFFFFF"/>
                </a:solidFill>
              </a:rPr>
              <a:t>1. Undersøkelse om hjemmeksamen vår 2020</a:t>
            </a:r>
          </a:p>
        </p:txBody>
      </p:sp>
      <p:sp>
        <p:nvSpPr>
          <p:cNvPr id="84"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4339" name="Content Placeholder 2"/>
          <p:cNvSpPr>
            <a:spLocks noGrp="1"/>
          </p:cNvSpPr>
          <p:nvPr>
            <p:ph idx="1"/>
          </p:nvPr>
        </p:nvSpPr>
        <p:spPr>
          <a:xfrm>
            <a:off x="5221862" y="1719618"/>
            <a:ext cx="5948831" cy="4334629"/>
          </a:xfrm>
        </p:spPr>
        <p:txBody>
          <a:bodyPr anchor="ctr">
            <a:normAutofit/>
          </a:bodyPr>
          <a:lstStyle/>
          <a:p>
            <a:r>
              <a:rPr lang="nb-NO" sz="2400">
                <a:solidFill>
                  <a:srgbClr val="FEFFFF"/>
                </a:solidFill>
              </a:rPr>
              <a:t>Spørreundersøkelse sendt til studenter som avla eksamen i 5 fag</a:t>
            </a:r>
          </a:p>
          <a:p>
            <a:r>
              <a:rPr lang="nb-NO" sz="2400" dirty="0">
                <a:solidFill>
                  <a:srgbClr val="FEFFFF"/>
                </a:solidFill>
              </a:rPr>
              <a:t>Flest respondenter fra JUS1211 og JUS4211</a:t>
            </a:r>
          </a:p>
          <a:p>
            <a:r>
              <a:rPr lang="nb-NO" sz="2400" dirty="0">
                <a:solidFill>
                  <a:srgbClr val="FEFFFF"/>
                </a:solidFill>
              </a:rPr>
              <a:t>380 respondenter</a:t>
            </a:r>
          </a:p>
          <a:p>
            <a:r>
              <a:rPr lang="nb-NO" sz="2400" dirty="0">
                <a:solidFill>
                  <a:srgbClr val="FEFFFF"/>
                </a:solidFill>
              </a:rPr>
              <a:t>CELL evalueringsteam</a:t>
            </a:r>
          </a:p>
          <a:p>
            <a:pPr lvl="1"/>
            <a:r>
              <a:rPr lang="nb-NO" dirty="0">
                <a:solidFill>
                  <a:srgbClr val="FEFFFF"/>
                </a:solidFill>
              </a:rPr>
              <a:t>Øystein Kvalø, Malcolm Langford, Bjørn Stensaker, Mira Stokke, Hilde Westbye og Dan </a:t>
            </a:r>
            <a:r>
              <a:rPr lang="nb-NO" dirty="0" err="1">
                <a:solidFill>
                  <a:srgbClr val="FEFFFF"/>
                </a:solidFill>
              </a:rPr>
              <a:t>Uehera</a:t>
            </a:r>
            <a:r>
              <a:rPr lang="nb-NO" dirty="0">
                <a:solidFill>
                  <a:srgbClr val="FEFFFF"/>
                </a:solidFill>
              </a:rPr>
              <a:t> </a:t>
            </a:r>
          </a:p>
        </p:txBody>
      </p:sp>
    </p:spTree>
    <p:extLst>
      <p:ext uri="{BB962C8B-B14F-4D97-AF65-F5344CB8AC3E}">
        <p14:creationId xmlns:p14="http://schemas.microsoft.com/office/powerpoint/2010/main" val="2360418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339">
                                            <p:txEl>
                                              <p:pRg st="1" end="1"/>
                                            </p:txEl>
                                          </p:spTgt>
                                        </p:tgtEl>
                                        <p:attrNameLst>
                                          <p:attrName>style.visibility</p:attrName>
                                        </p:attrNameLst>
                                      </p:cBhvr>
                                      <p:to>
                                        <p:strVal val="visible"/>
                                      </p:to>
                                    </p:set>
                                    <p:anim calcmode="lin" valueType="num">
                                      <p:cBhvr additive="base">
                                        <p:cTn id="13" dur="5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339">
                                            <p:txEl>
                                              <p:pRg st="2" end="2"/>
                                            </p:txEl>
                                          </p:spTgt>
                                        </p:tgtEl>
                                        <p:attrNameLst>
                                          <p:attrName>style.visibility</p:attrName>
                                        </p:attrNameLst>
                                      </p:cBhvr>
                                      <p:to>
                                        <p:strVal val="visible"/>
                                      </p:to>
                                    </p:set>
                                    <p:anim calcmode="lin" valueType="num">
                                      <p:cBhvr additive="base">
                                        <p:cTn id="19" dur="5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3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339">
                                            <p:txEl>
                                              <p:pRg st="3" end="3"/>
                                            </p:txEl>
                                          </p:spTgt>
                                        </p:tgtEl>
                                        <p:attrNameLst>
                                          <p:attrName>style.visibility</p:attrName>
                                        </p:attrNameLst>
                                      </p:cBhvr>
                                      <p:to>
                                        <p:strVal val="visible"/>
                                      </p:to>
                                    </p:set>
                                    <p:anim calcmode="lin" valueType="num">
                                      <p:cBhvr additive="base">
                                        <p:cTn id="25" dur="5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339">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4339">
                                            <p:txEl>
                                              <p:pRg st="4" end="4"/>
                                            </p:txEl>
                                          </p:spTgt>
                                        </p:tgtEl>
                                        <p:attrNameLst>
                                          <p:attrName>style.visibility</p:attrName>
                                        </p:attrNameLst>
                                      </p:cBhvr>
                                      <p:to>
                                        <p:strVal val="visible"/>
                                      </p:to>
                                    </p:set>
                                    <p:anim calcmode="lin" valueType="num">
                                      <p:cBhvr additive="base">
                                        <p:cTn id="29" dur="5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433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Bar chart&#10;&#10;Description automatically generated">
            <a:extLst>
              <a:ext uri="{FF2B5EF4-FFF2-40B4-BE49-F238E27FC236}">
                <a16:creationId xmlns:a16="http://schemas.microsoft.com/office/drawing/2014/main" id="{93B451B4-5631-4CD9-ACF9-B463A95468D0}"/>
              </a:ext>
            </a:extLst>
          </p:cNvPr>
          <p:cNvPicPr>
            <a:picLocks noChangeAspect="1"/>
          </p:cNvPicPr>
          <p:nvPr/>
        </p:nvPicPr>
        <p:blipFill>
          <a:blip r:embed="rId3"/>
          <a:stretch>
            <a:fillRect/>
          </a:stretch>
        </p:blipFill>
        <p:spPr>
          <a:xfrm>
            <a:off x="1524000" y="1230736"/>
            <a:ext cx="9144000" cy="4462821"/>
          </a:xfrm>
          <a:prstGeom prst="rect">
            <a:avLst/>
          </a:prstGeom>
        </p:spPr>
      </p:pic>
      <p:sp>
        <p:nvSpPr>
          <p:cNvPr id="2" name="TextBox 1">
            <a:extLst>
              <a:ext uri="{FF2B5EF4-FFF2-40B4-BE49-F238E27FC236}">
                <a16:creationId xmlns:a16="http://schemas.microsoft.com/office/drawing/2014/main" id="{0FD6A9B2-E3AB-4064-8FA4-4C4D800D2EE9}"/>
              </a:ext>
            </a:extLst>
          </p:cNvPr>
          <p:cNvSpPr txBox="1"/>
          <p:nvPr/>
        </p:nvSpPr>
        <p:spPr>
          <a:xfrm>
            <a:off x="2028412" y="765312"/>
            <a:ext cx="839193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err="1">
                <a:latin typeface="Arial"/>
                <a:ea typeface="ヒラギノ角ゴ Pro W3"/>
              </a:rPr>
              <a:t>Rettferdig</a:t>
            </a:r>
            <a:r>
              <a:rPr lang="en-GB" b="1">
                <a:latin typeface="Arial"/>
                <a:ea typeface="ヒラギノ角ゴ Pro W3"/>
              </a:rPr>
              <a:t> </a:t>
            </a:r>
            <a:r>
              <a:rPr lang="en-GB" b="1" err="1">
                <a:latin typeface="Arial"/>
                <a:ea typeface="ヒラギノ角ゴ Pro W3"/>
              </a:rPr>
              <a:t>eksamensform</a:t>
            </a:r>
            <a:r>
              <a:rPr lang="en-GB" b="1">
                <a:latin typeface="Arial"/>
                <a:ea typeface="ヒラギノ角ゴ Pro W3"/>
              </a:rPr>
              <a:t>?</a:t>
            </a:r>
            <a:endParaRPr lang="en-GB">
              <a:latin typeface="Arial"/>
              <a:ea typeface="ヒラギノ角ゴ Pro W3"/>
            </a:endParaRPr>
          </a:p>
        </p:txBody>
      </p:sp>
      <p:sp>
        <p:nvSpPr>
          <p:cNvPr id="3" name="TextBox 2">
            <a:extLst>
              <a:ext uri="{FF2B5EF4-FFF2-40B4-BE49-F238E27FC236}">
                <a16:creationId xmlns:a16="http://schemas.microsoft.com/office/drawing/2014/main" id="{2A0A223F-3CBB-4BCE-851A-606E60A8F49E}"/>
              </a:ext>
            </a:extLst>
          </p:cNvPr>
          <p:cNvSpPr txBox="1"/>
          <p:nvPr/>
        </p:nvSpPr>
        <p:spPr>
          <a:xfrm>
            <a:off x="2515204" y="5892633"/>
            <a:ext cx="226736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err="1">
                <a:latin typeface="Arial"/>
                <a:ea typeface="ヒラギノ角ゴ Pro W3"/>
              </a:rPr>
              <a:t>Mindre</a:t>
            </a:r>
            <a:r>
              <a:rPr lang="en-GB">
                <a:latin typeface="Arial"/>
                <a:ea typeface="ヒラギノ角ゴ Pro W3"/>
              </a:rPr>
              <a:t> </a:t>
            </a:r>
            <a:r>
              <a:rPr lang="en-GB" err="1">
                <a:latin typeface="Arial"/>
                <a:ea typeface="ヒラギノ角ゴ Pro W3"/>
              </a:rPr>
              <a:t>rettferdig</a:t>
            </a:r>
            <a:endParaRPr lang="en-US" err="1"/>
          </a:p>
        </p:txBody>
      </p:sp>
      <p:sp>
        <p:nvSpPr>
          <p:cNvPr id="9" name="TextBox 8">
            <a:extLst>
              <a:ext uri="{FF2B5EF4-FFF2-40B4-BE49-F238E27FC236}">
                <a16:creationId xmlns:a16="http://schemas.microsoft.com/office/drawing/2014/main" id="{BBD91877-4579-4A75-AF1C-071749AB2BAF}"/>
              </a:ext>
            </a:extLst>
          </p:cNvPr>
          <p:cNvSpPr txBox="1"/>
          <p:nvPr/>
        </p:nvSpPr>
        <p:spPr>
          <a:xfrm>
            <a:off x="5301722" y="5892632"/>
            <a:ext cx="196688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ea typeface="ヒラギノ角ゴ Pro W3"/>
              </a:rPr>
              <a:t>Like </a:t>
            </a:r>
            <a:r>
              <a:rPr lang="en-GB" err="1">
                <a:latin typeface="Arial"/>
                <a:ea typeface="ヒラギノ角ゴ Pro W3"/>
              </a:rPr>
              <a:t>rettferdig</a:t>
            </a:r>
            <a:endParaRPr lang="en-GB" err="1"/>
          </a:p>
        </p:txBody>
      </p:sp>
      <p:sp>
        <p:nvSpPr>
          <p:cNvPr id="10" name="TextBox 9">
            <a:extLst>
              <a:ext uri="{FF2B5EF4-FFF2-40B4-BE49-F238E27FC236}">
                <a16:creationId xmlns:a16="http://schemas.microsoft.com/office/drawing/2014/main" id="{7DE166F9-9167-4F50-B52A-2C1880F698C9}"/>
              </a:ext>
            </a:extLst>
          </p:cNvPr>
          <p:cNvSpPr txBox="1"/>
          <p:nvPr/>
        </p:nvSpPr>
        <p:spPr>
          <a:xfrm>
            <a:off x="8016363" y="5892632"/>
            <a:ext cx="196688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ea typeface="ヒラギノ角ゴ Pro W3"/>
              </a:rPr>
              <a:t>Mer </a:t>
            </a:r>
            <a:r>
              <a:rPr lang="en-GB" err="1">
                <a:latin typeface="Arial"/>
                <a:ea typeface="ヒラギノ角ゴ Pro W3"/>
              </a:rPr>
              <a:t>rettferdig</a:t>
            </a:r>
            <a:endParaRPr lang="en-GB" err="1"/>
          </a:p>
        </p:txBody>
      </p:sp>
    </p:spTree>
    <p:extLst>
      <p:ext uri="{BB962C8B-B14F-4D97-AF65-F5344CB8AC3E}">
        <p14:creationId xmlns:p14="http://schemas.microsoft.com/office/powerpoint/2010/main" val="9705893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picture containing graphical user interface&#10;&#10;Description automatically generated">
            <a:extLst>
              <a:ext uri="{FF2B5EF4-FFF2-40B4-BE49-F238E27FC236}">
                <a16:creationId xmlns:a16="http://schemas.microsoft.com/office/drawing/2014/main" id="{D3392F8B-3E33-48F4-9685-3A4A6EC6EB75}"/>
              </a:ext>
            </a:extLst>
          </p:cNvPr>
          <p:cNvPicPr>
            <a:picLocks noChangeAspect="1"/>
          </p:cNvPicPr>
          <p:nvPr/>
        </p:nvPicPr>
        <p:blipFill>
          <a:blip r:embed="rId3"/>
          <a:stretch>
            <a:fillRect/>
          </a:stretch>
        </p:blipFill>
        <p:spPr>
          <a:xfrm>
            <a:off x="1625638" y="1537903"/>
            <a:ext cx="8942294" cy="3782194"/>
          </a:xfrm>
          <a:prstGeom prst="rect">
            <a:avLst/>
          </a:prstGeom>
        </p:spPr>
      </p:pic>
      <p:sp>
        <p:nvSpPr>
          <p:cNvPr id="2" name="TextBox 1">
            <a:extLst>
              <a:ext uri="{FF2B5EF4-FFF2-40B4-BE49-F238E27FC236}">
                <a16:creationId xmlns:a16="http://schemas.microsoft.com/office/drawing/2014/main" id="{16E716EF-C012-4B50-94D7-8178B55A8FB2}"/>
              </a:ext>
            </a:extLst>
          </p:cNvPr>
          <p:cNvSpPr txBox="1"/>
          <p:nvPr/>
        </p:nvSpPr>
        <p:spPr>
          <a:xfrm>
            <a:off x="1903721" y="848440"/>
            <a:ext cx="839193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err="1">
                <a:latin typeface="Arial"/>
                <a:ea typeface="ヒラギノ角ゴ Pro W3"/>
              </a:rPr>
              <a:t>Egnet</a:t>
            </a:r>
            <a:r>
              <a:rPr lang="en-GB" b="1">
                <a:latin typeface="Arial"/>
                <a:ea typeface="ヒラギノ角ゴ Pro W3"/>
              </a:rPr>
              <a:t> </a:t>
            </a:r>
            <a:r>
              <a:rPr lang="en-GB" b="1" err="1">
                <a:latin typeface="Arial"/>
                <a:ea typeface="ヒラギノ角ゴ Pro W3"/>
              </a:rPr>
              <a:t>eksamensform</a:t>
            </a:r>
            <a:r>
              <a:rPr lang="en-GB" b="1">
                <a:latin typeface="Arial"/>
                <a:ea typeface="ヒラギノ角ゴ Pro W3"/>
              </a:rPr>
              <a:t>?</a:t>
            </a:r>
            <a:endParaRPr lang="en-GB">
              <a:latin typeface="Arial"/>
              <a:ea typeface="ヒラギノ角ゴ Pro W3"/>
            </a:endParaRPr>
          </a:p>
        </p:txBody>
      </p:sp>
      <p:sp>
        <p:nvSpPr>
          <p:cNvPr id="4" name="TextBox 2">
            <a:extLst>
              <a:ext uri="{FF2B5EF4-FFF2-40B4-BE49-F238E27FC236}">
                <a16:creationId xmlns:a16="http://schemas.microsoft.com/office/drawing/2014/main" id="{733DCC2C-1825-4A7D-808D-3CBAE606E7B7}"/>
              </a:ext>
            </a:extLst>
          </p:cNvPr>
          <p:cNvSpPr txBox="1"/>
          <p:nvPr/>
        </p:nvSpPr>
        <p:spPr>
          <a:xfrm>
            <a:off x="2591404" y="5695535"/>
            <a:ext cx="226736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err="1">
                <a:latin typeface="Arial"/>
                <a:ea typeface="ヒラギノ角ゴ Pro W3"/>
              </a:rPr>
              <a:t>Mindre</a:t>
            </a:r>
            <a:r>
              <a:rPr lang="en-GB">
                <a:latin typeface="Arial"/>
                <a:ea typeface="ヒラギノ角ゴ Pro W3"/>
              </a:rPr>
              <a:t> </a:t>
            </a:r>
            <a:r>
              <a:rPr lang="en-GB" err="1">
                <a:latin typeface="Arial"/>
                <a:ea typeface="ヒラギノ角ゴ Pro W3"/>
              </a:rPr>
              <a:t>egnet</a:t>
            </a:r>
            <a:endParaRPr lang="en-US" err="1"/>
          </a:p>
        </p:txBody>
      </p:sp>
      <p:sp>
        <p:nvSpPr>
          <p:cNvPr id="8" name="TextBox 8">
            <a:extLst>
              <a:ext uri="{FF2B5EF4-FFF2-40B4-BE49-F238E27FC236}">
                <a16:creationId xmlns:a16="http://schemas.microsoft.com/office/drawing/2014/main" id="{1D90ADE5-CC9B-4BB7-8A43-E60BA8618A40}"/>
              </a:ext>
            </a:extLst>
          </p:cNvPr>
          <p:cNvSpPr txBox="1"/>
          <p:nvPr/>
        </p:nvSpPr>
        <p:spPr>
          <a:xfrm>
            <a:off x="5237426" y="5695534"/>
            <a:ext cx="196688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ea typeface="ヒラギノ角ゴ Pro W3"/>
              </a:rPr>
              <a:t>Like </a:t>
            </a:r>
            <a:r>
              <a:rPr lang="en-GB" err="1">
                <a:latin typeface="Arial"/>
                <a:ea typeface="ヒラギノ角ゴ Pro W3"/>
              </a:rPr>
              <a:t>godt</a:t>
            </a:r>
            <a:r>
              <a:rPr lang="en-GB">
                <a:latin typeface="Arial"/>
                <a:ea typeface="ヒラギノ角ゴ Pro W3"/>
              </a:rPr>
              <a:t> </a:t>
            </a:r>
            <a:r>
              <a:rPr lang="en-GB" err="1">
                <a:latin typeface="Arial"/>
                <a:ea typeface="ヒラギノ角ゴ Pro W3"/>
              </a:rPr>
              <a:t>egnet</a:t>
            </a:r>
            <a:endParaRPr lang="en-GB" err="1"/>
          </a:p>
        </p:txBody>
      </p:sp>
      <p:sp>
        <p:nvSpPr>
          <p:cNvPr id="10" name="TextBox 9">
            <a:extLst>
              <a:ext uri="{FF2B5EF4-FFF2-40B4-BE49-F238E27FC236}">
                <a16:creationId xmlns:a16="http://schemas.microsoft.com/office/drawing/2014/main" id="{51A9A4D6-A279-4979-9FC9-BE05313F3B2A}"/>
              </a:ext>
            </a:extLst>
          </p:cNvPr>
          <p:cNvSpPr txBox="1"/>
          <p:nvPr/>
        </p:nvSpPr>
        <p:spPr>
          <a:xfrm>
            <a:off x="7863963" y="5695534"/>
            <a:ext cx="196688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ea typeface="ヒラギノ角ゴ Pro W3"/>
              </a:rPr>
              <a:t>Mer </a:t>
            </a:r>
            <a:r>
              <a:rPr lang="en-GB" err="1">
                <a:latin typeface="Arial"/>
                <a:ea typeface="ヒラギノ角ゴ Pro W3"/>
              </a:rPr>
              <a:t>egnet</a:t>
            </a:r>
            <a:endParaRPr lang="en-GB" err="1"/>
          </a:p>
        </p:txBody>
      </p:sp>
    </p:spTree>
    <p:extLst>
      <p:ext uri="{BB962C8B-B14F-4D97-AF65-F5344CB8AC3E}">
        <p14:creationId xmlns:p14="http://schemas.microsoft.com/office/powerpoint/2010/main" val="16266583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03876-9547-4A35-A930-7F2B4BD98BEF}"/>
              </a:ext>
            </a:extLst>
          </p:cNvPr>
          <p:cNvSpPr>
            <a:spLocks noGrp="1"/>
          </p:cNvSpPr>
          <p:nvPr>
            <p:ph type="title"/>
          </p:nvPr>
        </p:nvSpPr>
        <p:spPr>
          <a:xfrm>
            <a:off x="2243203" y="848638"/>
            <a:ext cx="7696200" cy="1143000"/>
          </a:xfrm>
        </p:spPr>
        <p:txBody>
          <a:bodyPr/>
          <a:lstStyle/>
          <a:p>
            <a:r>
              <a:rPr lang="en-US" err="1"/>
              <a:t>Teknisk</a:t>
            </a:r>
            <a:r>
              <a:rPr lang="en-US"/>
              <a:t> </a:t>
            </a:r>
            <a:r>
              <a:rPr lang="en-US" err="1"/>
              <a:t>utstyr</a:t>
            </a:r>
          </a:p>
        </p:txBody>
      </p:sp>
      <p:pic>
        <p:nvPicPr>
          <p:cNvPr id="4" name="Picture 4" descr="A picture containing graphical user interface, chart, bar chart&#10;&#10;Description automatically generated">
            <a:extLst>
              <a:ext uri="{FF2B5EF4-FFF2-40B4-BE49-F238E27FC236}">
                <a16:creationId xmlns:a16="http://schemas.microsoft.com/office/drawing/2014/main" id="{A1DE481F-4E2F-42C5-9A8F-5DD17DD3CAC2}"/>
              </a:ext>
            </a:extLst>
          </p:cNvPr>
          <p:cNvPicPr>
            <a:picLocks noChangeAspect="1"/>
          </p:cNvPicPr>
          <p:nvPr/>
        </p:nvPicPr>
        <p:blipFill>
          <a:blip r:embed="rId3"/>
          <a:stretch>
            <a:fillRect/>
          </a:stretch>
        </p:blipFill>
        <p:spPr>
          <a:xfrm>
            <a:off x="1518418" y="1992120"/>
            <a:ext cx="9144000" cy="4032069"/>
          </a:xfrm>
          <a:prstGeom prst="rect">
            <a:avLst/>
          </a:prstGeom>
        </p:spPr>
      </p:pic>
      <p:sp>
        <p:nvSpPr>
          <p:cNvPr id="3" name="TextBox 2">
            <a:extLst>
              <a:ext uri="{FF2B5EF4-FFF2-40B4-BE49-F238E27FC236}">
                <a16:creationId xmlns:a16="http://schemas.microsoft.com/office/drawing/2014/main" id="{F4EECCF6-857B-4651-925F-C34EF7A6CB27}"/>
              </a:ext>
            </a:extLst>
          </p:cNvPr>
          <p:cNvSpPr txBox="1"/>
          <p:nvPr/>
        </p:nvSpPr>
        <p:spPr>
          <a:xfrm>
            <a:off x="2603279" y="6111171"/>
            <a:ext cx="226736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ea typeface="ヒラギノ角ゴ Pro W3"/>
              </a:rPr>
              <a:t>Har </a:t>
            </a:r>
            <a:r>
              <a:rPr lang="en-GB" err="1">
                <a:latin typeface="Arial"/>
                <a:ea typeface="ヒラギノ角ゴ Pro W3"/>
              </a:rPr>
              <a:t>ikke</a:t>
            </a:r>
            <a:endParaRPr lang="nb-NO" err="1"/>
          </a:p>
        </p:txBody>
      </p:sp>
      <p:sp>
        <p:nvSpPr>
          <p:cNvPr id="7" name="TextBox 8">
            <a:extLst>
              <a:ext uri="{FF2B5EF4-FFF2-40B4-BE49-F238E27FC236}">
                <a16:creationId xmlns:a16="http://schemas.microsoft.com/office/drawing/2014/main" id="{13F2D24A-A6C0-4DAB-BBF5-1BC593BF6EEE}"/>
              </a:ext>
            </a:extLst>
          </p:cNvPr>
          <p:cNvSpPr txBox="1"/>
          <p:nvPr/>
        </p:nvSpPr>
        <p:spPr>
          <a:xfrm>
            <a:off x="5249301" y="6111170"/>
            <a:ext cx="196688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ea typeface="ヒラギノ角ゴ Pro W3"/>
              </a:rPr>
              <a:t>Mangler </a:t>
            </a:r>
            <a:r>
              <a:rPr lang="en-GB" err="1">
                <a:latin typeface="Arial"/>
                <a:ea typeface="ヒラギノ角ゴ Pro W3"/>
              </a:rPr>
              <a:t>noe</a:t>
            </a:r>
            <a:endParaRPr lang="nb-NO" err="1"/>
          </a:p>
        </p:txBody>
      </p:sp>
      <p:sp>
        <p:nvSpPr>
          <p:cNvPr id="9" name="TextBox 9">
            <a:extLst>
              <a:ext uri="{FF2B5EF4-FFF2-40B4-BE49-F238E27FC236}">
                <a16:creationId xmlns:a16="http://schemas.microsoft.com/office/drawing/2014/main" id="{7F3EBA66-B717-45AE-BD7C-A6232E42A40F}"/>
              </a:ext>
            </a:extLst>
          </p:cNvPr>
          <p:cNvSpPr txBox="1"/>
          <p:nvPr/>
        </p:nvSpPr>
        <p:spPr>
          <a:xfrm>
            <a:off x="7875838" y="6111170"/>
            <a:ext cx="196688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ea typeface="ヒラギノ角ゴ Pro W3"/>
              </a:rPr>
              <a:t>Har </a:t>
            </a:r>
            <a:r>
              <a:rPr lang="en-GB" err="1">
                <a:latin typeface="Arial"/>
                <a:ea typeface="ヒラギノ角ゴ Pro W3"/>
              </a:rPr>
              <a:t>tilgjengelig</a:t>
            </a:r>
            <a:endParaRPr lang="nb-NO" err="1"/>
          </a:p>
        </p:txBody>
      </p:sp>
    </p:spTree>
    <p:extLst>
      <p:ext uri="{BB962C8B-B14F-4D97-AF65-F5344CB8AC3E}">
        <p14:creationId xmlns:p14="http://schemas.microsoft.com/office/powerpoint/2010/main" val="4970557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6787C34-1783-4DBD-8B43-8E51857E221E}"/>
              </a:ext>
            </a:extLst>
          </p:cNvPr>
          <p:cNvSpPr>
            <a:spLocks noGrp="1"/>
          </p:cNvSpPr>
          <p:nvPr>
            <p:ph idx="1"/>
          </p:nvPr>
        </p:nvSpPr>
        <p:spPr>
          <a:xfrm>
            <a:off x="4447308" y="591344"/>
            <a:ext cx="6906491" cy="5585619"/>
          </a:xfrm>
        </p:spPr>
        <p:txBody>
          <a:bodyPr anchor="ctr">
            <a:normAutofit/>
          </a:bodyPr>
          <a:lstStyle/>
          <a:p>
            <a:pPr marL="0" indent="0">
              <a:buNone/>
            </a:pPr>
            <a:r>
              <a:rPr lang="nb-NO" sz="3000" i="1" dirty="0">
                <a:cs typeface="Arial"/>
              </a:rPr>
              <a:t>Har veldig liten og dårlig pc-skjerm/</a:t>
            </a:r>
            <a:r>
              <a:rPr lang="nb-NO" sz="3000" i="1" dirty="0" err="1">
                <a:cs typeface="Arial"/>
              </a:rPr>
              <a:t>laptop</a:t>
            </a:r>
            <a:r>
              <a:rPr lang="nb-NO" sz="3000" i="1" dirty="0">
                <a:cs typeface="Arial"/>
              </a:rPr>
              <a:t>. Det var veldig slitsomt å lese og skrive på dårlig </a:t>
            </a:r>
            <a:r>
              <a:rPr lang="nb-NO" sz="3000" i="1" dirty="0" err="1">
                <a:cs typeface="Arial"/>
              </a:rPr>
              <a:t>och</a:t>
            </a:r>
            <a:r>
              <a:rPr lang="nb-NO" sz="3000" i="1" dirty="0">
                <a:cs typeface="Arial"/>
              </a:rPr>
              <a:t> liten skjerm i 6 h 45 min, det blir dårlig ergonomi og slitsom for øyne. De med to skjermer eller store og gode skjermer for en stor fordel. Det ble vanskelig og tok lenger tid med tekstbehandlingen på liten skjerm.</a:t>
            </a:r>
            <a:endParaRPr lang="en-US" sz="3000" i="1" dirty="0">
              <a:cs typeface="Arial"/>
            </a:endParaRPr>
          </a:p>
        </p:txBody>
      </p:sp>
    </p:spTree>
    <p:extLst>
      <p:ext uri="{BB962C8B-B14F-4D97-AF65-F5344CB8AC3E}">
        <p14:creationId xmlns:p14="http://schemas.microsoft.com/office/powerpoint/2010/main" val="24556304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E2514-43C1-450F-AF23-3EA9F13A329F}"/>
              </a:ext>
            </a:extLst>
          </p:cNvPr>
          <p:cNvSpPr>
            <a:spLocks noGrp="1"/>
          </p:cNvSpPr>
          <p:nvPr>
            <p:ph type="title"/>
          </p:nvPr>
        </p:nvSpPr>
        <p:spPr>
          <a:xfrm>
            <a:off x="2253641" y="859077"/>
            <a:ext cx="7696200" cy="1143000"/>
          </a:xfrm>
        </p:spPr>
        <p:txBody>
          <a:bodyPr/>
          <a:lstStyle/>
          <a:p>
            <a:r>
              <a:rPr lang="en-US" err="1"/>
              <a:t>Egnet</a:t>
            </a:r>
            <a:r>
              <a:rPr lang="en-US"/>
              <a:t> </a:t>
            </a:r>
            <a:r>
              <a:rPr lang="en-US" err="1"/>
              <a:t>arbeidsplass</a:t>
            </a:r>
          </a:p>
        </p:txBody>
      </p:sp>
      <p:pic>
        <p:nvPicPr>
          <p:cNvPr id="3" name="Picture 3" descr="A picture containing chart&#10;&#10;Description automatically generated">
            <a:extLst>
              <a:ext uri="{FF2B5EF4-FFF2-40B4-BE49-F238E27FC236}">
                <a16:creationId xmlns:a16="http://schemas.microsoft.com/office/drawing/2014/main" id="{0558700B-0F25-4BA2-ADAF-A87A6D35A2F7}"/>
              </a:ext>
            </a:extLst>
          </p:cNvPr>
          <p:cNvPicPr>
            <a:picLocks noChangeAspect="1"/>
          </p:cNvPicPr>
          <p:nvPr/>
        </p:nvPicPr>
        <p:blipFill>
          <a:blip r:embed="rId3"/>
          <a:stretch>
            <a:fillRect/>
          </a:stretch>
        </p:blipFill>
        <p:spPr>
          <a:xfrm>
            <a:off x="1519825" y="2224621"/>
            <a:ext cx="9152350" cy="3182417"/>
          </a:xfrm>
          <a:prstGeom prst="rect">
            <a:avLst/>
          </a:prstGeom>
        </p:spPr>
      </p:pic>
      <p:sp>
        <p:nvSpPr>
          <p:cNvPr id="5" name="TextBox 2">
            <a:extLst>
              <a:ext uri="{FF2B5EF4-FFF2-40B4-BE49-F238E27FC236}">
                <a16:creationId xmlns:a16="http://schemas.microsoft.com/office/drawing/2014/main" id="{B6324733-1F1D-43AD-9029-936E34D170EE}"/>
              </a:ext>
            </a:extLst>
          </p:cNvPr>
          <p:cNvSpPr txBox="1"/>
          <p:nvPr/>
        </p:nvSpPr>
        <p:spPr>
          <a:xfrm>
            <a:off x="2591404" y="5695536"/>
            <a:ext cx="226736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ea typeface="ヒラギノ角ゴ Pro W3"/>
              </a:rPr>
              <a:t>Ikke </a:t>
            </a:r>
            <a:r>
              <a:rPr lang="en-GB" err="1">
                <a:latin typeface="Arial"/>
                <a:ea typeface="ヒラギノ角ゴ Pro W3"/>
              </a:rPr>
              <a:t>egnet</a:t>
            </a:r>
            <a:r>
              <a:rPr lang="en-GB">
                <a:latin typeface="Arial"/>
                <a:ea typeface="ヒラギノ角ゴ Pro W3"/>
              </a:rPr>
              <a:t> </a:t>
            </a:r>
            <a:r>
              <a:rPr lang="en-GB" err="1">
                <a:latin typeface="Arial"/>
                <a:ea typeface="ヒラギノ角ゴ Pro W3"/>
              </a:rPr>
              <a:t>arbeidsplass</a:t>
            </a:r>
            <a:endParaRPr lang="nb-NO" err="1"/>
          </a:p>
        </p:txBody>
      </p:sp>
      <p:sp>
        <p:nvSpPr>
          <p:cNvPr id="7" name="TextBox 8">
            <a:extLst>
              <a:ext uri="{FF2B5EF4-FFF2-40B4-BE49-F238E27FC236}">
                <a16:creationId xmlns:a16="http://schemas.microsoft.com/office/drawing/2014/main" id="{30FD550B-B90C-4709-A0D7-7D791DBB532D}"/>
              </a:ext>
            </a:extLst>
          </p:cNvPr>
          <p:cNvSpPr txBox="1"/>
          <p:nvPr/>
        </p:nvSpPr>
        <p:spPr>
          <a:xfrm>
            <a:off x="5237426" y="5695535"/>
            <a:ext cx="196688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latin typeface="Arial"/>
                <a:ea typeface="ヒラギノ角ゴ Pro W3"/>
              </a:rPr>
              <a:t>Ikke </a:t>
            </a:r>
            <a:r>
              <a:rPr lang="en-GB" err="1">
                <a:latin typeface="Arial"/>
                <a:ea typeface="ヒラギノ角ゴ Pro W3"/>
              </a:rPr>
              <a:t>fullt</a:t>
            </a:r>
            <a:r>
              <a:rPr lang="en-GB">
                <a:latin typeface="Arial"/>
                <a:ea typeface="ヒラギノ角ゴ Pro W3"/>
              </a:rPr>
              <a:t> </a:t>
            </a:r>
            <a:r>
              <a:rPr lang="en-GB" err="1">
                <a:latin typeface="Arial"/>
                <a:ea typeface="ヒラギノ角ゴ Pro W3"/>
              </a:rPr>
              <a:t>egnet</a:t>
            </a:r>
            <a:r>
              <a:rPr lang="en-GB">
                <a:latin typeface="Arial"/>
                <a:ea typeface="ヒラギノ角ゴ Pro W3"/>
              </a:rPr>
              <a:t> </a:t>
            </a:r>
            <a:r>
              <a:rPr lang="en-GB" err="1">
                <a:latin typeface="Arial"/>
                <a:ea typeface="ヒラギノ角ゴ Pro W3"/>
              </a:rPr>
              <a:t>arbeidsplass</a:t>
            </a:r>
            <a:endParaRPr lang="nb-NO" err="1"/>
          </a:p>
        </p:txBody>
      </p:sp>
      <p:sp>
        <p:nvSpPr>
          <p:cNvPr id="9" name="TextBox 9">
            <a:extLst>
              <a:ext uri="{FF2B5EF4-FFF2-40B4-BE49-F238E27FC236}">
                <a16:creationId xmlns:a16="http://schemas.microsoft.com/office/drawing/2014/main" id="{2B3A36DC-F491-45CD-9111-39A9CCCD3A47}"/>
              </a:ext>
            </a:extLst>
          </p:cNvPr>
          <p:cNvSpPr txBox="1"/>
          <p:nvPr/>
        </p:nvSpPr>
        <p:spPr>
          <a:xfrm>
            <a:off x="7863963" y="5695535"/>
            <a:ext cx="196688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err="1">
                <a:latin typeface="Arial"/>
                <a:ea typeface="ヒラギノ角ゴ Pro W3"/>
              </a:rPr>
              <a:t>Egnet</a:t>
            </a:r>
            <a:r>
              <a:rPr lang="en-GB">
                <a:latin typeface="Arial"/>
                <a:ea typeface="ヒラギノ角ゴ Pro W3"/>
              </a:rPr>
              <a:t> </a:t>
            </a:r>
            <a:r>
              <a:rPr lang="en-GB" err="1">
                <a:latin typeface="Arial"/>
                <a:ea typeface="ヒラギノ角ゴ Pro W3"/>
              </a:rPr>
              <a:t>arbeidsplass</a:t>
            </a:r>
            <a:endParaRPr lang="nb-NO" err="1"/>
          </a:p>
        </p:txBody>
      </p:sp>
    </p:spTree>
    <p:extLst>
      <p:ext uri="{BB962C8B-B14F-4D97-AF65-F5344CB8AC3E}">
        <p14:creationId xmlns:p14="http://schemas.microsoft.com/office/powerpoint/2010/main" val="20894896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8F30ACC-8A0F-4BD6-8F20-A8C269EC59D4}"/>
              </a:ext>
            </a:extLst>
          </p:cNvPr>
          <p:cNvSpPr>
            <a:spLocks noGrp="1"/>
          </p:cNvSpPr>
          <p:nvPr>
            <p:ph idx="1"/>
          </p:nvPr>
        </p:nvSpPr>
        <p:spPr>
          <a:xfrm>
            <a:off x="4447308" y="591344"/>
            <a:ext cx="6906491" cy="5585619"/>
          </a:xfrm>
        </p:spPr>
        <p:txBody>
          <a:bodyPr anchor="ctr">
            <a:normAutofit/>
          </a:bodyPr>
          <a:lstStyle/>
          <a:p>
            <a:pPr marL="0" indent="0">
              <a:buNone/>
            </a:pPr>
            <a:r>
              <a:rPr lang="nb-NO" sz="3600" i="1" dirty="0">
                <a:ea typeface="+mn-lt"/>
                <a:cs typeface="+mn-lt"/>
              </a:rPr>
              <a:t>Naboen drev med motorsag under hele eksamen.</a:t>
            </a:r>
            <a:endParaRPr lang="en-US" sz="3600" i="1" dirty="0">
              <a:ea typeface="+mn-lt"/>
              <a:cs typeface="+mn-lt"/>
            </a:endParaRPr>
          </a:p>
        </p:txBody>
      </p:sp>
    </p:spTree>
    <p:extLst>
      <p:ext uri="{BB962C8B-B14F-4D97-AF65-F5344CB8AC3E}">
        <p14:creationId xmlns:p14="http://schemas.microsoft.com/office/powerpoint/2010/main" val="42100592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9780D3-5BA2-4B4A-967F-B90BF43CA4A5}"/>
              </a:ext>
            </a:extLst>
          </p:cNvPr>
          <p:cNvSpPr>
            <a:spLocks noGrp="1"/>
          </p:cNvSpPr>
          <p:nvPr>
            <p:ph type="title"/>
          </p:nvPr>
        </p:nvSpPr>
        <p:spPr>
          <a:xfrm>
            <a:off x="2247900" y="794657"/>
            <a:ext cx="7696200" cy="1143000"/>
          </a:xfrm>
        </p:spPr>
        <p:txBody>
          <a:bodyPr/>
          <a:lstStyle/>
          <a:p>
            <a:r>
              <a:rPr lang="nb-NO" dirty="0" smtClean="0"/>
              <a:t>Noen anbefalinger</a:t>
            </a:r>
            <a:endParaRPr lang="nb-NO" dirty="0"/>
          </a:p>
        </p:txBody>
      </p:sp>
      <p:sp>
        <p:nvSpPr>
          <p:cNvPr id="3" name="Plassholder for innhold 2">
            <a:extLst>
              <a:ext uri="{FF2B5EF4-FFF2-40B4-BE49-F238E27FC236}">
                <a16:creationId xmlns:a16="http://schemas.microsoft.com/office/drawing/2014/main" id="{01195484-0F48-2643-AEF0-ADF26DDE9F92}"/>
              </a:ext>
            </a:extLst>
          </p:cNvPr>
          <p:cNvSpPr>
            <a:spLocks noGrp="1"/>
          </p:cNvSpPr>
          <p:nvPr>
            <p:ph idx="1"/>
          </p:nvPr>
        </p:nvSpPr>
        <p:spPr>
          <a:xfrm>
            <a:off x="2247900" y="2024743"/>
            <a:ext cx="7696200" cy="4114800"/>
          </a:xfrm>
        </p:spPr>
        <p:txBody>
          <a:bodyPr/>
          <a:lstStyle/>
          <a:p>
            <a:r>
              <a:rPr lang="nb-NO" dirty="0"/>
              <a:t>Oppgaver som forhindrer </a:t>
            </a:r>
            <a:r>
              <a:rPr lang="nb-NO" dirty="0" smtClean="0"/>
              <a:t>juks</a:t>
            </a:r>
          </a:p>
          <a:p>
            <a:r>
              <a:rPr lang="nb-NO" dirty="0" smtClean="0"/>
              <a:t>God </a:t>
            </a:r>
            <a:r>
              <a:rPr lang="nb-NO" dirty="0"/>
              <a:t>informasjon i forkant</a:t>
            </a:r>
          </a:p>
          <a:p>
            <a:r>
              <a:rPr lang="nb-NO" dirty="0" smtClean="0"/>
              <a:t>Steder </a:t>
            </a:r>
            <a:r>
              <a:rPr lang="nb-NO" dirty="0"/>
              <a:t>tilgjengelig for eksamensgjennomføring</a:t>
            </a:r>
          </a:p>
          <a:p>
            <a:r>
              <a:rPr lang="nb-NO" dirty="0" smtClean="0"/>
              <a:t>Påminnelse om plagiatkontroll</a:t>
            </a:r>
          </a:p>
          <a:p>
            <a:r>
              <a:rPr lang="nb-NO" dirty="0" smtClean="0"/>
              <a:t>Kreative digitale eksamener</a:t>
            </a:r>
            <a:endParaRPr lang="nb-NO" dirty="0"/>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51493" y="4091708"/>
            <a:ext cx="4823276" cy="2766291"/>
          </a:xfrm>
          <a:prstGeom prst="rect">
            <a:avLst/>
          </a:prstGeom>
        </p:spPr>
      </p:pic>
    </p:spTree>
    <p:extLst>
      <p:ext uri="{BB962C8B-B14F-4D97-AF65-F5344CB8AC3E}">
        <p14:creationId xmlns:p14="http://schemas.microsoft.com/office/powerpoint/2010/main" val="529462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76EFD3D9-44F0-4267-BCC1-1613E79D827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Shape 79">
            <a:extLst>
              <a:ext uri="{FF2B5EF4-FFF2-40B4-BE49-F238E27FC236}">
                <a16:creationId xmlns:a16="http://schemas.microsoft.com/office/drawing/2014/main" id="{2EC40DB1-B719-4A13-9A4D-0966B4B278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338" name="Title 1"/>
          <p:cNvSpPr>
            <a:spLocks noGrp="1"/>
          </p:cNvSpPr>
          <p:nvPr>
            <p:ph type="title"/>
          </p:nvPr>
        </p:nvSpPr>
        <p:spPr>
          <a:xfrm>
            <a:off x="934872" y="982272"/>
            <a:ext cx="3388419" cy="4560970"/>
          </a:xfrm>
        </p:spPr>
        <p:txBody>
          <a:bodyPr>
            <a:normAutofit/>
          </a:bodyPr>
          <a:lstStyle/>
          <a:p>
            <a:r>
              <a:rPr lang="nb-NO" sz="4000">
                <a:solidFill>
                  <a:srgbClr val="FFFFFF"/>
                </a:solidFill>
              </a:rPr>
              <a:t>2. Undersøkelse om digital undervisning (UiO)</a:t>
            </a:r>
          </a:p>
        </p:txBody>
      </p:sp>
      <p:sp>
        <p:nvSpPr>
          <p:cNvPr id="82"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Content Placeholder 1"/>
          <p:cNvSpPr>
            <a:spLocks noGrp="1"/>
          </p:cNvSpPr>
          <p:nvPr>
            <p:ph idx="1"/>
          </p:nvPr>
        </p:nvSpPr>
        <p:spPr>
          <a:xfrm>
            <a:off x="5255164" y="2277150"/>
            <a:ext cx="5948831" cy="4334629"/>
          </a:xfrm>
        </p:spPr>
        <p:txBody>
          <a:bodyPr anchor="ctr">
            <a:noAutofit/>
          </a:bodyPr>
          <a:lstStyle/>
          <a:p>
            <a:r>
              <a:rPr lang="en-US" sz="1800" dirty="0">
                <a:solidFill>
                  <a:srgbClr val="FEFFFF"/>
                </a:solidFill>
              </a:rPr>
              <a:t>1307 law students (Total Sample size 9490)</a:t>
            </a:r>
          </a:p>
          <a:p>
            <a:r>
              <a:rPr lang="en-US" sz="1800" dirty="0">
                <a:solidFill>
                  <a:srgbClr val="FEFFFF"/>
                </a:solidFill>
              </a:rPr>
              <a:t>36 questions</a:t>
            </a:r>
          </a:p>
          <a:p>
            <a:r>
              <a:rPr lang="en-US" sz="1800" dirty="0">
                <a:solidFill>
                  <a:srgbClr val="FEFFFF"/>
                </a:solidFill>
              </a:rPr>
              <a:t>Survey Period: May - June</a:t>
            </a:r>
          </a:p>
          <a:p>
            <a:r>
              <a:rPr lang="en-US" sz="1800" dirty="0">
                <a:solidFill>
                  <a:srgbClr val="FEFFFF"/>
                </a:solidFill>
              </a:rPr>
              <a:t>Answered Language:</a:t>
            </a:r>
          </a:p>
          <a:p>
            <a:pPr lvl="1"/>
            <a:r>
              <a:rPr lang="en-US" sz="1800" dirty="0">
                <a:solidFill>
                  <a:srgbClr val="FEFFFF"/>
                </a:solidFill>
              </a:rPr>
              <a:t>Norwegian: 91%</a:t>
            </a:r>
          </a:p>
          <a:p>
            <a:pPr lvl="1"/>
            <a:r>
              <a:rPr lang="en-US" sz="1800" dirty="0">
                <a:solidFill>
                  <a:srgbClr val="FEFFFF"/>
                </a:solidFill>
              </a:rPr>
              <a:t>English: 9% </a:t>
            </a:r>
          </a:p>
          <a:p>
            <a:r>
              <a:rPr lang="en-US" sz="1800" dirty="0">
                <a:solidFill>
                  <a:srgbClr val="FEFFFF"/>
                </a:solidFill>
              </a:rPr>
              <a:t>Gender:</a:t>
            </a:r>
          </a:p>
          <a:p>
            <a:pPr lvl="1"/>
            <a:r>
              <a:rPr lang="en-US" sz="1800" dirty="0">
                <a:solidFill>
                  <a:srgbClr val="FEFFFF"/>
                </a:solidFill>
              </a:rPr>
              <a:t>Male: 26%</a:t>
            </a:r>
          </a:p>
          <a:p>
            <a:pPr lvl="1"/>
            <a:r>
              <a:rPr lang="en-US" sz="1800" dirty="0">
                <a:solidFill>
                  <a:srgbClr val="FEFFFF"/>
                </a:solidFill>
              </a:rPr>
              <a:t>Female: 74%</a:t>
            </a:r>
          </a:p>
          <a:p>
            <a:pPr lvl="1"/>
            <a:r>
              <a:rPr lang="en-US" sz="1800" dirty="0">
                <a:solidFill>
                  <a:srgbClr val="FEFFFF"/>
                </a:solidFill>
              </a:rPr>
              <a:t>Other: &lt;1% </a:t>
            </a:r>
          </a:p>
          <a:p>
            <a:r>
              <a:rPr lang="en-US" sz="1800" dirty="0">
                <a:solidFill>
                  <a:srgbClr val="FEFFFF"/>
                </a:solidFill>
              </a:rPr>
              <a:t>Age:</a:t>
            </a:r>
          </a:p>
          <a:p>
            <a:pPr lvl="1"/>
            <a:r>
              <a:rPr lang="en-US" sz="1800" dirty="0">
                <a:solidFill>
                  <a:srgbClr val="FEFFFF"/>
                </a:solidFill>
              </a:rPr>
              <a:t>Mean = 26.21 (SD = 7.1)</a:t>
            </a:r>
          </a:p>
          <a:p>
            <a:pPr lvl="1"/>
            <a:r>
              <a:rPr lang="en-US" sz="1800" dirty="0">
                <a:solidFill>
                  <a:srgbClr val="FEFFFF"/>
                </a:solidFill>
              </a:rPr>
              <a:t>Median = 24</a:t>
            </a:r>
          </a:p>
          <a:p>
            <a:r>
              <a:rPr lang="en-US" sz="1800" dirty="0" err="1" smtClean="0">
                <a:solidFill>
                  <a:srgbClr val="FEFFFF"/>
                </a:solidFill>
              </a:rPr>
              <a:t>Presenterte</a:t>
            </a:r>
            <a:r>
              <a:rPr lang="en-US" sz="1800" dirty="0" smtClean="0">
                <a:solidFill>
                  <a:srgbClr val="FEFFFF"/>
                </a:solidFill>
              </a:rPr>
              <a:t> </a:t>
            </a:r>
            <a:r>
              <a:rPr lang="en-US" sz="1800" dirty="0" err="1" smtClean="0">
                <a:solidFill>
                  <a:srgbClr val="FEFFFF"/>
                </a:solidFill>
              </a:rPr>
              <a:t>nylig</a:t>
            </a:r>
            <a:r>
              <a:rPr lang="en-US" sz="1800" dirty="0" smtClean="0">
                <a:solidFill>
                  <a:srgbClr val="FEFFFF"/>
                </a:solidFill>
              </a:rPr>
              <a:t> </a:t>
            </a:r>
            <a:r>
              <a:rPr lang="en-US" sz="1800" dirty="0" err="1" smtClean="0">
                <a:solidFill>
                  <a:srgbClr val="FEFFFF"/>
                </a:solidFill>
              </a:rPr>
              <a:t>til</a:t>
            </a:r>
            <a:r>
              <a:rPr lang="en-US" sz="1800" dirty="0" smtClean="0">
                <a:solidFill>
                  <a:srgbClr val="FEFFFF"/>
                </a:solidFill>
              </a:rPr>
              <a:t> </a:t>
            </a:r>
            <a:r>
              <a:rPr lang="en-US" sz="1800" dirty="0" err="1" smtClean="0">
                <a:solidFill>
                  <a:srgbClr val="FEFFFF"/>
                </a:solidFill>
              </a:rPr>
              <a:t>studiedekan</a:t>
            </a:r>
            <a:r>
              <a:rPr lang="en-US" sz="1800" dirty="0" smtClean="0">
                <a:solidFill>
                  <a:srgbClr val="FEFFFF"/>
                </a:solidFill>
              </a:rPr>
              <a:t>/CELL </a:t>
            </a:r>
            <a:r>
              <a:rPr lang="en-US" sz="1800" dirty="0" err="1" smtClean="0">
                <a:solidFill>
                  <a:srgbClr val="FEFFFF"/>
                </a:solidFill>
              </a:rPr>
              <a:t>av</a:t>
            </a:r>
            <a:r>
              <a:rPr lang="en-US" sz="1800" dirty="0" smtClean="0">
                <a:solidFill>
                  <a:srgbClr val="FEFFFF"/>
                </a:solidFill>
              </a:rPr>
              <a:t> UV</a:t>
            </a:r>
          </a:p>
          <a:p>
            <a:r>
              <a:rPr lang="en-US" sz="1800" dirty="0" smtClean="0">
                <a:solidFill>
                  <a:srgbClr val="FEFFFF"/>
                </a:solidFill>
              </a:rPr>
              <a:t>Uehara </a:t>
            </a:r>
            <a:r>
              <a:rPr lang="en-US" sz="1800" dirty="0" err="1" smtClean="0">
                <a:solidFill>
                  <a:srgbClr val="FEFFFF"/>
                </a:solidFill>
              </a:rPr>
              <a:t>og</a:t>
            </a:r>
            <a:r>
              <a:rPr lang="en-US" sz="1800" dirty="0" smtClean="0">
                <a:solidFill>
                  <a:srgbClr val="FEFFFF"/>
                </a:solidFill>
              </a:rPr>
              <a:t> Langford </a:t>
            </a:r>
            <a:r>
              <a:rPr lang="en-US" sz="1800" dirty="0" err="1" smtClean="0">
                <a:solidFill>
                  <a:srgbClr val="FEFFFF"/>
                </a:solidFill>
              </a:rPr>
              <a:t>har</a:t>
            </a:r>
            <a:r>
              <a:rPr lang="en-US" sz="1800" dirty="0" smtClean="0">
                <a:solidFill>
                  <a:srgbClr val="FEFFFF"/>
                </a:solidFill>
              </a:rPr>
              <a:t> </a:t>
            </a:r>
            <a:r>
              <a:rPr lang="en-US" sz="1800" dirty="0" err="1" smtClean="0">
                <a:solidFill>
                  <a:srgbClr val="FEFFFF"/>
                </a:solidFill>
              </a:rPr>
              <a:t>nå</a:t>
            </a:r>
            <a:r>
              <a:rPr lang="en-US" sz="1800" dirty="0" smtClean="0">
                <a:solidFill>
                  <a:srgbClr val="FEFFFF"/>
                </a:solidFill>
              </a:rPr>
              <a:t> </a:t>
            </a:r>
            <a:r>
              <a:rPr lang="en-US" sz="1800" dirty="0" err="1" smtClean="0">
                <a:solidFill>
                  <a:srgbClr val="FEFFFF"/>
                </a:solidFill>
              </a:rPr>
              <a:t>fått</a:t>
            </a:r>
            <a:r>
              <a:rPr lang="en-US" sz="1800" dirty="0" smtClean="0">
                <a:solidFill>
                  <a:srgbClr val="FEFFFF"/>
                </a:solidFill>
              </a:rPr>
              <a:t> data </a:t>
            </a:r>
            <a:r>
              <a:rPr lang="en-US" sz="1800" dirty="0" err="1" smtClean="0">
                <a:solidFill>
                  <a:srgbClr val="FEFFFF"/>
                </a:solidFill>
              </a:rPr>
              <a:t>og</a:t>
            </a:r>
            <a:r>
              <a:rPr lang="en-US" sz="1800" dirty="0" smtClean="0">
                <a:solidFill>
                  <a:srgbClr val="FEFFFF"/>
                </a:solidFill>
              </a:rPr>
              <a:t> </a:t>
            </a:r>
            <a:r>
              <a:rPr lang="en-US" sz="1800" dirty="0" err="1" smtClean="0">
                <a:solidFill>
                  <a:srgbClr val="FEFFFF"/>
                </a:solidFill>
              </a:rPr>
              <a:t>begynte</a:t>
            </a:r>
            <a:r>
              <a:rPr lang="en-US" sz="1800" dirty="0" smtClean="0">
                <a:solidFill>
                  <a:srgbClr val="FEFFFF"/>
                </a:solidFill>
              </a:rPr>
              <a:t> analyses</a:t>
            </a:r>
            <a:endParaRPr lang="en-US" sz="1800" dirty="0">
              <a:solidFill>
                <a:srgbClr val="FEFFFF"/>
              </a:solidFill>
            </a:endParaRPr>
          </a:p>
          <a:p>
            <a:pPr lvl="1"/>
            <a:endParaRPr lang="en-US" sz="1800" dirty="0">
              <a:solidFill>
                <a:srgbClr val="FEFFFF"/>
              </a:solidFill>
            </a:endParaRPr>
          </a:p>
          <a:p>
            <a:pPr lvl="1"/>
            <a:endParaRPr lang="en-US" sz="1800" dirty="0">
              <a:solidFill>
                <a:srgbClr val="FEFFFF"/>
              </a:solidFill>
            </a:endParaRPr>
          </a:p>
          <a:p>
            <a:endParaRPr lang="en-US" sz="1800" dirty="0">
              <a:solidFill>
                <a:srgbClr val="FEFFFF"/>
              </a:solidFill>
            </a:endParaRPr>
          </a:p>
        </p:txBody>
      </p:sp>
    </p:spTree>
    <p:extLst>
      <p:ext uri="{BB962C8B-B14F-4D97-AF65-F5344CB8AC3E}">
        <p14:creationId xmlns:p14="http://schemas.microsoft.com/office/powerpoint/2010/main" val="35845556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2CE80-F6BB-4F24-AB96-3DFC5553427D}"/>
              </a:ext>
            </a:extLst>
          </p:cNvPr>
          <p:cNvSpPr>
            <a:spLocks noGrp="1"/>
          </p:cNvSpPr>
          <p:nvPr>
            <p:ph type="title"/>
          </p:nvPr>
        </p:nvSpPr>
        <p:spPr/>
        <p:txBody>
          <a:bodyPr/>
          <a:lstStyle/>
          <a:p>
            <a:r>
              <a:rPr lang="en-US" dirty="0"/>
              <a:t>Living Conditions for Working (</a:t>
            </a:r>
            <a:r>
              <a:rPr lang="en-US" dirty="0" err="1"/>
              <a:t>Studfor</a:t>
            </a:r>
            <a:r>
              <a:rPr lang="en-US" dirty="0"/>
              <a:t>)</a:t>
            </a:r>
          </a:p>
        </p:txBody>
      </p:sp>
      <p:sp>
        <p:nvSpPr>
          <p:cNvPr id="4" name="TextBox 3">
            <a:extLst>
              <a:ext uri="{FF2B5EF4-FFF2-40B4-BE49-F238E27FC236}">
                <a16:creationId xmlns:a16="http://schemas.microsoft.com/office/drawing/2014/main" id="{55B3322F-E210-446A-88BF-05BD20EEA7A9}"/>
              </a:ext>
            </a:extLst>
          </p:cNvPr>
          <p:cNvSpPr txBox="1"/>
          <p:nvPr/>
        </p:nvSpPr>
        <p:spPr>
          <a:xfrm>
            <a:off x="8897519" y="1973407"/>
            <a:ext cx="1519006" cy="1754326"/>
          </a:xfrm>
          <a:prstGeom prst="rect">
            <a:avLst/>
          </a:prstGeom>
          <a:noFill/>
        </p:spPr>
        <p:txBody>
          <a:bodyPr wrap="none" rtlCol="0">
            <a:spAutoFit/>
          </a:bodyPr>
          <a:lstStyle/>
          <a:p>
            <a:pPr marL="342900" indent="-342900">
              <a:buAutoNum type="arabicPlain"/>
            </a:pPr>
            <a:r>
              <a:rPr lang="en-US" dirty="0" err="1"/>
              <a:t>Svært</a:t>
            </a:r>
            <a:r>
              <a:rPr lang="en-US" dirty="0"/>
              <a:t> bra</a:t>
            </a:r>
          </a:p>
          <a:p>
            <a:pPr marL="342900" indent="-342900">
              <a:buAutoNum type="arabicPlain"/>
            </a:pPr>
            <a:r>
              <a:rPr lang="en-US" dirty="0"/>
              <a:t>Bra</a:t>
            </a:r>
          </a:p>
          <a:p>
            <a:pPr marL="342900" indent="-342900">
              <a:buAutoNum type="arabicPlain"/>
            </a:pPr>
            <a:r>
              <a:rPr lang="en-US" dirty="0" err="1"/>
              <a:t>Moderat</a:t>
            </a:r>
            <a:endParaRPr lang="en-US" dirty="0"/>
          </a:p>
          <a:p>
            <a:pPr marL="342900" indent="-342900">
              <a:buAutoNum type="arabicPlain"/>
            </a:pPr>
            <a:r>
              <a:rPr lang="en-US" dirty="0" err="1"/>
              <a:t>Ikke</a:t>
            </a:r>
            <a:r>
              <a:rPr lang="en-US" dirty="0"/>
              <a:t> </a:t>
            </a:r>
            <a:r>
              <a:rPr lang="en-US" dirty="0" err="1"/>
              <a:t>så</a:t>
            </a:r>
            <a:r>
              <a:rPr lang="en-US" dirty="0"/>
              <a:t> bra</a:t>
            </a:r>
          </a:p>
          <a:p>
            <a:pPr marL="342900" indent="-342900">
              <a:buAutoNum type="arabicPlain"/>
            </a:pPr>
            <a:r>
              <a:rPr lang="en-US" dirty="0" err="1"/>
              <a:t>Dårlig</a:t>
            </a:r>
            <a:endParaRPr lang="en-US" dirty="0"/>
          </a:p>
          <a:p>
            <a:pPr marL="342900" indent="-342900">
              <a:buAutoNum type="arabicPlain"/>
            </a:pPr>
            <a:r>
              <a:rPr lang="en-US" dirty="0" err="1"/>
              <a:t>Annet</a:t>
            </a:r>
            <a:endParaRPr lang="en-US" dirty="0"/>
          </a:p>
        </p:txBody>
      </p:sp>
      <p:pic>
        <p:nvPicPr>
          <p:cNvPr id="5" name="Picture">
            <a:extLst>
              <a:ext uri="{FF2B5EF4-FFF2-40B4-BE49-F238E27FC236}">
                <a16:creationId xmlns:a16="http://schemas.microsoft.com/office/drawing/2014/main" id="{72864FBE-BCC7-47E8-B4CB-7A1C3334EE4B}"/>
              </a:ext>
            </a:extLst>
          </p:cNvPr>
          <p:cNvPicPr>
            <a:picLocks noGrp="1"/>
          </p:cNvPicPr>
          <p:nvPr>
            <p:ph idx="1"/>
          </p:nvPr>
        </p:nvPicPr>
        <p:blipFill>
          <a:blip r:embed="rId2"/>
          <a:stretch>
            <a:fillRect/>
          </a:stretch>
        </p:blipFill>
        <p:spPr bwMode="auto">
          <a:xfrm>
            <a:off x="2534978" y="1316786"/>
            <a:ext cx="5593022" cy="4474418"/>
          </a:xfrm>
          <a:prstGeom prst="rect">
            <a:avLst/>
          </a:prstGeom>
          <a:noFill/>
          <a:ln w="9525">
            <a:noFill/>
            <a:headEnd/>
            <a:tailEnd/>
          </a:ln>
        </p:spPr>
      </p:pic>
      <p:graphicFrame>
        <p:nvGraphicFramePr>
          <p:cNvPr id="6" name="Table 5">
            <a:extLst>
              <a:ext uri="{FF2B5EF4-FFF2-40B4-BE49-F238E27FC236}">
                <a16:creationId xmlns:a16="http://schemas.microsoft.com/office/drawing/2014/main" id="{8E1C8C04-33CB-4A55-B7EE-C12048EFA2F5}"/>
              </a:ext>
            </a:extLst>
          </p:cNvPr>
          <p:cNvGraphicFramePr>
            <a:graphicFrameLocks noGrp="1"/>
          </p:cNvGraphicFramePr>
          <p:nvPr>
            <p:extLst>
              <p:ext uri="{D42A27DB-BD31-4B8C-83A1-F6EECF244321}">
                <p14:modId xmlns:p14="http://schemas.microsoft.com/office/powerpoint/2010/main" val="836970544"/>
              </p:ext>
            </p:extLst>
          </p:nvPr>
        </p:nvGraphicFramePr>
        <p:xfrm>
          <a:off x="145473" y="6049050"/>
          <a:ext cx="11708718" cy="487680"/>
        </p:xfrm>
        <a:graphic>
          <a:graphicData uri="http://schemas.openxmlformats.org/drawingml/2006/table">
            <a:tbl>
              <a:tblPr firstRow="1" firstCol="1" lastRow="1" lastCol="1">
                <a:tableStyleId>{9D7B26C5-4107-4FEC-AEDC-1716B250A1EF}</a:tableStyleId>
              </a:tblPr>
              <a:tblGrid>
                <a:gridCol w="445654">
                  <a:extLst>
                    <a:ext uri="{9D8B030D-6E8A-4147-A177-3AD203B41FA5}">
                      <a16:colId xmlns:a16="http://schemas.microsoft.com/office/drawing/2014/main" val="3445316177"/>
                    </a:ext>
                  </a:extLst>
                </a:gridCol>
                <a:gridCol w="700778">
                  <a:extLst>
                    <a:ext uri="{9D8B030D-6E8A-4147-A177-3AD203B41FA5}">
                      <a16:colId xmlns:a16="http://schemas.microsoft.com/office/drawing/2014/main" val="3079708030"/>
                    </a:ext>
                  </a:extLst>
                </a:gridCol>
                <a:gridCol w="704675">
                  <a:extLst>
                    <a:ext uri="{9D8B030D-6E8A-4147-A177-3AD203B41FA5}">
                      <a16:colId xmlns:a16="http://schemas.microsoft.com/office/drawing/2014/main" val="1694743775"/>
                    </a:ext>
                  </a:extLst>
                </a:gridCol>
                <a:gridCol w="830510">
                  <a:extLst>
                    <a:ext uri="{9D8B030D-6E8A-4147-A177-3AD203B41FA5}">
                      <a16:colId xmlns:a16="http://schemas.microsoft.com/office/drawing/2014/main" val="4235334881"/>
                    </a:ext>
                  </a:extLst>
                </a:gridCol>
                <a:gridCol w="964734">
                  <a:extLst>
                    <a:ext uri="{9D8B030D-6E8A-4147-A177-3AD203B41FA5}">
                      <a16:colId xmlns:a16="http://schemas.microsoft.com/office/drawing/2014/main" val="989026822"/>
                    </a:ext>
                  </a:extLst>
                </a:gridCol>
                <a:gridCol w="1057013">
                  <a:extLst>
                    <a:ext uri="{9D8B030D-6E8A-4147-A177-3AD203B41FA5}">
                      <a16:colId xmlns:a16="http://schemas.microsoft.com/office/drawing/2014/main" val="1396600668"/>
                    </a:ext>
                  </a:extLst>
                </a:gridCol>
                <a:gridCol w="1150995">
                  <a:extLst>
                    <a:ext uri="{9D8B030D-6E8A-4147-A177-3AD203B41FA5}">
                      <a16:colId xmlns:a16="http://schemas.microsoft.com/office/drawing/2014/main" val="713070547"/>
                    </a:ext>
                  </a:extLst>
                </a:gridCol>
                <a:gridCol w="836337">
                  <a:extLst>
                    <a:ext uri="{9D8B030D-6E8A-4147-A177-3AD203B41FA5}">
                      <a16:colId xmlns:a16="http://schemas.microsoft.com/office/drawing/2014/main" val="4127862579"/>
                    </a:ext>
                  </a:extLst>
                </a:gridCol>
                <a:gridCol w="836337">
                  <a:extLst>
                    <a:ext uri="{9D8B030D-6E8A-4147-A177-3AD203B41FA5}">
                      <a16:colId xmlns:a16="http://schemas.microsoft.com/office/drawing/2014/main" val="2708396640"/>
                    </a:ext>
                  </a:extLst>
                </a:gridCol>
                <a:gridCol w="836337">
                  <a:extLst>
                    <a:ext uri="{9D8B030D-6E8A-4147-A177-3AD203B41FA5}">
                      <a16:colId xmlns:a16="http://schemas.microsoft.com/office/drawing/2014/main" val="3899701562"/>
                    </a:ext>
                  </a:extLst>
                </a:gridCol>
                <a:gridCol w="836337">
                  <a:extLst>
                    <a:ext uri="{9D8B030D-6E8A-4147-A177-3AD203B41FA5}">
                      <a16:colId xmlns:a16="http://schemas.microsoft.com/office/drawing/2014/main" val="3742042493"/>
                    </a:ext>
                  </a:extLst>
                </a:gridCol>
                <a:gridCol w="836337">
                  <a:extLst>
                    <a:ext uri="{9D8B030D-6E8A-4147-A177-3AD203B41FA5}">
                      <a16:colId xmlns:a16="http://schemas.microsoft.com/office/drawing/2014/main" val="2977904040"/>
                    </a:ext>
                  </a:extLst>
                </a:gridCol>
                <a:gridCol w="836337">
                  <a:extLst>
                    <a:ext uri="{9D8B030D-6E8A-4147-A177-3AD203B41FA5}">
                      <a16:colId xmlns:a16="http://schemas.microsoft.com/office/drawing/2014/main" val="3916488326"/>
                    </a:ext>
                  </a:extLst>
                </a:gridCol>
                <a:gridCol w="836337">
                  <a:extLst>
                    <a:ext uri="{9D8B030D-6E8A-4147-A177-3AD203B41FA5}">
                      <a16:colId xmlns:a16="http://schemas.microsoft.com/office/drawing/2014/main" val="3727969867"/>
                    </a:ext>
                  </a:extLst>
                </a:gridCol>
              </a:tblGrid>
              <a:tr h="203630">
                <a:tc>
                  <a:txBody>
                    <a:bodyPr/>
                    <a:lstStyle/>
                    <a:p>
                      <a:pPr marL="0" marR="0">
                        <a:spcBef>
                          <a:spcPts val="0"/>
                        </a:spcBef>
                        <a:spcAft>
                          <a:spcPts val="1000"/>
                        </a:spcAft>
                      </a:pPr>
                      <a:r>
                        <a:rPr lang="en-US" sz="1600" dirty="0">
                          <a:effectLst/>
                        </a:rPr>
                        <a:t> </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nchor="b"/>
                </a:tc>
                <a:tc>
                  <a:txBody>
                    <a:bodyPr/>
                    <a:lstStyle/>
                    <a:p>
                      <a:pPr marL="0" marR="0" algn="r">
                        <a:spcBef>
                          <a:spcPts val="180"/>
                        </a:spcBef>
                        <a:spcAft>
                          <a:spcPts val="180"/>
                        </a:spcAft>
                      </a:pPr>
                      <a:r>
                        <a:rPr lang="en-US" sz="1600" dirty="0">
                          <a:effectLst/>
                        </a:rPr>
                        <a:t>vars</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nchor="b"/>
                </a:tc>
                <a:tc>
                  <a:txBody>
                    <a:bodyPr/>
                    <a:lstStyle/>
                    <a:p>
                      <a:pPr marL="0" marR="0" algn="r">
                        <a:spcBef>
                          <a:spcPts val="180"/>
                        </a:spcBef>
                        <a:spcAft>
                          <a:spcPts val="180"/>
                        </a:spcAft>
                      </a:pPr>
                      <a:r>
                        <a:rPr lang="en-US" sz="1600" dirty="0">
                          <a:effectLst/>
                        </a:rPr>
                        <a:t>n</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nchor="b"/>
                </a:tc>
                <a:tc>
                  <a:txBody>
                    <a:bodyPr/>
                    <a:lstStyle/>
                    <a:p>
                      <a:pPr marL="0" marR="0" algn="r">
                        <a:spcBef>
                          <a:spcPts val="180"/>
                        </a:spcBef>
                        <a:spcAft>
                          <a:spcPts val="180"/>
                        </a:spcAft>
                      </a:pPr>
                      <a:r>
                        <a:rPr lang="en-US" sz="1600" dirty="0">
                          <a:effectLst/>
                        </a:rPr>
                        <a:t>mean</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nchor="b"/>
                </a:tc>
                <a:tc>
                  <a:txBody>
                    <a:bodyPr/>
                    <a:lstStyle/>
                    <a:p>
                      <a:pPr marL="0" marR="0" algn="r">
                        <a:spcBef>
                          <a:spcPts val="180"/>
                        </a:spcBef>
                        <a:spcAft>
                          <a:spcPts val="180"/>
                        </a:spcAft>
                      </a:pPr>
                      <a:r>
                        <a:rPr lang="en-US" sz="1600" dirty="0" err="1">
                          <a:effectLst/>
                        </a:rPr>
                        <a:t>sd</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nchor="b"/>
                </a:tc>
                <a:tc>
                  <a:txBody>
                    <a:bodyPr/>
                    <a:lstStyle/>
                    <a:p>
                      <a:pPr marL="0" marR="0" algn="r">
                        <a:spcBef>
                          <a:spcPts val="180"/>
                        </a:spcBef>
                        <a:spcAft>
                          <a:spcPts val="180"/>
                        </a:spcAft>
                      </a:pPr>
                      <a:r>
                        <a:rPr lang="en-US" sz="1600" dirty="0">
                          <a:effectLst/>
                        </a:rPr>
                        <a:t>median</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nchor="b"/>
                </a:tc>
                <a:tc>
                  <a:txBody>
                    <a:bodyPr/>
                    <a:lstStyle/>
                    <a:p>
                      <a:pPr marL="0" marR="0" algn="r">
                        <a:spcBef>
                          <a:spcPts val="180"/>
                        </a:spcBef>
                        <a:spcAft>
                          <a:spcPts val="180"/>
                        </a:spcAft>
                      </a:pPr>
                      <a:r>
                        <a:rPr lang="en-US" sz="1600" dirty="0">
                          <a:effectLst/>
                        </a:rPr>
                        <a:t>trimmed</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nchor="b"/>
                </a:tc>
                <a:tc>
                  <a:txBody>
                    <a:bodyPr/>
                    <a:lstStyle/>
                    <a:p>
                      <a:pPr marL="0" marR="0" algn="r">
                        <a:spcBef>
                          <a:spcPts val="180"/>
                        </a:spcBef>
                        <a:spcAft>
                          <a:spcPts val="180"/>
                        </a:spcAft>
                      </a:pPr>
                      <a:r>
                        <a:rPr lang="en-US" sz="1600" dirty="0">
                          <a:effectLst/>
                        </a:rPr>
                        <a:t>mad</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nchor="b"/>
                </a:tc>
                <a:tc>
                  <a:txBody>
                    <a:bodyPr/>
                    <a:lstStyle/>
                    <a:p>
                      <a:pPr marL="0" marR="0" algn="r">
                        <a:spcBef>
                          <a:spcPts val="180"/>
                        </a:spcBef>
                        <a:spcAft>
                          <a:spcPts val="180"/>
                        </a:spcAft>
                      </a:pPr>
                      <a:r>
                        <a:rPr lang="en-US" sz="1600" dirty="0">
                          <a:effectLst/>
                        </a:rPr>
                        <a:t>min</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nchor="b"/>
                </a:tc>
                <a:tc>
                  <a:txBody>
                    <a:bodyPr/>
                    <a:lstStyle/>
                    <a:p>
                      <a:pPr marL="0" marR="0" algn="r">
                        <a:spcBef>
                          <a:spcPts val="180"/>
                        </a:spcBef>
                        <a:spcAft>
                          <a:spcPts val="180"/>
                        </a:spcAft>
                      </a:pPr>
                      <a:r>
                        <a:rPr lang="en-US" sz="1600" dirty="0">
                          <a:effectLst/>
                        </a:rPr>
                        <a:t>max</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nchor="b"/>
                </a:tc>
                <a:tc>
                  <a:txBody>
                    <a:bodyPr/>
                    <a:lstStyle/>
                    <a:p>
                      <a:pPr marL="0" marR="0" algn="r">
                        <a:spcBef>
                          <a:spcPts val="180"/>
                        </a:spcBef>
                        <a:spcAft>
                          <a:spcPts val="180"/>
                        </a:spcAft>
                      </a:pPr>
                      <a:r>
                        <a:rPr lang="en-US" sz="1600" dirty="0">
                          <a:effectLst/>
                        </a:rPr>
                        <a:t>range</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nchor="b"/>
                </a:tc>
                <a:tc>
                  <a:txBody>
                    <a:bodyPr/>
                    <a:lstStyle/>
                    <a:p>
                      <a:pPr marL="0" marR="0" algn="r">
                        <a:spcBef>
                          <a:spcPts val="180"/>
                        </a:spcBef>
                        <a:spcAft>
                          <a:spcPts val="180"/>
                        </a:spcAft>
                      </a:pPr>
                      <a:r>
                        <a:rPr lang="en-US" sz="1600" dirty="0">
                          <a:effectLst/>
                        </a:rPr>
                        <a:t>skew</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nchor="b"/>
                </a:tc>
                <a:tc>
                  <a:txBody>
                    <a:bodyPr/>
                    <a:lstStyle/>
                    <a:p>
                      <a:pPr marL="0" marR="0" algn="r">
                        <a:spcBef>
                          <a:spcPts val="180"/>
                        </a:spcBef>
                        <a:spcAft>
                          <a:spcPts val="180"/>
                        </a:spcAft>
                      </a:pPr>
                      <a:r>
                        <a:rPr lang="en-US" sz="1600" dirty="0">
                          <a:effectLst/>
                        </a:rPr>
                        <a:t>kurtosis</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nchor="b"/>
                </a:tc>
                <a:tc>
                  <a:txBody>
                    <a:bodyPr/>
                    <a:lstStyle/>
                    <a:p>
                      <a:pPr marL="0" marR="0" algn="r">
                        <a:spcBef>
                          <a:spcPts val="180"/>
                        </a:spcBef>
                        <a:spcAft>
                          <a:spcPts val="180"/>
                        </a:spcAft>
                      </a:pPr>
                      <a:r>
                        <a:rPr lang="en-US" sz="1600" dirty="0">
                          <a:effectLst/>
                        </a:rPr>
                        <a:t>se</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nchor="b"/>
                </a:tc>
                <a:extLst>
                  <a:ext uri="{0D108BD9-81ED-4DB2-BD59-A6C34878D82A}">
                    <a16:rowId xmlns:a16="http://schemas.microsoft.com/office/drawing/2014/main" val="2467392693"/>
                  </a:ext>
                </a:extLst>
              </a:tr>
              <a:tr h="203630">
                <a:tc>
                  <a:txBody>
                    <a:bodyPr/>
                    <a:lstStyle/>
                    <a:p>
                      <a:pPr marL="0" marR="0">
                        <a:spcBef>
                          <a:spcPts val="180"/>
                        </a:spcBef>
                        <a:spcAft>
                          <a:spcPts val="180"/>
                        </a:spcAft>
                      </a:pPr>
                      <a:r>
                        <a:rPr lang="en-US" sz="1600">
                          <a:effectLst/>
                        </a:rPr>
                        <a:t>X1</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tc>
                <a:tc>
                  <a:txBody>
                    <a:bodyPr/>
                    <a:lstStyle/>
                    <a:p>
                      <a:pPr marL="0" marR="0" algn="r">
                        <a:spcBef>
                          <a:spcPts val="180"/>
                        </a:spcBef>
                        <a:spcAft>
                          <a:spcPts val="180"/>
                        </a:spcAft>
                      </a:pPr>
                      <a:r>
                        <a:rPr lang="en-US" sz="1600" dirty="0">
                          <a:effectLst/>
                        </a:rPr>
                        <a:t>1</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tc>
                <a:tc>
                  <a:txBody>
                    <a:bodyPr/>
                    <a:lstStyle/>
                    <a:p>
                      <a:pPr marL="0" marR="0" algn="r">
                        <a:spcBef>
                          <a:spcPts val="180"/>
                        </a:spcBef>
                        <a:spcAft>
                          <a:spcPts val="180"/>
                        </a:spcAft>
                      </a:pPr>
                      <a:r>
                        <a:rPr lang="en-US" sz="1600">
                          <a:effectLst/>
                        </a:rPr>
                        <a:t>1307</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tc>
                <a:tc>
                  <a:txBody>
                    <a:bodyPr/>
                    <a:lstStyle/>
                    <a:p>
                      <a:pPr marL="0" marR="0" algn="r">
                        <a:spcBef>
                          <a:spcPts val="180"/>
                        </a:spcBef>
                        <a:spcAft>
                          <a:spcPts val="180"/>
                        </a:spcAft>
                      </a:pPr>
                      <a:r>
                        <a:rPr lang="en-US" sz="1600">
                          <a:effectLst/>
                        </a:rPr>
                        <a:t>3.07</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tc>
                <a:tc>
                  <a:txBody>
                    <a:bodyPr/>
                    <a:lstStyle/>
                    <a:p>
                      <a:pPr marL="0" marR="0" algn="r">
                        <a:spcBef>
                          <a:spcPts val="180"/>
                        </a:spcBef>
                        <a:spcAft>
                          <a:spcPts val="180"/>
                        </a:spcAft>
                      </a:pPr>
                      <a:r>
                        <a:rPr lang="en-US" sz="1600">
                          <a:effectLst/>
                        </a:rPr>
                        <a:t>1.24</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tc>
                <a:tc>
                  <a:txBody>
                    <a:bodyPr/>
                    <a:lstStyle/>
                    <a:p>
                      <a:pPr marL="0" marR="0" algn="r">
                        <a:spcBef>
                          <a:spcPts val="180"/>
                        </a:spcBef>
                        <a:spcAft>
                          <a:spcPts val="180"/>
                        </a:spcAft>
                      </a:pPr>
                      <a:r>
                        <a:rPr lang="en-US" sz="1600">
                          <a:effectLst/>
                        </a:rPr>
                        <a:t>3</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tc>
                <a:tc>
                  <a:txBody>
                    <a:bodyPr/>
                    <a:lstStyle/>
                    <a:p>
                      <a:pPr marL="0" marR="0" algn="r">
                        <a:spcBef>
                          <a:spcPts val="180"/>
                        </a:spcBef>
                        <a:spcAft>
                          <a:spcPts val="180"/>
                        </a:spcAft>
                      </a:pPr>
                      <a:r>
                        <a:rPr lang="en-US" sz="1600">
                          <a:effectLst/>
                        </a:rPr>
                        <a:t>3.09</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tc>
                <a:tc>
                  <a:txBody>
                    <a:bodyPr/>
                    <a:lstStyle/>
                    <a:p>
                      <a:pPr marL="0" marR="0" algn="r">
                        <a:spcBef>
                          <a:spcPts val="180"/>
                        </a:spcBef>
                        <a:spcAft>
                          <a:spcPts val="180"/>
                        </a:spcAft>
                      </a:pPr>
                      <a:r>
                        <a:rPr lang="en-US" sz="1600">
                          <a:effectLst/>
                        </a:rPr>
                        <a:t>1.48</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tc>
                <a:tc>
                  <a:txBody>
                    <a:bodyPr/>
                    <a:lstStyle/>
                    <a:p>
                      <a:pPr marL="0" marR="0" algn="r">
                        <a:spcBef>
                          <a:spcPts val="180"/>
                        </a:spcBef>
                        <a:spcAft>
                          <a:spcPts val="180"/>
                        </a:spcAft>
                      </a:pPr>
                      <a:r>
                        <a:rPr lang="en-US" sz="1600">
                          <a:effectLst/>
                        </a:rPr>
                        <a:t>1</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tc>
                <a:tc>
                  <a:txBody>
                    <a:bodyPr/>
                    <a:lstStyle/>
                    <a:p>
                      <a:pPr marL="0" marR="0" algn="r">
                        <a:spcBef>
                          <a:spcPts val="180"/>
                        </a:spcBef>
                        <a:spcAft>
                          <a:spcPts val="180"/>
                        </a:spcAft>
                      </a:pPr>
                      <a:r>
                        <a:rPr lang="en-US" sz="1600">
                          <a:effectLst/>
                        </a:rPr>
                        <a:t>5</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tc>
                <a:tc>
                  <a:txBody>
                    <a:bodyPr/>
                    <a:lstStyle/>
                    <a:p>
                      <a:pPr marL="0" marR="0" algn="r">
                        <a:spcBef>
                          <a:spcPts val="180"/>
                        </a:spcBef>
                        <a:spcAft>
                          <a:spcPts val="180"/>
                        </a:spcAft>
                      </a:pPr>
                      <a:r>
                        <a:rPr lang="en-US" sz="1600">
                          <a:effectLst/>
                        </a:rPr>
                        <a:t>4</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tc>
                <a:tc>
                  <a:txBody>
                    <a:bodyPr/>
                    <a:lstStyle/>
                    <a:p>
                      <a:pPr marL="0" marR="0" algn="r">
                        <a:spcBef>
                          <a:spcPts val="180"/>
                        </a:spcBef>
                        <a:spcAft>
                          <a:spcPts val="180"/>
                        </a:spcAft>
                      </a:pPr>
                      <a:r>
                        <a:rPr lang="en-US" sz="1600">
                          <a:effectLst/>
                        </a:rPr>
                        <a:t>0.07</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tc>
                <a:tc>
                  <a:txBody>
                    <a:bodyPr/>
                    <a:lstStyle/>
                    <a:p>
                      <a:pPr marL="0" marR="0" algn="r">
                        <a:spcBef>
                          <a:spcPts val="180"/>
                        </a:spcBef>
                        <a:spcAft>
                          <a:spcPts val="180"/>
                        </a:spcAft>
                      </a:pPr>
                      <a:r>
                        <a:rPr lang="en-US" sz="1600">
                          <a:effectLst/>
                        </a:rPr>
                        <a:t>-0.96</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tc>
                <a:tc>
                  <a:txBody>
                    <a:bodyPr/>
                    <a:lstStyle/>
                    <a:p>
                      <a:pPr marL="0" marR="0" algn="r">
                        <a:spcBef>
                          <a:spcPts val="180"/>
                        </a:spcBef>
                        <a:spcAft>
                          <a:spcPts val="180"/>
                        </a:spcAft>
                      </a:pPr>
                      <a:r>
                        <a:rPr lang="en-US" sz="1600" dirty="0">
                          <a:effectLst/>
                        </a:rPr>
                        <a:t>0.03</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76361" marR="76361" marT="0" marB="0"/>
                </a:tc>
                <a:extLst>
                  <a:ext uri="{0D108BD9-81ED-4DB2-BD59-A6C34878D82A}">
                    <a16:rowId xmlns:a16="http://schemas.microsoft.com/office/drawing/2014/main" val="2963644190"/>
                  </a:ext>
                </a:extLst>
              </a:tr>
            </a:tbl>
          </a:graphicData>
        </a:graphic>
      </p:graphicFrame>
    </p:spTree>
    <p:extLst>
      <p:ext uri="{BB962C8B-B14F-4D97-AF65-F5344CB8AC3E}">
        <p14:creationId xmlns:p14="http://schemas.microsoft.com/office/powerpoint/2010/main" val="41899026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D79C0-CD7C-41DF-8E85-21AC3CCB1969}"/>
              </a:ext>
            </a:extLst>
          </p:cNvPr>
          <p:cNvSpPr>
            <a:spLocks noGrp="1"/>
          </p:cNvSpPr>
          <p:nvPr>
            <p:ph type="title"/>
          </p:nvPr>
        </p:nvSpPr>
        <p:spPr>
          <a:xfrm>
            <a:off x="838200" y="0"/>
            <a:ext cx="10515600" cy="1325563"/>
          </a:xfrm>
        </p:spPr>
        <p:txBody>
          <a:bodyPr/>
          <a:lstStyle/>
          <a:p>
            <a:r>
              <a:rPr lang="en-US" dirty="0"/>
              <a:t>Rating of Education Activities</a:t>
            </a:r>
          </a:p>
        </p:txBody>
      </p:sp>
      <p:pic>
        <p:nvPicPr>
          <p:cNvPr id="14" name="Content Placeholder 13" descr="Chart, bar chart, histogram&#10;&#10;Description automatically generated">
            <a:extLst>
              <a:ext uri="{FF2B5EF4-FFF2-40B4-BE49-F238E27FC236}">
                <a16:creationId xmlns:a16="http://schemas.microsoft.com/office/drawing/2014/main" id="{FA2E7868-0A72-4762-93FC-722B1F7E27DF}"/>
              </a:ext>
            </a:extLst>
          </p:cNvPr>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87169" y="1431889"/>
            <a:ext cx="9568728" cy="5263687"/>
          </a:xfrm>
        </p:spPr>
      </p:pic>
      <p:sp>
        <p:nvSpPr>
          <p:cNvPr id="17" name="Rectangle 16">
            <a:extLst>
              <a:ext uri="{FF2B5EF4-FFF2-40B4-BE49-F238E27FC236}">
                <a16:creationId xmlns:a16="http://schemas.microsoft.com/office/drawing/2014/main" id="{297D3D8F-E148-4743-80EA-A2D02B9206A7}"/>
              </a:ext>
            </a:extLst>
          </p:cNvPr>
          <p:cNvSpPr/>
          <p:nvPr/>
        </p:nvSpPr>
        <p:spPr>
          <a:xfrm>
            <a:off x="9827491" y="1431889"/>
            <a:ext cx="1874982" cy="1754326"/>
          </a:xfrm>
          <a:prstGeom prst="rect">
            <a:avLst/>
          </a:prstGeom>
        </p:spPr>
        <p:txBody>
          <a:bodyPr wrap="square">
            <a:spAutoFit/>
          </a:bodyPr>
          <a:lstStyle/>
          <a:p>
            <a:pPr marL="342900" indent="-342900">
              <a:buAutoNum type="arabicPlain"/>
            </a:pPr>
            <a:r>
              <a:rPr lang="en-US" dirty="0" err="1"/>
              <a:t>Svært</a:t>
            </a:r>
            <a:r>
              <a:rPr lang="en-US" dirty="0"/>
              <a:t> bra</a:t>
            </a:r>
          </a:p>
          <a:p>
            <a:pPr marL="342900" indent="-342900">
              <a:buAutoNum type="arabicPlain"/>
            </a:pPr>
            <a:r>
              <a:rPr lang="en-US" dirty="0"/>
              <a:t>Bra</a:t>
            </a:r>
          </a:p>
          <a:p>
            <a:pPr marL="342900" indent="-342900">
              <a:buAutoNum type="arabicPlain"/>
            </a:pPr>
            <a:r>
              <a:rPr lang="en-US" dirty="0" err="1"/>
              <a:t>Moderat</a:t>
            </a:r>
            <a:endParaRPr lang="en-US" dirty="0"/>
          </a:p>
          <a:p>
            <a:pPr marL="342900" indent="-342900">
              <a:buAutoNum type="arabicPlain"/>
            </a:pPr>
            <a:r>
              <a:rPr lang="en-US" dirty="0" err="1"/>
              <a:t>Ikke</a:t>
            </a:r>
            <a:r>
              <a:rPr lang="en-US" dirty="0"/>
              <a:t> </a:t>
            </a:r>
            <a:r>
              <a:rPr lang="en-US" dirty="0" err="1"/>
              <a:t>så</a:t>
            </a:r>
            <a:r>
              <a:rPr lang="en-US" dirty="0"/>
              <a:t> bra</a:t>
            </a:r>
          </a:p>
          <a:p>
            <a:pPr marL="342900" indent="-342900">
              <a:buAutoNum type="arabicPlain"/>
            </a:pPr>
            <a:r>
              <a:rPr lang="en-US" dirty="0" err="1"/>
              <a:t>Dårlig</a:t>
            </a:r>
            <a:endParaRPr lang="en-US" dirty="0"/>
          </a:p>
          <a:p>
            <a:pPr marL="342900" indent="-342900">
              <a:buAutoNum type="arabicPlain"/>
            </a:pPr>
            <a:r>
              <a:rPr lang="en-US" dirty="0" err="1"/>
              <a:t>Ikke</a:t>
            </a:r>
            <a:r>
              <a:rPr lang="en-US" dirty="0"/>
              <a:t> relevant</a:t>
            </a:r>
          </a:p>
        </p:txBody>
      </p:sp>
    </p:spTree>
    <p:extLst>
      <p:ext uri="{BB962C8B-B14F-4D97-AF65-F5344CB8AC3E}">
        <p14:creationId xmlns:p14="http://schemas.microsoft.com/office/powerpoint/2010/main" val="8118777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E7D3E-CF28-4FE6-B263-9B192C43DD4C}"/>
              </a:ext>
            </a:extLst>
          </p:cNvPr>
          <p:cNvSpPr>
            <a:spLocks noGrp="1"/>
          </p:cNvSpPr>
          <p:nvPr>
            <p:ph type="title"/>
          </p:nvPr>
        </p:nvSpPr>
        <p:spPr>
          <a:xfrm>
            <a:off x="3461327" y="-318799"/>
            <a:ext cx="6162964" cy="1325563"/>
          </a:xfrm>
        </p:spPr>
        <p:txBody>
          <a:bodyPr/>
          <a:lstStyle/>
          <a:p>
            <a:r>
              <a:rPr lang="en-US" dirty="0"/>
              <a:t>University Facilities Used</a:t>
            </a:r>
          </a:p>
        </p:txBody>
      </p:sp>
      <p:pic>
        <p:nvPicPr>
          <p:cNvPr id="6" name="Content Placeholder 5" descr="Chart, bar chart&#10;&#10;Description automatically generated">
            <a:extLst>
              <a:ext uri="{FF2B5EF4-FFF2-40B4-BE49-F238E27FC236}">
                <a16:creationId xmlns:a16="http://schemas.microsoft.com/office/drawing/2014/main" id="{87B785C8-4D62-4FD0-B8D4-E1EA6B7DB6FC}"/>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0" y="872462"/>
            <a:ext cx="7758545" cy="6003457"/>
          </a:xfrm>
        </p:spPr>
      </p:pic>
      <p:sp>
        <p:nvSpPr>
          <p:cNvPr id="4" name="TextBox 3">
            <a:extLst>
              <a:ext uri="{FF2B5EF4-FFF2-40B4-BE49-F238E27FC236}">
                <a16:creationId xmlns:a16="http://schemas.microsoft.com/office/drawing/2014/main" id="{7B000CA4-F3A0-45D2-8951-0D7C2BE0B8AE}"/>
              </a:ext>
            </a:extLst>
          </p:cNvPr>
          <p:cNvSpPr txBox="1"/>
          <p:nvPr/>
        </p:nvSpPr>
        <p:spPr>
          <a:xfrm>
            <a:off x="8592950" y="2207492"/>
            <a:ext cx="2062681" cy="1477328"/>
          </a:xfrm>
          <a:prstGeom prst="rect">
            <a:avLst/>
          </a:prstGeom>
          <a:noFill/>
        </p:spPr>
        <p:txBody>
          <a:bodyPr wrap="none" rtlCol="0">
            <a:spAutoFit/>
          </a:bodyPr>
          <a:lstStyle/>
          <a:p>
            <a:pPr marL="342900" indent="-342900">
              <a:buAutoNum type="arabicPlain"/>
            </a:pPr>
            <a:r>
              <a:rPr lang="nb-NO" dirty="0"/>
              <a:t>Ikke brukt</a:t>
            </a:r>
          </a:p>
          <a:p>
            <a:pPr marL="342900" indent="-342900">
              <a:buAutoNum type="arabicPlain"/>
            </a:pPr>
            <a:r>
              <a:rPr lang="nb-NO" dirty="0"/>
              <a:t>Brukt noe</a:t>
            </a:r>
          </a:p>
          <a:p>
            <a:pPr marL="342900" indent="-342900">
              <a:buAutoNum type="arabicPlain"/>
            </a:pPr>
            <a:r>
              <a:rPr lang="nb-NO" dirty="0"/>
              <a:t>Brukt en del</a:t>
            </a:r>
          </a:p>
          <a:p>
            <a:pPr marL="342900" indent="-342900">
              <a:buAutoNum type="arabicPlain"/>
            </a:pPr>
            <a:r>
              <a:rPr lang="nb-NO" dirty="0"/>
              <a:t>Brukt mye	</a:t>
            </a:r>
          </a:p>
          <a:p>
            <a:pPr marL="342900" indent="-342900">
              <a:buAutoNum type="arabicPlain"/>
            </a:pPr>
            <a:r>
              <a:rPr lang="nb-NO" dirty="0"/>
              <a:t>Brukt svært mye</a:t>
            </a:r>
            <a:endParaRPr lang="en-US" dirty="0"/>
          </a:p>
        </p:txBody>
      </p:sp>
    </p:spTree>
    <p:extLst>
      <p:ext uri="{BB962C8B-B14F-4D97-AF65-F5344CB8AC3E}">
        <p14:creationId xmlns:p14="http://schemas.microsoft.com/office/powerpoint/2010/main" val="14327709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BE194-AB46-4C8C-A329-ADAA44362E5E}"/>
              </a:ext>
            </a:extLst>
          </p:cNvPr>
          <p:cNvSpPr>
            <a:spLocks noGrp="1"/>
          </p:cNvSpPr>
          <p:nvPr>
            <p:ph type="title"/>
          </p:nvPr>
        </p:nvSpPr>
        <p:spPr>
          <a:xfrm>
            <a:off x="838199" y="0"/>
            <a:ext cx="10990277" cy="1325563"/>
          </a:xfrm>
        </p:spPr>
        <p:txBody>
          <a:bodyPr/>
          <a:lstStyle/>
          <a:p>
            <a:r>
              <a:rPr lang="en-US" dirty="0"/>
              <a:t>Self reported Study Progression (Credits/Exams)</a:t>
            </a:r>
          </a:p>
        </p:txBody>
      </p:sp>
      <p:graphicFrame>
        <p:nvGraphicFramePr>
          <p:cNvPr id="4" name="Content Placeholder 3">
            <a:extLst>
              <a:ext uri="{FF2B5EF4-FFF2-40B4-BE49-F238E27FC236}">
                <a16:creationId xmlns:a16="http://schemas.microsoft.com/office/drawing/2014/main" id="{2144397F-866E-4D8A-A1E0-6957C6745669}"/>
              </a:ext>
            </a:extLst>
          </p:cNvPr>
          <p:cNvGraphicFramePr>
            <a:graphicFrameLocks noGrp="1"/>
          </p:cNvGraphicFramePr>
          <p:nvPr>
            <p:ph idx="1"/>
            <p:extLst>
              <p:ext uri="{D42A27DB-BD31-4B8C-83A1-F6EECF244321}">
                <p14:modId xmlns:p14="http://schemas.microsoft.com/office/powerpoint/2010/main" val="2802533789"/>
              </p:ext>
            </p:extLst>
          </p:nvPr>
        </p:nvGraphicFramePr>
        <p:xfrm>
          <a:off x="466117" y="6243926"/>
          <a:ext cx="10515596" cy="487680"/>
        </p:xfrm>
        <a:graphic>
          <a:graphicData uri="http://schemas.openxmlformats.org/drawingml/2006/table">
            <a:tbl>
              <a:tblPr firstRow="1" firstCol="1" lastRow="1" lastCol="1">
                <a:tableStyleId>{9D7B26C5-4107-4FEC-AEDC-1716B250A1EF}</a:tableStyleId>
              </a:tblPr>
              <a:tblGrid>
                <a:gridCol w="540562">
                  <a:extLst>
                    <a:ext uri="{9D8B030D-6E8A-4147-A177-3AD203B41FA5}">
                      <a16:colId xmlns:a16="http://schemas.microsoft.com/office/drawing/2014/main" val="1348549189"/>
                    </a:ext>
                  </a:extLst>
                </a:gridCol>
                <a:gridCol w="520117">
                  <a:extLst>
                    <a:ext uri="{9D8B030D-6E8A-4147-A177-3AD203B41FA5}">
                      <a16:colId xmlns:a16="http://schemas.microsoft.com/office/drawing/2014/main" val="722819352"/>
                    </a:ext>
                  </a:extLst>
                </a:gridCol>
                <a:gridCol w="796954">
                  <a:extLst>
                    <a:ext uri="{9D8B030D-6E8A-4147-A177-3AD203B41FA5}">
                      <a16:colId xmlns:a16="http://schemas.microsoft.com/office/drawing/2014/main" val="3106940877"/>
                    </a:ext>
                  </a:extLst>
                </a:gridCol>
                <a:gridCol w="729843">
                  <a:extLst>
                    <a:ext uri="{9D8B030D-6E8A-4147-A177-3AD203B41FA5}">
                      <a16:colId xmlns:a16="http://schemas.microsoft.com/office/drawing/2014/main" val="1699869911"/>
                    </a:ext>
                  </a:extLst>
                </a:gridCol>
                <a:gridCol w="511728">
                  <a:extLst>
                    <a:ext uri="{9D8B030D-6E8A-4147-A177-3AD203B41FA5}">
                      <a16:colId xmlns:a16="http://schemas.microsoft.com/office/drawing/2014/main" val="1370039345"/>
                    </a:ext>
                  </a:extLst>
                </a:gridCol>
                <a:gridCol w="1023457">
                  <a:extLst>
                    <a:ext uri="{9D8B030D-6E8A-4147-A177-3AD203B41FA5}">
                      <a16:colId xmlns:a16="http://schemas.microsoft.com/office/drawing/2014/main" val="1799836110"/>
                    </a:ext>
                  </a:extLst>
                </a:gridCol>
                <a:gridCol w="1135137">
                  <a:extLst>
                    <a:ext uri="{9D8B030D-6E8A-4147-A177-3AD203B41FA5}">
                      <a16:colId xmlns:a16="http://schemas.microsoft.com/office/drawing/2014/main" val="4259289581"/>
                    </a:ext>
                  </a:extLst>
                </a:gridCol>
                <a:gridCol w="751114">
                  <a:extLst>
                    <a:ext uri="{9D8B030D-6E8A-4147-A177-3AD203B41FA5}">
                      <a16:colId xmlns:a16="http://schemas.microsoft.com/office/drawing/2014/main" val="4136514068"/>
                    </a:ext>
                  </a:extLst>
                </a:gridCol>
                <a:gridCol w="751114">
                  <a:extLst>
                    <a:ext uri="{9D8B030D-6E8A-4147-A177-3AD203B41FA5}">
                      <a16:colId xmlns:a16="http://schemas.microsoft.com/office/drawing/2014/main" val="3204556383"/>
                    </a:ext>
                  </a:extLst>
                </a:gridCol>
                <a:gridCol w="751114">
                  <a:extLst>
                    <a:ext uri="{9D8B030D-6E8A-4147-A177-3AD203B41FA5}">
                      <a16:colId xmlns:a16="http://schemas.microsoft.com/office/drawing/2014/main" val="246734424"/>
                    </a:ext>
                  </a:extLst>
                </a:gridCol>
                <a:gridCol w="751114">
                  <a:extLst>
                    <a:ext uri="{9D8B030D-6E8A-4147-A177-3AD203B41FA5}">
                      <a16:colId xmlns:a16="http://schemas.microsoft.com/office/drawing/2014/main" val="3579914519"/>
                    </a:ext>
                  </a:extLst>
                </a:gridCol>
                <a:gridCol w="642132">
                  <a:extLst>
                    <a:ext uri="{9D8B030D-6E8A-4147-A177-3AD203B41FA5}">
                      <a16:colId xmlns:a16="http://schemas.microsoft.com/office/drawing/2014/main" val="1169707287"/>
                    </a:ext>
                  </a:extLst>
                </a:gridCol>
                <a:gridCol w="860096">
                  <a:extLst>
                    <a:ext uri="{9D8B030D-6E8A-4147-A177-3AD203B41FA5}">
                      <a16:colId xmlns:a16="http://schemas.microsoft.com/office/drawing/2014/main" val="2050334500"/>
                    </a:ext>
                  </a:extLst>
                </a:gridCol>
                <a:gridCol w="751114">
                  <a:extLst>
                    <a:ext uri="{9D8B030D-6E8A-4147-A177-3AD203B41FA5}">
                      <a16:colId xmlns:a16="http://schemas.microsoft.com/office/drawing/2014/main" val="127394716"/>
                    </a:ext>
                  </a:extLst>
                </a:gridCol>
              </a:tblGrid>
              <a:tr h="0">
                <a:tc>
                  <a:txBody>
                    <a:bodyPr/>
                    <a:lstStyle/>
                    <a:p>
                      <a:pPr marL="0" marR="0">
                        <a:spcBef>
                          <a:spcPts val="0"/>
                        </a:spcBef>
                        <a:spcAft>
                          <a:spcPts val="1000"/>
                        </a:spcAft>
                      </a:pPr>
                      <a:r>
                        <a:rPr lang="en-US" sz="1600">
                          <a:effectLst/>
                        </a:rPr>
                        <a:t> </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a:effectLst/>
                        </a:rPr>
                        <a:t>vars</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dirty="0">
                          <a:effectLst/>
                        </a:rPr>
                        <a:t>n</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a:effectLst/>
                        </a:rPr>
                        <a:t>mean</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a:effectLst/>
                        </a:rPr>
                        <a:t>sd</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a:effectLst/>
                        </a:rPr>
                        <a:t>median</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a:effectLst/>
                        </a:rPr>
                        <a:t>trimmed</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a:effectLst/>
                        </a:rPr>
                        <a:t>mad</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a:effectLst/>
                        </a:rPr>
                        <a:t>min</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a:effectLst/>
                        </a:rPr>
                        <a:t>max</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dirty="0">
                          <a:effectLst/>
                        </a:rPr>
                        <a:t>range</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dirty="0">
                          <a:effectLst/>
                        </a:rPr>
                        <a:t>skew</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a:effectLst/>
                        </a:rPr>
                        <a:t>kurtosis</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a:effectLst/>
                        </a:rPr>
                        <a:t>se</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3741314060"/>
                  </a:ext>
                </a:extLst>
              </a:tr>
              <a:tr h="0">
                <a:tc>
                  <a:txBody>
                    <a:bodyPr/>
                    <a:lstStyle/>
                    <a:p>
                      <a:pPr marL="0" marR="0">
                        <a:spcBef>
                          <a:spcPts val="180"/>
                        </a:spcBef>
                        <a:spcAft>
                          <a:spcPts val="180"/>
                        </a:spcAft>
                      </a:pPr>
                      <a:r>
                        <a:rPr lang="en-US" sz="1600">
                          <a:effectLst/>
                        </a:rPr>
                        <a:t>X1</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a:effectLst/>
                        </a:rPr>
                        <a:t>1</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a:effectLst/>
                        </a:rPr>
                        <a:t>1307</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a:effectLst/>
                        </a:rPr>
                        <a:t>2.8</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a:effectLst/>
                        </a:rPr>
                        <a:t>1.43</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a:effectLst/>
                        </a:rPr>
                        <a:t>3</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dirty="0">
                          <a:effectLst/>
                        </a:rPr>
                        <a:t>2.76</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a:effectLst/>
                        </a:rPr>
                        <a:t>1.48</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a:effectLst/>
                        </a:rPr>
                        <a:t>1</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a:effectLst/>
                        </a:rPr>
                        <a:t>5</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a:effectLst/>
                        </a:rPr>
                        <a:t>4</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a:effectLst/>
                        </a:rPr>
                        <a:t>0</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a:effectLst/>
                        </a:rPr>
                        <a:t>-1.35</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dirty="0">
                          <a:effectLst/>
                        </a:rPr>
                        <a:t>0.04</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43160682"/>
                  </a:ext>
                </a:extLst>
              </a:tr>
            </a:tbl>
          </a:graphicData>
        </a:graphic>
      </p:graphicFrame>
      <p:pic>
        <p:nvPicPr>
          <p:cNvPr id="5" name="Picture">
            <a:extLst>
              <a:ext uri="{FF2B5EF4-FFF2-40B4-BE49-F238E27FC236}">
                <a16:creationId xmlns:a16="http://schemas.microsoft.com/office/drawing/2014/main" id="{723B7C28-A4B1-4AB0-8944-9735D49901D6}"/>
              </a:ext>
            </a:extLst>
          </p:cNvPr>
          <p:cNvPicPr/>
          <p:nvPr/>
        </p:nvPicPr>
        <p:blipFill>
          <a:blip r:embed="rId2"/>
          <a:stretch>
            <a:fillRect/>
          </a:stretch>
        </p:blipFill>
        <p:spPr bwMode="auto">
          <a:xfrm>
            <a:off x="2431664" y="1481731"/>
            <a:ext cx="5093262" cy="4074609"/>
          </a:xfrm>
          <a:prstGeom prst="rect">
            <a:avLst/>
          </a:prstGeom>
          <a:noFill/>
          <a:ln w="9525">
            <a:noFill/>
            <a:headEnd/>
            <a:tailEnd/>
          </a:ln>
        </p:spPr>
      </p:pic>
      <p:sp>
        <p:nvSpPr>
          <p:cNvPr id="6" name="Rectangle 5">
            <a:extLst>
              <a:ext uri="{FF2B5EF4-FFF2-40B4-BE49-F238E27FC236}">
                <a16:creationId xmlns:a16="http://schemas.microsoft.com/office/drawing/2014/main" id="{E8517202-3D26-4ABC-B53A-4F78F1BF7B9C}"/>
              </a:ext>
            </a:extLst>
          </p:cNvPr>
          <p:cNvSpPr/>
          <p:nvPr/>
        </p:nvSpPr>
        <p:spPr>
          <a:xfrm>
            <a:off x="8291120" y="1547661"/>
            <a:ext cx="2765571" cy="1971374"/>
          </a:xfrm>
          <a:prstGeom prst="rect">
            <a:avLst/>
          </a:prstGeom>
        </p:spPr>
        <p:txBody>
          <a:bodyPr wrap="square">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1 Not at all</a:t>
            </a: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2 To a very small extent</a:t>
            </a: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3 To a small degree</a:t>
            </a: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4 To a large extent</a:t>
            </a: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5 To a very large extent</a:t>
            </a:r>
          </a:p>
        </p:txBody>
      </p:sp>
    </p:spTree>
    <p:extLst>
      <p:ext uri="{BB962C8B-B14F-4D97-AF65-F5344CB8AC3E}">
        <p14:creationId xmlns:p14="http://schemas.microsoft.com/office/powerpoint/2010/main" val="19898079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E7075-4D72-412C-BFCF-C6110B896F89}"/>
              </a:ext>
            </a:extLst>
          </p:cNvPr>
          <p:cNvSpPr>
            <a:spLocks noGrp="1"/>
          </p:cNvSpPr>
          <p:nvPr>
            <p:ph type="title"/>
          </p:nvPr>
        </p:nvSpPr>
        <p:spPr>
          <a:xfrm>
            <a:off x="838200" y="150839"/>
            <a:ext cx="10515600" cy="1325563"/>
          </a:xfrm>
        </p:spPr>
        <p:txBody>
          <a:bodyPr/>
          <a:lstStyle/>
          <a:p>
            <a:r>
              <a:rPr lang="en-US" dirty="0"/>
              <a:t>Distractions</a:t>
            </a:r>
          </a:p>
        </p:txBody>
      </p:sp>
      <p:pic>
        <p:nvPicPr>
          <p:cNvPr id="4" name="Picture">
            <a:extLst>
              <a:ext uri="{FF2B5EF4-FFF2-40B4-BE49-F238E27FC236}">
                <a16:creationId xmlns:a16="http://schemas.microsoft.com/office/drawing/2014/main" id="{838ADC38-1E06-470D-991A-0F55791B387A}"/>
              </a:ext>
            </a:extLst>
          </p:cNvPr>
          <p:cNvPicPr>
            <a:picLocks noGrp="1"/>
          </p:cNvPicPr>
          <p:nvPr>
            <p:ph idx="1"/>
          </p:nvPr>
        </p:nvPicPr>
        <p:blipFill>
          <a:blip r:embed="rId2"/>
          <a:stretch>
            <a:fillRect/>
          </a:stretch>
        </p:blipFill>
        <p:spPr bwMode="auto">
          <a:xfrm>
            <a:off x="3330430" y="1310500"/>
            <a:ext cx="5629012" cy="4503210"/>
          </a:xfrm>
          <a:prstGeom prst="rect">
            <a:avLst/>
          </a:prstGeom>
          <a:noFill/>
          <a:ln w="9525">
            <a:noFill/>
            <a:headEnd/>
            <a:tailEnd/>
          </a:ln>
        </p:spPr>
      </p:pic>
      <p:graphicFrame>
        <p:nvGraphicFramePr>
          <p:cNvPr id="5" name="Table 4">
            <a:extLst>
              <a:ext uri="{FF2B5EF4-FFF2-40B4-BE49-F238E27FC236}">
                <a16:creationId xmlns:a16="http://schemas.microsoft.com/office/drawing/2014/main" id="{17B175AB-B808-4740-B181-149D104E3C5B}"/>
              </a:ext>
            </a:extLst>
          </p:cNvPr>
          <p:cNvGraphicFramePr>
            <a:graphicFrameLocks noGrp="1"/>
          </p:cNvGraphicFramePr>
          <p:nvPr>
            <p:extLst>
              <p:ext uri="{D42A27DB-BD31-4B8C-83A1-F6EECF244321}">
                <p14:modId xmlns:p14="http://schemas.microsoft.com/office/powerpoint/2010/main" val="1931340747"/>
              </p:ext>
            </p:extLst>
          </p:nvPr>
        </p:nvGraphicFramePr>
        <p:xfrm>
          <a:off x="385620" y="6044378"/>
          <a:ext cx="10515596" cy="487680"/>
        </p:xfrm>
        <a:graphic>
          <a:graphicData uri="http://schemas.openxmlformats.org/drawingml/2006/table">
            <a:tbl>
              <a:tblPr firstRow="1" firstCol="1" lastRow="1" lastCol="1">
                <a:tableStyleId>{9D7B26C5-4107-4FEC-AEDC-1716B250A1EF}</a:tableStyleId>
              </a:tblPr>
              <a:tblGrid>
                <a:gridCol w="751114">
                  <a:extLst>
                    <a:ext uri="{9D8B030D-6E8A-4147-A177-3AD203B41FA5}">
                      <a16:colId xmlns:a16="http://schemas.microsoft.com/office/drawing/2014/main" val="3607807442"/>
                    </a:ext>
                  </a:extLst>
                </a:gridCol>
                <a:gridCol w="751114">
                  <a:extLst>
                    <a:ext uri="{9D8B030D-6E8A-4147-A177-3AD203B41FA5}">
                      <a16:colId xmlns:a16="http://schemas.microsoft.com/office/drawing/2014/main" val="370534319"/>
                    </a:ext>
                  </a:extLst>
                </a:gridCol>
                <a:gridCol w="751114">
                  <a:extLst>
                    <a:ext uri="{9D8B030D-6E8A-4147-A177-3AD203B41FA5}">
                      <a16:colId xmlns:a16="http://schemas.microsoft.com/office/drawing/2014/main" val="3802693998"/>
                    </a:ext>
                  </a:extLst>
                </a:gridCol>
                <a:gridCol w="751114">
                  <a:extLst>
                    <a:ext uri="{9D8B030D-6E8A-4147-A177-3AD203B41FA5}">
                      <a16:colId xmlns:a16="http://schemas.microsoft.com/office/drawing/2014/main" val="968992066"/>
                    </a:ext>
                  </a:extLst>
                </a:gridCol>
                <a:gridCol w="586306">
                  <a:extLst>
                    <a:ext uri="{9D8B030D-6E8A-4147-A177-3AD203B41FA5}">
                      <a16:colId xmlns:a16="http://schemas.microsoft.com/office/drawing/2014/main" val="1269092147"/>
                    </a:ext>
                  </a:extLst>
                </a:gridCol>
                <a:gridCol w="915922">
                  <a:extLst>
                    <a:ext uri="{9D8B030D-6E8A-4147-A177-3AD203B41FA5}">
                      <a16:colId xmlns:a16="http://schemas.microsoft.com/office/drawing/2014/main" val="699519108"/>
                    </a:ext>
                  </a:extLst>
                </a:gridCol>
                <a:gridCol w="896100">
                  <a:extLst>
                    <a:ext uri="{9D8B030D-6E8A-4147-A177-3AD203B41FA5}">
                      <a16:colId xmlns:a16="http://schemas.microsoft.com/office/drawing/2014/main" val="108820850"/>
                    </a:ext>
                  </a:extLst>
                </a:gridCol>
                <a:gridCol w="606128">
                  <a:extLst>
                    <a:ext uri="{9D8B030D-6E8A-4147-A177-3AD203B41FA5}">
                      <a16:colId xmlns:a16="http://schemas.microsoft.com/office/drawing/2014/main" val="2145934958"/>
                    </a:ext>
                  </a:extLst>
                </a:gridCol>
                <a:gridCol w="751114">
                  <a:extLst>
                    <a:ext uri="{9D8B030D-6E8A-4147-A177-3AD203B41FA5}">
                      <a16:colId xmlns:a16="http://schemas.microsoft.com/office/drawing/2014/main" val="3387449329"/>
                    </a:ext>
                  </a:extLst>
                </a:gridCol>
                <a:gridCol w="751114">
                  <a:extLst>
                    <a:ext uri="{9D8B030D-6E8A-4147-A177-3AD203B41FA5}">
                      <a16:colId xmlns:a16="http://schemas.microsoft.com/office/drawing/2014/main" val="3032811409"/>
                    </a:ext>
                  </a:extLst>
                </a:gridCol>
                <a:gridCol w="751114">
                  <a:extLst>
                    <a:ext uri="{9D8B030D-6E8A-4147-A177-3AD203B41FA5}">
                      <a16:colId xmlns:a16="http://schemas.microsoft.com/office/drawing/2014/main" val="2809049839"/>
                    </a:ext>
                  </a:extLst>
                </a:gridCol>
                <a:gridCol w="751114">
                  <a:extLst>
                    <a:ext uri="{9D8B030D-6E8A-4147-A177-3AD203B41FA5}">
                      <a16:colId xmlns:a16="http://schemas.microsoft.com/office/drawing/2014/main" val="2184172653"/>
                    </a:ext>
                  </a:extLst>
                </a:gridCol>
                <a:gridCol w="899557">
                  <a:extLst>
                    <a:ext uri="{9D8B030D-6E8A-4147-A177-3AD203B41FA5}">
                      <a16:colId xmlns:a16="http://schemas.microsoft.com/office/drawing/2014/main" val="3675965804"/>
                    </a:ext>
                  </a:extLst>
                </a:gridCol>
                <a:gridCol w="602671">
                  <a:extLst>
                    <a:ext uri="{9D8B030D-6E8A-4147-A177-3AD203B41FA5}">
                      <a16:colId xmlns:a16="http://schemas.microsoft.com/office/drawing/2014/main" val="12905180"/>
                    </a:ext>
                  </a:extLst>
                </a:gridCol>
              </a:tblGrid>
              <a:tr h="0">
                <a:tc>
                  <a:txBody>
                    <a:bodyPr/>
                    <a:lstStyle/>
                    <a:p>
                      <a:pPr marL="0" marR="0">
                        <a:spcBef>
                          <a:spcPts val="0"/>
                        </a:spcBef>
                        <a:spcAft>
                          <a:spcPts val="1000"/>
                        </a:spcAft>
                      </a:pPr>
                      <a:r>
                        <a:rPr lang="en-US" sz="1600">
                          <a:effectLst/>
                        </a:rPr>
                        <a:t> </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a:effectLst/>
                        </a:rPr>
                        <a:t>vars</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a:effectLst/>
                        </a:rPr>
                        <a:t>n</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a:effectLst/>
                        </a:rPr>
                        <a:t>mean</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a:effectLst/>
                        </a:rPr>
                        <a:t>sd</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a:effectLst/>
                        </a:rPr>
                        <a:t>median</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a:effectLst/>
                        </a:rPr>
                        <a:t>trimmed</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a:effectLst/>
                        </a:rPr>
                        <a:t>mad</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a:effectLst/>
                        </a:rPr>
                        <a:t>min</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a:effectLst/>
                        </a:rPr>
                        <a:t>max</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a:effectLst/>
                        </a:rPr>
                        <a:t>range</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a:effectLst/>
                        </a:rPr>
                        <a:t>skew</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a:effectLst/>
                        </a:rPr>
                        <a:t>kurtosis</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lgn="r">
                        <a:spcBef>
                          <a:spcPts val="180"/>
                        </a:spcBef>
                        <a:spcAft>
                          <a:spcPts val="180"/>
                        </a:spcAft>
                      </a:pPr>
                      <a:r>
                        <a:rPr lang="en-US" sz="1600">
                          <a:effectLst/>
                        </a:rPr>
                        <a:t>se</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3235918498"/>
                  </a:ext>
                </a:extLst>
              </a:tr>
              <a:tr h="0">
                <a:tc>
                  <a:txBody>
                    <a:bodyPr/>
                    <a:lstStyle/>
                    <a:p>
                      <a:pPr marL="0" marR="0">
                        <a:spcBef>
                          <a:spcPts val="180"/>
                        </a:spcBef>
                        <a:spcAft>
                          <a:spcPts val="180"/>
                        </a:spcAft>
                      </a:pPr>
                      <a:r>
                        <a:rPr lang="en-US" sz="1600">
                          <a:effectLst/>
                        </a:rPr>
                        <a:t>X1</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a:effectLst/>
                        </a:rPr>
                        <a:t>1</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a:effectLst/>
                        </a:rPr>
                        <a:t>1307</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a:effectLst/>
                        </a:rPr>
                        <a:t>2.55</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a:effectLst/>
                        </a:rPr>
                        <a:t>0.93</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a:effectLst/>
                        </a:rPr>
                        <a:t>2</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a:effectLst/>
                        </a:rPr>
                        <a:t>2.56</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a:effectLst/>
                        </a:rPr>
                        <a:t>1.48</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a:effectLst/>
                        </a:rPr>
                        <a:t>1</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a:effectLst/>
                        </a:rPr>
                        <a:t>4</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a:effectLst/>
                        </a:rPr>
                        <a:t>3</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a:effectLst/>
                        </a:rPr>
                        <a:t>0.07</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a:effectLst/>
                        </a:rPr>
                        <a:t>-0.89</a:t>
                      </a:r>
                      <a:endParaRPr lang="en-US"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marL="0" marR="0" algn="r">
                        <a:spcBef>
                          <a:spcPts val="180"/>
                        </a:spcBef>
                        <a:spcAft>
                          <a:spcPts val="180"/>
                        </a:spcAft>
                      </a:pPr>
                      <a:r>
                        <a:rPr lang="en-US" sz="1600" dirty="0">
                          <a:effectLst/>
                        </a:rPr>
                        <a:t>0.03</a:t>
                      </a:r>
                      <a:endParaRPr lang="en-US"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38891821"/>
                  </a:ext>
                </a:extLst>
              </a:tr>
            </a:tbl>
          </a:graphicData>
        </a:graphic>
      </p:graphicFrame>
      <p:sp>
        <p:nvSpPr>
          <p:cNvPr id="6" name="Rectangle 5">
            <a:extLst>
              <a:ext uri="{FF2B5EF4-FFF2-40B4-BE49-F238E27FC236}">
                <a16:creationId xmlns:a16="http://schemas.microsoft.com/office/drawing/2014/main" id="{F6E002BE-4D36-409B-A497-0BD6BDD62A29}"/>
              </a:ext>
            </a:extLst>
          </p:cNvPr>
          <p:cNvSpPr/>
          <p:nvPr/>
        </p:nvSpPr>
        <p:spPr>
          <a:xfrm>
            <a:off x="9188741" y="1989687"/>
            <a:ext cx="2480345" cy="1572418"/>
          </a:xfrm>
          <a:prstGeom prst="rect">
            <a:avLst/>
          </a:prstGeom>
        </p:spPr>
        <p:txBody>
          <a:bodyPr wrap="square">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1 Very small degree</a:t>
            </a: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2 To some extent</a:t>
            </a: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3 To a large extent</a:t>
            </a: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4 Very large degree</a:t>
            </a:r>
          </a:p>
        </p:txBody>
      </p:sp>
    </p:spTree>
    <p:extLst>
      <p:ext uri="{BB962C8B-B14F-4D97-AF65-F5344CB8AC3E}">
        <p14:creationId xmlns:p14="http://schemas.microsoft.com/office/powerpoint/2010/main" val="13476039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BA91D-A691-49C9-88E5-4DD08D2ECF99}"/>
              </a:ext>
            </a:extLst>
          </p:cNvPr>
          <p:cNvSpPr>
            <a:spLocks noGrp="1"/>
          </p:cNvSpPr>
          <p:nvPr>
            <p:ph type="title"/>
          </p:nvPr>
        </p:nvSpPr>
        <p:spPr>
          <a:xfrm>
            <a:off x="838200" y="18255"/>
            <a:ext cx="10515600" cy="1325563"/>
          </a:xfrm>
        </p:spPr>
        <p:txBody>
          <a:bodyPr/>
          <a:lstStyle/>
          <a:p>
            <a:r>
              <a:rPr lang="en-US" dirty="0"/>
              <a:t>Correlations between Variables (Questions)</a:t>
            </a:r>
          </a:p>
        </p:txBody>
      </p:sp>
      <p:sp>
        <p:nvSpPr>
          <p:cNvPr id="3" name="Content Placeholder 2">
            <a:extLst>
              <a:ext uri="{FF2B5EF4-FFF2-40B4-BE49-F238E27FC236}">
                <a16:creationId xmlns:a16="http://schemas.microsoft.com/office/drawing/2014/main" id="{EA0F6AF8-C9B1-41B2-9349-11A7ABB3B216}"/>
              </a:ext>
            </a:extLst>
          </p:cNvPr>
          <p:cNvSpPr>
            <a:spLocks noGrp="1"/>
          </p:cNvSpPr>
          <p:nvPr>
            <p:ph idx="1"/>
          </p:nvPr>
        </p:nvSpPr>
        <p:spPr>
          <a:xfrm>
            <a:off x="838200" y="1253331"/>
            <a:ext cx="10515600" cy="5256526"/>
          </a:xfrm>
        </p:spPr>
        <p:txBody>
          <a:bodyPr>
            <a:normAutofit/>
          </a:bodyPr>
          <a:lstStyle/>
          <a:p>
            <a:r>
              <a:rPr lang="en-US" dirty="0"/>
              <a:t>Self Reported Study Progression and Living Conditions for Working</a:t>
            </a:r>
          </a:p>
          <a:p>
            <a:pPr lvl="1"/>
            <a:r>
              <a:rPr lang="en-US" dirty="0"/>
              <a:t>Rho = 0.32; CI = [0.27, 0.37]; p-value &lt;2.2 e -16</a:t>
            </a:r>
          </a:p>
          <a:p>
            <a:pPr lvl="1"/>
            <a:endParaRPr lang="en-US" dirty="0"/>
          </a:p>
          <a:p>
            <a:r>
              <a:rPr lang="en-US" dirty="0"/>
              <a:t>Self Reported Study Progression and Distractions</a:t>
            </a:r>
          </a:p>
          <a:p>
            <a:pPr lvl="1"/>
            <a:r>
              <a:rPr lang="en-US" dirty="0"/>
              <a:t>Rho = 0.18; CI = [0.12, 0.23]; p-value = 1.04 e -10</a:t>
            </a:r>
          </a:p>
          <a:p>
            <a:pPr lvl="1"/>
            <a:endParaRPr lang="en-US" dirty="0"/>
          </a:p>
          <a:p>
            <a:r>
              <a:rPr lang="en-US" dirty="0"/>
              <a:t>Hours of Learning Activities and Self Reported Study Progression</a:t>
            </a:r>
          </a:p>
          <a:p>
            <a:pPr lvl="1"/>
            <a:r>
              <a:rPr lang="en-US" dirty="0"/>
              <a:t>Rho = 0.09; CI = [0.04, 0.15]; p-value = 0.0007</a:t>
            </a:r>
          </a:p>
          <a:p>
            <a:pPr lvl="1"/>
            <a:endParaRPr lang="en-US" dirty="0"/>
          </a:p>
          <a:p>
            <a:r>
              <a:rPr lang="en-US" dirty="0"/>
              <a:t>Hours of Self Study and Self Reported Study Progression</a:t>
            </a:r>
          </a:p>
          <a:p>
            <a:pPr lvl="1"/>
            <a:r>
              <a:rPr lang="en-US" dirty="0"/>
              <a:t>Rho = -0.05; CI = [-0.1; 0.0004]; p-value &gt; 0.05</a:t>
            </a:r>
          </a:p>
        </p:txBody>
      </p:sp>
    </p:spTree>
    <p:extLst>
      <p:ext uri="{BB962C8B-B14F-4D97-AF65-F5344CB8AC3E}">
        <p14:creationId xmlns:p14="http://schemas.microsoft.com/office/powerpoint/2010/main" val="2601359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Isolasjon</a:t>
            </a:r>
            <a:endParaRPr lang="nb-NO"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244436" y="2040082"/>
            <a:ext cx="7924800" cy="4457700"/>
          </a:xfrm>
          <a:prstGeom prst="rect">
            <a:avLst/>
          </a:prstGeom>
        </p:spPr>
      </p:pic>
    </p:spTree>
    <p:extLst>
      <p:ext uri="{BB962C8B-B14F-4D97-AF65-F5344CB8AC3E}">
        <p14:creationId xmlns:p14="http://schemas.microsoft.com/office/powerpoint/2010/main" val="8567665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310853" y="0"/>
            <a:ext cx="7570294" cy="6858000"/>
          </a:xfrm>
          <a:prstGeom prst="rect">
            <a:avLst/>
          </a:prstGeom>
        </p:spPr>
      </p:pic>
    </p:spTree>
    <p:extLst>
      <p:ext uri="{BB962C8B-B14F-4D97-AF65-F5344CB8AC3E}">
        <p14:creationId xmlns:p14="http://schemas.microsoft.com/office/powerpoint/2010/main" val="3022855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481</TotalTime>
  <Words>861</Words>
  <Application>Microsoft Office PowerPoint</Application>
  <PresentationFormat>Widescreen</PresentationFormat>
  <Paragraphs>220</Paragraphs>
  <Slides>18</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ＭＳ Ｐゴシック</vt:lpstr>
      <vt:lpstr>Arial</vt:lpstr>
      <vt:lpstr>Calibri</vt:lpstr>
      <vt:lpstr>Calibri Light</vt:lpstr>
      <vt:lpstr>Cambria</vt:lpstr>
      <vt:lpstr>Times New Roman</vt:lpstr>
      <vt:lpstr>ヒラギノ角ゴ Pro W3</vt:lpstr>
      <vt:lpstr>Office Theme</vt:lpstr>
      <vt:lpstr>PowerPoint Presentation</vt:lpstr>
      <vt:lpstr>1. Undersøkelse om hjemmeksamen vår 2020</vt:lpstr>
      <vt:lpstr>PowerPoint Presentation</vt:lpstr>
      <vt:lpstr>PowerPoint Presentation</vt:lpstr>
      <vt:lpstr>Teknisk utstyr</vt:lpstr>
      <vt:lpstr>PowerPoint Presentation</vt:lpstr>
      <vt:lpstr>Egnet arbeidsplass</vt:lpstr>
      <vt:lpstr>PowerPoint Presentation</vt:lpstr>
      <vt:lpstr>Noen anbefalinger</vt:lpstr>
      <vt:lpstr>2. Undersøkelse om digital undervisning (UiO)</vt:lpstr>
      <vt:lpstr>Living Conditions for Working (Studfor)</vt:lpstr>
      <vt:lpstr>Rating of Education Activities</vt:lpstr>
      <vt:lpstr>University Facilities Used</vt:lpstr>
      <vt:lpstr>Self reported Study Progression (Credits/Exams)</vt:lpstr>
      <vt:lpstr>Distractions</vt:lpstr>
      <vt:lpstr>Correlations between Variables (Questions)</vt:lpstr>
      <vt:lpstr>Isolasjon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Teaching for Law Students (May-June 2020)</dc:title>
  <dc:creator>Dan Uehara</dc:creator>
  <cp:lastModifiedBy>Anne Margit Tvenge</cp:lastModifiedBy>
  <cp:revision>13</cp:revision>
  <dcterms:created xsi:type="dcterms:W3CDTF">2020-10-23T06:10:41Z</dcterms:created>
  <dcterms:modified xsi:type="dcterms:W3CDTF">2020-10-28T10:52:25Z</dcterms:modified>
</cp:coreProperties>
</file>