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39"/>
  </p:notesMasterIdLst>
  <p:handoutMasterIdLst>
    <p:handoutMasterId r:id="rId40"/>
  </p:handoutMasterIdLst>
  <p:sldIdLst>
    <p:sldId id="256" r:id="rId6"/>
    <p:sldId id="257" r:id="rId7"/>
    <p:sldId id="258" r:id="rId8"/>
    <p:sldId id="262" r:id="rId9"/>
    <p:sldId id="259" r:id="rId10"/>
    <p:sldId id="260" r:id="rId11"/>
    <p:sldId id="261" r:id="rId12"/>
    <p:sldId id="263" r:id="rId13"/>
    <p:sldId id="288" r:id="rId14"/>
    <p:sldId id="287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5" r:id="rId34"/>
    <p:sldId id="282" r:id="rId35"/>
    <p:sldId id="283" r:id="rId36"/>
    <p:sldId id="284" r:id="rId37"/>
    <p:sldId id="286" r:id="rId38"/>
  </p:sldIdLst>
  <p:sldSz cx="12192000" cy="6858000"/>
  <p:notesSz cx="6858000" cy="9144000"/>
  <p:custDataLst>
    <p:tags r:id="rId4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94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6D1C207-8E6F-F856-8D0C-4F05D5BBF0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SHoT</a:t>
            </a:r>
            <a:r>
              <a:rPr lang="en-US" dirty="0" smtClean="0"/>
              <a:t> 2022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err="1" smtClean="0"/>
              <a:t>Studentenes</a:t>
            </a:r>
            <a:r>
              <a:rPr lang="en-US" dirty="0" smtClean="0"/>
              <a:t> </a:t>
            </a:r>
            <a:r>
              <a:rPr lang="en-US" dirty="0" err="1" smtClean="0"/>
              <a:t>helse</a:t>
            </a:r>
            <a:r>
              <a:rPr lang="en-US" dirty="0" smtClean="0"/>
              <a:t>-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trivselsundersøkelse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19.10.2022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Nøkkeltall </a:t>
            </a:r>
            <a:r>
              <a:rPr lang="nb-NO" dirty="0" err="1" smtClean="0"/>
              <a:t>SHoT</a:t>
            </a:r>
            <a:r>
              <a:rPr lang="nb-NO" dirty="0" smtClean="0"/>
              <a:t> 2022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Antall respondenter nasjonalt:	59.544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Antall organisasjoner:		10 (71% av norske studenter)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Antall respondenter ved UiO:	5.951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Antall respondenter ved JF:	677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Kjønnsfordeling ved JF:		79% kvinner (535), 21% menn (142)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mtClean="0"/>
              <a:t>Aldersfordeling ved JF:</a:t>
            </a:r>
            <a:r>
              <a:rPr lang="nb-NO" dirty="0" smtClean="0"/>
              <a:t>	</a:t>
            </a:r>
            <a:r>
              <a:rPr lang="nb-NO" smtClean="0"/>
              <a:t>	</a:t>
            </a:r>
            <a:r>
              <a:rPr lang="nb-NO" smtClean="0">
                <a:solidFill>
                  <a:schemeClr val="accent1">
                    <a:lumMod val="50000"/>
                  </a:schemeClr>
                </a:solidFill>
              </a:rPr>
              <a:t>18-20</a:t>
            </a:r>
            <a:r>
              <a:rPr lang="nb-NO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nb-NO" dirty="0" smtClean="0"/>
              <a:t> 20%, </a:t>
            </a:r>
            <a:r>
              <a:rPr lang="nb-NO" dirty="0" smtClean="0">
                <a:solidFill>
                  <a:schemeClr val="accent1">
                    <a:lumMod val="50000"/>
                  </a:schemeClr>
                </a:solidFill>
              </a:rPr>
              <a:t>21-22:</a:t>
            </a:r>
            <a:r>
              <a:rPr lang="nb-NO" dirty="0" smtClean="0"/>
              <a:t> 21%, </a:t>
            </a:r>
            <a:r>
              <a:rPr lang="nb-NO" dirty="0" smtClean="0">
                <a:solidFill>
                  <a:schemeClr val="accent1">
                    <a:lumMod val="50000"/>
                  </a:schemeClr>
                </a:solidFill>
              </a:rPr>
              <a:t>23-25:</a:t>
            </a:r>
            <a:r>
              <a:rPr lang="nb-NO" dirty="0" smtClean="0"/>
              <a:t> 23%, </a:t>
            </a:r>
            <a:r>
              <a:rPr lang="nb-NO" dirty="0" smtClean="0">
                <a:solidFill>
                  <a:schemeClr val="accent1">
                    <a:lumMod val="50000"/>
                  </a:schemeClr>
                </a:solidFill>
              </a:rPr>
              <a:t>26-35:</a:t>
            </a:r>
            <a:r>
              <a:rPr lang="nb-NO" dirty="0" smtClean="0"/>
              <a:t> 28%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83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Presentasjon av undersøkelsen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Hovedresultater fra den nasjonale undersøkelsen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Resultater/utvikling ved UiO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Resultater/utvikling</a:t>
            </a:r>
            <a:r>
              <a:rPr lang="nb-NO" dirty="0" smtClean="0"/>
              <a:t> lokalt ved juridisk fakultet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84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79038" y="2077453"/>
            <a:ext cx="5075367" cy="549314"/>
          </a:xfrm>
        </p:spPr>
        <p:txBody>
          <a:bodyPr/>
          <a:lstStyle/>
          <a:p>
            <a:r>
              <a:rPr lang="nb-NO" dirty="0" smtClean="0"/>
              <a:t>Hovedresultater fra den nasjonale undersøkelsen 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3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Hovedresultater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Majoriteten av studenten (86%) føler seg godt mottatt på sitt nåværende studieprogram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74 % av studentene oppgir at de har god eller svært god helse. Samtidig oppgir nesten 4 av 10 studenter at de har hatt mye eller svært mye helseplager den siste uken. Andelen er betydelig høyere blant kvinnelige (45 %), enn blant mannlige studenter (23 %). 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Årets undersøkelse viser at det har vært en markant økning i andelen studenter som har overvekt/fedme (37</a:t>
            </a:r>
            <a:r>
              <a:rPr lang="nb-NO" dirty="0" smtClean="0"/>
              <a:t>%).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Som ved de foregående </a:t>
            </a:r>
            <a:r>
              <a:rPr lang="nb-NO" dirty="0" err="1"/>
              <a:t>SHoT</a:t>
            </a:r>
            <a:r>
              <a:rPr lang="nb-NO" dirty="0"/>
              <a:t>-undersøkelsene oppgir omtrent fire av ti studenter god livskvalitet. Allikevel ser man en klar økning i andelen studenter med dårlig livskvalitet sammenlignet med tidligere runder.</a:t>
            </a:r>
          </a:p>
        </p:txBody>
      </p:sp>
    </p:spTree>
    <p:extLst>
      <p:ext uri="{BB962C8B-B14F-4D97-AF65-F5344CB8AC3E}">
        <p14:creationId xmlns:p14="http://schemas.microsoft.com/office/powerpoint/2010/main" val="213806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Hovedresultater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har vært en </a:t>
            </a:r>
            <a:r>
              <a:rPr lang="nb-NO" b="1" dirty="0"/>
              <a:t>betydelig økning i rapporterte psykiske plager</a:t>
            </a:r>
            <a:r>
              <a:rPr lang="nb-NO" dirty="0"/>
              <a:t> fra 2010-undersøkelsen og frem til årets undersøkelse. Til tross for en nedgang fra 2021 til årets undersøkelse, har forekomsten av psykiske plager økt jevnt fra nesten hver 6. student i 2010 til over hver 3. i 2022. 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Totalt oppgir omtrent halvparten (48%) av studentene at de plages svært mye eller en del av eksamensangst</a:t>
            </a:r>
            <a:r>
              <a:rPr lang="nb-NO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en tydelig økning i forekomsten av selv-rapporterte psykiske lidelser. Hver 5. student rapporterer nå å ha en psykisk </a:t>
            </a:r>
            <a:r>
              <a:rPr lang="nb-NO" dirty="0" smtClean="0"/>
              <a:t>lidelse.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Tre av ti oppgir å ha blitt utsatt for en eller annen form for seksuell trakassering. Det gjelder 39 % av kvinnene og 9 % av mennene. Omfanget av seksuell trakassering har økt tydelig siden 2018, og på tvers av alle former for trakassering. Totalt oppgir nå 7,4 % av kvinnelige og 0,8 % av mannlige studenter å ha blitt utsatt for voldtekt, sammenlignet med henholdsvis 4,7 % og 0,4 % i 2018.</a:t>
            </a:r>
          </a:p>
        </p:txBody>
      </p:sp>
    </p:spTree>
    <p:extLst>
      <p:ext uri="{BB962C8B-B14F-4D97-AF65-F5344CB8AC3E}">
        <p14:creationId xmlns:p14="http://schemas.microsoft.com/office/powerpoint/2010/main" val="54009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Hovedresultater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Litt mer enn halvparten av studentene opplever seg selv som avhengig av sosiale medier. 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er fortsatt en høy andel studenter som viser risikofylt eller skadelig alkoholbruk (41 %), og andelen har vært relativt stabil de siste årene</a:t>
            </a:r>
            <a:r>
              <a:rPr lang="nb-NO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Majoriteten av studentene etterlyser flere alkoholfrie tilbud (61 %), og mange studenter opplever at det drikkes for mye i studentmiljøet (49 %). 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har de siste årene vært en betydelig økning i andelen studenter som rapporterer å ha brukt narkotika. Andelen har steget fra 23 % i 2010 og 2014 til 30 % i 2022. </a:t>
            </a:r>
          </a:p>
        </p:txBody>
      </p:sp>
    </p:spTree>
    <p:extLst>
      <p:ext uri="{BB962C8B-B14F-4D97-AF65-F5344CB8AC3E}">
        <p14:creationId xmlns:p14="http://schemas.microsoft.com/office/powerpoint/2010/main" val="251469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79038" y="2077453"/>
            <a:ext cx="5075367" cy="549314"/>
          </a:xfrm>
        </p:spPr>
        <p:txBody>
          <a:bodyPr/>
          <a:lstStyle/>
          <a:p>
            <a:r>
              <a:rPr lang="nb-NO" dirty="0" smtClean="0"/>
              <a:t>Trender ved UiO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07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Trender ved UiO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Gjenspeiler til stor grad de nasjonale trendene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Økning i psykiske plager, samt </a:t>
            </a:r>
            <a:r>
              <a:rPr lang="nb-NO" dirty="0" smtClean="0"/>
              <a:t>alkoholbruk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Vesentlig mer tilfreds med studiebyen, helsetilbudet, kollektivtilbudet og utelivet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Mindre fornøyd med studentmiljøet, vesentlig mindre fornøyd med boligtilbudet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Mer fornøyd med </a:t>
            </a:r>
            <a:r>
              <a:rPr lang="nb-NO" dirty="0" smtClean="0"/>
              <a:t>undervisningen (sammenlignet med det nasjonale gjennomsnittet)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Ligger for det meste veldig nær nasjonalt gjennomsnitt </a:t>
            </a:r>
            <a:r>
              <a:rPr lang="nb-NO" dirty="0" smtClean="0"/>
              <a:t>på de fleste punkt 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800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79038" y="2077453"/>
            <a:ext cx="5075367" cy="549314"/>
          </a:xfrm>
        </p:spPr>
        <p:txBody>
          <a:bodyPr/>
          <a:lstStyle/>
          <a:p>
            <a:r>
              <a:rPr lang="nb-NO" dirty="0" smtClean="0"/>
              <a:t>Trender ved JF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4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Studiestart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3"/>
          <a:stretch>
            <a:fillRect/>
          </a:stretch>
        </p:blipFill>
        <p:spPr>
          <a:xfrm>
            <a:off x="3186113" y="1558131"/>
            <a:ext cx="581977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4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Studiestart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195638" y="1524794"/>
            <a:ext cx="580072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77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Studentmiljøet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24213" y="1610519"/>
            <a:ext cx="5743575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49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Trivsel på studiet 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71838" y="1615281"/>
            <a:ext cx="564832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1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Trivsel på studiet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57550" y="1620044"/>
            <a:ext cx="567690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26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Trivsel på studiet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76600" y="1672431"/>
            <a:ext cx="563880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62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Trivsel på studiet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95650" y="1653381"/>
            <a:ext cx="56007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13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Trivsel på studiet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300413" y="1753394"/>
            <a:ext cx="55911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697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Trivsel på studiet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62313" y="1758156"/>
            <a:ext cx="5667375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12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Trivsel på studiet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76600" y="1634331"/>
            <a:ext cx="56388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60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Eksamen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67075" y="1629569"/>
            <a:ext cx="565785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70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Eksamen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95650" y="1634331"/>
            <a:ext cx="56007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308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Studietid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95650" y="1662906"/>
            <a:ext cx="56007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14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Alkoholbruk 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81363" y="1648619"/>
            <a:ext cx="562927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46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Alkoholbruk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86125" y="1634331"/>
            <a:ext cx="56197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03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Bruk av narkotika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81363" y="1539081"/>
            <a:ext cx="562927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97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Livskvalitet</a:t>
            </a: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90888" y="1629569"/>
            <a:ext cx="561022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54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Psykiske plager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176588" y="1372394"/>
            <a:ext cx="583882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05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Psykiske plager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76600" y="1667669"/>
            <a:ext cx="56388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78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Psykososialt miljø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71838" y="1529556"/>
            <a:ext cx="564832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87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Psykososialt miljø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48025" y="1615281"/>
            <a:ext cx="569595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4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Psykososialt miljø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276600" y="1624806"/>
            <a:ext cx="56388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66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Seksuell trakassering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314700" y="1458119"/>
            <a:ext cx="55626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698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http://schemas.openxmlformats.org/package/2006/metadata/core-properties"/>
    <ds:schemaRef ds:uri="e5e35b8c-bb2a-40e7-acd7-beed1d1f14b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1014</TotalTime>
  <Words>674</Words>
  <Application>Microsoft Office PowerPoint</Application>
  <PresentationFormat>Widescreen</PresentationFormat>
  <Paragraphs>100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Arial, sans-serif</vt:lpstr>
      <vt:lpstr>Calibri</vt:lpstr>
      <vt:lpstr>Wingdings</vt:lpstr>
      <vt:lpstr>Office Theme</vt:lpstr>
      <vt:lpstr>think-cell Slide</vt:lpstr>
      <vt:lpstr>SHoT 2022 </vt:lpstr>
      <vt:lpstr>Nøkkeltall SHoT 2022</vt:lpstr>
      <vt:lpstr>Presentasjon av undersøkelsen</vt:lpstr>
      <vt:lpstr>Hovedresultater fra den nasjonale undersøkelsen </vt:lpstr>
      <vt:lpstr>Hovedresultater</vt:lpstr>
      <vt:lpstr>Hovedresultater</vt:lpstr>
      <vt:lpstr>Hovedresultater</vt:lpstr>
      <vt:lpstr>Trender ved UiO</vt:lpstr>
      <vt:lpstr>Trender ved UiO</vt:lpstr>
      <vt:lpstr>Trender ved JF</vt:lpstr>
      <vt:lpstr>Studiestart</vt:lpstr>
      <vt:lpstr>Studiestart</vt:lpstr>
      <vt:lpstr>Studentmiljøet</vt:lpstr>
      <vt:lpstr>Trivsel på studiet </vt:lpstr>
      <vt:lpstr>Trivsel på studiet </vt:lpstr>
      <vt:lpstr>Trivsel på studiet </vt:lpstr>
      <vt:lpstr>Trivsel på studiet </vt:lpstr>
      <vt:lpstr>Trivsel på studiet </vt:lpstr>
      <vt:lpstr>Trivsel på studiet </vt:lpstr>
      <vt:lpstr>Trivsel på studiet </vt:lpstr>
      <vt:lpstr>Eksamen</vt:lpstr>
      <vt:lpstr>Eksamen</vt:lpstr>
      <vt:lpstr>Studietid</vt:lpstr>
      <vt:lpstr>Alkoholbruk </vt:lpstr>
      <vt:lpstr>Alkoholbruk </vt:lpstr>
      <vt:lpstr>Bruk av narkotika</vt:lpstr>
      <vt:lpstr>Livskvalitet</vt:lpstr>
      <vt:lpstr>Psykiske plager</vt:lpstr>
      <vt:lpstr>Psykiske plager</vt:lpstr>
      <vt:lpstr>Psykososialt miljø</vt:lpstr>
      <vt:lpstr>Psykososialt miljø</vt:lpstr>
      <vt:lpstr>Psykososialt miljø</vt:lpstr>
      <vt:lpstr>Seksuell trakassering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SHoT 2022</dc:title>
  <dc:creator>Alexander Schmidt Aarrestad</dc:creator>
  <cp:lastModifiedBy>Alexander Schmidt Aarrestad</cp:lastModifiedBy>
  <cp:revision>9</cp:revision>
  <dcterms:created xsi:type="dcterms:W3CDTF">2022-10-18T14:40:38Z</dcterms:created>
  <dcterms:modified xsi:type="dcterms:W3CDTF">2022-10-25T07:42:52Z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