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8" r:id="rId5"/>
    <p:sldId id="272" r:id="rId6"/>
    <p:sldId id="273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57" r:id="rId17"/>
    <p:sldId id="267" r:id="rId18"/>
    <p:sldId id="268" r:id="rId19"/>
    <p:sldId id="269" r:id="rId20"/>
    <p:sldId id="270" r:id="rId21"/>
  </p:sldIdLst>
  <p:sldSz cx="12188825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50F4F-F3F0-4E56-86D6-83DB04E49085}" v="3" dt="2024-04-23T06:35:09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>
      <p:cViewPr varScale="1">
        <p:scale>
          <a:sx n="98" d="100"/>
          <a:sy n="98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Marie Ulshagen" userId="c90194f3-9269-4753-acb7-95c94bf1af71" providerId="ADAL" clId="{5C050F4F-F3F0-4E56-86D6-83DB04E49085}"/>
    <pc:docChg chg="custSel addSld delSld modSld sldOrd">
      <pc:chgData name="Karen Marie Ulshagen" userId="c90194f3-9269-4753-acb7-95c94bf1af71" providerId="ADAL" clId="{5C050F4F-F3F0-4E56-86D6-83DB04E49085}" dt="2024-04-23T07:23:02.004" v="883"/>
      <pc:docMkLst>
        <pc:docMk/>
      </pc:docMkLst>
      <pc:sldChg chg="modSp mod">
        <pc:chgData name="Karen Marie Ulshagen" userId="c90194f3-9269-4753-acb7-95c94bf1af71" providerId="ADAL" clId="{5C050F4F-F3F0-4E56-86D6-83DB04E49085}" dt="2024-04-22T14:17:56.169" v="659" actId="20577"/>
        <pc:sldMkLst>
          <pc:docMk/>
          <pc:sldMk cId="0" sldId="258"/>
        </pc:sldMkLst>
        <pc:spChg chg="mod">
          <ac:chgData name="Karen Marie Ulshagen" userId="c90194f3-9269-4753-acb7-95c94bf1af71" providerId="ADAL" clId="{5C050F4F-F3F0-4E56-86D6-83DB04E49085}" dt="2024-04-22T14:17:56.169" v="659" actId="20577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new mod ord setBg modClrScheme chgLayout">
        <pc:chgData name="Karen Marie Ulshagen" userId="c90194f3-9269-4753-acb7-95c94bf1af71" providerId="ADAL" clId="{5C050F4F-F3F0-4E56-86D6-83DB04E49085}" dt="2024-04-23T07:23:02.004" v="883"/>
        <pc:sldMkLst>
          <pc:docMk/>
          <pc:sldMk cId="2469521398" sldId="270"/>
        </pc:sldMkLst>
        <pc:spChg chg="add mod">
          <ac:chgData name="Karen Marie Ulshagen" userId="c90194f3-9269-4753-acb7-95c94bf1af71" providerId="ADAL" clId="{5C050F4F-F3F0-4E56-86D6-83DB04E49085}" dt="2024-04-22T14:06:03.207" v="25" actId="26606"/>
          <ac:spMkLst>
            <pc:docMk/>
            <pc:sldMk cId="2469521398" sldId="270"/>
            <ac:spMk id="2" creationId="{111B17F5-865D-76E8-0C91-152D7C94965E}"/>
          </ac:spMkLst>
        </pc:spChg>
        <pc:spChg chg="add del mod">
          <ac:chgData name="Karen Marie Ulshagen" userId="c90194f3-9269-4753-acb7-95c94bf1af71" providerId="ADAL" clId="{5C050F4F-F3F0-4E56-86D6-83DB04E49085}" dt="2024-04-22T14:05:52.979" v="23"/>
          <ac:spMkLst>
            <pc:docMk/>
            <pc:sldMk cId="2469521398" sldId="270"/>
            <ac:spMk id="3" creationId="{8282A0BC-3D03-FA97-53F2-3D30E2A1E14E}"/>
          </ac:spMkLst>
        </pc:spChg>
        <pc:spChg chg="add mod">
          <ac:chgData name="Karen Marie Ulshagen" userId="c90194f3-9269-4753-acb7-95c94bf1af71" providerId="ADAL" clId="{5C050F4F-F3F0-4E56-86D6-83DB04E49085}" dt="2024-04-23T07:23:02.004" v="883"/>
          <ac:spMkLst>
            <pc:docMk/>
            <pc:sldMk cId="2469521398" sldId="270"/>
            <ac:spMk id="8" creationId="{9C3EA1DC-A200-4737-BE5E-430F99476DEF}"/>
          </ac:spMkLst>
        </pc:spChg>
        <pc:spChg chg="add">
          <ac:chgData name="Karen Marie Ulshagen" userId="c90194f3-9269-4753-acb7-95c94bf1af71" providerId="ADAL" clId="{5C050F4F-F3F0-4E56-86D6-83DB04E49085}" dt="2024-04-22T14:06:03.207" v="25" actId="26606"/>
          <ac:spMkLst>
            <pc:docMk/>
            <pc:sldMk cId="2469521398" sldId="270"/>
            <ac:spMk id="11" creationId="{7FF47CB7-972F-479F-A36D-9E72D26EC8DA}"/>
          </ac:spMkLst>
        </pc:spChg>
        <pc:spChg chg="add">
          <ac:chgData name="Karen Marie Ulshagen" userId="c90194f3-9269-4753-acb7-95c94bf1af71" providerId="ADAL" clId="{5C050F4F-F3F0-4E56-86D6-83DB04E49085}" dt="2024-04-22T14:06:03.207" v="25" actId="26606"/>
          <ac:spMkLst>
            <pc:docMk/>
            <pc:sldMk cId="2469521398" sldId="270"/>
            <ac:spMk id="13" creationId="{0D153B68-5844-490D-8E67-F616D6D721CA}"/>
          </ac:spMkLst>
        </pc:spChg>
        <pc:spChg chg="add">
          <ac:chgData name="Karen Marie Ulshagen" userId="c90194f3-9269-4753-acb7-95c94bf1af71" providerId="ADAL" clId="{5C050F4F-F3F0-4E56-86D6-83DB04E49085}" dt="2024-04-22T14:06:03.207" v="25" actId="26606"/>
          <ac:spMkLst>
            <pc:docMk/>
            <pc:sldMk cId="2469521398" sldId="270"/>
            <ac:spMk id="15" creationId="{9A0D773F-7A7D-4DBB-9DEA-86BB8B8F4BC8}"/>
          </ac:spMkLst>
        </pc:spChg>
        <pc:picChg chg="add mod">
          <ac:chgData name="Karen Marie Ulshagen" userId="c90194f3-9269-4753-acb7-95c94bf1af71" providerId="ADAL" clId="{5C050F4F-F3F0-4E56-86D6-83DB04E49085}" dt="2024-04-22T14:06:03.207" v="25" actId="26606"/>
          <ac:picMkLst>
            <pc:docMk/>
            <pc:sldMk cId="2469521398" sldId="270"/>
            <ac:picMk id="4" creationId="{308F67F9-962C-BC2B-6FD1-7726AA31F728}"/>
          </ac:picMkLst>
        </pc:picChg>
      </pc:sldChg>
      <pc:sldChg chg="addSp modSp new mod modClrScheme chgLayout">
        <pc:chgData name="Karen Marie Ulshagen" userId="c90194f3-9269-4753-acb7-95c94bf1af71" providerId="ADAL" clId="{5C050F4F-F3F0-4E56-86D6-83DB04E49085}" dt="2024-04-23T06:35:45.377" v="758" actId="20577"/>
        <pc:sldMkLst>
          <pc:docMk/>
          <pc:sldMk cId="2395753371" sldId="271"/>
        </pc:sldMkLst>
        <pc:spChg chg="add mod">
          <ac:chgData name="Karen Marie Ulshagen" userId="c90194f3-9269-4753-acb7-95c94bf1af71" providerId="ADAL" clId="{5C050F4F-F3F0-4E56-86D6-83DB04E49085}" dt="2024-04-22T14:07:24.376" v="38" actId="20577"/>
          <ac:spMkLst>
            <pc:docMk/>
            <pc:sldMk cId="2395753371" sldId="271"/>
            <ac:spMk id="2" creationId="{86A39016-6E4C-A82A-9AEA-4B35523C9EF0}"/>
          </ac:spMkLst>
        </pc:spChg>
        <pc:spChg chg="add mod">
          <ac:chgData name="Karen Marie Ulshagen" userId="c90194f3-9269-4753-acb7-95c94bf1af71" providerId="ADAL" clId="{5C050F4F-F3F0-4E56-86D6-83DB04E49085}" dt="2024-04-23T06:35:45.377" v="758" actId="20577"/>
          <ac:spMkLst>
            <pc:docMk/>
            <pc:sldMk cId="2395753371" sldId="271"/>
            <ac:spMk id="3" creationId="{45016FD5-4925-0146-675E-2E9927880CAA}"/>
          </ac:spMkLst>
        </pc:spChg>
      </pc:sldChg>
      <pc:sldChg chg="new del">
        <pc:chgData name="Karen Marie Ulshagen" userId="c90194f3-9269-4753-acb7-95c94bf1af71" providerId="ADAL" clId="{5C050F4F-F3F0-4E56-86D6-83DB04E49085}" dt="2024-04-22T14:06:10.746" v="26" actId="47"/>
        <pc:sldMkLst>
          <pc:docMk/>
          <pc:sldMk cId="4179755720" sldId="271"/>
        </pc:sldMkLst>
      </pc:sldChg>
      <pc:sldChg chg="addSp modSp new mod setBg modClrScheme chgLayout">
        <pc:chgData name="Karen Marie Ulshagen" userId="c90194f3-9269-4753-acb7-95c94bf1af71" providerId="ADAL" clId="{5C050F4F-F3F0-4E56-86D6-83DB04E49085}" dt="2024-04-22T14:20:33.960" v="716" actId="26606"/>
        <pc:sldMkLst>
          <pc:docMk/>
          <pc:sldMk cId="2917535922" sldId="272"/>
        </pc:sldMkLst>
        <pc:spChg chg="add mod">
          <ac:chgData name="Karen Marie Ulshagen" userId="c90194f3-9269-4753-acb7-95c94bf1af71" providerId="ADAL" clId="{5C050F4F-F3F0-4E56-86D6-83DB04E49085}" dt="2024-04-22T14:20:33.960" v="716" actId="26606"/>
          <ac:spMkLst>
            <pc:docMk/>
            <pc:sldMk cId="2917535922" sldId="272"/>
            <ac:spMk id="2" creationId="{FBCA2BB4-3715-5705-664E-E050CC077228}"/>
          </ac:spMkLst>
        </pc:spChg>
        <pc:spChg chg="add mod">
          <ac:chgData name="Karen Marie Ulshagen" userId="c90194f3-9269-4753-acb7-95c94bf1af71" providerId="ADAL" clId="{5C050F4F-F3F0-4E56-86D6-83DB04E49085}" dt="2024-04-22T14:20:33.960" v="716" actId="26606"/>
          <ac:spMkLst>
            <pc:docMk/>
            <pc:sldMk cId="2917535922" sldId="272"/>
            <ac:spMk id="3" creationId="{2E0FC7E4-27F7-2FC2-9A98-C006DFFAF201}"/>
          </ac:spMkLst>
        </pc:spChg>
        <pc:spChg chg="add">
          <ac:chgData name="Karen Marie Ulshagen" userId="c90194f3-9269-4753-acb7-95c94bf1af71" providerId="ADAL" clId="{5C050F4F-F3F0-4E56-86D6-83DB04E49085}" dt="2024-04-22T14:20:33.960" v="716" actId="26606"/>
          <ac:spMkLst>
            <pc:docMk/>
            <pc:sldMk cId="2917535922" sldId="272"/>
            <ac:spMk id="9" creationId="{D1D34770-47A8-402C-AF23-2B653F2D88C1}"/>
          </ac:spMkLst>
        </pc:spChg>
        <pc:picChg chg="add mod">
          <ac:chgData name="Karen Marie Ulshagen" userId="c90194f3-9269-4753-acb7-95c94bf1af71" providerId="ADAL" clId="{5C050F4F-F3F0-4E56-86D6-83DB04E49085}" dt="2024-04-22T14:20:33.960" v="716" actId="26606"/>
          <ac:picMkLst>
            <pc:docMk/>
            <pc:sldMk cId="2917535922" sldId="272"/>
            <ac:picMk id="4" creationId="{5117EBC5-EF00-8397-CA1C-AF05AE6F960C}"/>
          </ac:picMkLst>
        </pc:picChg>
      </pc:sldChg>
      <pc:sldChg chg="delSp mod delAnim">
        <pc:chgData name="Karen Marie Ulshagen" userId="c90194f3-9269-4753-acb7-95c94bf1af71" providerId="ADAL" clId="{5C050F4F-F3F0-4E56-86D6-83DB04E49085}" dt="2024-04-23T06:35:11.796" v="721" actId="478"/>
        <pc:sldMkLst>
          <pc:docMk/>
          <pc:sldMk cId="2137104685" sldId="273"/>
        </pc:sldMkLst>
        <pc:picChg chg="del">
          <ac:chgData name="Karen Marie Ulshagen" userId="c90194f3-9269-4753-acb7-95c94bf1af71" providerId="ADAL" clId="{5C050F4F-F3F0-4E56-86D6-83DB04E49085}" dt="2024-04-23T06:35:11.796" v="721" actId="478"/>
          <ac:picMkLst>
            <pc:docMk/>
            <pc:sldMk cId="2137104685" sldId="273"/>
            <ac:picMk id="4" creationId="{FF4BF35E-7A25-483B-9FE4-1B92BBA3AA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02D2-051E-4A71-9038-6E65D6F454F6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82C8-27E4-4223-8CE4-1E9AB44E5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98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På denne sliden ser dere en oversikt over de tiltaksnivåene som kartlegges i arbeidsmiljøundersøkelsen. Mer detaljer om hva som har blitt målt innenfor de forskjellige nivåene kommer på de påfølgende lysbildene.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0" u="none">
                <a:solidFill>
                  <a:srgbClr val="000000"/>
                </a:solidFill>
                <a:latin typeface="Arial Narrow"/>
              </a:rPr>
              <a:t>Medvirkning og informasjonsflyt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1:Medvirkning og involvering
    2:Intern informasjonsflyt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Samspill og støtte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3:Støtte til å gjøre jobben
    4:Samspill på tvers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Vårt arbeidsklima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5:Innovasjonsklima
    6:Mestringsklima
    7:Konflikthåndteringsklima
    8:Konfliktklima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Ledelse ved vår enhet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9:Anerkjennelse fra ledelsen
    10:Aksept og verdsettelse
    11:Forskjellige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kollegene våre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12:Kollegafellesskap
    13:Aksept og verdsettelse
    14:Forskjellige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arbeidet vårt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15:Autonomi
    16:Tydelige forventninger
    17:Overbelastning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Arbeidet vårt i hverdagen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18:Mening og motivasjon i arbeidet
    19:Tilknytning til arbeidsplassen
    20:Arbeid- hjemkonflikt (R)*
    21:Stagnasjon i jobben (R)*
    22:Usikkerhet i ansettelsesforholdet (R)*
    23:Turnoverintensjon (R)*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0" u="none">
                <a:solidFill>
                  <a:srgbClr val="000000"/>
                </a:solidFill>
                <a:latin typeface="Arial Narrow"/>
              </a:rPr>
              <a:t>Medvirkning og informasjonsflyt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1:Medvirkning og involvering
    2:Intern informasjonsflyt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Samspill og støtte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3:Støtte til å gjøre jobben
    4:Samspill på tvers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Vårt arbeidsklima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5:Innovasjonsklima
    6:Mestringsklima
    7:Konflikthåndteringsklima
    8:Konfliktklima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Ledelse ved vår enhet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9:Anerkjennelse fra ledelsen
    10:Aksept og verdsettelse
    11:Forskjellige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kollegene våre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12:Kollegafellesskap
    13:Aksept og verdsettelse
    14:Forskjellige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arbeidet vårt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15:Autonomi
    16:Tydelige forventninger
    17:Overbelastning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Arbeidet vårt i hverdagen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18:Mening og motivasjon i arbeidet
    19:Tilknytning til arbeidsplassen
    20:Arbeid- hjemkonflikt (R)*
    21:Stagnasjon i jobben (R)*
    22:Usikkerhet i ansettelsesforholdet (R)*
    23:Turnoverintensjon (R)*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Tilgjengelig informasjon om beslutninger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Ved min enhet er det enkelt å holde seg informert om viktige beslutninger som gjelder mitt arbeid: 3,2(1,2)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holder oss informert om beslutninger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forsøker å holde meg informert om viktige beslutninger som gjelder mitt arbeid: 4,4(0,7)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Fungerende medvirkningsarenaer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har vi fungerende arenaer for å medvirke i beslutninger som påvirker arbeidet: 2,9(1,2)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Medvirkning og involvering: 3,0(1,1),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oppmuntres vi til å være delaktige når viktige beslutninger skal tas: 3,1(1,3)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oppmuntres vi til å uttale oss om planlagte beslutninger som berører vårt arbeid: 3,2(1,3)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bare ledelsen som er involvert i viktige beslutninger (R)*: 2,5(1,3)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Intern informasjonsflyt: 3,3(1,0),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enkelt å finne informasjonen jeg trenger for å gjøre arbeidet mitt: 3,3(1,0)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har vi gode rutiner for intern informasjonsflyt: 3,0(1,2)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rom for å si ifra om hva jeg trenger for å gjøre arbeidet mitt: 3,7(1,2)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spørsmål som opprinnelig var negativt formulert, men er her snudd, slik at en høyere skåre representerer et positivt resultat
</a:t>
            </a:r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Vet hvor vi skal gå for å få det vi trenger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vet jeg hvor jeg skal henvende meg, for å få tilgang til det jeg trenger: 3,6(1,1)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har tilgang til det vi trenger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har jeg tilgang til det jeg trenger: 3,6(1,0)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Språk en barriere for arbeidet (R)*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Ved min enhet er språk en barriere i planlegging og gjennomføring av arbeidet (R)*: 4,2(1,1)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Hjemmekontor påvirker arbeidsmiljøet negativt (R)*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Bruk av hjemmekontor påvirker arbeidsmiljøet negativt ved min enhet (R)*: 3,7(1,3)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Støtte til å gjøre jobben: 3,5(1,0),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får jeg den administrative støtten jeg trenger: 3,5(1,1)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får jeg den tekniske støtten jeg trenger: 3,5(1,2)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Samspill på tvers: 3,5(1,0),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Samspillet mellom UN og AD fungerer godt ved vår enhet: 3,4(1,1)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Samspillet mellom UN og ST fungerer godt ved vår enhet: 3,5(1,0)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Samspillet mellom AD og ST fungerer godt ved vår enhet: 3,5(1,0)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spørsmål som opprinnelig var negativt formulert, men er her snudd, slik at en høyere skåre representerer et positivt resultat
</a:t>
            </a:r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Mulighet for faglig utvikling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har jeg gode muligheter til å utvikle meg faglig i arbeidet: 3,2(1,3)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Brukes kunnskap og ferdigheter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får jeg brukt min kunnskap og mine ferdigheter i arbeidet: 4,0(1,1)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Innovasjonsklima: 3,4(1,0),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ingen som hører på nye forslag og ideer (R)*: 3,6(1,1)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vi fleksible og åpne for nye ideer: 3,4(1,1)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vi åpne for og tilpasser oss til forandringer: 3,2(1,1)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Mestringsklima: 3,5(0,9),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prioriteres læring og utvikling: 3,3(1,2)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deler vi ideer og kunnskap med hverandre: 3,7(1,1)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rom for å prøve ut nye måter å jobbe på: 3,4(1,0)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Konflikthåndteringsklima: 3,3(1,1),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tas uregelmessigheter opp med den det gjelder: 3,4(1,2)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tar ledelsen tak i problemer med en gang de oppstår: 3,1(1,3)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tas vanskelige ting opp med en gang de oppstår: 3,3(1,2)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opplever jeg at det er trygt å si ifra dersom det oppstår uønskede hendelser: 3,6(1,3)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Konfliktklima (R)*: 3,6(1,2),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gjør maktkamper det vanskelig å få arbeidet gjort (R)*: 3,6(1,3)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forsures arbeidsmiljøet av intriger (R)*: 3,6(1,3)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mye spenninger på grunn av prestisje (R)*: 3,5(1,3)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spørsmål som opprinnelig var negativt formulert, men er her snudd, slik at en høyere skåre representerer et positivt resultat
</a:t>
            </a:r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får støtten vi trenger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får den støtten jeg trenger fra ledelsen for å få gjort jobben min: 3,8(1,1)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sier fra om behov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forsøker å informere ledelsen om hvordan de kan bidra til at jeg får gjort en god jobb: 3,8(1,0)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Anerkjennelse fra ledelsen: 3,7(1,1),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Mitt arbeid blir anerkjent og verdsatt av ledelsen: 3,6(1,2)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blir respektert av ledelsen: 3,7(1,2)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blir behandlet rettferdig av ledelsen: 3,8(1,1)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Aksept og verdsettelse: 3,5(1,0),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ledelsen skaper rom for å prøve og feile i arbeidet: 3,5(1,1)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 arbeidsinnsats verdsettes av ledelsen: 3,6(1,2)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mine innspill og meninger settes pris på av ledelsen: 3,5(1,2)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kan si det jeg mener uten å være redd for negative reaksjoner fra ledelsen: 3,5(1,2)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Forskjellige forventninger (R)*: 4,2(0,9),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at jeg og ledelsen har forskjellig oppfatning av hva som er mine arbeidsoppgaver (R)*: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uklare signaler om mine arbeidsoppgaver fra én og samme leder (R)*: 4,3(1,0)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forskjellige forventninger fra to eller flere av lederne om hva jeg skal gjøre på jobb (R)*: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spørsmål som opprinnelig var negativt formulert, men er her snudd, slik at en høyere skåre representerer et positivt resultat
</a:t>
            </a:r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får støtte fra kolleger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mine kolleger forsøker å hjelpe meg med å lykkes i arbeidet mitt: 4,1(1,1)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støtter våre kolleger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forsøker å hjelpe mine kolleger med å lykkes i deres arbeid: 4,5(0,7)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Kollegafellesskap: 4,2(0,9),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Det er en god stemning mellom meg og mine kolleger: 4,4(0,8)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Det er et godt fellesskap mellom kollegene mine og meg: 4,2(0,9)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jeg er en del av et kollegafellesskap: 4,2(1,0)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Aksept og verdsettelse: 4,1(0,9),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det rom for å prøve og feile blant mine kolleger: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 arbeidsinnsats verdsettes av mine kolleger: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mine kolleger setter pris på at jeg deler innspill og meninger: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kan si det jeg mener uten å være redd for negative reaksjoner fra mine kolleger: 3,9(1,1)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Forskjellige forventninger (R)*: 4,2(0,9),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at jeg og mine kolleger har forskjellig oppfatning av hva som er mine arbeidsoppgaver (R)*: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uklare signaler om mine arbeidsoppgaver fra én og samme kollega (R)*: 4,3(1,0)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forskjellige forventninger fra to eller flere av mine kolleger om hva jeg skal gjøre på jobb (R)*: 4,2(1,0)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spørsmål som opprinnelig var negativt formulert, men er her snudd, slik at en høyere skåre representerer et positivt resultat
</a:t>
            </a:r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Jeg må utføre arbeidsoppgaver som er i strid med mine personlige verdier (R)*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må utføre arbeidsoppgaver som er i strid med mine personlige verdier (R)*: 4,7(0,8)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Autonomi: 3,8(0,9),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har tilstrekkelig innflytelse i utøvelsen av mitt arbeid: 3,9(1,0)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kan selv bestemme hvordan jeg skal planlegge arbeidet mitt: 3,9(1,1)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Det finnes rom for at jeg kan ta egne initiativ i arbeidet mitt: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styrer selv min arbeidssituasjon i den retningen jeg ønsker: 3,6(1,1)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Tydelige forventninger: 4,0(0,8),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Det er klart og tydelig hva som forventes av meg i mitt arbeid: 3,8(1,0)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har en klar oppfatning av hvilke arbeidsoppgaver som inngår i mitt arbeidsområde: 4,2(0,9)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synes at målene for mitt arbeid er diffuse og uklare (R)*: 4,0(1,2)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Overbelastning (R)*: 2,9(1,1),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har tilstrekkelig med tid til å gjøre mine arbeidsoppgaver: 3,0(1,2)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jobber under for sterkt tidspress (R)*: 3,0(1,3)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har for mye å gjøre på jobb (R)*: 2,6(1,1)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spørsmål som opprinnelig var negativt formulert, men er her snudd, slik at en høyere skåre representerer et positivt resultat
</a:t>
            </a:r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Mening og motivasjon i arbeidet: 4,2(0,8),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mine arbeidsoppgaver er meningsfylte: 4,2(0,8)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 svært liten grad - 5: I svært stor 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føler at arbeidet jeg gjør er viktig: 4,4(0,8)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 svært liten grad - 5: I svært stor 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føler meg motivert og engasjert i arbeidet mitt: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 svært liten grad - 5: I svært stor 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Tilknytning til arbeidsplassen: 3,8(1,0),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forteller med glede om min arbeidsplass: 3,8(1,1)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 svært liten grad - 5: I svært stor 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vil kunne anbefale en god venn å søke stilling på min arbeidsplass: 3,4(1,3)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 svært liten grad - 5: I svært stor 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Arbeidsplassen min betyr mye for meg: 4,2(0,9)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 svært liten grad - 5: I svært stor 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Arbeid- hjemkonflikt (R)*: 3,4(1,2),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Stress på jobben gjør meg irritabel hjemme (R)*: 3,5(1,3)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Jobben min gjør meg for sliten til å gjøre ting som trenger min oppmerksomhet hjemme (R)*: 3,4(1,3)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Bekymringer eller problemer på jobben distraherer meg hjemme (R)*: 3,4(1,4)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Stagnasjon i jobben (R)*: 3,3(1,1),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Mine framtidsutsikter i denne organisasjonen er gode: 3,4(1,2)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er urolig for min karriereutvikling i denne organisasjonen (R)*: 3,3(1,4)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er urolig for at jeg skal få mindre stimulerende arbeidsoppgaver i framtiden (R)*: 3,3(1,3)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Usikkerhet i ansettelsesforholdet (R)*: 4,0(1,2),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er urolig for at jeg ikke får beholde jobben (R)*: 4,0(1,2)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ansettelsesforholdet mitt som trygt og sikkert: 4,0(1,2)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Turnoverintensjon (R)*: 4,0(1,1),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tenker ofte på å slutte i min nåværende jobb (R)*: 3,8(1,4)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kan komme til å slutte i min nåværende jobb i løpet av de neste 12 månedene (R)*: 4,1(1,2)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vil sannsynligvis lete aktivt etter ny jobb i løpet av de neste 12 månedene (R)*: 4,1(1,2)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8AAF-7F25-5014-189B-A3041BCA8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6682E-D193-6EB7-8317-F7A317B35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DCFF-8F3E-A8AC-06A1-665AE9C6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E04C1-B6E3-1584-1C66-330F47F1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53B6-A052-5366-F2FA-CA793F74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7336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D8BD-3DF9-EE06-3432-6F4BDB81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56033-D2CF-656B-5E4B-B4DFA76C6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CBC54-D7C5-C484-6211-DE9F2E8E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E7CB5-7AAD-B6D0-2399-4EC516C7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61A8-D4AE-FD0A-2D77-9B821754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428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A829D-CD23-4ECD-C3AF-8A837D648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91CB6-1277-39C5-A578-1E4B0FE6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0FE0-7F56-1416-C147-D9603383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7AECB-603B-C174-5B3E-581C79F8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8350-5CA2-47A0-02E0-E2417339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6428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FC55-2287-BF23-E657-0A1F975C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1F-3290-F5E1-ABE6-A043A009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8A5E-03E8-AF4A-23A7-64807F09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655-9805-6587-1479-1181D66B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E839-C5F6-A6B2-5502-C53909E8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820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ED73-7650-A88D-5F8D-ACF6B50A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E294D-462E-E5D1-21E9-ABC57E54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85B-9A73-2D1D-F441-A0E26822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30DC6-43B4-69D5-4E9C-F3E16343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854B-06FD-6AFB-3270-7CEE2BDA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05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AF31-29DF-82FE-1C23-68B76013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D1A8-6974-78EA-B78C-10C6D262C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8237C-1242-A305-C7B2-5CB19ED7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F0BB6-445F-98B5-E21A-EECC4348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12BC5-5DD7-6BBD-4289-EF258C4C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84A2F-3FBC-6607-8EA5-380B91C2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078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D6C0-63D0-0D68-E6CF-8BEDB001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933F4-5C45-BBA5-0314-BB3EB649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33A98-9F8D-8686-71E5-EE8B02F67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F3139-9EBC-56FC-49F2-285C1504D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094C7-2797-19AC-12FE-64AACC9EC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489DB-64B2-D65A-8063-B96E5D0E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C4121-EBE8-6386-B6C8-29626BB7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482EA-3887-37D0-0CDA-0C1F8B0D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1141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B5D1-29D6-6FA8-A6B6-31A96D04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AFA38-5F4A-4E10-6048-F77873EE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CDDC-BA5A-D9C8-8986-513EDB82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DD17-1E1D-F9D8-9FB3-403DED60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055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10E51-4EF8-6F97-7E46-51C26C3C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77777-4FFD-BB6D-AD94-5F7127F6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71DF6-1005-93DB-B8AB-88AFFCBE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6006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72AD-2709-0336-ED20-2B2B5085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74A1-152A-C207-8E94-2667A370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A8342-3C78-AB86-0D6B-E625C2F4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6670D-4375-45BF-548F-EBF80114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FA7B-151C-D7FC-8239-00D28EBF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480A1-CD6C-6CFD-21A6-BBB6E9A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7815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A3F9-7BE8-9193-F4C0-D8D5256A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96CA1-5C2F-39D9-2223-B3292D87F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3E90-D752-98CA-5ADD-58A51258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A1CE3-318D-0E97-887A-ADCF5673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0F4E4-5EC0-43CA-06E6-5236D4CA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2DC7-BA24-FB73-8CE0-235AA447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1763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F1FF2-F234-B657-0D52-790DF4C8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64F3D-73D4-7C19-21D0-73FC2F06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C46C-BDF6-2485-A323-0C4B6DCD6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6C525-475D-9540-937D-6BF5DE09989D}" type="datetimeFigureOut">
              <a:rPr lang="en-NO" smtClean="0"/>
              <a:t>04/23/2024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6E784-4D7B-B35F-60AB-F8E4B81CE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D2B50-094D-7BFF-A706-89AEC105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5208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om/hms/arbeidsmiljo/organisering-roller/verneombud/kontakt/verneombud-enhetene.html" TargetMode="External"/><Relationship Id="rId2" Type="http://schemas.openxmlformats.org/officeDocument/2006/relationships/hyperlink" Target="https://www.uio.no/om/hms/si-fra/varsl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o.no/for-ansatte/arbeidsstotte/personal/tillitsvalgte.html" TargetMode="External"/><Relationship Id="rId5" Type="http://schemas.openxmlformats.org/officeDocument/2006/relationships/hyperlink" Target="https://www.uio.no/for-ansatte/ansettelsesforhold/hms/bht/arbeidsmiljo-organisatorisk/samtale-med-ansatte.html" TargetMode="External"/><Relationship Id="rId4" Type="http://schemas.openxmlformats.org/officeDocument/2006/relationships/hyperlink" Target="https://www.uio.no/om/hms/arbeidsmiljo/organisering-roller/verneombud/hovedverneombu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6" y="685800"/>
            <a:ext cx="6400800" cy="3055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741354"/>
            <a:ext cx="94457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3000">
                <a:latin typeface="Arial Narrow"/>
              </a:defRPr>
            </a:pPr>
            <a:r>
              <a:rPr dirty="0" err="1"/>
              <a:t>Gjennomgang</a:t>
            </a:r>
            <a:r>
              <a:rPr dirty="0"/>
              <a:t> av </a:t>
            </a:r>
            <a:r>
              <a:rPr dirty="0" err="1"/>
              <a:t>resultatene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</a:t>
            </a:r>
            <a:r>
              <a:rPr dirty="0" err="1"/>
              <a:t>spørreundersøkelsen</a:t>
            </a:r>
            <a:r>
              <a:rPr dirty="0"/>
              <a:t> for</a:t>
            </a:r>
            <a:br>
              <a:rPr dirty="0"/>
            </a:br>
            <a:r>
              <a:rPr dirty="0"/>
              <a:t>Det </a:t>
            </a:r>
            <a:r>
              <a:rPr dirty="0" err="1"/>
              <a:t>odontologiske</a:t>
            </a:r>
            <a:r>
              <a:rPr dirty="0"/>
              <a:t> </a:t>
            </a:r>
            <a:r>
              <a:rPr dirty="0" err="1"/>
              <a:t>fakultet</a:t>
            </a:r>
            <a:r>
              <a:rPr lang="nb-NO" dirty="0"/>
              <a:t> – allmøte, 23. april,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Oss og kollegene våre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Oss og arbeidet vårt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Arbeidet vårt i hverdagen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3AB4-B018-CFE6-F736-19BB5414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2552" cy="1828800"/>
          </a:xfrm>
        </p:spPr>
        <p:txBody>
          <a:bodyPr/>
          <a:lstStyle/>
          <a:p>
            <a:pPr>
              <a:defRPr>
                <a:latin typeface="Arial Narrow"/>
              </a:defRPr>
            </a:pPr>
            <a:r>
              <a:t>Håndtering av uakseptabel oppførsel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6CE82180-F2CD-A291-D9F6-233EE9BA5387}"/>
              </a:ext>
            </a:extLst>
          </p:cNvPr>
          <p:cNvSpPr txBox="1">
            <a:spLocks/>
          </p:cNvSpPr>
          <p:nvPr/>
        </p:nvSpPr>
        <p:spPr>
          <a:xfrm>
            <a:off x="838200" y="2684691"/>
            <a:ext cx="10515600" cy="3770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nb-NO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UiO har egne ansatte, tjenester og systemer for å varsle og følge deg opp</a:t>
            </a:r>
            <a:endParaRPr lang="nb-NO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Hvis du ønsker eller trenger oppfølging i din sak, må du si ifra. 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Du kan si ifra til din nærmeste leder, eller leder over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Du kan bruke UiOs varslingssystem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2"/>
              </a:rPr>
              <a:t>Si ifra!</a:t>
            </a:r>
            <a:endParaRPr lang="nb-NO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Du kan også si ifra til ditt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3"/>
              </a:rPr>
              <a:t>verneombud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 eller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4"/>
              </a:rPr>
              <a:t>hovedverneombud</a:t>
            </a:r>
            <a:endParaRPr lang="nb-NO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Dersom du ønsker støtte eller veiledning, kan du også kontakte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5"/>
              </a:rPr>
              <a:t>Enhet for bedriftshelsetjeneste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 (BHT) for en samtale. BHT har taushetsplikt.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Andre som kan gi støtte er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6"/>
              </a:rPr>
              <a:t>tillitsvalgte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 i din fagforening eller eksterne med lovpålagt taushetsplikt (eks. advokat, lege og psykolog).</a:t>
            </a:r>
          </a:p>
          <a:p>
            <a:pPr marL="0" indent="0" algn="l">
              <a:buNone/>
            </a:pPr>
            <a:endParaRPr lang="nb-NO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 fontAlgn="base"/>
            <a:endParaRPr lang="nb-NO" dirty="0">
              <a:solidFill>
                <a:srgbClr val="36353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10512552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i="0" u="none">
                <a:solidFill>
                  <a:srgbClr val="000000"/>
                </a:solidFill>
                <a:latin typeface="Arial Narrow"/>
              </a:rPr>
              <a:t>Vet hva vi skal gjøre ved uakseptabel oppførsel: Mot oss selv </a:t>
            </a:r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74,2 % </a:t>
            </a:r>
            <a:r>
              <a:rPr sz="2000" b="1" i="0" u="none">
                <a:solidFill>
                  <a:srgbClr val="000000"/>
                </a:solidFill>
                <a:latin typeface="Arial Narrow"/>
              </a:rPr>
              <a:t>, mot andre </a:t>
            </a:r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68,8 % </a:t>
            </a:r>
            <a:r>
              <a:rPr sz="2000" b="1" i="0" u="none">
                <a:solidFill>
                  <a:srgbClr val="000000"/>
                </a:solidFill>
                <a:latin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49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2552" cy="1828800"/>
          </a:xfrm>
        </p:spPr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Vårt arbeidsmiljø oppsummert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11344656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11344656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3111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1B17F5-865D-76E8-0C91-152D7C94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37" y="609597"/>
            <a:ext cx="9389975" cy="1330841"/>
          </a:xfrm>
        </p:spPr>
        <p:txBody>
          <a:bodyPr>
            <a:normAutofit/>
          </a:bodyPr>
          <a:lstStyle/>
          <a:p>
            <a:r>
              <a:rPr lang="nb-NO" dirty="0"/>
              <a:t>Trekning av gavekort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3EA1DC-A200-4737-BE5E-430F9947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37" y="2198362"/>
            <a:ext cx="4957675" cy="3917773"/>
          </a:xfrm>
        </p:spPr>
        <p:txBody>
          <a:bodyPr>
            <a:normAutofit/>
          </a:bodyPr>
          <a:lstStyle/>
          <a:p>
            <a:r>
              <a:rPr lang="nb-NO" sz="180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Fatbardha</a:t>
            </a:r>
            <a:r>
              <a:rPr lang="nb-NO" sz="1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Aliji</a:t>
            </a:r>
            <a:endParaRPr lang="nb-NO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Helvi Saltnes</a:t>
            </a:r>
            <a:endParaRPr lang="nb-NO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Hege Markussen</a:t>
            </a:r>
            <a:endParaRPr lang="nb-NO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Kenneth Hestvik</a:t>
            </a:r>
            <a:endParaRPr lang="nb-NO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Ali-</a:t>
            </a:r>
            <a:r>
              <a:rPr lang="nb-NO" sz="180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oddin</a:t>
            </a:r>
            <a:r>
              <a:rPr lang="nb-NO" sz="1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Naemi</a:t>
            </a:r>
            <a:endParaRPr lang="nb-NO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08F67F9-962C-BC2B-6FD1-7726AA31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617" y="3068384"/>
            <a:ext cx="4787258" cy="198897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0222" y="6209414"/>
            <a:ext cx="6808602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CA2BB4-3715-5705-664E-E050CC07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61" y="723898"/>
            <a:ext cx="6000547" cy="1495425"/>
          </a:xfrm>
        </p:spPr>
        <p:txBody>
          <a:bodyPr>
            <a:normAutofit/>
          </a:bodyPr>
          <a:lstStyle/>
          <a:p>
            <a:r>
              <a:rPr lang="nb-NO" sz="400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0FC7E4-27F7-2FC2-9A98-C006DFFA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62" y="2405067"/>
            <a:ext cx="6000547" cy="3729034"/>
          </a:xfrm>
        </p:spPr>
        <p:txBody>
          <a:bodyPr>
            <a:normAutofit/>
          </a:bodyPr>
          <a:lstStyle/>
          <a:p>
            <a:r>
              <a:rPr lang="nb-NO" sz="2000"/>
              <a:t>ARK</a:t>
            </a:r>
          </a:p>
          <a:p>
            <a:r>
              <a:rPr lang="nb-NO" sz="2000"/>
              <a:t>Informasjon om OD-Med utredningen</a:t>
            </a:r>
          </a:p>
          <a:p>
            <a:r>
              <a:rPr lang="nb-NO" sz="2000"/>
              <a:t>Eventuelt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117EBC5-EF00-8397-CA1C-AF05AE6F9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" r="8588" b="1"/>
          <a:stretch/>
        </p:blipFill>
        <p:spPr>
          <a:xfrm>
            <a:off x="7197565" y="10"/>
            <a:ext cx="49912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53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74A2-0710-4173-B43E-ABE9CBCC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Svarprosent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DD41-B9A7-45AF-AFC8-3115ECD3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UiO: 	70,9</a:t>
            </a:r>
          </a:p>
          <a:p>
            <a:r>
              <a:rPr lang="nb-NO" dirty="0"/>
              <a:t>OD: 		50,4 (inkludert 20% stillinger)</a:t>
            </a:r>
          </a:p>
          <a:p>
            <a:r>
              <a:rPr lang="nb-NO" dirty="0"/>
              <a:t>IKO: 	44,5</a:t>
            </a:r>
          </a:p>
          <a:p>
            <a:r>
              <a:rPr lang="nb-NO" dirty="0"/>
              <a:t>IOB: 	69,8</a:t>
            </a:r>
          </a:p>
          <a:p>
            <a:r>
              <a:rPr lang="nb-NO" dirty="0" err="1"/>
              <a:t>Fak</a:t>
            </a:r>
            <a:r>
              <a:rPr lang="nb-NO" dirty="0"/>
              <a:t> </a:t>
            </a:r>
            <a:r>
              <a:rPr lang="nb-NO" dirty="0" err="1"/>
              <a:t>adm</a:t>
            </a:r>
            <a:r>
              <a:rPr lang="nb-NO" dirty="0"/>
              <a:t>	85,0</a:t>
            </a:r>
          </a:p>
        </p:txBody>
      </p:sp>
    </p:spTree>
    <p:extLst>
      <p:ext uri="{BB962C8B-B14F-4D97-AF65-F5344CB8AC3E}">
        <p14:creationId xmlns:p14="http://schemas.microsoft.com/office/powerpoint/2010/main" val="21371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A39016-6E4C-A82A-9AEA-4B35523C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16FD5-4925-0146-675E-2E992788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9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Rapporten sier ikke så mye, det viktige er diskusjonen som kommer nå, og hvordan vi utformer og følger opp bevarings- og forbedringspunkter</a:t>
            </a:r>
          </a:p>
          <a:p>
            <a:r>
              <a:rPr lang="nb-NO" dirty="0"/>
              <a:t>Vi må fokusere, og ta tak i det viktigste først</a:t>
            </a:r>
          </a:p>
          <a:p>
            <a:r>
              <a:rPr lang="nb-NO" dirty="0"/>
              <a:t>Enheter uten egen rapport, skal også utforme tiltak – lederne har fått opplæring</a:t>
            </a:r>
          </a:p>
          <a:p>
            <a:r>
              <a:rPr lang="nb-NO" dirty="0"/>
              <a:t>Bedriftshelsetjenesten og eksterne ressurspersoner kan bistå ved behov</a:t>
            </a:r>
          </a:p>
          <a:p>
            <a:r>
              <a:rPr lang="nb-NO" dirty="0"/>
              <a:t>Vi trenger din deltagelse!</a:t>
            </a:r>
          </a:p>
          <a:p>
            <a:r>
              <a:rPr lang="nb-NO" dirty="0"/>
              <a:t>Ja, det nytter!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575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2552" cy="1828800"/>
          </a:xfrm>
        </p:spPr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Hva har skjedd siden sist og hvorfor?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Medvirkning og informasjonsflyt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Samspill og støtte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Vårt arbeidsklima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Ledelse ved vår enhet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484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21792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31,0 %</a:t>
            </a:r>
            <a:r>
              <a:rPr sz="2000" b="0" i="0" u="none">
                <a:solidFill>
                  <a:srgbClr val="000000"/>
                </a:solidFill>
                <a:latin typeface="Arial Narrow"/>
              </a:rPr>
              <a:t> har hatt medarbeidersamtale det siste året, og </a:t>
            </a:r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65,5 %</a:t>
            </a:r>
            <a:r>
              <a:rPr sz="2000" b="0" i="0" u="none">
                <a:solidFill>
                  <a:srgbClr val="000000"/>
                </a:solidFill>
                <a:latin typeface="Arial Narrow"/>
              </a:rPr>
              <a:t> opplevde den som nyttig eller svært nyttig.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5564D8877954479B01F44EEC89A996" ma:contentTypeVersion="4" ma:contentTypeDescription="Opprett et nytt dokument." ma:contentTypeScope="" ma:versionID="487d524500f239ce7e6cff63d2f23293">
  <xsd:schema xmlns:xsd="http://www.w3.org/2001/XMLSchema" xmlns:xs="http://www.w3.org/2001/XMLSchema" xmlns:p="http://schemas.microsoft.com/office/2006/metadata/properties" xmlns:ns2="fa6ba61f-575c-4846-aa19-b71c6892ddde" targetNamespace="http://schemas.microsoft.com/office/2006/metadata/properties" ma:root="true" ma:fieldsID="d70db124357f58cfe53833465582dde1" ns2:_="">
    <xsd:import namespace="fa6ba61f-575c-4846-aa19-b71c6892d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ba61f-575c-4846-aa19-b71c6892d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A4B150-11F9-4067-AD42-8A369B8EE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1C608D-B056-488C-8FAC-CB5CE45CB7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270477-4E4F-4C83-A485-4F7C85C6F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ba61f-575c-4846-aa19-b71c6892dd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3657</Words>
  <Application>Microsoft Office PowerPoint</Application>
  <PresentationFormat>Egendefinert</PresentationFormat>
  <Paragraphs>55</Paragraphs>
  <Slides>17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Aptos Narrow</vt:lpstr>
      <vt:lpstr>Arial</vt:lpstr>
      <vt:lpstr>Arial Narrow</vt:lpstr>
      <vt:lpstr>Calibri</vt:lpstr>
      <vt:lpstr>Office Theme</vt:lpstr>
      <vt:lpstr>PowerPoint-presentasjon</vt:lpstr>
      <vt:lpstr>Agenda</vt:lpstr>
      <vt:lpstr>Svarprosent</vt:lpstr>
      <vt:lpstr>Innledning</vt:lpstr>
      <vt:lpstr>Hva har skjedd siden sist og hvorfor? </vt:lpstr>
      <vt:lpstr>Medvirkning og informasjonsflyt </vt:lpstr>
      <vt:lpstr>Samspill og støtte </vt:lpstr>
      <vt:lpstr>Vårt arbeidsklima </vt:lpstr>
      <vt:lpstr>Ledelse ved vår enhet </vt:lpstr>
      <vt:lpstr>Oss og kollegene våre </vt:lpstr>
      <vt:lpstr>Oss og arbeidet vårt </vt:lpstr>
      <vt:lpstr>Arbeidet vårt i hverdagen </vt:lpstr>
      <vt:lpstr>Håndtering av uakseptabel oppførsel</vt:lpstr>
      <vt:lpstr>Vårt arbeidsmiljø oppsummert </vt:lpstr>
      <vt:lpstr>PowerPoint-presentasjon</vt:lpstr>
      <vt:lpstr>PowerPoint-presentasjon</vt:lpstr>
      <vt:lpstr>Trekning av gavekort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Bjarne Løvsletten</dc:creator>
  <cp:lastModifiedBy>Karen Marie Ulshagen</cp:lastModifiedBy>
  <cp:revision>3</cp:revision>
  <dcterms:created xsi:type="dcterms:W3CDTF">2024-03-11T14:05:37Z</dcterms:created>
  <dcterms:modified xsi:type="dcterms:W3CDTF">2024-04-23T07:23:07Z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0x0101008D5564D8877954479B01F44EEC89A996</vt:lpwstr>
  </property>
</Properties>
</file>