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505" r:id="rId2"/>
    <p:sldId id="506" r:id="rId3"/>
    <p:sldId id="507" r:id="rId4"/>
  </p:sldIdLst>
  <p:sldSz cx="12192000" cy="6858000"/>
  <p:notesSz cx="6858000" cy="9144000"/>
  <p:defaultTextStyle>
    <a:defPPr>
      <a:defRPr lang="en-150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ne Victoria Haynes" userId="8ca0db15-46d4-4849-b12c-3883378af5b6" providerId="ADAL" clId="{3C8B7E6F-6142-452D-8C96-3150CD7BFB9A}"/>
    <pc:docChg chg="modSld">
      <pc:chgData name="Helene Victoria Haynes" userId="8ca0db15-46d4-4849-b12c-3883378af5b6" providerId="ADAL" clId="{3C8B7E6F-6142-452D-8C96-3150CD7BFB9A}" dt="2024-01-26T14:21:01.695" v="1" actId="20577"/>
      <pc:docMkLst>
        <pc:docMk/>
      </pc:docMkLst>
      <pc:sldChg chg="modSp mod">
        <pc:chgData name="Helene Victoria Haynes" userId="8ca0db15-46d4-4849-b12c-3883378af5b6" providerId="ADAL" clId="{3C8B7E6F-6142-452D-8C96-3150CD7BFB9A}" dt="2024-01-26T14:21:01.695" v="1" actId="20577"/>
        <pc:sldMkLst>
          <pc:docMk/>
          <pc:sldMk cId="2576255280" sldId="507"/>
        </pc:sldMkLst>
        <pc:spChg chg="mod">
          <ac:chgData name="Helene Victoria Haynes" userId="8ca0db15-46d4-4849-b12c-3883378af5b6" providerId="ADAL" clId="{3C8B7E6F-6142-452D-8C96-3150CD7BFB9A}" dt="2024-01-26T14:21:01.695" v="1" actId="20577"/>
          <ac:spMkLst>
            <pc:docMk/>
            <pc:sldMk cId="2576255280" sldId="507"/>
            <ac:spMk id="2" creationId="{6F40CE26-EB07-CEAE-7C81-1EED4EB36C9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0B7372-2125-4317-8764-2732AB058FDA}" type="datetimeFigureOut">
              <a:rPr lang="en-150" smtClean="0"/>
              <a:t>26/01/2024</a:t>
            </a:fld>
            <a:endParaRPr lang="en-15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15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15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E8AC3-5E15-4616-B35E-C78777A2AA8B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842026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BCCEE-4D2E-F246-96B2-93F127102DF9}" type="slidenum">
              <a:rPr lang="en-NO" smtClean="0"/>
              <a:t>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394960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B6B73A-22FC-9789-C872-2CB2B8D9F2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15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EF5FD74-6E48-854A-3E26-FBC84EA16C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15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2288C99-DCB9-B36B-D6FF-5CE8DA296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11C5F-1E70-4DD2-AF52-1340C4ADD36B}" type="datetimeFigureOut">
              <a:rPr lang="en-150" smtClean="0"/>
              <a:t>26/01/2024</a:t>
            </a:fld>
            <a:endParaRPr lang="en-15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A107633-FF28-4DB7-2CD0-F757B416F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18C6CB8-901B-5BEB-024B-1F17F60CD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E7D11-C272-4575-A0A1-C17BB5431C34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723729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1C304C-C86E-7597-5949-8C58F8913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15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8B3DB1-0709-1F20-6FD3-318663FC47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15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DE0C9CF-F0EE-0BF7-1F1D-3B891F7EE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11C5F-1E70-4DD2-AF52-1340C4ADD36B}" type="datetimeFigureOut">
              <a:rPr lang="en-150" smtClean="0"/>
              <a:t>26/01/2024</a:t>
            </a:fld>
            <a:endParaRPr lang="en-15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E4288E3-DFC7-32E1-8125-8B6E60E0E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7EFCBAD-FF15-9942-0E3D-F411A7BF8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E7D11-C272-4575-A0A1-C17BB5431C34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407419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CD197A-A543-65D7-CAB2-1ED5A81A7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15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5FD8B3B-D72A-3790-DDEF-DE562759B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8EADDA1-9D40-91DD-7F5E-073D8DBAA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11C5F-1E70-4DD2-AF52-1340C4ADD36B}" type="datetimeFigureOut">
              <a:rPr lang="en-150" smtClean="0"/>
              <a:t>26/01/2024</a:t>
            </a:fld>
            <a:endParaRPr lang="en-15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3C8CA98-BC1E-A819-D3B9-BADDD1A20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C5AECA9-95F9-5B9D-A6A8-7F4D69CB7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E7D11-C272-4575-A0A1-C17BB5431C34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556951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908A03-B313-2F9B-16A0-7A3863C62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15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BFE07B-6CEC-D0B5-8D02-49C54FAC8B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15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999D701-0AD8-B0DD-7D7D-87A605F4E8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15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6DA44A1-0BC1-79FB-A84E-E99E393A0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11C5F-1E70-4DD2-AF52-1340C4ADD36B}" type="datetimeFigureOut">
              <a:rPr lang="en-150" smtClean="0"/>
              <a:t>26/01/2024</a:t>
            </a:fld>
            <a:endParaRPr lang="en-15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193509D-A132-9C1B-91EF-12AA03F33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492F47A-8324-2014-2DAC-AE6DE1C4D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E7D11-C272-4575-A0A1-C17BB5431C34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33002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A979B2-A121-E960-D24C-1547ECD17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15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F6DCC72-D757-9FE5-247A-0962FC71E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467F7E5-830B-DA2A-4EF7-F222E19D9E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15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82FDB84-B605-A8F2-8521-7EA00B8E47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0260ECF-37EB-6229-0801-FA53AC5ED8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150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D618506-660C-3066-C0E6-9CE1487E5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11C5F-1E70-4DD2-AF52-1340C4ADD36B}" type="datetimeFigureOut">
              <a:rPr lang="en-150" smtClean="0"/>
              <a:t>26/01/2024</a:t>
            </a:fld>
            <a:endParaRPr lang="en-150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6A8F3CD-C227-87DB-F672-54CADC733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AC81B24-DAEA-579C-1CA7-DC75A9304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E7D11-C272-4575-A0A1-C17BB5431C34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916239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0E954E-122F-0501-8070-FDD81F4B5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15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3339CDC-3100-7D79-26E5-A912C93D4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11C5F-1E70-4DD2-AF52-1340C4ADD36B}" type="datetimeFigureOut">
              <a:rPr lang="en-150" smtClean="0"/>
              <a:t>26/01/2024</a:t>
            </a:fld>
            <a:endParaRPr lang="en-15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3DB6D5B-7177-DEDE-7435-CF4E46325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4AF150A-CA38-92EE-9810-689043006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E7D11-C272-4575-A0A1-C17BB5431C34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987438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9E85D1B-A160-2948-3FC3-14422F783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11C5F-1E70-4DD2-AF52-1340C4ADD36B}" type="datetimeFigureOut">
              <a:rPr lang="en-150" smtClean="0"/>
              <a:t>26/01/2024</a:t>
            </a:fld>
            <a:endParaRPr lang="en-15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417402A-88C2-606A-E57C-DE00489E6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48D7EDC-81D0-52C7-E957-722510485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E7D11-C272-4575-A0A1-C17BB5431C34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792731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0DFBFB-8DE8-4433-2BDA-8AD3904F9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15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51B957A-BB1B-BAA3-1480-9C7F271E9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15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C711E9C-FED9-7BC1-2179-DE366C6DC9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754405A-211D-D484-6967-189383E0C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11C5F-1E70-4DD2-AF52-1340C4ADD36B}" type="datetimeFigureOut">
              <a:rPr lang="en-150" smtClean="0"/>
              <a:t>26/01/2024</a:t>
            </a:fld>
            <a:endParaRPr lang="en-15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93985A2-E23A-0735-3602-3D41EA2A3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3F900C4-9E32-1B6C-1836-37F2EEE8C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E7D11-C272-4575-A0A1-C17BB5431C34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185427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BCE3D4-A199-2BED-F6C6-0E903E3FE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150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A81BC10-7456-7D6C-5FFA-D7344AFC8C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15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082BEF9-25DE-CE75-CB7E-241A1C45E1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0FE6699-0CAA-2BEA-D7EB-5D43ABE53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11C5F-1E70-4DD2-AF52-1340C4ADD36B}" type="datetimeFigureOut">
              <a:rPr lang="en-150" smtClean="0"/>
              <a:t>26/01/2024</a:t>
            </a:fld>
            <a:endParaRPr lang="en-15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B3432B8-9460-FB0C-8EFE-25C042868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E216BD5-AC7A-053A-40AE-B2ED58462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E7D11-C272-4575-A0A1-C17BB5431C34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869555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EC2D6F-013E-69AA-FBBE-8FC208754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150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B2229D7-9292-0C17-769D-5EA466B756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15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24A3DA8-3A37-1046-4361-BAFBE7960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11C5F-1E70-4DD2-AF52-1340C4ADD36B}" type="datetimeFigureOut">
              <a:rPr lang="en-150" smtClean="0"/>
              <a:t>26/01/2024</a:t>
            </a:fld>
            <a:endParaRPr lang="en-15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CF4DF1E-6467-9859-8738-11FAB611D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BCD37A6-48C0-B00B-3C7D-A9502ADFD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E7D11-C272-4575-A0A1-C17BB5431C34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044825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3E7B21A8-A82C-E081-7D34-A0443B337C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150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D19FEBB-2308-4CDD-FAE7-05454A349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15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8C512D8-9E1E-0DB5-9D2A-A5F5AA16E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11C5F-1E70-4DD2-AF52-1340C4ADD36B}" type="datetimeFigureOut">
              <a:rPr lang="en-150" smtClean="0"/>
              <a:t>26/01/2024</a:t>
            </a:fld>
            <a:endParaRPr lang="en-15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B867F06-A258-D55C-F372-2EC4B96CE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F4E85A3-0D79-658E-BB55-C86F245EF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E7D11-C272-4575-A0A1-C17BB5431C34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953364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3B512E1-75D4-4763-CC84-95F09ADAD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15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E2855AF-2864-8588-9C3F-2F688D453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15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ACFBDD4-38CA-5764-A53B-59E170143B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11C5F-1E70-4DD2-AF52-1340C4ADD36B}" type="datetimeFigureOut">
              <a:rPr lang="en-150" smtClean="0"/>
              <a:t>26/01/2024</a:t>
            </a:fld>
            <a:endParaRPr lang="en-15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2C37D21-A0DE-0D13-5562-35C9929F3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15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6C79E08-6BBB-F138-5A26-7399F33B85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E7D11-C272-4575-A0A1-C17BB5431C34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857465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150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691398-2220-7BBD-C1A4-5DB0CC73BD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40800" y="0"/>
            <a:ext cx="3251200" cy="685917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3CAD285-4A68-1D7A-D6A3-8D2129771BA2}"/>
              </a:ext>
            </a:extLst>
          </p:cNvPr>
          <p:cNvSpPr/>
          <p:nvPr/>
        </p:nvSpPr>
        <p:spPr>
          <a:xfrm>
            <a:off x="11102516" y="4478746"/>
            <a:ext cx="1089484" cy="763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F41D39-1CDB-9A60-F0B7-07577307653C}"/>
              </a:ext>
            </a:extLst>
          </p:cNvPr>
          <p:cNvSpPr/>
          <p:nvPr/>
        </p:nvSpPr>
        <p:spPr>
          <a:xfrm>
            <a:off x="8978900" y="4464866"/>
            <a:ext cx="1186441" cy="6647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4A3F529-E3D8-DAEC-31B3-0C2830899ED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7591" y="1253309"/>
            <a:ext cx="9066491" cy="22796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71F5D3-0AE2-1023-1414-4AFD90186B7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39723" y="4578169"/>
            <a:ext cx="2080085" cy="17315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4F1C3A-DB92-48D4-C7CC-C8D5A79AFDC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606" y="4319815"/>
            <a:ext cx="5046891" cy="184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638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B03595-1AD4-9FA4-0107-DFD6B3223E3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nb-NO" dirty="0"/>
              <a:t>HK-</a:t>
            </a:r>
            <a:r>
              <a:rPr lang="nb-NO" dirty="0" err="1"/>
              <a:t>Dir</a:t>
            </a:r>
            <a:r>
              <a:rPr lang="nb-NO" dirty="0"/>
              <a:t> </a:t>
            </a:r>
            <a:r>
              <a:rPr lang="nb-NO" dirty="0" err="1"/>
              <a:t>budget</a:t>
            </a:r>
            <a:r>
              <a:rPr lang="nb-NO" dirty="0"/>
              <a:t> and </a:t>
            </a:r>
            <a:r>
              <a:rPr lang="nb-NO" dirty="0" err="1"/>
              <a:t>accounting</a:t>
            </a:r>
            <a:r>
              <a:rPr lang="nb-NO" dirty="0"/>
              <a:t> </a:t>
            </a:r>
            <a:r>
              <a:rPr lang="nb-NO" dirty="0" err="1"/>
              <a:t>January</a:t>
            </a:r>
            <a:r>
              <a:rPr lang="nb-NO" dirty="0"/>
              <a:t> 2024</a:t>
            </a:r>
            <a:endParaRPr lang="en-150" dirty="0"/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C350DAE8-FF6E-D707-6CB2-D661CDAD625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7000" y="1956594"/>
          <a:ext cx="6858000" cy="4089400"/>
        </p:xfrm>
        <a:graphic>
          <a:graphicData uri="http://schemas.openxmlformats.org/drawingml/2006/table">
            <a:tbl>
              <a:tblPr/>
              <a:tblGrid>
                <a:gridCol w="2832100">
                  <a:extLst>
                    <a:ext uri="{9D8B030D-6E8A-4147-A177-3AD203B41FA5}">
                      <a16:colId xmlns:a16="http://schemas.microsoft.com/office/drawing/2014/main" val="2851066191"/>
                    </a:ext>
                  </a:extLst>
                </a:gridCol>
                <a:gridCol w="939800">
                  <a:extLst>
                    <a:ext uri="{9D8B030D-6E8A-4147-A177-3AD203B41FA5}">
                      <a16:colId xmlns:a16="http://schemas.microsoft.com/office/drawing/2014/main" val="524118812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3865595003"/>
                    </a:ext>
                  </a:extLst>
                </a:gridCol>
                <a:gridCol w="939800">
                  <a:extLst>
                    <a:ext uri="{9D8B030D-6E8A-4147-A177-3AD203B41FA5}">
                      <a16:colId xmlns:a16="http://schemas.microsoft.com/office/drawing/2014/main" val="935710207"/>
                    </a:ext>
                  </a:extLst>
                </a:gridCol>
                <a:gridCol w="939800">
                  <a:extLst>
                    <a:ext uri="{9D8B030D-6E8A-4147-A177-3AD203B41FA5}">
                      <a16:colId xmlns:a16="http://schemas.microsoft.com/office/drawing/2014/main" val="3217361118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5665635"/>
                  </a:ext>
                </a:extLst>
              </a:tr>
              <a:tr h="266700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HK-dir budget and accounting December 2023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1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1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42200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24791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NOK- Norwegian kroner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Budget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Expenditure 2023-December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9794184"/>
                  </a:ext>
                </a:extLst>
              </a:tr>
              <a:tr h="196850"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Budget funding from HK-Dir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475861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Personell and indirect costs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4,668,696.00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3,049,417.00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963128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Equipment/Lab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200,000.00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337509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operations expences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2,620,000.00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384,080.00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39522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7,388,696.00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3,633,497.00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827651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77674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96454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NOK- Norwegian kroner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Budget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Expenditure 2023-December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avvik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543280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Personell and indirect costs (HK-Dir)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4,668,696.00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3,049,417.00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-1,619,279.00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79068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Personell and indirect costs (own financing)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5,331,910.00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3,244,859.00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-2,087,051.00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360893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Equipment/Lab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200,000.00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808609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operations expences (HK-Dir)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2,620,000.00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384,080.00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-2,235,920.00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92784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operations expences (own financing)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2,600,000.00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-2,600,000.00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288321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15,320,606.00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6,878,356.00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-8,442,250.00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521005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995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3573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40CE26-EB07-CEAE-7C81-1EED4EB36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solidFill>
            <a:srgbClr val="0070C0"/>
          </a:solidFill>
        </p:spPr>
        <p:txBody>
          <a:bodyPr/>
          <a:lstStyle/>
          <a:p>
            <a:r>
              <a:rPr lang="nb-NO" dirty="0"/>
              <a:t>Budget 2023 – 2027 </a:t>
            </a:r>
            <a:endParaRPr lang="en-150" dirty="0"/>
          </a:p>
        </p:txBody>
      </p:sp>
      <p:graphicFrame>
        <p:nvGraphicFramePr>
          <p:cNvPr id="5" name="Plassholder for innhold 4">
            <a:extLst>
              <a:ext uri="{FF2B5EF4-FFF2-40B4-BE49-F238E27FC236}">
                <a16:creationId xmlns:a16="http://schemas.microsoft.com/office/drawing/2014/main" id="{96B0CEA4-C702-E587-BFAE-A16B13EFCAB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377950" y="2436019"/>
          <a:ext cx="9436100" cy="3130550"/>
        </p:xfrm>
        <a:graphic>
          <a:graphicData uri="http://schemas.openxmlformats.org/drawingml/2006/table">
            <a:tbl>
              <a:tblPr/>
              <a:tblGrid>
                <a:gridCol w="2832100">
                  <a:extLst>
                    <a:ext uri="{9D8B030D-6E8A-4147-A177-3AD203B41FA5}">
                      <a16:colId xmlns:a16="http://schemas.microsoft.com/office/drawing/2014/main" val="1964780165"/>
                    </a:ext>
                  </a:extLst>
                </a:gridCol>
                <a:gridCol w="939800">
                  <a:extLst>
                    <a:ext uri="{9D8B030D-6E8A-4147-A177-3AD203B41FA5}">
                      <a16:colId xmlns:a16="http://schemas.microsoft.com/office/drawing/2014/main" val="236564433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1447038431"/>
                    </a:ext>
                  </a:extLst>
                </a:gridCol>
                <a:gridCol w="939800">
                  <a:extLst>
                    <a:ext uri="{9D8B030D-6E8A-4147-A177-3AD203B41FA5}">
                      <a16:colId xmlns:a16="http://schemas.microsoft.com/office/drawing/2014/main" val="4244352990"/>
                    </a:ext>
                  </a:extLst>
                </a:gridCol>
                <a:gridCol w="939800">
                  <a:extLst>
                    <a:ext uri="{9D8B030D-6E8A-4147-A177-3AD203B41FA5}">
                      <a16:colId xmlns:a16="http://schemas.microsoft.com/office/drawing/2014/main" val="3899943057"/>
                    </a:ext>
                  </a:extLst>
                </a:gridCol>
                <a:gridCol w="939800">
                  <a:extLst>
                    <a:ext uri="{9D8B030D-6E8A-4147-A177-3AD203B41FA5}">
                      <a16:colId xmlns:a16="http://schemas.microsoft.com/office/drawing/2014/main" val="1358832818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426508116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795442054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9854898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Budget 2023-2027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27565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6748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NOK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50744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Personell and indirect costs (HK-Dir)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4,668,696.00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5,277,522.00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5,383,072.00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5,490,734.00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5,306,057.00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26,126,081.00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28714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Personell and indirect costs (own financing)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5,331,910.00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6,567,002.00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7,873,620.00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6,857,049.00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5,796,667.00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32,426,248.00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0776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Equipment/Lab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500,000.00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66746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operations expences (HK-Dir)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2,620,000.00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2,670,000.00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2,708,920.00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2,705,000.00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2,670,000.00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13,373,920.00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9670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operations expences (own financing)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2,600,000.00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2,600,000.00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2,600,000.00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2,600,000.00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2,600,000.00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13,000,000.00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62218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15,320,606.00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17,214,524.00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18,665,612.00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17,752,783.00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16,472,724.00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85,426,249.00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90177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455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 HK-dir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7,388,696.00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8,047,522.00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8,191,992.00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8,295,734.00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8,076,057.00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40,000,001.00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37534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 UiO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7,931,910.00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9,167,002.00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10,473,620.00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9,457,049.00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8,396,667.00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45,426,248.00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296433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15,320,606.00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17,214,524.00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18,665,612.00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17,752,783.00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16,472,724.00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85,426,249.00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910496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801604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150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7315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6255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217</Words>
  <Application>Microsoft Office PowerPoint</Application>
  <PresentationFormat>Widescreen</PresentationFormat>
  <Paragraphs>126</Paragraphs>
  <Slides>3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Office-tema</vt:lpstr>
      <vt:lpstr>PowerPoint-presentasjon</vt:lpstr>
      <vt:lpstr>HK-Dir budget and accounting January 2024</vt:lpstr>
      <vt:lpstr>Budget 2023 – 2027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Helene Victoria Haynes</dc:creator>
  <cp:lastModifiedBy>Helene Victoria Haynes</cp:lastModifiedBy>
  <cp:revision>1</cp:revision>
  <dcterms:created xsi:type="dcterms:W3CDTF">2024-01-26T14:14:37Z</dcterms:created>
  <dcterms:modified xsi:type="dcterms:W3CDTF">2024-01-26T14:23:04Z</dcterms:modified>
</cp:coreProperties>
</file>