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58" r:id="rId5"/>
    <p:sldId id="264" r:id="rId6"/>
    <p:sldId id="336" r:id="rId7"/>
    <p:sldId id="335"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6BEAF7-0328-4217-9818-A5CDCF37A474}" v="1" dt="2023-11-30T00:55:06.668"/>
    <p1510:client id="{03CC06B7-FF41-0271-C0BD-8F10360BF74B}" v="36" dt="2023-11-28T16:45:53.754"/>
    <p1510:client id="{86DC0194-AAB4-4809-A55D-B5BE02FFE68F}" v="74" dt="2023-11-30T01:10:44.094"/>
    <p1510:client id="{87B8449C-7436-464C-B7EB-EF743EE7A8AE}" v="292" dt="2023-11-29T10:48:36.594"/>
    <p1510:client id="{916AC012-E8F9-A017-014D-F6683C91CD8A}" v="52" dt="2023-11-27T13:23:28.802"/>
    <p1510:client id="{9779BFA0-C3E3-A6F5-D8D7-0AA307BD3B6D}" v="11" dt="2023-11-28T09:38:01.032"/>
    <p1510:client id="{BFA34007-27F8-7367-0443-31BC510B3AAB}" v="5" dt="2023-11-29T12:21:00.1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FC0B57-E035-4A29-A05F-3F2684748C66}" type="datetimeFigureOut">
              <a:t>01.12.2023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AE53C-9F31-4765-987F-52A14801B686}" type="slidenum">
              <a:t>‹#›</a:t>
            </a:fld>
            <a:endParaRPr lang="en-US"/>
          </a:p>
        </p:txBody>
      </p:sp>
    </p:spTree>
    <p:extLst>
      <p:ext uri="{BB962C8B-B14F-4D97-AF65-F5344CB8AC3E}">
        <p14:creationId xmlns:p14="http://schemas.microsoft.com/office/powerpoint/2010/main" val="1162587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a:t> </a:t>
            </a:r>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565789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cs typeface="Calibri"/>
            </a:endParaRPr>
          </a:p>
        </p:txBody>
      </p:sp>
      <p:sp>
        <p:nvSpPr>
          <p:cNvPr id="4" name="Slide Number Placeholder 3"/>
          <p:cNvSpPr>
            <a:spLocks noGrp="1"/>
          </p:cNvSpPr>
          <p:nvPr>
            <p:ph type="sldNum" sz="quarter" idx="5"/>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2262355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endParaRPr lang="nb-NO"/>
          </a:p>
        </p:txBody>
      </p:sp>
      <p:sp>
        <p:nvSpPr>
          <p:cNvPr id="4" name="Slide Number Placeholder 3"/>
          <p:cNvSpPr>
            <a:spLocks noGrp="1"/>
          </p:cNvSpPr>
          <p:nvPr>
            <p:ph type="sldNum" sz="quarter" idx="10"/>
          </p:nvPr>
        </p:nvSpPr>
        <p:spPr/>
        <p:txBody>
          <a:bodyPr/>
          <a:lstStyle/>
          <a:p>
            <a:fld id="{EA72985F-36CD-4D87-8C89-674A558E8057}" type="slidenum">
              <a:rPr lang="en-US" smtClean="0"/>
              <a:t>3</a:t>
            </a:fld>
            <a:endParaRPr lang="en-US"/>
          </a:p>
        </p:txBody>
      </p:sp>
    </p:spTree>
    <p:extLst>
      <p:ext uri="{BB962C8B-B14F-4D97-AF65-F5344CB8AC3E}">
        <p14:creationId xmlns:p14="http://schemas.microsoft.com/office/powerpoint/2010/main" val="2502317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12/1/23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12/1/23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12/1/23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textboxes with subheadin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9" name="Content Placeholder 3">
            <a:extLst>
              <a:ext uri="{FF2B5EF4-FFF2-40B4-BE49-F238E27FC236}">
                <a16:creationId xmlns:a16="http://schemas.microsoft.com/office/drawing/2014/main" id="{86E62222-11A6-40E7-BF69-7E8498A4100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5" name="Footer Placeholder 4">
            <a:extLst>
              <a:ext uri="{FF2B5EF4-FFF2-40B4-BE49-F238E27FC236}">
                <a16:creationId xmlns:a16="http://schemas.microsoft.com/office/drawing/2014/main" id="{A3AB79B2-2B36-4C4F-8B4A-5CE97327C93B}"/>
              </a:ext>
            </a:extLst>
          </p:cNvPr>
          <p:cNvSpPr>
            <a:spLocks noGrp="1"/>
          </p:cNvSpPr>
          <p:nvPr>
            <p:ph type="ftr" sz="quarter" idx="34"/>
          </p:nvPr>
        </p:nvSpPr>
        <p:spPr/>
        <p:txBody>
          <a:bodyPr/>
          <a:lstStyle/>
          <a:p>
            <a:endParaRPr lang="nb-NO"/>
          </a:p>
        </p:txBody>
      </p:sp>
      <p:sp>
        <p:nvSpPr>
          <p:cNvPr id="6" name="Slide Number Placeholder 5">
            <a:extLst>
              <a:ext uri="{FF2B5EF4-FFF2-40B4-BE49-F238E27FC236}">
                <a16:creationId xmlns:a16="http://schemas.microsoft.com/office/drawing/2014/main" id="{BF91AEDF-947D-4C51-A230-4B0365289C62}"/>
              </a:ext>
            </a:extLst>
          </p:cNvPr>
          <p:cNvSpPr>
            <a:spLocks noGrp="1"/>
          </p:cNvSpPr>
          <p:nvPr>
            <p:ph type="sldNum" sz="quarter" idx="35"/>
          </p:nvPr>
        </p:nvSpPr>
        <p:spPr/>
        <p:txBody>
          <a:bodyPr/>
          <a:lstStyle/>
          <a:p>
            <a:r>
              <a:rPr lang="en-US"/>
              <a:t>Page </a:t>
            </a:r>
            <a:fld id="{5251F420-7306-4E7C-A79E-F31A38F7D392}" type="slidenum">
              <a:rPr lang="en-US" smtClean="0"/>
              <a:pPr/>
              <a:t>‹#›</a:t>
            </a:fld>
            <a:endParaRPr lang="en-US"/>
          </a:p>
        </p:txBody>
      </p:sp>
    </p:spTree>
    <p:extLst>
      <p:ext uri="{BB962C8B-B14F-4D97-AF65-F5344CB8AC3E}">
        <p14:creationId xmlns:p14="http://schemas.microsoft.com/office/powerpoint/2010/main" val="552926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ront page Faculty Highlighted Titl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p>
        </p:txBody>
      </p:sp>
      <p:sp>
        <p:nvSpPr>
          <p:cNvPr id="9" name="Text Placeholder 8">
            <a:extLst>
              <a:ext uri="{FF2B5EF4-FFF2-40B4-BE49-F238E27FC236}">
                <a16:creationId xmlns:a16="http://schemas.microsoft.com/office/drawing/2014/main" id="{5A7D8FAB-5135-4ED0-ACB7-2739C6B82F8B}"/>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noProof="0"/>
              <a:t>Choose faculty from the drop-down menu</a:t>
            </a:r>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a:p>
        </p:txBody>
      </p:sp>
      <p:sp>
        <p:nvSpPr>
          <p:cNvPr id="18" name="Text Placeholder 8">
            <a:extLst>
              <a:ext uri="{FF2B5EF4-FFF2-40B4-BE49-F238E27FC236}">
                <a16:creationId xmlns:a16="http://schemas.microsoft.com/office/drawing/2014/main" id="{0C5E1721-C410-49BE-9F3F-24805109740D}"/>
              </a:ext>
            </a:extLst>
          </p:cNvPr>
          <p:cNvSpPr>
            <a:spLocks noGrp="1"/>
          </p:cNvSpPr>
          <p:nvPr>
            <p:ph type="body" sz="quarter" idx="18" hasCustomPrompt="1"/>
          </p:nvPr>
        </p:nvSpPr>
        <p:spPr>
          <a:xfrm>
            <a:off x="379038" y="4112581"/>
            <a:ext cx="5080128" cy="226283"/>
          </a:xfrm>
        </p:spPr>
        <p:txBody>
          <a:bodyPr/>
          <a:lstStyle>
            <a:lvl1pPr marL="0" indent="0">
              <a:buNone/>
              <a:defRPr sz="1750"/>
            </a:lvl1pPr>
          </a:lstStyle>
          <a:p>
            <a:pPr lvl="0"/>
            <a:r>
              <a:rPr lang="nb-NO" err="1"/>
              <a:t>Name</a:t>
            </a:r>
            <a:r>
              <a:rPr lang="nb-NO"/>
              <a:t> </a:t>
            </a:r>
            <a:r>
              <a:rPr lang="nb-NO" err="1"/>
              <a:t>Surname</a:t>
            </a:r>
            <a:endParaRPr lang="en-US"/>
          </a:p>
        </p:txBody>
      </p:sp>
      <p:sp>
        <p:nvSpPr>
          <p:cNvPr id="16" name="Text Placeholder 8">
            <a:extLst>
              <a:ext uri="{FF2B5EF4-FFF2-40B4-BE49-F238E27FC236}">
                <a16:creationId xmlns:a16="http://schemas.microsoft.com/office/drawing/2014/main" id="{DAF0B331-B584-46FA-B290-ADD1C599DDB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err="1"/>
              <a:t>Title</a:t>
            </a:r>
            <a:endParaRPr lang="en-US"/>
          </a:p>
        </p:txBody>
      </p:sp>
      <p:sp>
        <p:nvSpPr>
          <p:cNvPr id="17" name="Text Placeholder 8">
            <a:extLst>
              <a:ext uri="{FF2B5EF4-FFF2-40B4-BE49-F238E27FC236}">
                <a16:creationId xmlns:a16="http://schemas.microsoft.com/office/drawing/2014/main" id="{9D579993-FE03-45A3-B1FB-C50D4B5D628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Unit</a:t>
            </a:r>
            <a:endParaRPr lang="en-US"/>
          </a:p>
        </p:txBody>
      </p:sp>
      <p:sp>
        <p:nvSpPr>
          <p:cNvPr id="4" name="Date Placeholder 3"/>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4" name="Graphic 23" descr="UiO segl">
            <a:extLst>
              <a:ext uri="{FF2B5EF4-FFF2-40B4-BE49-F238E27FC236}">
                <a16:creationId xmlns:a16="http://schemas.microsoft.com/office/drawing/2014/main" id="{7A13BE6F-3781-43DF-AA89-B8DEEDEF92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1717464"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41174559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gendefinert oppsett">
    <p:bg>
      <p:bgPr>
        <a:solidFill>
          <a:srgbClr val="F26D6C"/>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512CB65-74BA-4576-9624-445322B38A52}"/>
              </a:ext>
            </a:extLst>
          </p:cNvPr>
          <p:cNvSpPr>
            <a:spLocks noGrp="1"/>
          </p:cNvSpPr>
          <p:nvPr>
            <p:ph type="title"/>
          </p:nvPr>
        </p:nvSpPr>
        <p:spPr>
          <a:xfrm>
            <a:off x="330162" y="2516810"/>
            <a:ext cx="8204239" cy="1523494"/>
          </a:xfrm>
        </p:spPr>
        <p:txBody>
          <a:bodyPr wrap="square" lIns="0" tIns="0" rIns="0" bIns="0" anchor="t">
            <a:noAutofit/>
          </a:bodyPr>
          <a:lstStyle>
            <a:lvl1pPr>
              <a:defRPr sz="5500"/>
            </a:lvl1pPr>
          </a:lstStyle>
          <a:p>
            <a:r>
              <a:rPr lang="en-US"/>
              <a:t>Click to edit Master title style</a:t>
            </a:r>
            <a:endParaRPr lang="nb-NO"/>
          </a:p>
        </p:txBody>
      </p:sp>
      <p:sp>
        <p:nvSpPr>
          <p:cNvPr id="9" name="Plassholder for tekst 8">
            <a:extLst>
              <a:ext uri="{FF2B5EF4-FFF2-40B4-BE49-F238E27FC236}">
                <a16:creationId xmlns:a16="http://schemas.microsoft.com/office/drawing/2014/main" id="{E75E2F8A-F854-483D-82D9-BE5F939EF1F4}"/>
              </a:ext>
            </a:extLst>
          </p:cNvPr>
          <p:cNvSpPr>
            <a:spLocks noGrp="1"/>
          </p:cNvSpPr>
          <p:nvPr>
            <p:ph type="body" idx="13" hasCustomPrompt="1"/>
          </p:nvPr>
        </p:nvSpPr>
        <p:spPr>
          <a:xfrm>
            <a:off x="330161" y="4363244"/>
            <a:ext cx="8280439" cy="1001237"/>
          </a:xfrm>
        </p:spPr>
        <p:txBody>
          <a:bodyPr lIns="0" tIns="0" rIns="0" bIns="0">
            <a:normAutofit/>
          </a:bodyPr>
          <a:lstStyle>
            <a:lvl1pPr marL="0" indent="0">
              <a:buNone/>
              <a:defRPr sz="1800"/>
            </a:lvl1pPr>
          </a:lstStyle>
          <a:p>
            <a:pPr lvl="0"/>
            <a:r>
              <a:rPr lang="nb-NO"/>
              <a:t>Tekst</a:t>
            </a:r>
          </a:p>
        </p:txBody>
      </p:sp>
      <p:sp>
        <p:nvSpPr>
          <p:cNvPr id="10" name="Plassholder for tekst 8">
            <a:extLst>
              <a:ext uri="{FF2B5EF4-FFF2-40B4-BE49-F238E27FC236}">
                <a16:creationId xmlns:a16="http://schemas.microsoft.com/office/drawing/2014/main" id="{19EC4CF6-D77E-485D-9184-A3E76AA668E3}"/>
              </a:ext>
            </a:extLst>
          </p:cNvPr>
          <p:cNvSpPr>
            <a:spLocks noGrp="1"/>
          </p:cNvSpPr>
          <p:nvPr>
            <p:ph type="body" idx="14" hasCustomPrompt="1"/>
          </p:nvPr>
        </p:nvSpPr>
        <p:spPr>
          <a:xfrm>
            <a:off x="345440" y="6305337"/>
            <a:ext cx="8280439" cy="249299"/>
          </a:xfrm>
        </p:spPr>
        <p:txBody>
          <a:bodyPr lIns="0" tIns="0" rIns="0" bIns="0">
            <a:spAutoFit/>
          </a:bodyPr>
          <a:lstStyle>
            <a:lvl1pPr marL="0" indent="0">
              <a:buNone/>
              <a:defRPr sz="1800"/>
            </a:lvl1pPr>
          </a:lstStyle>
          <a:p>
            <a:pPr lvl="0"/>
            <a:r>
              <a:rPr lang="nb-NO"/>
              <a:t>nettadresse</a:t>
            </a:r>
          </a:p>
        </p:txBody>
      </p:sp>
      <p:sp>
        <p:nvSpPr>
          <p:cNvPr id="12" name="Plassholder for tekst 8">
            <a:extLst>
              <a:ext uri="{FF2B5EF4-FFF2-40B4-BE49-F238E27FC236}">
                <a16:creationId xmlns:a16="http://schemas.microsoft.com/office/drawing/2014/main" id="{118EF014-E32D-4FC2-9F5D-D985372E1740}"/>
              </a:ext>
            </a:extLst>
          </p:cNvPr>
          <p:cNvSpPr>
            <a:spLocks noGrp="1"/>
          </p:cNvSpPr>
          <p:nvPr>
            <p:ph type="body" idx="15" hasCustomPrompt="1"/>
          </p:nvPr>
        </p:nvSpPr>
        <p:spPr>
          <a:xfrm>
            <a:off x="330161" y="1710214"/>
            <a:ext cx="1791223" cy="409246"/>
          </a:xfrm>
          <a:solidFill>
            <a:schemeClr val="dk1"/>
          </a:solidFill>
        </p:spPr>
        <p:txBody>
          <a:bodyPr wrap="none" lIns="144000" tIns="79200" rIns="144000" bIns="79200">
            <a:spAutoFit/>
          </a:bodyPr>
          <a:lstStyle>
            <a:lvl1pPr marL="0" indent="0">
              <a:buNone/>
              <a:defRPr sz="1800">
                <a:solidFill>
                  <a:schemeClr val="lt1"/>
                </a:solidFill>
              </a:defRPr>
            </a:lvl1pPr>
          </a:lstStyle>
          <a:p>
            <a:pPr lvl="0"/>
            <a:r>
              <a:rPr lang="nb-NO"/>
              <a:t>Navn på enhet</a:t>
            </a:r>
          </a:p>
        </p:txBody>
      </p:sp>
      <p:pic>
        <p:nvPicPr>
          <p:cNvPr id="16" name="Grafikk 15">
            <a:extLst>
              <a:ext uri="{FF2B5EF4-FFF2-40B4-BE49-F238E27FC236}">
                <a16:creationId xmlns:a16="http://schemas.microsoft.com/office/drawing/2014/main" id="{EADB536D-2F99-4856-8D79-ED44CBB143E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0160" y="362616"/>
            <a:ext cx="11515725" cy="6124575"/>
          </a:xfrm>
          <a:prstGeom prst="rect">
            <a:avLst/>
          </a:prstGeom>
        </p:spPr>
      </p:pic>
    </p:spTree>
    <p:extLst>
      <p:ext uri="{BB962C8B-B14F-4D97-AF65-F5344CB8AC3E}">
        <p14:creationId xmlns:p14="http://schemas.microsoft.com/office/powerpoint/2010/main" val="1680775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12/1/23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A3F7B758-8F51-41E0-92D7-447D61027C41}"/>
              </a:ext>
            </a:extLst>
          </p:cNvPr>
          <p:cNvSpPr>
            <a:spLocks noGrp="1"/>
          </p:cNvSpPr>
          <p:nvPr>
            <p:ph type="ctrTitle"/>
          </p:nvPr>
        </p:nvSpPr>
        <p:spPr>
          <a:xfrm>
            <a:off x="375634" y="2283763"/>
            <a:ext cx="5952014" cy="2300532"/>
          </a:xfrm>
        </p:spPr>
        <p:txBody>
          <a:bodyPr anchor="t">
            <a:normAutofit/>
          </a:bodyPr>
          <a:lstStyle/>
          <a:p>
            <a:pPr>
              <a:lnSpc>
                <a:spcPct val="90000"/>
              </a:lnSpc>
            </a:pPr>
            <a:r>
              <a:rPr lang="nb-NO" sz="3800"/>
              <a:t>Hjemmeeksamen i IN5010</a:t>
            </a:r>
            <a:br>
              <a:rPr lang="nb-NO" sz="3800"/>
            </a:br>
            <a:br>
              <a:rPr lang="nb-NO" sz="3800"/>
            </a:br>
            <a:r>
              <a:rPr lang="nb-NO" sz="2800"/>
              <a:t>Hvordan hjelpe studenter med å reflekter over bruken av Chat-GPT?</a:t>
            </a:r>
          </a:p>
        </p:txBody>
      </p:sp>
      <p:sp>
        <p:nvSpPr>
          <p:cNvPr id="4" name="Text Placeholder 3">
            <a:extLst>
              <a:ext uri="{FF2B5EF4-FFF2-40B4-BE49-F238E27FC236}">
                <a16:creationId xmlns:a16="http://schemas.microsoft.com/office/drawing/2014/main" id="{F88B8364-3A7E-4D19-AAAF-5145A96FF524}"/>
              </a:ext>
            </a:extLst>
          </p:cNvPr>
          <p:cNvSpPr>
            <a:spLocks noGrp="1"/>
          </p:cNvSpPr>
          <p:nvPr>
            <p:ph type="body" sz="quarter" idx="18"/>
          </p:nvPr>
        </p:nvSpPr>
        <p:spPr>
          <a:xfrm>
            <a:off x="376657" y="4746565"/>
            <a:ext cx="5080128" cy="226283"/>
          </a:xfrm>
        </p:spPr>
        <p:txBody>
          <a:bodyPr vert="horz" lIns="0" tIns="0" rIns="0" bIns="0" rtlCol="0">
            <a:normAutofit/>
          </a:bodyPr>
          <a:lstStyle/>
          <a:p>
            <a:pPr>
              <a:lnSpc>
                <a:spcPct val="90000"/>
              </a:lnSpc>
            </a:pPr>
            <a:r>
              <a:rPr lang="nb-NO" sz="1600"/>
              <a:t>Regenerative Technologies, Institutt for Informatikk, UiO</a:t>
            </a:r>
          </a:p>
        </p:txBody>
      </p:sp>
      <p:sp>
        <p:nvSpPr>
          <p:cNvPr id="29" name="Date Placeholder 8">
            <a:extLst>
              <a:ext uri="{FF2B5EF4-FFF2-40B4-BE49-F238E27FC236}">
                <a16:creationId xmlns:a16="http://schemas.microsoft.com/office/drawing/2014/main" id="{C4E2CB1A-F921-43BA-B6F6-A28F2892A6BC}"/>
              </a:ext>
            </a:extLst>
          </p:cNvPr>
          <p:cNvSpPr>
            <a:spLocks noGrp="1"/>
          </p:cNvSpPr>
          <p:nvPr>
            <p:ph type="dt" sz="half" idx="10"/>
          </p:nvPr>
        </p:nvSpPr>
        <p:spPr>
          <a:xfrm>
            <a:off x="379038" y="5135118"/>
            <a:ext cx="5075367" cy="365125"/>
          </a:xfrm>
        </p:spPr>
        <p:txBody>
          <a:bodyPr/>
          <a:lstStyle/>
          <a:p>
            <a:r>
              <a:rPr lang="en-US"/>
              <a:t>Andrea Alessandro Gasparini, </a:t>
            </a:r>
            <a:r>
              <a:rPr lang="nb-NO"/>
              <a:t>førstelektor</a:t>
            </a:r>
            <a:r>
              <a:rPr lang="en-US"/>
              <a:t> </a:t>
            </a:r>
          </a:p>
        </p:txBody>
      </p:sp>
      <p:pic>
        <p:nvPicPr>
          <p:cNvPr id="8" name="Picture 11">
            <a:extLst>
              <a:ext uri="{FF2B5EF4-FFF2-40B4-BE49-F238E27FC236}">
                <a16:creationId xmlns:a16="http://schemas.microsoft.com/office/drawing/2014/main" id="{049637ED-5B2B-4DD0-AF36-56F1077831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1145" y="1020492"/>
            <a:ext cx="4930855" cy="4930855"/>
          </a:xfrm>
          <a:prstGeom prst="rect">
            <a:avLst/>
          </a:prstGeom>
        </p:spPr>
      </p:pic>
      <p:sp>
        <p:nvSpPr>
          <p:cNvPr id="6" name="Footer Placeholder 6"/>
          <p:cNvSpPr txBox="1">
            <a:spLocks/>
          </p:cNvSpPr>
          <p:nvPr/>
        </p:nvSpPr>
        <p:spPr>
          <a:xfrm>
            <a:off x="7261144" y="6158294"/>
            <a:ext cx="4199335" cy="303465"/>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r>
              <a:rPr lang="nb-NO" sz="1400"/>
              <a:t>KI-generert bilde: Wall-E/Open-AI ved Gasparini</a:t>
            </a:r>
          </a:p>
        </p:txBody>
      </p:sp>
    </p:spTree>
    <p:extLst>
      <p:ext uri="{BB962C8B-B14F-4D97-AF65-F5344CB8AC3E}">
        <p14:creationId xmlns:p14="http://schemas.microsoft.com/office/powerpoint/2010/main" val="2941171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57C41-F7A9-41C9-922B-96E26C3EB265}"/>
              </a:ext>
            </a:extLst>
          </p:cNvPr>
          <p:cNvSpPr>
            <a:spLocks noGrp="1"/>
          </p:cNvSpPr>
          <p:nvPr>
            <p:ph type="title"/>
          </p:nvPr>
        </p:nvSpPr>
        <p:spPr/>
        <p:txBody>
          <a:bodyPr/>
          <a:lstStyle/>
          <a:p>
            <a:r>
              <a:rPr lang="en-US" err="1">
                <a:cs typeface="Arial"/>
              </a:rPr>
              <a:t>Keenious</a:t>
            </a:r>
            <a:endParaRPr lang="en-US"/>
          </a:p>
        </p:txBody>
      </p:sp>
      <p:sp>
        <p:nvSpPr>
          <p:cNvPr id="4" name="Content Placeholder 3">
            <a:extLst>
              <a:ext uri="{FF2B5EF4-FFF2-40B4-BE49-F238E27FC236}">
                <a16:creationId xmlns:a16="http://schemas.microsoft.com/office/drawing/2014/main" id="{61AA737E-1F1C-4F6A-9F47-C6BEA4CC0768}"/>
              </a:ext>
            </a:extLst>
          </p:cNvPr>
          <p:cNvSpPr>
            <a:spLocks noGrp="1"/>
          </p:cNvSpPr>
          <p:nvPr>
            <p:ph sz="half" idx="29"/>
          </p:nvPr>
        </p:nvSpPr>
        <p:spPr/>
        <p:txBody>
          <a:bodyPr vert="horz" lIns="0" tIns="0" rIns="0" bIns="0" rtlCol="0" anchor="t">
            <a:noAutofit/>
          </a:bodyPr>
          <a:lstStyle/>
          <a:p>
            <a:pPr marL="0" indent="0">
              <a:lnSpc>
                <a:spcPct val="150000"/>
              </a:lnSpc>
              <a:buNone/>
            </a:pPr>
            <a:endParaRPr lang="nb-NO" sz="2000">
              <a:cs typeface="Arial"/>
            </a:endParaRPr>
          </a:p>
          <a:p>
            <a:pPr marL="0" indent="0">
              <a:lnSpc>
                <a:spcPct val="150000"/>
              </a:lnSpc>
              <a:buNone/>
            </a:pPr>
            <a:r>
              <a:rPr lang="nb-NO" sz="2000">
                <a:cs typeface="Arial"/>
              </a:rPr>
              <a:t>Basert på det brukeren har skrevet foreslår </a:t>
            </a:r>
            <a:r>
              <a:rPr lang="nb-NO" sz="2000" err="1">
                <a:cs typeface="Arial"/>
              </a:rPr>
              <a:t>Keenious</a:t>
            </a:r>
            <a:r>
              <a:rPr lang="nb-NO" sz="2000">
                <a:cs typeface="Arial"/>
              </a:rPr>
              <a:t> litteratur!</a:t>
            </a:r>
          </a:p>
          <a:p>
            <a:pPr marL="0" indent="0">
              <a:lnSpc>
                <a:spcPct val="150000"/>
              </a:lnSpc>
              <a:buNone/>
            </a:pPr>
            <a:r>
              <a:rPr lang="nb-NO" sz="2000"/>
              <a:t>Brukeren velger og filtrerer selv referansene.</a:t>
            </a:r>
          </a:p>
          <a:p>
            <a:pPr marL="0" indent="0">
              <a:lnSpc>
                <a:spcPct val="150000"/>
              </a:lnSpc>
              <a:buNone/>
            </a:pPr>
            <a:endParaRPr lang="nb-NO" sz="2000"/>
          </a:p>
          <a:p>
            <a:pPr marL="0" indent="0">
              <a:lnSpc>
                <a:spcPct val="150000"/>
              </a:lnSpc>
              <a:buNone/>
            </a:pPr>
            <a:r>
              <a:rPr lang="nb-NO" sz="2000"/>
              <a:t>Andre nye verktøy gjør dette automatisk mens tekst blir generert av KI (scite.org). </a:t>
            </a:r>
          </a:p>
          <a:p>
            <a:pPr marL="0" indent="0">
              <a:lnSpc>
                <a:spcPct val="150000"/>
              </a:lnSpc>
              <a:buNone/>
            </a:pPr>
            <a:endParaRPr lang="nb-NO"/>
          </a:p>
          <a:p>
            <a:pPr marL="0" indent="0">
              <a:lnSpc>
                <a:spcPct val="150000"/>
              </a:lnSpc>
              <a:buNone/>
            </a:pPr>
            <a:endParaRPr lang="nb-NO">
              <a:cs typeface="Arial"/>
            </a:endParaRPr>
          </a:p>
          <a:p>
            <a:pPr marL="125095" indent="-125095"/>
            <a:endParaRPr lang="nb-NO">
              <a:cs typeface="Arial"/>
            </a:endParaRPr>
          </a:p>
        </p:txBody>
      </p:sp>
      <p:sp>
        <p:nvSpPr>
          <p:cNvPr id="7" name="Footer Placeholder 6">
            <a:extLst>
              <a:ext uri="{FF2B5EF4-FFF2-40B4-BE49-F238E27FC236}">
                <a16:creationId xmlns:a16="http://schemas.microsoft.com/office/drawing/2014/main" id="{B294334C-1881-4BA6-9747-654B5D6697BB}"/>
              </a:ext>
            </a:extLst>
          </p:cNvPr>
          <p:cNvSpPr>
            <a:spLocks noGrp="1"/>
          </p:cNvSpPr>
          <p:nvPr>
            <p:ph type="ftr" sz="quarter" idx="34"/>
          </p:nvPr>
        </p:nvSpPr>
        <p:spPr/>
        <p:txBody>
          <a:bodyPr/>
          <a:lstStyle/>
          <a:p>
            <a:endParaRPr lang="nb-NO"/>
          </a:p>
        </p:txBody>
      </p:sp>
      <p:sp>
        <p:nvSpPr>
          <p:cNvPr id="8" name="Slide Number Placeholder 7">
            <a:extLst>
              <a:ext uri="{FF2B5EF4-FFF2-40B4-BE49-F238E27FC236}">
                <a16:creationId xmlns:a16="http://schemas.microsoft.com/office/drawing/2014/main" id="{A95C4BE5-4092-476D-A23E-9335058F2BAB}"/>
              </a:ext>
            </a:extLst>
          </p:cNvPr>
          <p:cNvSpPr>
            <a:spLocks noGrp="1"/>
          </p:cNvSpPr>
          <p:nvPr>
            <p:ph type="sldNum" sz="quarter" idx="35"/>
          </p:nvPr>
        </p:nvSpPr>
        <p:spPr/>
        <p:txBody>
          <a:bodyPr/>
          <a:lstStyle/>
          <a:p>
            <a:r>
              <a:rPr lang="en-US"/>
              <a:t>Page </a:t>
            </a:r>
            <a:fld id="{5251F420-7306-4E7C-A79E-F31A38F7D392}" type="slidenum">
              <a:rPr lang="en-US" smtClean="0"/>
              <a:pPr/>
              <a:t>2</a:t>
            </a:fld>
            <a:endParaRPr lang="en-US"/>
          </a:p>
        </p:txBody>
      </p:sp>
      <p:pic>
        <p:nvPicPr>
          <p:cNvPr id="15" name="Plassholder for innhold 14" descr="Keenious søkeresultat, avgrensning osv.">
            <a:extLst>
              <a:ext uri="{FF2B5EF4-FFF2-40B4-BE49-F238E27FC236}">
                <a16:creationId xmlns:a16="http://schemas.microsoft.com/office/drawing/2014/main" id="{3CECED4E-739E-AB39-A61A-7F4709BE55F7}"/>
              </a:ext>
            </a:extLst>
          </p:cNvPr>
          <p:cNvPicPr>
            <a:picLocks noGrp="1" noChangeAspect="1"/>
          </p:cNvPicPr>
          <p:nvPr>
            <p:ph sz="half" idx="31"/>
          </p:nvPr>
        </p:nvPicPr>
        <p:blipFill>
          <a:blip r:embed="rId3">
            <a:extLst>
              <a:ext uri="{28A0092B-C50C-407E-A947-70E740481C1C}">
                <a14:useLocalDpi xmlns:a14="http://schemas.microsoft.com/office/drawing/2010/main" val="0"/>
              </a:ext>
            </a:extLst>
          </a:blip>
          <a:stretch>
            <a:fillRect/>
          </a:stretch>
        </p:blipFill>
        <p:spPr>
          <a:xfrm>
            <a:off x="6018198" y="513654"/>
            <a:ext cx="5848365" cy="5544947"/>
          </a:xfrm>
          <a:ln>
            <a:solidFill>
              <a:schemeClr val="tx1"/>
            </a:solidFill>
          </a:ln>
        </p:spPr>
      </p:pic>
      <p:sp>
        <p:nvSpPr>
          <p:cNvPr id="6" name="Subtitle 5"/>
          <p:cNvSpPr>
            <a:spLocks noGrp="1"/>
          </p:cNvSpPr>
          <p:nvPr>
            <p:ph type="subTitle" idx="13"/>
          </p:nvPr>
        </p:nvSpPr>
        <p:spPr/>
        <p:txBody>
          <a:bodyPr/>
          <a:lstStyle/>
          <a:p>
            <a:endParaRPr lang="nb-NO"/>
          </a:p>
        </p:txBody>
      </p:sp>
    </p:spTree>
    <p:extLst>
      <p:ext uri="{BB962C8B-B14F-4D97-AF65-F5344CB8AC3E}">
        <p14:creationId xmlns:p14="http://schemas.microsoft.com/office/powerpoint/2010/main" val="4013749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GPT4 og IFI</a:t>
            </a:r>
          </a:p>
        </p:txBody>
      </p:sp>
      <p:sp>
        <p:nvSpPr>
          <p:cNvPr id="3" name="Subtitle 2"/>
          <p:cNvSpPr>
            <a:spLocks noGrp="1"/>
          </p:cNvSpPr>
          <p:nvPr>
            <p:ph type="subTitle" idx="13"/>
          </p:nvPr>
        </p:nvSpPr>
        <p:spPr>
          <a:xfrm>
            <a:off x="434174" y="1100592"/>
            <a:ext cx="11431662" cy="494749"/>
          </a:xfrm>
        </p:spPr>
        <p:txBody>
          <a:bodyPr/>
          <a:lstStyle/>
          <a:p>
            <a:r>
              <a:rPr lang="nb-NO" sz="2800" b="1"/>
              <a:t>IN5010 Design, Technology and </a:t>
            </a:r>
            <a:r>
              <a:rPr lang="nb-NO" sz="2800" b="1" err="1"/>
              <a:t>Society</a:t>
            </a:r>
            <a:r>
              <a:rPr lang="nb-NO" sz="2800" b="1"/>
              <a:t>   -    Masterkurs på IFI </a:t>
            </a:r>
          </a:p>
          <a:p>
            <a:endParaRPr lang="nb-NO"/>
          </a:p>
        </p:txBody>
      </p:sp>
      <p:sp>
        <p:nvSpPr>
          <p:cNvPr id="4" name="Content Placeholder 3"/>
          <p:cNvSpPr>
            <a:spLocks noGrp="1"/>
          </p:cNvSpPr>
          <p:nvPr>
            <p:ph sz="half" idx="29"/>
          </p:nvPr>
        </p:nvSpPr>
        <p:spPr/>
        <p:txBody>
          <a:bodyPr/>
          <a:lstStyle/>
          <a:p>
            <a:pPr marL="0" indent="0">
              <a:buNone/>
            </a:pPr>
            <a:endParaRPr lang="en-US"/>
          </a:p>
          <a:p>
            <a:pPr marL="0" indent="0">
              <a:buNone/>
            </a:pPr>
            <a:endParaRPr lang="nb-NO"/>
          </a:p>
          <a:p>
            <a:pPr marL="0" indent="0">
              <a:buNone/>
            </a:pPr>
            <a:r>
              <a:rPr lang="nb-NO"/>
              <a:t>Utforme oppgaver som </a:t>
            </a:r>
            <a:r>
              <a:rPr lang="nb-NO" err="1"/>
              <a:t>ChatGPT</a:t>
            </a:r>
            <a:r>
              <a:rPr lang="nb-NO"/>
              <a:t> ikke alene kan løse! </a:t>
            </a:r>
          </a:p>
          <a:p>
            <a:pPr marL="0" indent="0">
              <a:buNone/>
            </a:pPr>
            <a:endParaRPr lang="nb-NO"/>
          </a:p>
          <a:p>
            <a:pPr marL="0" indent="0">
              <a:buNone/>
            </a:pPr>
            <a:r>
              <a:rPr lang="nb-NO"/>
              <a:t>Kommunisere kravene til akademisk integritet og kildebruk tydelig til studentene!  </a:t>
            </a:r>
          </a:p>
          <a:p>
            <a:pPr marL="0" indent="0">
              <a:buNone/>
            </a:pPr>
            <a:endParaRPr lang="nb-NO"/>
          </a:p>
        </p:txBody>
      </p:sp>
      <p:sp>
        <p:nvSpPr>
          <p:cNvPr id="6" name="Content Placeholder 5"/>
          <p:cNvSpPr>
            <a:spLocks noGrp="1"/>
          </p:cNvSpPr>
          <p:nvPr>
            <p:ph sz="half" idx="31"/>
          </p:nvPr>
        </p:nvSpPr>
        <p:spPr>
          <a:xfrm>
            <a:off x="6342741" y="1704042"/>
            <a:ext cx="5656426" cy="4354851"/>
          </a:xfrm>
        </p:spPr>
        <p:txBody>
          <a:bodyPr/>
          <a:lstStyle/>
          <a:p>
            <a:pPr marL="0" indent="0">
              <a:buNone/>
            </a:pPr>
            <a:r>
              <a:rPr lang="nb-NO"/>
              <a:t> </a:t>
            </a:r>
          </a:p>
          <a:p>
            <a:pPr marL="0" indent="0">
              <a:buNone/>
            </a:pPr>
            <a:r>
              <a:rPr lang="en-US" b="1">
                <a:latin typeface="Corbel"/>
                <a:ea typeface="MS Mincho"/>
                <a:cs typeface="Helvetica"/>
              </a:rPr>
              <a:t>Ask Chat-GPT 3.5 to write an essay (400 words) about one of the topics of the course. Use keenious.com to add  literature. Using articles from the literature (see requirements) discuss the output from Chat-GTP with a technological, ethical or societal perspective in mind.</a:t>
            </a:r>
            <a:endParaRPr lang="en-US">
              <a:latin typeface="Corbel"/>
              <a:ea typeface="MS Mincho"/>
              <a:cs typeface="Helvetica"/>
            </a:endParaRPr>
          </a:p>
          <a:p>
            <a:endParaRPr lang="nb-NO"/>
          </a:p>
        </p:txBody>
      </p:sp>
      <p:sp>
        <p:nvSpPr>
          <p:cNvPr id="7" name="Footer Placeholder 6"/>
          <p:cNvSpPr>
            <a:spLocks noGrp="1"/>
          </p:cNvSpPr>
          <p:nvPr>
            <p:ph type="ftr" sz="quarter" idx="34"/>
          </p:nvPr>
        </p:nvSpPr>
        <p:spPr/>
        <p:txBody>
          <a:bodyPr/>
          <a:lstStyle/>
          <a:p>
            <a:endParaRPr lang="nb-NO"/>
          </a:p>
        </p:txBody>
      </p:sp>
      <p:sp>
        <p:nvSpPr>
          <p:cNvPr id="8" name="Slide Number Placeholder 7"/>
          <p:cNvSpPr>
            <a:spLocks noGrp="1"/>
          </p:cNvSpPr>
          <p:nvPr>
            <p:ph type="sldNum" sz="quarter" idx="35"/>
          </p:nvPr>
        </p:nvSpPr>
        <p:spPr/>
        <p:txBody>
          <a:bodyPr/>
          <a:lstStyle/>
          <a:p>
            <a:r>
              <a:rPr lang="en-US"/>
              <a:t>Page </a:t>
            </a:r>
            <a:fld id="{5251F420-7306-4E7C-A79E-F31A38F7D392}" type="slidenum">
              <a:rPr lang="en-US" smtClean="0"/>
              <a:pPr/>
              <a:t>3</a:t>
            </a:fld>
            <a:endParaRPr lang="en-US"/>
          </a:p>
        </p:txBody>
      </p:sp>
    </p:spTree>
    <p:extLst>
      <p:ext uri="{BB962C8B-B14F-4D97-AF65-F5344CB8AC3E}">
        <p14:creationId xmlns:p14="http://schemas.microsoft.com/office/powerpoint/2010/main" val="909150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  </a:t>
            </a:r>
          </a:p>
        </p:txBody>
      </p:sp>
      <p:sp>
        <p:nvSpPr>
          <p:cNvPr id="3" name="Subtitle 2"/>
          <p:cNvSpPr>
            <a:spLocks noGrp="1"/>
          </p:cNvSpPr>
          <p:nvPr>
            <p:ph type="subTitle" idx="13"/>
          </p:nvPr>
        </p:nvSpPr>
        <p:spPr/>
        <p:txBody>
          <a:bodyPr/>
          <a:lstStyle/>
          <a:p>
            <a:r>
              <a:rPr lang="nb-NO" sz="3200"/>
              <a:t> </a:t>
            </a:r>
          </a:p>
        </p:txBody>
      </p:sp>
      <p:sp>
        <p:nvSpPr>
          <p:cNvPr id="4" name="Content Placeholder 3"/>
          <p:cNvSpPr>
            <a:spLocks noGrp="1"/>
          </p:cNvSpPr>
          <p:nvPr>
            <p:ph sz="half" idx="29"/>
          </p:nvPr>
        </p:nvSpPr>
        <p:spPr>
          <a:xfrm>
            <a:off x="380170" y="1704042"/>
            <a:ext cx="11485666" cy="4354559"/>
          </a:xfrm>
        </p:spPr>
        <p:txBody>
          <a:bodyPr/>
          <a:lstStyle/>
          <a:p>
            <a:pPr marL="0" indent="0">
              <a:buNone/>
            </a:pPr>
            <a:endParaRPr lang="nb-NO"/>
          </a:p>
          <a:p>
            <a:pPr marL="0" indent="0">
              <a:buNone/>
            </a:pPr>
            <a:endParaRPr lang="nb-NO"/>
          </a:p>
          <a:p>
            <a:pPr marL="0" indent="0">
              <a:buNone/>
            </a:pPr>
            <a:endParaRPr lang="nb-NO"/>
          </a:p>
          <a:p>
            <a:pPr marL="0" indent="0">
              <a:buNone/>
            </a:pPr>
            <a:r>
              <a:rPr lang="nb-NO"/>
              <a:t>Takk!</a:t>
            </a:r>
          </a:p>
          <a:p>
            <a:pPr marL="0" indent="0">
              <a:buNone/>
            </a:pPr>
            <a:endParaRPr lang="nb-NO"/>
          </a:p>
          <a:p>
            <a:pPr marL="0" indent="0">
              <a:buNone/>
            </a:pPr>
            <a:r>
              <a:rPr lang="en-US"/>
              <a:t>Andrea</a:t>
            </a:r>
            <a:endParaRPr lang="nb-NO"/>
          </a:p>
          <a:p>
            <a:endParaRPr lang="nb-NO"/>
          </a:p>
        </p:txBody>
      </p:sp>
      <p:sp>
        <p:nvSpPr>
          <p:cNvPr id="7" name="Footer Placeholder 6"/>
          <p:cNvSpPr>
            <a:spLocks noGrp="1"/>
          </p:cNvSpPr>
          <p:nvPr>
            <p:ph type="ftr" sz="quarter" idx="34"/>
          </p:nvPr>
        </p:nvSpPr>
        <p:spPr/>
        <p:txBody>
          <a:bodyPr/>
          <a:lstStyle/>
          <a:p>
            <a:endParaRPr lang="nb-NO"/>
          </a:p>
        </p:txBody>
      </p:sp>
      <p:sp>
        <p:nvSpPr>
          <p:cNvPr id="8" name="Slide Number Placeholder 7"/>
          <p:cNvSpPr>
            <a:spLocks noGrp="1"/>
          </p:cNvSpPr>
          <p:nvPr>
            <p:ph type="sldNum" sz="quarter" idx="35"/>
          </p:nvPr>
        </p:nvSpPr>
        <p:spPr/>
        <p:txBody>
          <a:bodyPr/>
          <a:lstStyle/>
          <a:p>
            <a:r>
              <a:rPr lang="en-US"/>
              <a:t>Page </a:t>
            </a:r>
            <a:fld id="{5251F420-7306-4E7C-A79E-F31A38F7D392}" type="slidenum">
              <a:rPr lang="en-US" smtClean="0"/>
              <a:pPr/>
              <a:t>4</a:t>
            </a:fld>
            <a:endParaRPr lang="en-US"/>
          </a:p>
        </p:txBody>
      </p:sp>
    </p:spTree>
    <p:extLst>
      <p:ext uri="{BB962C8B-B14F-4D97-AF65-F5344CB8AC3E}">
        <p14:creationId xmlns:p14="http://schemas.microsoft.com/office/powerpoint/2010/main" val="192967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500"/>
                                        <p:tgtEl>
                                          <p:spTgt spid="4">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fade">
                                      <p:cBhvr>
                                        <p:cTn id="10"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24528288B669942A04DD0FC26D38A7E" ma:contentTypeVersion="15" ma:contentTypeDescription="Opprett et nytt dokument." ma:contentTypeScope="" ma:versionID="7f054b91bf86c6fc1ceac4777ae6fc1f">
  <xsd:schema xmlns:xsd="http://www.w3.org/2001/XMLSchema" xmlns:xs="http://www.w3.org/2001/XMLSchema" xmlns:p="http://schemas.microsoft.com/office/2006/metadata/properties" xmlns:ns2="81ddff66-9fb7-42cc-9013-c530f11327ff" xmlns:ns3="f2339ab2-52dd-407a-a51f-92335d993934" targetNamespace="http://schemas.microsoft.com/office/2006/metadata/properties" ma:root="true" ma:fieldsID="ffc5affa46fb2593a6210ee91d9ef6f3" ns2:_="" ns3:_="">
    <xsd:import namespace="81ddff66-9fb7-42cc-9013-c530f11327ff"/>
    <xsd:import namespace="f2339ab2-52dd-407a-a51f-92335d99393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ddff66-9fb7-42cc-9013-c530f11327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2339ab2-52dd-407a-a51f-92335d9939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0227ac9-e7c2-41e2-967e-92f041012f7f}" ma:internalName="TaxCatchAll" ma:showField="CatchAllData" ma:web="f2339ab2-52dd-407a-a51f-92335d993934">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2339ab2-52dd-407a-a51f-92335d993934" xsi:nil="true"/>
    <lcf76f155ced4ddcb4097134ff3c332f xmlns="81ddff66-9fb7-42cc-9013-c530f11327f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E9FEB-8EF5-4665-B687-8128AEF79DEB}"/>
</file>

<file path=customXml/itemProps2.xml><?xml version="1.0" encoding="utf-8"?>
<ds:datastoreItem xmlns:ds="http://schemas.openxmlformats.org/officeDocument/2006/customXml" ds:itemID="{B936DDF3-0308-48C0-B362-24018342D1E3}">
  <ds:schemaRefs>
    <ds:schemaRef ds:uri="0ab75162-f83a-419c-95c9-be960894ea9c"/>
    <ds:schemaRef ds:uri="cd8426fd-3f11-4f06-a29d-cba4da8980d5"/>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874D072-FECA-42C8-8499-C1A7316B49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175</Words>
  <Application>Microsoft Macintosh PowerPoint</Application>
  <PresentationFormat>Widescreen</PresentationFormat>
  <Paragraphs>36</Paragraphs>
  <Slides>4</Slides>
  <Notes>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4</vt:i4>
      </vt:variant>
    </vt:vector>
  </HeadingPairs>
  <TitlesOfParts>
    <vt:vector size="9" baseType="lpstr">
      <vt:lpstr>Arial</vt:lpstr>
      <vt:lpstr>Calibri</vt:lpstr>
      <vt:lpstr>Calibri Light</vt:lpstr>
      <vt:lpstr>Corbel</vt:lpstr>
      <vt:lpstr>office theme</vt:lpstr>
      <vt:lpstr>Hjemmeeksamen i IN5010  Hvordan hjelpe studenter med å reflekter over bruken av Chat-GPT?</vt:lpstr>
      <vt:lpstr>Keenious</vt:lpstr>
      <vt:lpstr>GPT4 og IFI</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Helene Aalborg Christiansen</cp:lastModifiedBy>
  <cp:revision>3</cp:revision>
  <dcterms:created xsi:type="dcterms:W3CDTF">2013-07-15T20:26:40Z</dcterms:created>
  <dcterms:modified xsi:type="dcterms:W3CDTF">2023-12-01T08:32:02Z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0x010100A24528288B669942A04DD0FC26D38A7E</vt:lpwstr>
  </property>
  <property fmtid="{D5CDD505-2E9C-101B-9397-08002B2CF9AE}" pid="3" name="MediaServiceImageTags">
    <vt:lpwstr/>
  </property>
</Properties>
</file>