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4" r:id="rId6"/>
    <p:sldId id="260" r:id="rId7"/>
    <p:sldId id="261" r:id="rId8"/>
    <p:sldId id="262" r:id="rId9"/>
    <p:sldId id="263" r:id="rId10"/>
    <p:sldId id="265" r:id="rId11"/>
  </p:sldIdLst>
  <p:sldSz cx="12192000" cy="6858000"/>
  <p:notesSz cx="6858000" cy="9144000"/>
  <p:defaultTextStyle>
    <a:defPPr>
      <a:defRPr lang="en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4354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F88F2FF0-E09E-F144-8427-F3B09A2679A6}" v="21" dt="2023-11-29T23:25:41.558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–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1"/>
    <p:restoredTop sz="96327"/>
  </p:normalViewPr>
  <p:slideViewPr>
    <p:cSldViewPr snapToGrid="0">
      <p:cViewPr varScale="1">
        <p:scale>
          <a:sx n="104" d="100"/>
          <a:sy n="104" d="100"/>
        </p:scale>
        <p:origin x="232" y="72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18" Type="http://schemas.openxmlformats.org/officeDocument/2006/relationships/customXml" Target="../customXml/item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17" Type="http://schemas.openxmlformats.org/officeDocument/2006/relationships/customXml" Target="../customXml/item1.xml"/><Relationship Id="rId2" Type="http://schemas.openxmlformats.org/officeDocument/2006/relationships/slide" Target="slides/slide1.xml"/><Relationship Id="rId16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customXml" Target="../customXml/item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9B2185-78ED-A626-3C8E-9A49FFA4239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NO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D5B0228-402C-F529-C18C-DE0496C7E9E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NO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28C6F4F-450A-C4BA-19C5-1F6B4A3D8A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210846-D26D-7B45-B0C0-EAEE7A084FF8}" type="datetimeFigureOut">
              <a:rPr lang="en-NO" smtClean="0"/>
              <a:t>29/11/2023</a:t>
            </a:fld>
            <a:endParaRPr lang="en-NO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AD3E0A0-0650-C826-F978-CFF5B3AF7A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O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CCACC9A-224F-D0F8-DBC9-987049EEB5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A680DB-F735-774B-A462-DC43B20829AB}" type="slidenum">
              <a:rPr lang="en-NO" smtClean="0"/>
              <a:t>‹#›</a:t>
            </a:fld>
            <a:endParaRPr lang="en-NO"/>
          </a:p>
        </p:txBody>
      </p:sp>
    </p:spTree>
    <p:extLst>
      <p:ext uri="{BB962C8B-B14F-4D97-AF65-F5344CB8AC3E}">
        <p14:creationId xmlns:p14="http://schemas.microsoft.com/office/powerpoint/2010/main" val="142262227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DD5D65-F8BB-6033-EE1D-E1B092AE2B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NO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BDDF0C2-D300-8969-897F-3F5E98671F0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NO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B6BB2DB-0EA6-6452-277B-27588E925E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210846-D26D-7B45-B0C0-EAEE7A084FF8}" type="datetimeFigureOut">
              <a:rPr lang="en-NO" smtClean="0"/>
              <a:t>29/11/2023</a:t>
            </a:fld>
            <a:endParaRPr lang="en-NO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D16C4B6-F1F0-6950-AF25-5AD241C251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O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6E398DE-AE03-9DE0-C0F0-C69D311798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A680DB-F735-774B-A462-DC43B20829AB}" type="slidenum">
              <a:rPr lang="en-NO" smtClean="0"/>
              <a:t>‹#›</a:t>
            </a:fld>
            <a:endParaRPr lang="en-NO"/>
          </a:p>
        </p:txBody>
      </p:sp>
    </p:spTree>
    <p:extLst>
      <p:ext uri="{BB962C8B-B14F-4D97-AF65-F5344CB8AC3E}">
        <p14:creationId xmlns:p14="http://schemas.microsoft.com/office/powerpoint/2010/main" val="280827535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4329DC-00F2-563A-E38F-2F2D2B1946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NO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848F544-F4B6-7B57-2CF8-4B9E90D6C47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8906FAF-2DCB-7064-613F-C9EADD6B00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210846-D26D-7B45-B0C0-EAEE7A084FF8}" type="datetimeFigureOut">
              <a:rPr lang="en-NO" smtClean="0"/>
              <a:t>29/11/2023</a:t>
            </a:fld>
            <a:endParaRPr lang="en-NO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31F9A6A-1C87-0ACA-B19E-313C2331B6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O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437DF05-81EE-9293-ADB7-DB726DEC8E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A680DB-F735-774B-A462-DC43B20829AB}" type="slidenum">
              <a:rPr lang="en-NO" smtClean="0"/>
              <a:t>‹#›</a:t>
            </a:fld>
            <a:endParaRPr lang="en-NO"/>
          </a:p>
        </p:txBody>
      </p:sp>
    </p:spTree>
    <p:extLst>
      <p:ext uri="{BB962C8B-B14F-4D97-AF65-F5344CB8AC3E}">
        <p14:creationId xmlns:p14="http://schemas.microsoft.com/office/powerpoint/2010/main" val="274261449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3883C2-BBF2-321C-E1F2-B780B9B4D9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NO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F3A1D28-284D-E7A7-1AF9-AB426466E41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NO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95EE20A-09CD-76DD-4BC2-C818F0FA78E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NO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3CC7F17-DF82-FC08-B7F2-3681573475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210846-D26D-7B45-B0C0-EAEE7A084FF8}" type="datetimeFigureOut">
              <a:rPr lang="en-NO" smtClean="0"/>
              <a:t>29/11/2023</a:t>
            </a:fld>
            <a:endParaRPr lang="en-NO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99007F5-3529-6BD3-EBEB-DA04A146BE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O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E92C8C9-B396-C812-FC6B-1CCCE4FCEA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A680DB-F735-774B-A462-DC43B20829AB}" type="slidenum">
              <a:rPr lang="en-NO" smtClean="0"/>
              <a:t>‹#›</a:t>
            </a:fld>
            <a:endParaRPr lang="en-NO"/>
          </a:p>
        </p:txBody>
      </p:sp>
    </p:spTree>
    <p:extLst>
      <p:ext uri="{BB962C8B-B14F-4D97-AF65-F5344CB8AC3E}">
        <p14:creationId xmlns:p14="http://schemas.microsoft.com/office/powerpoint/2010/main" val="376167164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6EEE41-967C-7CBB-7AFE-D7652A5225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NO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23F7C23-4057-1359-C93D-479D3FE8724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EB68F13-B1DA-7E69-515F-46D014A634B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NO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6AC84D8-9C04-FCB6-7D34-2672D996AF9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2CC3730-8443-AE9D-38B4-FB632FDE080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NO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6FD5C0A-627C-430E-BCFB-120BD63A07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210846-D26D-7B45-B0C0-EAEE7A084FF8}" type="datetimeFigureOut">
              <a:rPr lang="en-NO" smtClean="0"/>
              <a:t>29/11/2023</a:t>
            </a:fld>
            <a:endParaRPr lang="en-NO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273D6FA-C0D0-0A6D-02B6-4B1D60636D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O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45A3676-4BB5-5714-6D58-5D2B95C4F1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A680DB-F735-774B-A462-DC43B20829AB}" type="slidenum">
              <a:rPr lang="en-NO" smtClean="0"/>
              <a:t>‹#›</a:t>
            </a:fld>
            <a:endParaRPr lang="en-NO"/>
          </a:p>
        </p:txBody>
      </p:sp>
    </p:spTree>
    <p:extLst>
      <p:ext uri="{BB962C8B-B14F-4D97-AF65-F5344CB8AC3E}">
        <p14:creationId xmlns:p14="http://schemas.microsoft.com/office/powerpoint/2010/main" val="124800608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8FD968-6E27-5CD3-0688-25F4D090AD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NO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E9FEB3B-31A5-B8F8-88D4-B1FA0AA63C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210846-D26D-7B45-B0C0-EAEE7A084FF8}" type="datetimeFigureOut">
              <a:rPr lang="en-NO" smtClean="0"/>
              <a:t>29/11/2023</a:t>
            </a:fld>
            <a:endParaRPr lang="en-NO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8F2F791-5B45-6056-11FA-C3CA0CD629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O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059F6C2-9BC2-3823-B4B1-020A3350F2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A680DB-F735-774B-A462-DC43B20829AB}" type="slidenum">
              <a:rPr lang="en-NO" smtClean="0"/>
              <a:t>‹#›</a:t>
            </a:fld>
            <a:endParaRPr lang="en-NO"/>
          </a:p>
        </p:txBody>
      </p:sp>
    </p:spTree>
    <p:extLst>
      <p:ext uri="{BB962C8B-B14F-4D97-AF65-F5344CB8AC3E}">
        <p14:creationId xmlns:p14="http://schemas.microsoft.com/office/powerpoint/2010/main" val="367132116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D05A78E-D27B-74D9-3295-0C035657E4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210846-D26D-7B45-B0C0-EAEE7A084FF8}" type="datetimeFigureOut">
              <a:rPr lang="en-NO" smtClean="0"/>
              <a:t>29/11/2023</a:t>
            </a:fld>
            <a:endParaRPr lang="en-NO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CA0B182-B1B2-0788-3AC4-A37DB4E02D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O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940461B-2D34-FA01-6005-5E1DC357EA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A680DB-F735-774B-A462-DC43B20829AB}" type="slidenum">
              <a:rPr lang="en-NO" smtClean="0"/>
              <a:t>‹#›</a:t>
            </a:fld>
            <a:endParaRPr lang="en-NO"/>
          </a:p>
        </p:txBody>
      </p:sp>
    </p:spTree>
    <p:extLst>
      <p:ext uri="{BB962C8B-B14F-4D97-AF65-F5344CB8AC3E}">
        <p14:creationId xmlns:p14="http://schemas.microsoft.com/office/powerpoint/2010/main" val="405472365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B97CE0-3A3F-E4E7-E25F-6BFD6666C4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NO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696740E-4583-6E12-8A4B-2BDAC3107BB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NO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B1ED380-1CD3-A1FF-FA89-F33D5CF2DE1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4EE27BC-D48E-31DB-8DB9-6A19D0E961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210846-D26D-7B45-B0C0-EAEE7A084FF8}" type="datetimeFigureOut">
              <a:rPr lang="en-NO" smtClean="0"/>
              <a:t>29/11/2023</a:t>
            </a:fld>
            <a:endParaRPr lang="en-NO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9BD41AC-368C-B7F5-5232-F6137B1C7C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O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11B035F-4B05-4BAC-E6B1-0D1FE6B89D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A680DB-F735-774B-A462-DC43B20829AB}" type="slidenum">
              <a:rPr lang="en-NO" smtClean="0"/>
              <a:t>‹#›</a:t>
            </a:fld>
            <a:endParaRPr lang="en-NO"/>
          </a:p>
        </p:txBody>
      </p:sp>
    </p:spTree>
    <p:extLst>
      <p:ext uri="{BB962C8B-B14F-4D97-AF65-F5344CB8AC3E}">
        <p14:creationId xmlns:p14="http://schemas.microsoft.com/office/powerpoint/2010/main" val="42395909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D82755-E574-15FD-30DE-146EAC3E59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NO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216642D-78CC-2F9B-7511-30F251FADE0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NO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7C47663-B785-4D31-29D9-1B07DDE4377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57FAFEC-4AAD-6F34-9D82-3EBBC55B21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210846-D26D-7B45-B0C0-EAEE7A084FF8}" type="datetimeFigureOut">
              <a:rPr lang="en-NO" smtClean="0"/>
              <a:t>29/11/2023</a:t>
            </a:fld>
            <a:endParaRPr lang="en-NO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EC6CED4-D60A-E3B4-7EEA-E4BFCB2FEE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O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AA548A-8E17-8FB8-D200-32142A3FC7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A680DB-F735-774B-A462-DC43B20829AB}" type="slidenum">
              <a:rPr lang="en-NO" smtClean="0"/>
              <a:t>‹#›</a:t>
            </a:fld>
            <a:endParaRPr lang="en-NO"/>
          </a:p>
        </p:txBody>
      </p:sp>
    </p:spTree>
    <p:extLst>
      <p:ext uri="{BB962C8B-B14F-4D97-AF65-F5344CB8AC3E}">
        <p14:creationId xmlns:p14="http://schemas.microsoft.com/office/powerpoint/2010/main" val="294252146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6D63EE-DAB1-80A7-784A-ED25D94DE7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NO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F3AFA09-20AE-3B6F-44E7-8C466DA2878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NO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65C2C82-4000-54CF-570A-981ED8CFA0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210846-D26D-7B45-B0C0-EAEE7A084FF8}" type="datetimeFigureOut">
              <a:rPr lang="en-NO" smtClean="0"/>
              <a:t>29/11/2023</a:t>
            </a:fld>
            <a:endParaRPr lang="en-NO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692AADA-B5A7-DFE5-BB44-BB7454D591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O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E83A521-DA05-91F5-B79E-5E8A5E1537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A680DB-F735-774B-A462-DC43B20829AB}" type="slidenum">
              <a:rPr lang="en-NO" smtClean="0"/>
              <a:t>‹#›</a:t>
            </a:fld>
            <a:endParaRPr lang="en-NO"/>
          </a:p>
        </p:txBody>
      </p:sp>
    </p:spTree>
    <p:extLst>
      <p:ext uri="{BB962C8B-B14F-4D97-AF65-F5344CB8AC3E}">
        <p14:creationId xmlns:p14="http://schemas.microsoft.com/office/powerpoint/2010/main" val="79341426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12CEF4A5-8CCE-0820-EC16-A5D56818764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NO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CA3D8E7-0F9A-73BC-3D3D-17879013D3A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NO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0885D61-C1C6-F748-D54A-10C64A4B6D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210846-D26D-7B45-B0C0-EAEE7A084FF8}" type="datetimeFigureOut">
              <a:rPr lang="en-NO" smtClean="0"/>
              <a:t>29/11/2023</a:t>
            </a:fld>
            <a:endParaRPr lang="en-NO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19C983B-D8FD-9C28-4BD7-F92CBD192F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O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940B2E2-5E25-77FA-7CC6-CAFDE73847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A680DB-F735-774B-A462-DC43B20829AB}" type="slidenum">
              <a:rPr lang="en-NO" smtClean="0"/>
              <a:t>‹#›</a:t>
            </a:fld>
            <a:endParaRPr lang="en-NO"/>
          </a:p>
        </p:txBody>
      </p:sp>
    </p:spTree>
    <p:extLst>
      <p:ext uri="{BB962C8B-B14F-4D97-AF65-F5344CB8AC3E}">
        <p14:creationId xmlns:p14="http://schemas.microsoft.com/office/powerpoint/2010/main" val="60112709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D5122ED-1B44-DB50-DCA2-3A71D23497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NO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C42325E-E85D-C997-C3E1-42ED7F9C74E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NO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0D08412-B947-A577-1994-32C8031C203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D210846-D26D-7B45-B0C0-EAEE7A084FF8}" type="datetimeFigureOut">
              <a:rPr lang="en-NO" smtClean="0"/>
              <a:t>29/11/2023</a:t>
            </a:fld>
            <a:endParaRPr lang="en-NO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E2D795A-6565-FB68-9E67-8252757575D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NO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233BCBF-63AA-89EF-3338-FD8A7977B5C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CA680DB-F735-774B-A462-DC43B20829AB}" type="slidenum">
              <a:rPr lang="en-NO" smtClean="0"/>
              <a:t>‹#›</a:t>
            </a:fld>
            <a:endParaRPr lang="en-NO"/>
          </a:p>
        </p:txBody>
      </p:sp>
    </p:spTree>
    <p:extLst>
      <p:ext uri="{BB962C8B-B14F-4D97-AF65-F5344CB8AC3E}">
        <p14:creationId xmlns:p14="http://schemas.microsoft.com/office/powerpoint/2010/main" val="25950486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29AE00-555F-DBFC-CDBD-0138B069EC9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041400"/>
            <a:ext cx="9144000" cy="2387600"/>
          </a:xfrm>
        </p:spPr>
        <p:txBody>
          <a:bodyPr anchor="ctr"/>
          <a:lstStyle/>
          <a:p>
            <a:r>
              <a:rPr lang="en-NO" dirty="0"/>
              <a:t>Tech Meet UIO: </a:t>
            </a:r>
            <a:br>
              <a:rPr lang="en-NO" dirty="0"/>
            </a:br>
            <a:r>
              <a:rPr lang="en-NO" dirty="0"/>
              <a:t>GPT-UiO as learning resource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B3EE6DE-D765-9668-D6DF-3937509A159D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 lnSpcReduction="10000"/>
          </a:bodyPr>
          <a:lstStyle/>
          <a:p>
            <a:r>
              <a:rPr lang="en-NO" dirty="0"/>
              <a:t>Cato Bjørkli</a:t>
            </a:r>
          </a:p>
          <a:p>
            <a:r>
              <a:rPr lang="en-NO" dirty="0"/>
              <a:t>Associate professor</a:t>
            </a:r>
          </a:p>
          <a:p>
            <a:r>
              <a:rPr lang="en-NO" dirty="0"/>
              <a:t>Department of Psychology</a:t>
            </a:r>
          </a:p>
          <a:p>
            <a:r>
              <a:rPr lang="en-NO" dirty="0"/>
              <a:t>University of Oslo</a:t>
            </a:r>
          </a:p>
        </p:txBody>
      </p:sp>
    </p:spTree>
    <p:extLst>
      <p:ext uri="{BB962C8B-B14F-4D97-AF65-F5344CB8AC3E}">
        <p14:creationId xmlns:p14="http://schemas.microsoft.com/office/powerpoint/2010/main" val="252746394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6A1A5C3-8D82-3B2C-6C43-5F79172EAB9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494271"/>
            <a:ext cx="10515600" cy="4960163"/>
          </a:xfrm>
        </p:spPr>
        <p:txBody>
          <a:bodyPr>
            <a:normAutofit fontScale="92500" lnSpcReduction="20000"/>
          </a:bodyPr>
          <a:lstStyle/>
          <a:p>
            <a:pPr>
              <a:lnSpc>
                <a:spcPct val="150000"/>
              </a:lnSpc>
            </a:pPr>
            <a:r>
              <a:rPr lang="en-NO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CHALLENGE</a:t>
            </a:r>
            <a:r>
              <a:rPr lang="en-NO" dirty="0">
                <a:solidFill>
                  <a:schemeClr val="tx1">
                    <a:lumMod val="85000"/>
                    <a:lumOff val="15000"/>
                  </a:schemeClr>
                </a:solidFill>
              </a:rPr>
              <a:t>: How to stimulate students (and myself) to use LLMs in the learning process without decreasing student´s (and my own!) time spent on </a:t>
            </a:r>
            <a:r>
              <a:rPr lang="en-NO" i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reflection and critical thinking</a:t>
            </a:r>
            <a:r>
              <a:rPr lang="en-NO" dirty="0">
                <a:solidFill>
                  <a:schemeClr val="tx1">
                    <a:lumMod val="85000"/>
                    <a:lumOff val="15000"/>
                  </a:schemeClr>
                </a:solidFill>
              </a:rPr>
              <a:t>.</a:t>
            </a:r>
          </a:p>
          <a:p>
            <a:pPr>
              <a:lnSpc>
                <a:spcPct val="150000"/>
              </a:lnSpc>
            </a:pPr>
            <a:endParaRPr lang="en-NO" dirty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pPr>
              <a:lnSpc>
                <a:spcPct val="150000"/>
              </a:lnSpc>
            </a:pPr>
            <a:r>
              <a:rPr lang="en-NO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PROBLEMS</a:t>
            </a:r>
            <a:r>
              <a:rPr lang="en-NO" dirty="0">
                <a:solidFill>
                  <a:schemeClr val="tx1">
                    <a:lumMod val="85000"/>
                    <a:lumOff val="15000"/>
                  </a:schemeClr>
                </a:solidFill>
              </a:rPr>
              <a:t>: (a) Responsible use of LLMs that respect UIO guidelines for personal data. (b) </a:t>
            </a:r>
            <a:r>
              <a:rPr lang="en-GB" dirty="0">
                <a:solidFill>
                  <a:schemeClr val="tx1">
                    <a:lumMod val="85000"/>
                    <a:lumOff val="15000"/>
                  </a:schemeClr>
                </a:solidFill>
              </a:rPr>
              <a:t>My l</a:t>
            </a:r>
            <a:r>
              <a:rPr lang="en-NO" dirty="0">
                <a:solidFill>
                  <a:schemeClr val="tx1">
                    <a:lumMod val="85000"/>
                    <a:lumOff val="15000"/>
                  </a:schemeClr>
                </a:solidFill>
              </a:rPr>
              <a:t>ack of computer programming skills (c) the need for an easy-to-use solution for all the students, both experiences and novices</a:t>
            </a:r>
            <a:br>
              <a:rPr lang="en-NO" dirty="0">
                <a:solidFill>
                  <a:schemeClr val="tx1">
                    <a:lumMod val="85000"/>
                    <a:lumOff val="15000"/>
                  </a:schemeClr>
                </a:solidFill>
              </a:rPr>
            </a:br>
            <a:endParaRPr lang="en-NO" dirty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pPr>
              <a:lnSpc>
                <a:spcPct val="150000"/>
              </a:lnSpc>
            </a:pPr>
            <a:r>
              <a:rPr lang="en-NO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SOLUTION</a:t>
            </a:r>
            <a:r>
              <a:rPr lang="en-NO" dirty="0">
                <a:solidFill>
                  <a:schemeClr val="tx1">
                    <a:lumMod val="85000"/>
                    <a:lumOff val="15000"/>
                  </a:schemeClr>
                </a:solidFill>
              </a:rPr>
              <a:t>: Making a </a:t>
            </a:r>
            <a:r>
              <a:rPr lang="en-NO" i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topic relevant chatbot </a:t>
            </a:r>
            <a:r>
              <a:rPr lang="en-NO" dirty="0">
                <a:solidFill>
                  <a:schemeClr val="tx1">
                    <a:lumMod val="85000"/>
                    <a:lumOff val="15000"/>
                  </a:schemeClr>
                </a:solidFill>
              </a:rPr>
              <a:t>with GPT.UIO.NO that the students interact with to explore a specific topic – and have the student critically evaluate the conversation contents with reference to our lectures and curriculum.</a:t>
            </a:r>
          </a:p>
          <a:p>
            <a:pPr>
              <a:lnSpc>
                <a:spcPct val="150000"/>
              </a:lnSpc>
            </a:pPr>
            <a:endParaRPr lang="en-NO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F2811B1-739D-12A0-F9F4-54D26B23F246}"/>
              </a:ext>
            </a:extLst>
          </p:cNvPr>
          <p:cNvSpPr txBox="1"/>
          <p:nvPr/>
        </p:nvSpPr>
        <p:spPr>
          <a:xfrm>
            <a:off x="838200" y="6212881"/>
            <a:ext cx="10515600" cy="4648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NO" i="1" dirty="0"/>
              <a:t>Obligatory semester report in PSY4404 Humans-Technology-Organisation (10 credit master program course)</a:t>
            </a:r>
          </a:p>
        </p:txBody>
      </p:sp>
    </p:spTree>
    <p:extLst>
      <p:ext uri="{BB962C8B-B14F-4D97-AF65-F5344CB8AC3E}">
        <p14:creationId xmlns:p14="http://schemas.microsoft.com/office/powerpoint/2010/main" val="277848855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178FB254-827F-1D9F-34F3-26167D77E88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7382" y="1949195"/>
            <a:ext cx="9004851" cy="4783897"/>
          </a:xfrm>
          <a:solidFill>
            <a:schemeClr val="bg1">
              <a:lumMod val="85000"/>
            </a:schemeClr>
          </a:solidFill>
        </p:spPr>
        <p:txBody>
          <a:bodyPr>
            <a:normAutofit lnSpcReduction="10000"/>
          </a:bodyPr>
          <a:lstStyle/>
          <a:p>
            <a:pPr marL="0" indent="0">
              <a:lnSpc>
                <a:spcPct val="200000"/>
              </a:lnSpc>
              <a:buNone/>
            </a:pPr>
            <a:r>
              <a:rPr lang="en-GB" sz="2000" dirty="0"/>
              <a:t>“Du er </a:t>
            </a:r>
            <a:r>
              <a:rPr lang="en-GB" sz="2000" dirty="0" err="1"/>
              <a:t>en</a:t>
            </a:r>
            <a:r>
              <a:rPr lang="en-GB" sz="2000" dirty="0"/>
              <a:t> </a:t>
            </a:r>
            <a:r>
              <a:rPr lang="en-GB" sz="2000" dirty="0" err="1"/>
              <a:t>hjelpsom</a:t>
            </a:r>
            <a:r>
              <a:rPr lang="en-GB" sz="2000" dirty="0"/>
              <a:t> </a:t>
            </a:r>
            <a:r>
              <a:rPr lang="en-GB" sz="2000" dirty="0" err="1"/>
              <a:t>læringspartner</a:t>
            </a:r>
            <a:r>
              <a:rPr lang="en-GB" sz="2000" dirty="0"/>
              <a:t> med </a:t>
            </a:r>
            <a:r>
              <a:rPr lang="en-GB" sz="2000" dirty="0" err="1"/>
              <a:t>ekspertise</a:t>
            </a:r>
            <a:r>
              <a:rPr lang="en-GB" sz="2000" dirty="0"/>
              <a:t> </a:t>
            </a:r>
            <a:r>
              <a:rPr lang="en-GB" sz="2000" dirty="0" err="1"/>
              <a:t>innen</a:t>
            </a:r>
            <a:r>
              <a:rPr lang="en-GB" sz="2000" dirty="0"/>
              <a:t> </a:t>
            </a:r>
            <a:r>
              <a:rPr lang="en-GB" sz="2000" dirty="0" err="1"/>
              <a:t>menneske-teknologi</a:t>
            </a:r>
            <a:r>
              <a:rPr lang="en-GB" sz="2000" dirty="0"/>
              <a:t> </a:t>
            </a:r>
            <a:r>
              <a:rPr lang="en-GB" sz="2000" dirty="0" err="1"/>
              <a:t>samspill</a:t>
            </a:r>
            <a:r>
              <a:rPr lang="en-GB" sz="2000" dirty="0"/>
              <a:t> </a:t>
            </a:r>
            <a:r>
              <a:rPr lang="en-GB" sz="2000" dirty="0" err="1"/>
              <a:t>som</a:t>
            </a:r>
            <a:r>
              <a:rPr lang="en-GB" sz="2000" dirty="0"/>
              <a:t> </a:t>
            </a:r>
            <a:r>
              <a:rPr lang="en-GB" sz="2000" dirty="0" err="1"/>
              <a:t>bidrar</a:t>
            </a:r>
            <a:r>
              <a:rPr lang="en-GB" sz="2000" dirty="0"/>
              <a:t> </a:t>
            </a:r>
            <a:r>
              <a:rPr lang="en-GB" sz="2000" dirty="0" err="1"/>
              <a:t>til</a:t>
            </a:r>
            <a:r>
              <a:rPr lang="en-GB" sz="2000" dirty="0"/>
              <a:t> </a:t>
            </a:r>
            <a:r>
              <a:rPr lang="en-GB" sz="2000" dirty="0" err="1"/>
              <a:t>diskusjon</a:t>
            </a:r>
            <a:r>
              <a:rPr lang="en-GB" sz="2000" dirty="0"/>
              <a:t> </a:t>
            </a:r>
            <a:r>
              <a:rPr lang="en-GB" sz="2000" dirty="0" err="1"/>
              <a:t>og</a:t>
            </a:r>
            <a:r>
              <a:rPr lang="en-GB" sz="2000" dirty="0"/>
              <a:t> </a:t>
            </a:r>
            <a:r>
              <a:rPr lang="en-GB" sz="2000" dirty="0" err="1"/>
              <a:t>refleksjon</a:t>
            </a:r>
            <a:r>
              <a:rPr lang="en-GB" sz="2000" dirty="0"/>
              <a:t> </a:t>
            </a:r>
            <a:r>
              <a:rPr lang="en-GB" sz="2000" dirty="0" err="1"/>
              <a:t>sammen</a:t>
            </a:r>
            <a:r>
              <a:rPr lang="en-GB" sz="2000" dirty="0"/>
              <a:t> med </a:t>
            </a:r>
            <a:r>
              <a:rPr lang="en-GB" sz="2000" dirty="0" err="1"/>
              <a:t>brukeren</a:t>
            </a:r>
            <a:r>
              <a:rPr lang="en-GB" sz="2000" dirty="0"/>
              <a:t>. Du </a:t>
            </a:r>
            <a:r>
              <a:rPr lang="en-GB" sz="2000" dirty="0" err="1"/>
              <a:t>gir</a:t>
            </a:r>
            <a:r>
              <a:rPr lang="en-GB" sz="2000" dirty="0"/>
              <a:t> </a:t>
            </a:r>
            <a:r>
              <a:rPr lang="en-GB" sz="2000" dirty="0" err="1"/>
              <a:t>ikke</a:t>
            </a:r>
            <a:r>
              <a:rPr lang="en-GB" sz="2000" dirty="0"/>
              <a:t> </a:t>
            </a:r>
            <a:r>
              <a:rPr lang="en-GB" sz="2000" dirty="0" err="1"/>
              <a:t>direkte</a:t>
            </a:r>
            <a:r>
              <a:rPr lang="en-GB" sz="2000" dirty="0"/>
              <a:t> </a:t>
            </a:r>
            <a:r>
              <a:rPr lang="en-GB" sz="2000" dirty="0" err="1"/>
              <a:t>svar</a:t>
            </a:r>
            <a:r>
              <a:rPr lang="en-GB" sz="2000" dirty="0"/>
              <a:t>, men </a:t>
            </a:r>
            <a:r>
              <a:rPr lang="en-GB" sz="2000" dirty="0" err="1"/>
              <a:t>prøver</a:t>
            </a:r>
            <a:r>
              <a:rPr lang="en-GB" sz="2000" dirty="0"/>
              <a:t> heller </a:t>
            </a:r>
            <a:r>
              <a:rPr lang="en-GB" sz="2000" dirty="0" err="1"/>
              <a:t>å</a:t>
            </a:r>
            <a:r>
              <a:rPr lang="en-GB" sz="2000" dirty="0"/>
              <a:t> la </a:t>
            </a:r>
            <a:r>
              <a:rPr lang="en-GB" sz="2000" dirty="0" err="1"/>
              <a:t>brukeren</a:t>
            </a:r>
            <a:r>
              <a:rPr lang="en-GB" sz="2000" dirty="0"/>
              <a:t> </a:t>
            </a:r>
            <a:r>
              <a:rPr lang="en-GB" sz="2000" dirty="0" err="1"/>
              <a:t>resonnere</a:t>
            </a:r>
            <a:r>
              <a:rPr lang="en-GB" sz="2000" dirty="0"/>
              <a:t> seg </a:t>
            </a:r>
            <a:r>
              <a:rPr lang="en-GB" sz="2000" dirty="0" err="1"/>
              <a:t>fram</a:t>
            </a:r>
            <a:r>
              <a:rPr lang="en-GB" sz="2000" dirty="0"/>
              <a:t> </a:t>
            </a:r>
            <a:r>
              <a:rPr lang="en-GB" sz="2000" dirty="0" err="1"/>
              <a:t>til</a:t>
            </a:r>
            <a:r>
              <a:rPr lang="en-GB" sz="2000" dirty="0"/>
              <a:t> et </a:t>
            </a:r>
            <a:r>
              <a:rPr lang="en-GB" sz="2000" dirty="0" err="1"/>
              <a:t>standpunkt</a:t>
            </a:r>
            <a:r>
              <a:rPr lang="en-GB" sz="2000" dirty="0"/>
              <a:t> med </a:t>
            </a:r>
            <a:r>
              <a:rPr lang="en-GB" sz="2000" dirty="0" err="1"/>
              <a:t>hjelp</a:t>
            </a:r>
            <a:r>
              <a:rPr lang="en-GB" sz="2000" dirty="0"/>
              <a:t> </a:t>
            </a:r>
            <a:r>
              <a:rPr lang="en-GB" sz="2000" dirty="0" err="1"/>
              <a:t>av</a:t>
            </a:r>
            <a:r>
              <a:rPr lang="en-GB" sz="2000" dirty="0"/>
              <a:t> </a:t>
            </a:r>
            <a:r>
              <a:rPr lang="en-GB" sz="2000" dirty="0" err="1"/>
              <a:t>egne</a:t>
            </a:r>
            <a:r>
              <a:rPr lang="en-GB" sz="2000" dirty="0"/>
              <a:t> </a:t>
            </a:r>
            <a:r>
              <a:rPr lang="en-GB" sz="2000" dirty="0" err="1"/>
              <a:t>refleksjoner</a:t>
            </a:r>
            <a:r>
              <a:rPr lang="en-GB" sz="2000" dirty="0"/>
              <a:t> </a:t>
            </a:r>
            <a:r>
              <a:rPr lang="en-GB" sz="2000" dirty="0" err="1"/>
              <a:t>og</a:t>
            </a:r>
            <a:r>
              <a:rPr lang="en-GB" sz="2000" dirty="0"/>
              <a:t> din </a:t>
            </a:r>
            <a:r>
              <a:rPr lang="en-GB" sz="2000" dirty="0" err="1"/>
              <a:t>hjelp</a:t>
            </a:r>
            <a:r>
              <a:rPr lang="en-GB" sz="2000" dirty="0"/>
              <a:t>. </a:t>
            </a:r>
            <a:r>
              <a:rPr lang="en-GB" sz="2000" dirty="0" err="1"/>
              <a:t>Brukerens</a:t>
            </a:r>
            <a:r>
              <a:rPr lang="en-GB" sz="2000" dirty="0"/>
              <a:t> </a:t>
            </a:r>
            <a:r>
              <a:rPr lang="en-GB" sz="2000" dirty="0" err="1"/>
              <a:t>oppgave</a:t>
            </a:r>
            <a:r>
              <a:rPr lang="en-GB" sz="2000" dirty="0"/>
              <a:t> er </a:t>
            </a:r>
            <a:r>
              <a:rPr lang="en-GB" sz="2000" dirty="0" err="1"/>
              <a:t>å</a:t>
            </a:r>
            <a:r>
              <a:rPr lang="en-GB" sz="2000" dirty="0"/>
              <a:t> </a:t>
            </a:r>
            <a:r>
              <a:rPr lang="en-GB" sz="2000" dirty="0" err="1"/>
              <a:t>lage</a:t>
            </a:r>
            <a:r>
              <a:rPr lang="en-GB" sz="2000" dirty="0"/>
              <a:t> </a:t>
            </a:r>
            <a:r>
              <a:rPr lang="en-GB" sz="2000" dirty="0" err="1"/>
              <a:t>en</a:t>
            </a:r>
            <a:r>
              <a:rPr lang="en-GB" sz="2000" dirty="0"/>
              <a:t> </a:t>
            </a:r>
            <a:r>
              <a:rPr lang="en-GB" sz="2000" dirty="0" err="1"/>
              <a:t>definisjon</a:t>
            </a:r>
            <a:r>
              <a:rPr lang="en-GB" sz="2000" dirty="0"/>
              <a:t> </a:t>
            </a:r>
            <a:r>
              <a:rPr lang="en-GB" sz="2000" dirty="0" err="1"/>
              <a:t>av</a:t>
            </a:r>
            <a:r>
              <a:rPr lang="en-GB" sz="2000" dirty="0"/>
              <a:t> </a:t>
            </a:r>
            <a:r>
              <a:rPr lang="en-GB" sz="2000" dirty="0" err="1"/>
              <a:t>hva</a:t>
            </a:r>
            <a:r>
              <a:rPr lang="en-GB" sz="2000" dirty="0"/>
              <a:t> </a:t>
            </a:r>
            <a:r>
              <a:rPr lang="en-GB" sz="2000" dirty="0" err="1"/>
              <a:t>fagfeltet</a:t>
            </a:r>
            <a:r>
              <a:rPr lang="en-GB" sz="2000" dirty="0"/>
              <a:t> </a:t>
            </a:r>
            <a:r>
              <a:rPr lang="en-GB" sz="2000" dirty="0" err="1"/>
              <a:t>menneske-teknologi-organisasjon</a:t>
            </a:r>
            <a:r>
              <a:rPr lang="en-GB" sz="2000" dirty="0"/>
              <a:t> (MTO) </a:t>
            </a:r>
            <a:r>
              <a:rPr lang="en-GB" sz="2000" dirty="0" err="1"/>
              <a:t>inneholder</a:t>
            </a:r>
            <a:r>
              <a:rPr lang="en-GB" sz="2000" dirty="0"/>
              <a:t> </a:t>
            </a:r>
            <a:r>
              <a:rPr lang="en-GB" sz="2000" dirty="0" err="1"/>
              <a:t>og</a:t>
            </a:r>
            <a:r>
              <a:rPr lang="en-GB" sz="2000" dirty="0"/>
              <a:t> er </a:t>
            </a:r>
            <a:r>
              <a:rPr lang="en-GB" sz="2000" dirty="0" err="1"/>
              <a:t>opptatt</a:t>
            </a:r>
            <a:r>
              <a:rPr lang="en-GB" sz="2000" dirty="0"/>
              <a:t> av. </a:t>
            </a:r>
            <a:r>
              <a:rPr lang="en-GB" sz="2000" dirty="0" err="1"/>
              <a:t>Spør</a:t>
            </a:r>
            <a:r>
              <a:rPr lang="en-GB" sz="2000" dirty="0"/>
              <a:t> om </a:t>
            </a:r>
            <a:r>
              <a:rPr lang="en-GB" sz="2000" dirty="0" err="1"/>
              <a:t>navnet</a:t>
            </a:r>
            <a:r>
              <a:rPr lang="en-GB" sz="2000" dirty="0"/>
              <a:t> </a:t>
            </a:r>
            <a:r>
              <a:rPr lang="en-GB" sz="2000" dirty="0" err="1"/>
              <a:t>på</a:t>
            </a:r>
            <a:r>
              <a:rPr lang="en-GB" sz="2000" dirty="0"/>
              <a:t> </a:t>
            </a:r>
            <a:r>
              <a:rPr lang="en-GB" sz="2000" dirty="0" err="1"/>
              <a:t>brukeren</a:t>
            </a:r>
            <a:r>
              <a:rPr lang="en-GB" sz="2000" dirty="0"/>
              <a:t> </a:t>
            </a:r>
            <a:r>
              <a:rPr lang="en-GB" sz="2000" dirty="0" err="1"/>
              <a:t>først</a:t>
            </a:r>
            <a:r>
              <a:rPr lang="en-GB" sz="2000" dirty="0"/>
              <a:t>, </a:t>
            </a:r>
            <a:r>
              <a:rPr lang="en-GB" sz="2000" dirty="0" err="1"/>
              <a:t>så</a:t>
            </a:r>
            <a:r>
              <a:rPr lang="en-GB" sz="2000" dirty="0"/>
              <a:t> starter </a:t>
            </a:r>
            <a:r>
              <a:rPr lang="en-GB" sz="2000" dirty="0" err="1"/>
              <a:t>dialogen</a:t>
            </a:r>
            <a:r>
              <a:rPr lang="en-GB" sz="2000" dirty="0"/>
              <a:t> </a:t>
            </a:r>
            <a:r>
              <a:rPr lang="en-GB" sz="2000" dirty="0" err="1"/>
              <a:t>mellom</a:t>
            </a:r>
            <a:r>
              <a:rPr lang="en-GB" sz="2000" dirty="0"/>
              <a:t> </a:t>
            </a:r>
            <a:r>
              <a:rPr lang="en-GB" sz="2000" dirty="0" err="1"/>
              <a:t>dere</a:t>
            </a:r>
            <a:r>
              <a:rPr lang="en-GB" sz="2000" dirty="0"/>
              <a:t>. Bruk </a:t>
            </a:r>
            <a:r>
              <a:rPr lang="en-GB" sz="2000" dirty="0" err="1"/>
              <a:t>navnet</a:t>
            </a:r>
            <a:r>
              <a:rPr lang="en-GB" sz="2000" dirty="0"/>
              <a:t> </a:t>
            </a:r>
            <a:r>
              <a:rPr lang="en-GB" sz="2000" dirty="0" err="1"/>
              <a:t>underveis</a:t>
            </a:r>
            <a:r>
              <a:rPr lang="en-GB" sz="2000" dirty="0"/>
              <a:t>. </a:t>
            </a:r>
            <a:r>
              <a:rPr lang="en-GB" sz="2000" dirty="0" err="1"/>
              <a:t>Være</a:t>
            </a:r>
            <a:r>
              <a:rPr lang="en-GB" sz="2000" dirty="0"/>
              <a:t> </a:t>
            </a:r>
            <a:r>
              <a:rPr lang="en-GB" sz="2000" dirty="0" err="1"/>
              <a:t>oppmuntrende</a:t>
            </a:r>
            <a:r>
              <a:rPr lang="en-GB" sz="2000" dirty="0"/>
              <a:t> </a:t>
            </a:r>
            <a:r>
              <a:rPr lang="en-GB" sz="2000" dirty="0" err="1"/>
              <a:t>og</a:t>
            </a:r>
            <a:r>
              <a:rPr lang="en-GB" sz="2000" dirty="0"/>
              <a:t> </a:t>
            </a:r>
            <a:r>
              <a:rPr lang="en-GB" sz="2000" dirty="0" err="1"/>
              <a:t>nysgjerrig</a:t>
            </a:r>
            <a:r>
              <a:rPr lang="en-GB" sz="2000" dirty="0"/>
              <a:t>. </a:t>
            </a:r>
            <a:r>
              <a:rPr lang="en-GB" sz="2000" dirty="0" err="1"/>
              <a:t>Hjelp</a:t>
            </a:r>
            <a:r>
              <a:rPr lang="en-GB" sz="2000" dirty="0"/>
              <a:t> </a:t>
            </a:r>
            <a:r>
              <a:rPr lang="en-GB" sz="2000" dirty="0" err="1"/>
              <a:t>brukeren</a:t>
            </a:r>
            <a:r>
              <a:rPr lang="en-GB" sz="2000" dirty="0"/>
              <a:t> </a:t>
            </a:r>
            <a:r>
              <a:rPr lang="en-GB" sz="2000" dirty="0" err="1"/>
              <a:t>til</a:t>
            </a:r>
            <a:r>
              <a:rPr lang="en-GB" sz="2000" dirty="0"/>
              <a:t> </a:t>
            </a:r>
            <a:r>
              <a:rPr lang="en-GB" sz="2000" dirty="0" err="1"/>
              <a:t>å</a:t>
            </a:r>
            <a:r>
              <a:rPr lang="en-GB" sz="2000" dirty="0"/>
              <a:t> </a:t>
            </a:r>
            <a:r>
              <a:rPr lang="en-GB" sz="2000" dirty="0" err="1"/>
              <a:t>skrive</a:t>
            </a:r>
            <a:r>
              <a:rPr lang="en-GB" sz="2000" dirty="0"/>
              <a:t> </a:t>
            </a:r>
            <a:r>
              <a:rPr lang="en-GB" sz="2000" dirty="0" err="1"/>
              <a:t>mer</a:t>
            </a:r>
            <a:r>
              <a:rPr lang="en-GB" sz="2000" dirty="0"/>
              <a:t> </a:t>
            </a:r>
            <a:r>
              <a:rPr lang="en-GB" sz="2000" dirty="0" err="1"/>
              <a:t>enn</a:t>
            </a:r>
            <a:r>
              <a:rPr lang="en-GB" sz="2000" dirty="0"/>
              <a:t> bare </a:t>
            </a:r>
            <a:r>
              <a:rPr lang="en-GB" sz="2000" dirty="0" err="1"/>
              <a:t>en</a:t>
            </a:r>
            <a:r>
              <a:rPr lang="en-GB" sz="2000" dirty="0"/>
              <a:t> </a:t>
            </a:r>
            <a:r>
              <a:rPr lang="en-GB" sz="2000" dirty="0" err="1"/>
              <a:t>setning</a:t>
            </a:r>
            <a:r>
              <a:rPr lang="en-GB" sz="2000" dirty="0"/>
              <a:t> </a:t>
            </a:r>
            <a:r>
              <a:rPr lang="en-GB" sz="2000" dirty="0" err="1"/>
              <a:t>i</a:t>
            </a:r>
            <a:r>
              <a:rPr lang="en-GB" sz="2000" dirty="0"/>
              <a:t> sine </a:t>
            </a:r>
            <a:r>
              <a:rPr lang="en-GB" sz="2000" dirty="0" err="1"/>
              <a:t>svar</a:t>
            </a:r>
            <a:r>
              <a:rPr lang="en-GB" sz="2000" dirty="0"/>
              <a:t>.”</a:t>
            </a:r>
            <a:endParaRPr lang="en-NO" sz="2000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B9E9F894-3A56-D045-1229-4BCB9917852F}"/>
              </a:ext>
            </a:extLst>
          </p:cNvPr>
          <p:cNvSpPr txBox="1"/>
          <p:nvPr/>
        </p:nvSpPr>
        <p:spPr>
          <a:xfrm>
            <a:off x="427382" y="309505"/>
            <a:ext cx="9004851" cy="1429622"/>
          </a:xfrm>
          <a:prstGeom prst="rect">
            <a:avLst/>
          </a:prstGeom>
          <a:noFill/>
          <a:ln>
            <a:solidFill>
              <a:schemeClr val="tx1">
                <a:lumMod val="85000"/>
                <a:lumOff val="15000"/>
              </a:schemeClr>
            </a:solidFill>
          </a:ln>
        </p:spPr>
        <p:txBody>
          <a:bodyPr wrap="square" rtlCol="0">
            <a:spAutoFit/>
          </a:bodyPr>
          <a:lstStyle/>
          <a:p>
            <a:pPr marL="457200" indent="-457200">
              <a:lnSpc>
                <a:spcPct val="150000"/>
              </a:lnSpc>
              <a:buAutoNum type="arabicParenBoth"/>
            </a:pPr>
            <a:r>
              <a:rPr lang="en-NO" sz="2000" b="1" dirty="0"/>
              <a:t>Log into </a:t>
            </a:r>
            <a:r>
              <a:rPr lang="en-NO" sz="2000" b="1" dirty="0">
                <a:highlight>
                  <a:srgbClr val="FFFF00"/>
                </a:highlight>
              </a:rPr>
              <a:t>gpt.uio.no</a:t>
            </a:r>
            <a:r>
              <a:rPr lang="en-NO" sz="2000" b="1" dirty="0"/>
              <a:t> and paste in this text. </a:t>
            </a:r>
          </a:p>
          <a:p>
            <a:pPr marL="457200" indent="-457200">
              <a:lnSpc>
                <a:spcPct val="150000"/>
              </a:lnSpc>
              <a:buAutoNum type="arabicParenBoth"/>
            </a:pPr>
            <a:r>
              <a:rPr lang="en-NO" sz="2000" b="1" dirty="0"/>
              <a:t>Engage in conversation for a couple of minutes</a:t>
            </a:r>
          </a:p>
          <a:p>
            <a:pPr marL="457200" indent="-457200">
              <a:lnSpc>
                <a:spcPct val="150000"/>
              </a:lnSpc>
              <a:buAutoNum type="arabicParenBoth"/>
            </a:pPr>
            <a:r>
              <a:rPr lang="en-NO" sz="2000" b="1" dirty="0"/>
              <a:t>Evaluate conversation &amp; content with our curriculum</a:t>
            </a:r>
          </a:p>
        </p:txBody>
      </p:sp>
    </p:spTree>
    <p:extLst>
      <p:ext uri="{BB962C8B-B14F-4D97-AF65-F5344CB8AC3E}">
        <p14:creationId xmlns:p14="http://schemas.microsoft.com/office/powerpoint/2010/main" val="391859904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E8B9A627-FD3C-A082-A55E-D989FA48D2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7391400" cy="1325563"/>
          </a:xfrm>
        </p:spPr>
        <p:txBody>
          <a:bodyPr/>
          <a:lstStyle/>
          <a:p>
            <a:r>
              <a:rPr lang="en-NO" dirty="0"/>
              <a:t>Prompt breakdown</a:t>
            </a:r>
          </a:p>
        </p:txBody>
      </p: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178FB254-827F-1D9F-34F3-26167D77E888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0" y="1825625"/>
            <a:ext cx="9069388" cy="4783138"/>
          </a:xfrm>
        </p:spPr>
        <p:txBody>
          <a:bodyPr>
            <a:normAutofit lnSpcReduction="10000"/>
          </a:bodyPr>
          <a:lstStyle/>
          <a:p>
            <a:pPr marL="0" indent="0">
              <a:lnSpc>
                <a:spcPct val="200000"/>
              </a:lnSpc>
              <a:buNone/>
            </a:pPr>
            <a:r>
              <a:rPr lang="en-GB" sz="2000" dirty="0"/>
              <a:t>“</a:t>
            </a:r>
            <a:r>
              <a:rPr lang="en-GB" sz="2000" dirty="0">
                <a:highlight>
                  <a:srgbClr val="00FF00"/>
                </a:highlight>
              </a:rPr>
              <a:t>Du er </a:t>
            </a:r>
            <a:r>
              <a:rPr lang="en-GB" sz="2000" dirty="0" err="1">
                <a:highlight>
                  <a:srgbClr val="00FF00"/>
                </a:highlight>
              </a:rPr>
              <a:t>en</a:t>
            </a:r>
            <a:r>
              <a:rPr lang="en-GB" sz="2000" dirty="0">
                <a:highlight>
                  <a:srgbClr val="00FF00"/>
                </a:highlight>
              </a:rPr>
              <a:t> </a:t>
            </a:r>
            <a:r>
              <a:rPr lang="en-GB" sz="2000" dirty="0" err="1">
                <a:highlight>
                  <a:srgbClr val="00FF00"/>
                </a:highlight>
              </a:rPr>
              <a:t>hjelpsom</a:t>
            </a:r>
            <a:r>
              <a:rPr lang="en-GB" sz="2000" dirty="0">
                <a:highlight>
                  <a:srgbClr val="00FF00"/>
                </a:highlight>
              </a:rPr>
              <a:t> </a:t>
            </a:r>
            <a:r>
              <a:rPr lang="en-GB" sz="2000" dirty="0" err="1">
                <a:highlight>
                  <a:srgbClr val="00FF00"/>
                </a:highlight>
              </a:rPr>
              <a:t>læringspartner</a:t>
            </a:r>
            <a:r>
              <a:rPr lang="en-GB" sz="2000" dirty="0">
                <a:highlight>
                  <a:srgbClr val="00FF00"/>
                </a:highlight>
              </a:rPr>
              <a:t> </a:t>
            </a:r>
            <a:r>
              <a:rPr lang="en-GB" sz="2000" dirty="0"/>
              <a:t>med </a:t>
            </a:r>
            <a:r>
              <a:rPr lang="en-GB" sz="2000" dirty="0" err="1">
                <a:highlight>
                  <a:srgbClr val="00FF00"/>
                </a:highlight>
              </a:rPr>
              <a:t>ekspertise</a:t>
            </a:r>
            <a:r>
              <a:rPr lang="en-GB" sz="2000" dirty="0">
                <a:highlight>
                  <a:srgbClr val="00FF00"/>
                </a:highlight>
              </a:rPr>
              <a:t> </a:t>
            </a:r>
            <a:r>
              <a:rPr lang="en-GB" sz="2000" dirty="0" err="1">
                <a:highlight>
                  <a:srgbClr val="00FF00"/>
                </a:highlight>
              </a:rPr>
              <a:t>innen</a:t>
            </a:r>
            <a:r>
              <a:rPr lang="en-GB" sz="2000" dirty="0">
                <a:highlight>
                  <a:srgbClr val="00FF00"/>
                </a:highlight>
              </a:rPr>
              <a:t> </a:t>
            </a:r>
            <a:r>
              <a:rPr lang="en-GB" sz="2000" dirty="0" err="1">
                <a:highlight>
                  <a:srgbClr val="00FF00"/>
                </a:highlight>
              </a:rPr>
              <a:t>menneske-teknologi</a:t>
            </a:r>
            <a:r>
              <a:rPr lang="en-GB" sz="2000" dirty="0">
                <a:highlight>
                  <a:srgbClr val="00FF00"/>
                </a:highlight>
              </a:rPr>
              <a:t> </a:t>
            </a:r>
            <a:r>
              <a:rPr lang="en-GB" sz="2000" dirty="0" err="1">
                <a:highlight>
                  <a:srgbClr val="00FF00"/>
                </a:highlight>
              </a:rPr>
              <a:t>samspill</a:t>
            </a:r>
            <a:r>
              <a:rPr lang="en-GB" sz="2000" dirty="0">
                <a:highlight>
                  <a:srgbClr val="00FF00"/>
                </a:highlight>
              </a:rPr>
              <a:t> </a:t>
            </a:r>
            <a:r>
              <a:rPr lang="en-GB" sz="2000" dirty="0" err="1"/>
              <a:t>som</a:t>
            </a:r>
            <a:r>
              <a:rPr lang="en-GB" sz="2000" dirty="0"/>
              <a:t> </a:t>
            </a:r>
            <a:r>
              <a:rPr lang="en-GB" sz="2000" dirty="0" err="1">
                <a:highlight>
                  <a:srgbClr val="00FF00"/>
                </a:highlight>
              </a:rPr>
              <a:t>bidrar</a:t>
            </a:r>
            <a:r>
              <a:rPr lang="en-GB" sz="2000" dirty="0">
                <a:highlight>
                  <a:srgbClr val="00FF00"/>
                </a:highlight>
              </a:rPr>
              <a:t> </a:t>
            </a:r>
            <a:r>
              <a:rPr lang="en-GB" sz="2000" dirty="0" err="1">
                <a:highlight>
                  <a:srgbClr val="00FF00"/>
                </a:highlight>
              </a:rPr>
              <a:t>til</a:t>
            </a:r>
            <a:r>
              <a:rPr lang="en-GB" sz="2000" dirty="0">
                <a:highlight>
                  <a:srgbClr val="00FF00"/>
                </a:highlight>
              </a:rPr>
              <a:t> </a:t>
            </a:r>
            <a:r>
              <a:rPr lang="en-GB" sz="2000" dirty="0" err="1">
                <a:highlight>
                  <a:srgbClr val="00FF00"/>
                </a:highlight>
              </a:rPr>
              <a:t>diskusjon</a:t>
            </a:r>
            <a:r>
              <a:rPr lang="en-GB" sz="2000" dirty="0">
                <a:highlight>
                  <a:srgbClr val="00FF00"/>
                </a:highlight>
              </a:rPr>
              <a:t> </a:t>
            </a:r>
            <a:r>
              <a:rPr lang="en-GB" sz="2000" dirty="0" err="1">
                <a:highlight>
                  <a:srgbClr val="00FF00"/>
                </a:highlight>
              </a:rPr>
              <a:t>og</a:t>
            </a:r>
            <a:r>
              <a:rPr lang="en-GB" sz="2000" dirty="0">
                <a:highlight>
                  <a:srgbClr val="00FF00"/>
                </a:highlight>
              </a:rPr>
              <a:t> </a:t>
            </a:r>
            <a:r>
              <a:rPr lang="en-GB" sz="2000" dirty="0" err="1">
                <a:highlight>
                  <a:srgbClr val="00FF00"/>
                </a:highlight>
              </a:rPr>
              <a:t>refleksjon</a:t>
            </a:r>
            <a:r>
              <a:rPr lang="en-GB" sz="2000" dirty="0">
                <a:highlight>
                  <a:srgbClr val="00FF00"/>
                </a:highlight>
              </a:rPr>
              <a:t> </a:t>
            </a:r>
            <a:r>
              <a:rPr lang="en-GB" sz="2000" dirty="0" err="1">
                <a:highlight>
                  <a:srgbClr val="00FF00"/>
                </a:highlight>
              </a:rPr>
              <a:t>sammen</a:t>
            </a:r>
            <a:r>
              <a:rPr lang="en-GB" sz="2000" dirty="0">
                <a:highlight>
                  <a:srgbClr val="00FF00"/>
                </a:highlight>
              </a:rPr>
              <a:t> med </a:t>
            </a:r>
            <a:r>
              <a:rPr lang="en-GB" sz="2000" dirty="0" err="1">
                <a:highlight>
                  <a:srgbClr val="00FF00"/>
                </a:highlight>
              </a:rPr>
              <a:t>brukeren</a:t>
            </a:r>
            <a:r>
              <a:rPr lang="en-GB" sz="2000" dirty="0"/>
              <a:t>. </a:t>
            </a:r>
            <a:r>
              <a:rPr lang="en-GB" sz="2000" dirty="0">
                <a:highlight>
                  <a:srgbClr val="FF0000"/>
                </a:highlight>
              </a:rPr>
              <a:t>Du </a:t>
            </a:r>
            <a:r>
              <a:rPr lang="en-GB" sz="2000" dirty="0" err="1">
                <a:highlight>
                  <a:srgbClr val="FF0000"/>
                </a:highlight>
              </a:rPr>
              <a:t>gir</a:t>
            </a:r>
            <a:r>
              <a:rPr lang="en-GB" sz="2000" dirty="0">
                <a:highlight>
                  <a:srgbClr val="FF0000"/>
                </a:highlight>
              </a:rPr>
              <a:t> </a:t>
            </a:r>
            <a:r>
              <a:rPr lang="en-GB" sz="2000" dirty="0" err="1">
                <a:highlight>
                  <a:srgbClr val="FF0000"/>
                </a:highlight>
              </a:rPr>
              <a:t>ikke</a:t>
            </a:r>
            <a:r>
              <a:rPr lang="en-GB" sz="2000" dirty="0">
                <a:highlight>
                  <a:srgbClr val="FF0000"/>
                </a:highlight>
              </a:rPr>
              <a:t> </a:t>
            </a:r>
            <a:r>
              <a:rPr lang="en-GB" sz="2000" dirty="0" err="1">
                <a:highlight>
                  <a:srgbClr val="FF0000"/>
                </a:highlight>
              </a:rPr>
              <a:t>direkte</a:t>
            </a:r>
            <a:r>
              <a:rPr lang="en-GB" sz="2000" dirty="0">
                <a:highlight>
                  <a:srgbClr val="FF0000"/>
                </a:highlight>
              </a:rPr>
              <a:t> </a:t>
            </a:r>
            <a:r>
              <a:rPr lang="en-GB" sz="2000" dirty="0" err="1">
                <a:highlight>
                  <a:srgbClr val="FF0000"/>
                </a:highlight>
              </a:rPr>
              <a:t>svar</a:t>
            </a:r>
            <a:r>
              <a:rPr lang="en-GB" sz="2000" dirty="0"/>
              <a:t>, men </a:t>
            </a:r>
            <a:r>
              <a:rPr lang="en-GB" sz="2000" dirty="0" err="1">
                <a:highlight>
                  <a:srgbClr val="00FF00"/>
                </a:highlight>
              </a:rPr>
              <a:t>prøver</a:t>
            </a:r>
            <a:r>
              <a:rPr lang="en-GB" sz="2000" dirty="0">
                <a:highlight>
                  <a:srgbClr val="00FF00"/>
                </a:highlight>
              </a:rPr>
              <a:t> heller </a:t>
            </a:r>
            <a:r>
              <a:rPr lang="en-GB" sz="2000" dirty="0" err="1">
                <a:highlight>
                  <a:srgbClr val="00FF00"/>
                </a:highlight>
              </a:rPr>
              <a:t>å</a:t>
            </a:r>
            <a:r>
              <a:rPr lang="en-GB" sz="2000" dirty="0">
                <a:highlight>
                  <a:srgbClr val="00FF00"/>
                </a:highlight>
              </a:rPr>
              <a:t> la </a:t>
            </a:r>
            <a:r>
              <a:rPr lang="en-GB" sz="2000" dirty="0" err="1">
                <a:highlight>
                  <a:srgbClr val="00FF00"/>
                </a:highlight>
              </a:rPr>
              <a:t>brukeren</a:t>
            </a:r>
            <a:r>
              <a:rPr lang="en-GB" sz="2000" dirty="0">
                <a:highlight>
                  <a:srgbClr val="00FF00"/>
                </a:highlight>
              </a:rPr>
              <a:t> </a:t>
            </a:r>
            <a:r>
              <a:rPr lang="en-GB" sz="2000" dirty="0" err="1">
                <a:highlight>
                  <a:srgbClr val="00FF00"/>
                </a:highlight>
              </a:rPr>
              <a:t>resonnere</a:t>
            </a:r>
            <a:r>
              <a:rPr lang="en-GB" sz="2000" dirty="0">
                <a:highlight>
                  <a:srgbClr val="00FF00"/>
                </a:highlight>
              </a:rPr>
              <a:t> seg </a:t>
            </a:r>
            <a:r>
              <a:rPr lang="en-GB" sz="2000" dirty="0" err="1">
                <a:highlight>
                  <a:srgbClr val="00FF00"/>
                </a:highlight>
              </a:rPr>
              <a:t>fram</a:t>
            </a:r>
            <a:r>
              <a:rPr lang="en-GB" sz="2000" dirty="0">
                <a:highlight>
                  <a:srgbClr val="00FF00"/>
                </a:highlight>
              </a:rPr>
              <a:t> </a:t>
            </a:r>
            <a:r>
              <a:rPr lang="en-GB" sz="2000" dirty="0" err="1">
                <a:highlight>
                  <a:srgbClr val="00FF00"/>
                </a:highlight>
              </a:rPr>
              <a:t>til</a:t>
            </a:r>
            <a:r>
              <a:rPr lang="en-GB" sz="2000" dirty="0">
                <a:highlight>
                  <a:srgbClr val="00FF00"/>
                </a:highlight>
              </a:rPr>
              <a:t> et </a:t>
            </a:r>
            <a:r>
              <a:rPr lang="en-GB" sz="2000" dirty="0" err="1">
                <a:highlight>
                  <a:srgbClr val="00FF00"/>
                </a:highlight>
              </a:rPr>
              <a:t>standpunkt</a:t>
            </a:r>
            <a:r>
              <a:rPr lang="en-GB" sz="2000" dirty="0">
                <a:highlight>
                  <a:srgbClr val="00FF00"/>
                </a:highlight>
              </a:rPr>
              <a:t> med </a:t>
            </a:r>
            <a:r>
              <a:rPr lang="en-GB" sz="2000" dirty="0" err="1">
                <a:highlight>
                  <a:srgbClr val="00FF00"/>
                </a:highlight>
              </a:rPr>
              <a:t>hjelp</a:t>
            </a:r>
            <a:r>
              <a:rPr lang="en-GB" sz="2000" dirty="0">
                <a:highlight>
                  <a:srgbClr val="00FF00"/>
                </a:highlight>
              </a:rPr>
              <a:t> </a:t>
            </a:r>
            <a:r>
              <a:rPr lang="en-GB" sz="2000" dirty="0" err="1">
                <a:highlight>
                  <a:srgbClr val="00FF00"/>
                </a:highlight>
              </a:rPr>
              <a:t>av</a:t>
            </a:r>
            <a:r>
              <a:rPr lang="en-GB" sz="2000" dirty="0">
                <a:highlight>
                  <a:srgbClr val="00FF00"/>
                </a:highlight>
              </a:rPr>
              <a:t> </a:t>
            </a:r>
            <a:r>
              <a:rPr lang="en-GB" sz="2000" dirty="0" err="1">
                <a:highlight>
                  <a:srgbClr val="00FF00"/>
                </a:highlight>
              </a:rPr>
              <a:t>egne</a:t>
            </a:r>
            <a:r>
              <a:rPr lang="en-GB" sz="2000" dirty="0">
                <a:highlight>
                  <a:srgbClr val="00FF00"/>
                </a:highlight>
              </a:rPr>
              <a:t> </a:t>
            </a:r>
            <a:r>
              <a:rPr lang="en-GB" sz="2000" dirty="0" err="1">
                <a:highlight>
                  <a:srgbClr val="00FF00"/>
                </a:highlight>
              </a:rPr>
              <a:t>refleksjoner</a:t>
            </a:r>
            <a:r>
              <a:rPr lang="en-GB" sz="2000" dirty="0">
                <a:highlight>
                  <a:srgbClr val="00FF00"/>
                </a:highlight>
              </a:rPr>
              <a:t> </a:t>
            </a:r>
            <a:r>
              <a:rPr lang="en-GB" sz="2000" dirty="0" err="1">
                <a:highlight>
                  <a:srgbClr val="00FF00"/>
                </a:highlight>
              </a:rPr>
              <a:t>og</a:t>
            </a:r>
            <a:r>
              <a:rPr lang="en-GB" sz="2000" dirty="0">
                <a:highlight>
                  <a:srgbClr val="00FF00"/>
                </a:highlight>
              </a:rPr>
              <a:t> din </a:t>
            </a:r>
            <a:r>
              <a:rPr lang="en-GB" sz="2000" dirty="0" err="1">
                <a:highlight>
                  <a:srgbClr val="00FF00"/>
                </a:highlight>
              </a:rPr>
              <a:t>hjelp</a:t>
            </a:r>
            <a:r>
              <a:rPr lang="en-GB" sz="2000" dirty="0"/>
              <a:t>. </a:t>
            </a:r>
            <a:r>
              <a:rPr lang="en-GB" sz="2000" dirty="0" err="1">
                <a:highlight>
                  <a:srgbClr val="00FFFF"/>
                </a:highlight>
              </a:rPr>
              <a:t>Brukerens</a:t>
            </a:r>
            <a:r>
              <a:rPr lang="en-GB" sz="2000" dirty="0">
                <a:highlight>
                  <a:srgbClr val="00FFFF"/>
                </a:highlight>
              </a:rPr>
              <a:t> </a:t>
            </a:r>
            <a:r>
              <a:rPr lang="en-GB" sz="2000" dirty="0" err="1">
                <a:highlight>
                  <a:srgbClr val="00FFFF"/>
                </a:highlight>
              </a:rPr>
              <a:t>oppgave</a:t>
            </a:r>
            <a:r>
              <a:rPr lang="en-GB" sz="2000" dirty="0">
                <a:highlight>
                  <a:srgbClr val="00FFFF"/>
                </a:highlight>
              </a:rPr>
              <a:t> er </a:t>
            </a:r>
            <a:r>
              <a:rPr lang="en-GB" sz="2000" dirty="0" err="1">
                <a:highlight>
                  <a:srgbClr val="00FFFF"/>
                </a:highlight>
              </a:rPr>
              <a:t>å</a:t>
            </a:r>
            <a:r>
              <a:rPr lang="en-GB" sz="2000" dirty="0">
                <a:highlight>
                  <a:srgbClr val="00FFFF"/>
                </a:highlight>
              </a:rPr>
              <a:t> </a:t>
            </a:r>
            <a:r>
              <a:rPr lang="en-GB" sz="2000" dirty="0" err="1">
                <a:highlight>
                  <a:srgbClr val="00FFFF"/>
                </a:highlight>
              </a:rPr>
              <a:t>lage</a:t>
            </a:r>
            <a:r>
              <a:rPr lang="en-GB" sz="2000" dirty="0">
                <a:highlight>
                  <a:srgbClr val="00FFFF"/>
                </a:highlight>
              </a:rPr>
              <a:t> </a:t>
            </a:r>
            <a:r>
              <a:rPr lang="en-GB" sz="2000" dirty="0" err="1">
                <a:highlight>
                  <a:srgbClr val="00FFFF"/>
                </a:highlight>
              </a:rPr>
              <a:t>en</a:t>
            </a:r>
            <a:r>
              <a:rPr lang="en-GB" sz="2000" dirty="0">
                <a:highlight>
                  <a:srgbClr val="00FFFF"/>
                </a:highlight>
              </a:rPr>
              <a:t> </a:t>
            </a:r>
            <a:r>
              <a:rPr lang="en-GB" sz="2000" dirty="0" err="1">
                <a:highlight>
                  <a:srgbClr val="00FFFF"/>
                </a:highlight>
              </a:rPr>
              <a:t>definisjon</a:t>
            </a:r>
            <a:r>
              <a:rPr lang="en-GB" sz="2000" dirty="0">
                <a:highlight>
                  <a:srgbClr val="00FFFF"/>
                </a:highlight>
              </a:rPr>
              <a:t> </a:t>
            </a:r>
            <a:r>
              <a:rPr lang="en-GB" sz="2000" dirty="0" err="1">
                <a:highlight>
                  <a:srgbClr val="00FFFF"/>
                </a:highlight>
              </a:rPr>
              <a:t>av</a:t>
            </a:r>
            <a:r>
              <a:rPr lang="en-GB" sz="2000" dirty="0">
                <a:highlight>
                  <a:srgbClr val="00FFFF"/>
                </a:highlight>
              </a:rPr>
              <a:t> </a:t>
            </a:r>
            <a:r>
              <a:rPr lang="en-GB" sz="2000" dirty="0" err="1">
                <a:highlight>
                  <a:srgbClr val="00FFFF"/>
                </a:highlight>
              </a:rPr>
              <a:t>hva</a:t>
            </a:r>
            <a:r>
              <a:rPr lang="en-GB" sz="2000" dirty="0">
                <a:highlight>
                  <a:srgbClr val="00FFFF"/>
                </a:highlight>
              </a:rPr>
              <a:t> </a:t>
            </a:r>
            <a:r>
              <a:rPr lang="en-GB" sz="2000" dirty="0" err="1">
                <a:highlight>
                  <a:srgbClr val="00FFFF"/>
                </a:highlight>
              </a:rPr>
              <a:t>fagfeltet</a:t>
            </a:r>
            <a:r>
              <a:rPr lang="en-GB" sz="2000" dirty="0">
                <a:highlight>
                  <a:srgbClr val="00FFFF"/>
                </a:highlight>
              </a:rPr>
              <a:t> </a:t>
            </a:r>
            <a:r>
              <a:rPr lang="en-GB" sz="2000" dirty="0" err="1">
                <a:highlight>
                  <a:srgbClr val="00FFFF"/>
                </a:highlight>
              </a:rPr>
              <a:t>menneske-teknologi-organisasjon</a:t>
            </a:r>
            <a:r>
              <a:rPr lang="en-GB" sz="2000" dirty="0">
                <a:highlight>
                  <a:srgbClr val="00FFFF"/>
                </a:highlight>
              </a:rPr>
              <a:t> (MTO) </a:t>
            </a:r>
            <a:r>
              <a:rPr lang="en-GB" sz="2000" dirty="0" err="1">
                <a:highlight>
                  <a:srgbClr val="00FFFF"/>
                </a:highlight>
              </a:rPr>
              <a:t>inneholder</a:t>
            </a:r>
            <a:r>
              <a:rPr lang="en-GB" sz="2000" dirty="0">
                <a:highlight>
                  <a:srgbClr val="00FFFF"/>
                </a:highlight>
              </a:rPr>
              <a:t> </a:t>
            </a:r>
            <a:r>
              <a:rPr lang="en-GB" sz="2000" dirty="0" err="1">
                <a:highlight>
                  <a:srgbClr val="00FFFF"/>
                </a:highlight>
              </a:rPr>
              <a:t>og</a:t>
            </a:r>
            <a:r>
              <a:rPr lang="en-GB" sz="2000" dirty="0">
                <a:highlight>
                  <a:srgbClr val="00FFFF"/>
                </a:highlight>
              </a:rPr>
              <a:t> er </a:t>
            </a:r>
            <a:r>
              <a:rPr lang="en-GB" sz="2000" dirty="0" err="1">
                <a:highlight>
                  <a:srgbClr val="00FFFF"/>
                </a:highlight>
              </a:rPr>
              <a:t>opptatt</a:t>
            </a:r>
            <a:r>
              <a:rPr lang="en-GB" sz="2000" dirty="0">
                <a:highlight>
                  <a:srgbClr val="00FFFF"/>
                </a:highlight>
              </a:rPr>
              <a:t> av</a:t>
            </a:r>
            <a:r>
              <a:rPr lang="en-GB" sz="2000" dirty="0"/>
              <a:t>. </a:t>
            </a:r>
            <a:r>
              <a:rPr lang="en-GB" sz="2000" dirty="0" err="1">
                <a:highlight>
                  <a:srgbClr val="FF00FF"/>
                </a:highlight>
              </a:rPr>
              <a:t>Spør</a:t>
            </a:r>
            <a:r>
              <a:rPr lang="en-GB" sz="2000" dirty="0">
                <a:highlight>
                  <a:srgbClr val="FF00FF"/>
                </a:highlight>
              </a:rPr>
              <a:t> om </a:t>
            </a:r>
            <a:r>
              <a:rPr lang="en-GB" sz="2000" dirty="0" err="1">
                <a:highlight>
                  <a:srgbClr val="FF00FF"/>
                </a:highlight>
              </a:rPr>
              <a:t>navnet</a:t>
            </a:r>
            <a:r>
              <a:rPr lang="en-GB" sz="2000" dirty="0">
                <a:highlight>
                  <a:srgbClr val="FF00FF"/>
                </a:highlight>
              </a:rPr>
              <a:t> </a:t>
            </a:r>
            <a:r>
              <a:rPr lang="en-GB" sz="2000" dirty="0" err="1">
                <a:highlight>
                  <a:srgbClr val="FF00FF"/>
                </a:highlight>
              </a:rPr>
              <a:t>på</a:t>
            </a:r>
            <a:r>
              <a:rPr lang="en-GB" sz="2000" dirty="0">
                <a:highlight>
                  <a:srgbClr val="FF00FF"/>
                </a:highlight>
              </a:rPr>
              <a:t> </a:t>
            </a:r>
            <a:r>
              <a:rPr lang="en-GB" sz="2000" dirty="0" err="1">
                <a:highlight>
                  <a:srgbClr val="FF00FF"/>
                </a:highlight>
              </a:rPr>
              <a:t>brukeren</a:t>
            </a:r>
            <a:r>
              <a:rPr lang="en-GB" sz="2000" dirty="0">
                <a:highlight>
                  <a:srgbClr val="FF00FF"/>
                </a:highlight>
              </a:rPr>
              <a:t> </a:t>
            </a:r>
            <a:r>
              <a:rPr lang="en-GB" sz="2000" dirty="0" err="1">
                <a:highlight>
                  <a:srgbClr val="FF00FF"/>
                </a:highlight>
              </a:rPr>
              <a:t>først</a:t>
            </a:r>
            <a:r>
              <a:rPr lang="en-GB" sz="2000" dirty="0">
                <a:highlight>
                  <a:srgbClr val="FF00FF"/>
                </a:highlight>
              </a:rPr>
              <a:t>, </a:t>
            </a:r>
            <a:r>
              <a:rPr lang="en-GB" sz="2000" dirty="0" err="1">
                <a:highlight>
                  <a:srgbClr val="FF00FF"/>
                </a:highlight>
              </a:rPr>
              <a:t>så</a:t>
            </a:r>
            <a:r>
              <a:rPr lang="en-GB" sz="2000" dirty="0">
                <a:highlight>
                  <a:srgbClr val="FF00FF"/>
                </a:highlight>
              </a:rPr>
              <a:t> starter </a:t>
            </a:r>
            <a:r>
              <a:rPr lang="en-GB" sz="2000" dirty="0" err="1">
                <a:highlight>
                  <a:srgbClr val="FF00FF"/>
                </a:highlight>
              </a:rPr>
              <a:t>dialogen</a:t>
            </a:r>
            <a:r>
              <a:rPr lang="en-GB" sz="2000" dirty="0">
                <a:highlight>
                  <a:srgbClr val="FF00FF"/>
                </a:highlight>
              </a:rPr>
              <a:t> </a:t>
            </a:r>
            <a:r>
              <a:rPr lang="en-GB" sz="2000" dirty="0" err="1">
                <a:highlight>
                  <a:srgbClr val="FF00FF"/>
                </a:highlight>
              </a:rPr>
              <a:t>mellom</a:t>
            </a:r>
            <a:r>
              <a:rPr lang="en-GB" sz="2000" dirty="0">
                <a:highlight>
                  <a:srgbClr val="FF00FF"/>
                </a:highlight>
              </a:rPr>
              <a:t> </a:t>
            </a:r>
            <a:r>
              <a:rPr lang="en-GB" sz="2000" dirty="0" err="1">
                <a:highlight>
                  <a:srgbClr val="FF00FF"/>
                </a:highlight>
              </a:rPr>
              <a:t>dere</a:t>
            </a:r>
            <a:r>
              <a:rPr lang="en-GB" sz="2000" dirty="0"/>
              <a:t>. </a:t>
            </a:r>
            <a:r>
              <a:rPr lang="en-GB" sz="2000" dirty="0">
                <a:highlight>
                  <a:srgbClr val="FF00FF"/>
                </a:highlight>
              </a:rPr>
              <a:t>Bruk </a:t>
            </a:r>
            <a:r>
              <a:rPr lang="en-GB" sz="2000" dirty="0" err="1">
                <a:highlight>
                  <a:srgbClr val="FF00FF"/>
                </a:highlight>
              </a:rPr>
              <a:t>navnet</a:t>
            </a:r>
            <a:r>
              <a:rPr lang="en-GB" sz="2000" dirty="0">
                <a:highlight>
                  <a:srgbClr val="FF00FF"/>
                </a:highlight>
              </a:rPr>
              <a:t> </a:t>
            </a:r>
            <a:r>
              <a:rPr lang="en-GB" sz="2000" dirty="0" err="1">
                <a:highlight>
                  <a:srgbClr val="FF00FF"/>
                </a:highlight>
              </a:rPr>
              <a:t>underveis</a:t>
            </a:r>
            <a:r>
              <a:rPr lang="en-GB" sz="2000" dirty="0">
                <a:highlight>
                  <a:srgbClr val="FF00FF"/>
                </a:highlight>
              </a:rPr>
              <a:t>. </a:t>
            </a:r>
            <a:r>
              <a:rPr lang="en-GB" sz="2000" dirty="0" err="1">
                <a:highlight>
                  <a:srgbClr val="FF00FF"/>
                </a:highlight>
              </a:rPr>
              <a:t>Være</a:t>
            </a:r>
            <a:r>
              <a:rPr lang="en-GB" sz="2000" dirty="0">
                <a:highlight>
                  <a:srgbClr val="FF00FF"/>
                </a:highlight>
              </a:rPr>
              <a:t> </a:t>
            </a:r>
            <a:r>
              <a:rPr lang="en-GB" sz="2000" dirty="0" err="1">
                <a:highlight>
                  <a:srgbClr val="FF00FF"/>
                </a:highlight>
              </a:rPr>
              <a:t>oppmuntrende</a:t>
            </a:r>
            <a:r>
              <a:rPr lang="en-GB" sz="2000" dirty="0">
                <a:highlight>
                  <a:srgbClr val="FF00FF"/>
                </a:highlight>
              </a:rPr>
              <a:t> </a:t>
            </a:r>
            <a:r>
              <a:rPr lang="en-GB" sz="2000" dirty="0" err="1">
                <a:highlight>
                  <a:srgbClr val="FF00FF"/>
                </a:highlight>
              </a:rPr>
              <a:t>og</a:t>
            </a:r>
            <a:r>
              <a:rPr lang="en-GB" sz="2000" dirty="0">
                <a:highlight>
                  <a:srgbClr val="FF00FF"/>
                </a:highlight>
              </a:rPr>
              <a:t> </a:t>
            </a:r>
            <a:r>
              <a:rPr lang="en-GB" sz="2000" dirty="0" err="1">
                <a:highlight>
                  <a:srgbClr val="FF00FF"/>
                </a:highlight>
              </a:rPr>
              <a:t>nysgjerrig</a:t>
            </a:r>
            <a:r>
              <a:rPr lang="en-GB" sz="2000" dirty="0"/>
              <a:t>. </a:t>
            </a:r>
            <a:r>
              <a:rPr lang="en-GB" sz="2000" dirty="0" err="1">
                <a:highlight>
                  <a:srgbClr val="00FFFF"/>
                </a:highlight>
              </a:rPr>
              <a:t>Hjelp</a:t>
            </a:r>
            <a:r>
              <a:rPr lang="en-GB" sz="2000" dirty="0">
                <a:highlight>
                  <a:srgbClr val="00FFFF"/>
                </a:highlight>
              </a:rPr>
              <a:t> </a:t>
            </a:r>
            <a:r>
              <a:rPr lang="en-GB" sz="2000" dirty="0" err="1">
                <a:highlight>
                  <a:srgbClr val="00FFFF"/>
                </a:highlight>
              </a:rPr>
              <a:t>brukeren</a:t>
            </a:r>
            <a:r>
              <a:rPr lang="en-GB" sz="2000" dirty="0">
                <a:highlight>
                  <a:srgbClr val="00FFFF"/>
                </a:highlight>
              </a:rPr>
              <a:t> </a:t>
            </a:r>
            <a:r>
              <a:rPr lang="en-GB" sz="2000" dirty="0" err="1">
                <a:highlight>
                  <a:srgbClr val="00FFFF"/>
                </a:highlight>
              </a:rPr>
              <a:t>til</a:t>
            </a:r>
            <a:r>
              <a:rPr lang="en-GB" sz="2000" dirty="0">
                <a:highlight>
                  <a:srgbClr val="00FFFF"/>
                </a:highlight>
              </a:rPr>
              <a:t> </a:t>
            </a:r>
            <a:r>
              <a:rPr lang="en-GB" sz="2000" dirty="0" err="1">
                <a:highlight>
                  <a:srgbClr val="00FFFF"/>
                </a:highlight>
              </a:rPr>
              <a:t>å</a:t>
            </a:r>
            <a:r>
              <a:rPr lang="en-GB" sz="2000" dirty="0">
                <a:highlight>
                  <a:srgbClr val="00FFFF"/>
                </a:highlight>
              </a:rPr>
              <a:t> </a:t>
            </a:r>
            <a:r>
              <a:rPr lang="en-GB" sz="2000" dirty="0" err="1">
                <a:highlight>
                  <a:srgbClr val="00FFFF"/>
                </a:highlight>
              </a:rPr>
              <a:t>skrive</a:t>
            </a:r>
            <a:r>
              <a:rPr lang="en-GB" sz="2000" dirty="0">
                <a:highlight>
                  <a:srgbClr val="00FFFF"/>
                </a:highlight>
              </a:rPr>
              <a:t> </a:t>
            </a:r>
            <a:r>
              <a:rPr lang="en-GB" sz="2000" dirty="0" err="1">
                <a:highlight>
                  <a:srgbClr val="00FFFF"/>
                </a:highlight>
              </a:rPr>
              <a:t>mer</a:t>
            </a:r>
            <a:r>
              <a:rPr lang="en-GB" sz="2000" dirty="0">
                <a:highlight>
                  <a:srgbClr val="00FFFF"/>
                </a:highlight>
              </a:rPr>
              <a:t> </a:t>
            </a:r>
            <a:r>
              <a:rPr lang="en-GB" sz="2000" dirty="0" err="1">
                <a:highlight>
                  <a:srgbClr val="00FFFF"/>
                </a:highlight>
              </a:rPr>
              <a:t>enn</a:t>
            </a:r>
            <a:r>
              <a:rPr lang="en-GB" sz="2000" dirty="0">
                <a:highlight>
                  <a:srgbClr val="00FFFF"/>
                </a:highlight>
              </a:rPr>
              <a:t> bare </a:t>
            </a:r>
            <a:r>
              <a:rPr lang="en-GB" sz="2000" dirty="0" err="1">
                <a:highlight>
                  <a:srgbClr val="00FFFF"/>
                </a:highlight>
              </a:rPr>
              <a:t>en</a:t>
            </a:r>
            <a:r>
              <a:rPr lang="en-GB" sz="2000" dirty="0">
                <a:highlight>
                  <a:srgbClr val="00FFFF"/>
                </a:highlight>
              </a:rPr>
              <a:t> </a:t>
            </a:r>
            <a:r>
              <a:rPr lang="en-GB" sz="2000" dirty="0" err="1">
                <a:highlight>
                  <a:srgbClr val="00FFFF"/>
                </a:highlight>
              </a:rPr>
              <a:t>setning</a:t>
            </a:r>
            <a:r>
              <a:rPr lang="en-GB" sz="2000" dirty="0">
                <a:highlight>
                  <a:srgbClr val="00FFFF"/>
                </a:highlight>
              </a:rPr>
              <a:t> </a:t>
            </a:r>
            <a:r>
              <a:rPr lang="en-GB" sz="2000" dirty="0" err="1">
                <a:highlight>
                  <a:srgbClr val="00FFFF"/>
                </a:highlight>
              </a:rPr>
              <a:t>i</a:t>
            </a:r>
            <a:r>
              <a:rPr lang="en-GB" sz="2000" dirty="0">
                <a:highlight>
                  <a:srgbClr val="00FFFF"/>
                </a:highlight>
              </a:rPr>
              <a:t> sine </a:t>
            </a:r>
            <a:r>
              <a:rPr lang="en-GB" sz="2000" dirty="0" err="1">
                <a:highlight>
                  <a:srgbClr val="00FFFF"/>
                </a:highlight>
              </a:rPr>
              <a:t>svar</a:t>
            </a:r>
            <a:r>
              <a:rPr lang="en-GB" sz="2000" dirty="0">
                <a:highlight>
                  <a:srgbClr val="00FFFF"/>
                </a:highlight>
              </a:rPr>
              <a:t>.”</a:t>
            </a:r>
            <a:endParaRPr lang="en-NO" sz="2000" dirty="0">
              <a:highlight>
                <a:srgbClr val="00FFFF"/>
              </a:highlight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A3FA1407-E118-0D79-7399-247867106D81}"/>
              </a:ext>
            </a:extLst>
          </p:cNvPr>
          <p:cNvSpPr txBox="1"/>
          <p:nvPr/>
        </p:nvSpPr>
        <p:spPr>
          <a:xfrm>
            <a:off x="9870484" y="490508"/>
            <a:ext cx="135543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NO" dirty="0">
                <a:highlight>
                  <a:srgbClr val="00FF00"/>
                </a:highlight>
              </a:rPr>
              <a:t>Chatbot role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B0414CDC-9121-FE41-B0B0-17AE0D53E1F2}"/>
              </a:ext>
            </a:extLst>
          </p:cNvPr>
          <p:cNvSpPr txBox="1"/>
          <p:nvPr/>
        </p:nvSpPr>
        <p:spPr>
          <a:xfrm>
            <a:off x="9978316" y="1836868"/>
            <a:ext cx="203472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NO" dirty="0">
                <a:highlight>
                  <a:srgbClr val="FF0000"/>
                </a:highlight>
              </a:rPr>
              <a:t>Unwanted behavior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0DB02E9D-4A71-C6A8-E198-EBF82B20C493}"/>
              </a:ext>
            </a:extLst>
          </p:cNvPr>
          <p:cNvSpPr txBox="1"/>
          <p:nvPr/>
        </p:nvSpPr>
        <p:spPr>
          <a:xfrm>
            <a:off x="10031122" y="3778166"/>
            <a:ext cx="17972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NO" dirty="0">
                <a:highlight>
                  <a:srgbClr val="00FFFF"/>
                </a:highlight>
              </a:rPr>
              <a:t>The learning goal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FB7C310F-5E7E-BA55-153C-3D0413EB4342}"/>
              </a:ext>
            </a:extLst>
          </p:cNvPr>
          <p:cNvSpPr txBox="1"/>
          <p:nvPr/>
        </p:nvSpPr>
        <p:spPr>
          <a:xfrm>
            <a:off x="10031122" y="4901287"/>
            <a:ext cx="149944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NO" dirty="0">
                <a:highlight>
                  <a:srgbClr val="FF00FF"/>
                </a:highlight>
              </a:rPr>
              <a:t>Dialouge style</a:t>
            </a:r>
          </a:p>
        </p:txBody>
      </p: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B8BC4EDB-206C-7AEC-9BE4-80DE3352529D}"/>
              </a:ext>
            </a:extLst>
          </p:cNvPr>
          <p:cNvCxnSpPr>
            <a:stCxn id="12" idx="1"/>
          </p:cNvCxnSpPr>
          <p:nvPr/>
        </p:nvCxnSpPr>
        <p:spPr>
          <a:xfrm flipH="1">
            <a:off x="8229600" y="675174"/>
            <a:ext cx="1640884" cy="1338798"/>
          </a:xfrm>
          <a:prstGeom prst="straightConnector1">
            <a:avLst/>
          </a:prstGeom>
          <a:ln w="28575">
            <a:solidFill>
              <a:schemeClr val="tx1">
                <a:lumMod val="65000"/>
                <a:lumOff val="3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DD9A44F7-1E1C-F507-0EF2-08D4D70B0014}"/>
              </a:ext>
            </a:extLst>
          </p:cNvPr>
          <p:cNvCxnSpPr>
            <a:cxnSpLocks/>
            <a:stCxn id="13" idx="1"/>
          </p:cNvCxnSpPr>
          <p:nvPr/>
        </p:nvCxnSpPr>
        <p:spPr>
          <a:xfrm flipH="1">
            <a:off x="8532893" y="2021534"/>
            <a:ext cx="1445423" cy="609059"/>
          </a:xfrm>
          <a:prstGeom prst="straightConnector1">
            <a:avLst/>
          </a:prstGeom>
          <a:ln w="28575">
            <a:solidFill>
              <a:schemeClr val="tx1">
                <a:lumMod val="65000"/>
                <a:lumOff val="3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CF82D4CA-7466-C199-0BE7-285A0456D74E}"/>
              </a:ext>
            </a:extLst>
          </p:cNvPr>
          <p:cNvCxnSpPr>
            <a:cxnSpLocks/>
            <a:stCxn id="12" idx="1"/>
          </p:cNvCxnSpPr>
          <p:nvPr/>
        </p:nvCxnSpPr>
        <p:spPr>
          <a:xfrm flipH="1">
            <a:off x="8532893" y="675174"/>
            <a:ext cx="1337591" cy="2634556"/>
          </a:xfrm>
          <a:prstGeom prst="straightConnector1">
            <a:avLst/>
          </a:prstGeom>
          <a:ln w="28575">
            <a:solidFill>
              <a:schemeClr val="tx1">
                <a:lumMod val="65000"/>
                <a:lumOff val="3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id="{3ABEFFE2-B077-1A98-A78D-3776B23E3DEE}"/>
              </a:ext>
            </a:extLst>
          </p:cNvPr>
          <p:cNvCxnSpPr>
            <a:cxnSpLocks/>
            <a:stCxn id="14" idx="1"/>
          </p:cNvCxnSpPr>
          <p:nvPr/>
        </p:nvCxnSpPr>
        <p:spPr>
          <a:xfrm flipH="1">
            <a:off x="8984974" y="3962832"/>
            <a:ext cx="1046148" cy="0"/>
          </a:xfrm>
          <a:prstGeom prst="straightConnector1">
            <a:avLst/>
          </a:prstGeom>
          <a:ln w="28575">
            <a:solidFill>
              <a:schemeClr val="tx1">
                <a:lumMod val="65000"/>
                <a:lumOff val="3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Arrow Connector 22">
            <a:extLst>
              <a:ext uri="{FF2B5EF4-FFF2-40B4-BE49-F238E27FC236}">
                <a16:creationId xmlns:a16="http://schemas.microsoft.com/office/drawing/2014/main" id="{C0911A34-CDF5-8B4E-42F7-60D649BE7AF6}"/>
              </a:ext>
            </a:extLst>
          </p:cNvPr>
          <p:cNvCxnSpPr>
            <a:cxnSpLocks/>
            <a:stCxn id="14" idx="1"/>
          </p:cNvCxnSpPr>
          <p:nvPr/>
        </p:nvCxnSpPr>
        <p:spPr>
          <a:xfrm flipH="1">
            <a:off x="8984974" y="3962832"/>
            <a:ext cx="1046148" cy="1642838"/>
          </a:xfrm>
          <a:prstGeom prst="straightConnector1">
            <a:avLst/>
          </a:prstGeom>
          <a:ln w="28575">
            <a:solidFill>
              <a:schemeClr val="tx1">
                <a:lumMod val="65000"/>
                <a:lumOff val="3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Arrow Connector 25">
            <a:extLst>
              <a:ext uri="{FF2B5EF4-FFF2-40B4-BE49-F238E27FC236}">
                <a16:creationId xmlns:a16="http://schemas.microsoft.com/office/drawing/2014/main" id="{A8064FF1-91A9-80FD-0F1E-CA4EA5DB7E64}"/>
              </a:ext>
            </a:extLst>
          </p:cNvPr>
          <p:cNvCxnSpPr>
            <a:cxnSpLocks/>
            <a:stCxn id="15" idx="1"/>
          </p:cNvCxnSpPr>
          <p:nvPr/>
        </p:nvCxnSpPr>
        <p:spPr>
          <a:xfrm flipH="1">
            <a:off x="8428383" y="5085953"/>
            <a:ext cx="1602739" cy="16133"/>
          </a:xfrm>
          <a:prstGeom prst="straightConnector1">
            <a:avLst/>
          </a:prstGeom>
          <a:ln w="28575">
            <a:solidFill>
              <a:schemeClr val="tx1">
                <a:lumMod val="65000"/>
                <a:lumOff val="3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3093184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4354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screenshot of a chat&#10;&#10;Description automatically generated">
            <a:extLst>
              <a:ext uri="{FF2B5EF4-FFF2-40B4-BE49-F238E27FC236}">
                <a16:creationId xmlns:a16="http://schemas.microsoft.com/office/drawing/2014/main" id="{81F872CE-0839-5A86-9FEC-B920EC2F266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4936" y="339811"/>
            <a:ext cx="6862752" cy="6178378"/>
          </a:xfrm>
          <a:prstGeom prst="rect">
            <a:avLst/>
          </a:prstGeom>
          <a:ln>
            <a:solidFill>
              <a:schemeClr val="bg1">
                <a:lumMod val="65000"/>
              </a:schemeClr>
            </a:solidFill>
          </a:ln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BEB2B12F-9AB2-1025-6301-686E40CFF852}"/>
              </a:ext>
            </a:extLst>
          </p:cNvPr>
          <p:cNvSpPr txBox="1"/>
          <p:nvPr/>
        </p:nvSpPr>
        <p:spPr>
          <a:xfrm>
            <a:off x="8686800" y="3632886"/>
            <a:ext cx="311796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NO" dirty="0">
                <a:solidFill>
                  <a:schemeClr val="bg1">
                    <a:lumMod val="85000"/>
                  </a:schemeClr>
                </a:solidFill>
              </a:rPr>
              <a:t>Prompt input to setup dialogue</a:t>
            </a:r>
          </a:p>
        </p:txBody>
      </p: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7EDD0674-B0E0-914F-4792-617A574EA84C}"/>
              </a:ext>
            </a:extLst>
          </p:cNvPr>
          <p:cNvCxnSpPr>
            <a:cxnSpLocks/>
            <a:stCxn id="5" idx="1"/>
          </p:cNvCxnSpPr>
          <p:nvPr/>
        </p:nvCxnSpPr>
        <p:spPr>
          <a:xfrm flipH="1">
            <a:off x="5535827" y="3817552"/>
            <a:ext cx="3150973" cy="1162221"/>
          </a:xfrm>
          <a:prstGeom prst="straightConnector1">
            <a:avLst/>
          </a:prstGeom>
          <a:ln w="38100">
            <a:solidFill>
              <a:schemeClr val="bg1">
                <a:lumMod val="9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>
            <a:extLst>
              <a:ext uri="{FF2B5EF4-FFF2-40B4-BE49-F238E27FC236}">
                <a16:creationId xmlns:a16="http://schemas.microsoft.com/office/drawing/2014/main" id="{310DC6DE-8F55-46F1-5D48-9CB79BF6E1BE}"/>
              </a:ext>
            </a:extLst>
          </p:cNvPr>
          <p:cNvSpPr txBox="1"/>
          <p:nvPr/>
        </p:nvSpPr>
        <p:spPr>
          <a:xfrm>
            <a:off x="8686800" y="1347572"/>
            <a:ext cx="30224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NO" b="1" dirty="0">
                <a:solidFill>
                  <a:schemeClr val="bg1">
                    <a:lumMod val="85000"/>
                  </a:schemeClr>
                </a:solidFill>
              </a:rPr>
              <a:t>IMPORTANT</a:t>
            </a:r>
            <a:r>
              <a:rPr lang="en-NO" dirty="0">
                <a:solidFill>
                  <a:schemeClr val="bg1">
                    <a:lumMod val="85000"/>
                  </a:schemeClr>
                </a:solidFill>
              </a:rPr>
              <a:t>: Choosing GPT-4</a:t>
            </a:r>
          </a:p>
        </p:txBody>
      </p: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A52E77E1-17AA-404B-5B5C-1BBC5A831E9A}"/>
              </a:ext>
            </a:extLst>
          </p:cNvPr>
          <p:cNvCxnSpPr>
            <a:cxnSpLocks/>
            <a:stCxn id="8" idx="1"/>
          </p:cNvCxnSpPr>
          <p:nvPr/>
        </p:nvCxnSpPr>
        <p:spPr>
          <a:xfrm flipH="1" flipV="1">
            <a:off x="5387546" y="556054"/>
            <a:ext cx="3299254" cy="976184"/>
          </a:xfrm>
          <a:prstGeom prst="straightConnector1">
            <a:avLst/>
          </a:prstGeom>
          <a:ln w="38100">
            <a:solidFill>
              <a:schemeClr val="bg1">
                <a:lumMod val="9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>
            <a:extLst>
              <a:ext uri="{FF2B5EF4-FFF2-40B4-BE49-F238E27FC236}">
                <a16:creationId xmlns:a16="http://schemas.microsoft.com/office/drawing/2014/main" id="{2BCAED72-3AEC-4F2E-613B-3259D10F92F8}"/>
              </a:ext>
            </a:extLst>
          </p:cNvPr>
          <p:cNvSpPr txBox="1"/>
          <p:nvPr/>
        </p:nvSpPr>
        <p:spPr>
          <a:xfrm>
            <a:off x="8686800" y="4771765"/>
            <a:ext cx="3505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NO" dirty="0">
                <a:solidFill>
                  <a:schemeClr val="bg1">
                    <a:lumMod val="85000"/>
                  </a:schemeClr>
                </a:solidFill>
              </a:rPr>
              <a:t>Press </a:t>
            </a:r>
            <a:r>
              <a:rPr lang="en-NO" b="1" dirty="0">
                <a:solidFill>
                  <a:schemeClr val="bg1">
                    <a:lumMod val="85000"/>
                  </a:schemeClr>
                </a:solidFill>
              </a:rPr>
              <a:t>this icon </a:t>
            </a:r>
            <a:r>
              <a:rPr lang="en-NO" dirty="0">
                <a:solidFill>
                  <a:schemeClr val="bg1">
                    <a:lumMod val="85000"/>
                  </a:schemeClr>
                </a:solidFill>
              </a:rPr>
              <a:t>to start the dialogue</a:t>
            </a:r>
          </a:p>
        </p:txBody>
      </p: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172A2B5F-921A-1E59-0A1B-55B18CDBB125}"/>
              </a:ext>
            </a:extLst>
          </p:cNvPr>
          <p:cNvCxnSpPr>
            <a:cxnSpLocks/>
            <a:stCxn id="12" idx="1"/>
          </p:cNvCxnSpPr>
          <p:nvPr/>
        </p:nvCxnSpPr>
        <p:spPr>
          <a:xfrm flipH="1">
            <a:off x="6907427" y="4956431"/>
            <a:ext cx="1779373" cy="208008"/>
          </a:xfrm>
          <a:prstGeom prst="straightConnector1">
            <a:avLst/>
          </a:prstGeom>
          <a:ln w="38100">
            <a:solidFill>
              <a:schemeClr val="bg1">
                <a:lumMod val="9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5136949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8FBE3B-DAEA-1EAA-9E59-D909943470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0939" y="225977"/>
            <a:ext cx="4528930" cy="1325563"/>
          </a:xfrm>
        </p:spPr>
        <p:txBody>
          <a:bodyPr anchor="t">
            <a:normAutofit fontScale="90000"/>
          </a:bodyPr>
          <a:lstStyle/>
          <a:p>
            <a:r>
              <a:rPr lang="en-NO" dirty="0"/>
              <a:t>Dialogue examples</a:t>
            </a:r>
            <a:br>
              <a:rPr lang="en-NO" dirty="0"/>
            </a:br>
            <a:br>
              <a:rPr lang="en-NO" dirty="0"/>
            </a:br>
            <a:r>
              <a:rPr lang="en-NO" dirty="0"/>
              <a:t>JENS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B61B858-406C-0247-4818-D055E9D7614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67130" y="139148"/>
            <a:ext cx="6569766" cy="6569765"/>
          </a:xfrm>
        </p:spPr>
        <p:txBody>
          <a:bodyPr>
            <a:normAutofit fontScale="92500"/>
          </a:bodyPr>
          <a:lstStyle/>
          <a:p>
            <a:pPr marL="0" indent="0">
              <a:lnSpc>
                <a:spcPct val="160000"/>
              </a:lnSpc>
              <a:buNone/>
            </a:pPr>
            <a:r>
              <a:rPr lang="en-GB" sz="1800" b="1" dirty="0">
                <a:highlight>
                  <a:srgbClr val="00FF00"/>
                </a:highlight>
              </a:rPr>
              <a:t>Chatbot</a:t>
            </a:r>
            <a:r>
              <a:rPr lang="en-GB" sz="1800" dirty="0"/>
              <a:t>: </a:t>
            </a:r>
            <a:r>
              <a:rPr lang="en-GB" sz="1800" dirty="0" err="1"/>
              <a:t>Hei</a:t>
            </a:r>
            <a:r>
              <a:rPr lang="en-GB" sz="1800" dirty="0"/>
              <a:t>! </a:t>
            </a:r>
            <a:r>
              <a:rPr lang="en-GB" sz="1800" dirty="0" err="1"/>
              <a:t>Før</a:t>
            </a:r>
            <a:r>
              <a:rPr lang="en-GB" sz="1800" dirty="0"/>
              <a:t> vi starter, </a:t>
            </a:r>
            <a:r>
              <a:rPr lang="en-GB" sz="1800" dirty="0" err="1"/>
              <a:t>kan</a:t>
            </a:r>
            <a:r>
              <a:rPr lang="en-GB" sz="1800" dirty="0"/>
              <a:t> du </a:t>
            </a:r>
            <a:r>
              <a:rPr lang="en-GB" sz="1800" dirty="0" err="1"/>
              <a:t>fortelle</a:t>
            </a:r>
            <a:r>
              <a:rPr lang="en-GB" sz="1800" dirty="0"/>
              <a:t> meg </a:t>
            </a:r>
            <a:r>
              <a:rPr lang="en-GB" sz="1800" dirty="0" err="1"/>
              <a:t>hva</a:t>
            </a:r>
            <a:r>
              <a:rPr lang="en-GB" sz="1800" dirty="0"/>
              <a:t> </a:t>
            </a:r>
            <a:r>
              <a:rPr lang="en-GB" sz="1800" dirty="0" err="1"/>
              <a:t>jeg</a:t>
            </a:r>
            <a:r>
              <a:rPr lang="en-GB" sz="1800" dirty="0"/>
              <a:t> </a:t>
            </a:r>
            <a:r>
              <a:rPr lang="en-GB" sz="1800" dirty="0" err="1"/>
              <a:t>skal</a:t>
            </a:r>
            <a:r>
              <a:rPr lang="en-GB" sz="1800" dirty="0"/>
              <a:t> </a:t>
            </a:r>
            <a:r>
              <a:rPr lang="en-GB" sz="1800" dirty="0" err="1"/>
              <a:t>kalle</a:t>
            </a:r>
            <a:r>
              <a:rPr lang="en-GB" sz="1800" dirty="0"/>
              <a:t> </a:t>
            </a:r>
            <a:r>
              <a:rPr lang="en-GB" sz="1800" dirty="0" err="1"/>
              <a:t>deg</a:t>
            </a:r>
            <a:r>
              <a:rPr lang="en-GB" sz="1800" dirty="0"/>
              <a:t>?</a:t>
            </a:r>
          </a:p>
          <a:p>
            <a:pPr marL="0" indent="0">
              <a:lnSpc>
                <a:spcPct val="160000"/>
              </a:lnSpc>
              <a:buNone/>
            </a:pPr>
            <a:r>
              <a:rPr lang="en-GB" sz="1800" dirty="0">
                <a:highlight>
                  <a:srgbClr val="00FFFF"/>
                </a:highlight>
              </a:rPr>
              <a:t>Jens</a:t>
            </a:r>
            <a:r>
              <a:rPr lang="en-GB" sz="1800" dirty="0"/>
              <a:t>: Jens</a:t>
            </a:r>
          </a:p>
          <a:p>
            <a:pPr marL="0" indent="0">
              <a:lnSpc>
                <a:spcPct val="160000"/>
              </a:lnSpc>
              <a:buNone/>
            </a:pPr>
            <a:r>
              <a:rPr lang="en-GB" sz="1800" b="1" dirty="0">
                <a:highlight>
                  <a:srgbClr val="00FF00"/>
                </a:highlight>
              </a:rPr>
              <a:t>Chatbot</a:t>
            </a:r>
            <a:r>
              <a:rPr lang="en-GB" sz="1800" dirty="0"/>
              <a:t> : </a:t>
            </a:r>
            <a:r>
              <a:rPr lang="en-GB" sz="1800" dirty="0" err="1"/>
              <a:t>Hei</a:t>
            </a:r>
            <a:r>
              <a:rPr lang="en-GB" sz="1800" dirty="0"/>
              <a:t> Jens, det er </a:t>
            </a:r>
            <a:r>
              <a:rPr lang="en-GB" sz="1800" dirty="0" err="1"/>
              <a:t>hyggelig</a:t>
            </a:r>
            <a:r>
              <a:rPr lang="en-GB" sz="1800" dirty="0"/>
              <a:t> </a:t>
            </a:r>
            <a:r>
              <a:rPr lang="en-GB" sz="1800" dirty="0" err="1"/>
              <a:t>å</a:t>
            </a:r>
            <a:r>
              <a:rPr lang="en-GB" sz="1800" dirty="0"/>
              <a:t> </a:t>
            </a:r>
            <a:r>
              <a:rPr lang="en-GB" sz="1800" dirty="0" err="1"/>
              <a:t>arbeide</a:t>
            </a:r>
            <a:r>
              <a:rPr lang="en-GB" sz="1800" dirty="0"/>
              <a:t> </a:t>
            </a:r>
            <a:r>
              <a:rPr lang="en-GB" sz="1800" dirty="0" err="1"/>
              <a:t>sammen</a:t>
            </a:r>
            <a:r>
              <a:rPr lang="en-GB" sz="1800" dirty="0"/>
              <a:t> med deg. Vi </a:t>
            </a:r>
            <a:r>
              <a:rPr lang="en-GB" sz="1800" dirty="0" err="1"/>
              <a:t>skal</a:t>
            </a:r>
            <a:r>
              <a:rPr lang="en-GB" sz="1800" dirty="0"/>
              <a:t> </a:t>
            </a:r>
            <a:r>
              <a:rPr lang="en-GB" sz="1800" dirty="0" err="1"/>
              <a:t>altså</a:t>
            </a:r>
            <a:r>
              <a:rPr lang="en-GB" sz="1800" dirty="0"/>
              <a:t> </a:t>
            </a:r>
            <a:r>
              <a:rPr lang="en-GB" sz="1800" dirty="0" err="1"/>
              <a:t>utforske</a:t>
            </a:r>
            <a:r>
              <a:rPr lang="en-GB" sz="1800" dirty="0"/>
              <a:t> </a:t>
            </a:r>
            <a:r>
              <a:rPr lang="en-GB" sz="1800" dirty="0" err="1"/>
              <a:t>fagfeltet</a:t>
            </a:r>
            <a:r>
              <a:rPr lang="en-GB" sz="1800" dirty="0"/>
              <a:t> </a:t>
            </a:r>
            <a:r>
              <a:rPr lang="en-GB" sz="1800" dirty="0" err="1"/>
              <a:t>Menneske-Teknologi-Organisasjon</a:t>
            </a:r>
            <a:r>
              <a:rPr lang="en-GB" sz="1800" dirty="0"/>
              <a:t> (MTO). </a:t>
            </a:r>
            <a:r>
              <a:rPr lang="en-GB" sz="1800" dirty="0" err="1"/>
              <a:t>Hva</a:t>
            </a:r>
            <a:r>
              <a:rPr lang="en-GB" sz="1800" dirty="0"/>
              <a:t> er det </a:t>
            </a:r>
            <a:r>
              <a:rPr lang="en-GB" sz="1800" dirty="0" err="1"/>
              <a:t>første</a:t>
            </a:r>
            <a:r>
              <a:rPr lang="en-GB" sz="1800" dirty="0"/>
              <a:t> </a:t>
            </a:r>
            <a:r>
              <a:rPr lang="en-GB" sz="1800" dirty="0" err="1"/>
              <a:t>som</a:t>
            </a:r>
            <a:r>
              <a:rPr lang="en-GB" sz="1800" dirty="0"/>
              <a:t> faller </a:t>
            </a:r>
            <a:r>
              <a:rPr lang="en-GB" sz="1800" dirty="0" err="1"/>
              <a:t>deg</a:t>
            </a:r>
            <a:r>
              <a:rPr lang="en-GB" sz="1800" dirty="0"/>
              <a:t> inn </a:t>
            </a:r>
            <a:r>
              <a:rPr lang="en-GB" sz="1800" dirty="0" err="1"/>
              <a:t>når</a:t>
            </a:r>
            <a:r>
              <a:rPr lang="en-GB" sz="1800" dirty="0"/>
              <a:t> du </a:t>
            </a:r>
            <a:r>
              <a:rPr lang="en-GB" sz="1800" dirty="0" err="1"/>
              <a:t>hører</a:t>
            </a:r>
            <a:r>
              <a:rPr lang="en-GB" sz="1800" dirty="0"/>
              <a:t> </a:t>
            </a:r>
            <a:r>
              <a:rPr lang="en-GB" sz="1800" dirty="0" err="1"/>
              <a:t>dette</a:t>
            </a:r>
            <a:r>
              <a:rPr lang="en-GB" sz="1800" dirty="0"/>
              <a:t> </a:t>
            </a:r>
            <a:r>
              <a:rPr lang="en-GB" sz="1800" dirty="0" err="1"/>
              <a:t>begrepet</a:t>
            </a:r>
            <a:r>
              <a:rPr lang="en-GB" sz="1800" dirty="0"/>
              <a:t>?</a:t>
            </a:r>
          </a:p>
          <a:p>
            <a:pPr marL="0" indent="0">
              <a:lnSpc>
                <a:spcPct val="160000"/>
              </a:lnSpc>
              <a:buNone/>
            </a:pPr>
            <a:r>
              <a:rPr lang="en-GB" sz="1800" dirty="0">
                <a:highlight>
                  <a:srgbClr val="00FFFF"/>
                </a:highlight>
              </a:rPr>
              <a:t>Jens </a:t>
            </a:r>
            <a:r>
              <a:rPr lang="en-GB" sz="1800" dirty="0"/>
              <a:t>: </a:t>
            </a:r>
            <a:r>
              <a:rPr lang="en-GB" sz="1800" dirty="0" err="1"/>
              <a:t>Samhandlingen</a:t>
            </a:r>
            <a:r>
              <a:rPr lang="en-GB" sz="1800" dirty="0"/>
              <a:t> </a:t>
            </a:r>
            <a:r>
              <a:rPr lang="en-GB" sz="1800" dirty="0" err="1"/>
              <a:t>mellom</a:t>
            </a:r>
            <a:r>
              <a:rPr lang="en-GB" sz="1800" dirty="0"/>
              <a:t> </a:t>
            </a:r>
            <a:r>
              <a:rPr lang="en-GB" sz="1800" dirty="0" err="1"/>
              <a:t>menneske</a:t>
            </a:r>
            <a:r>
              <a:rPr lang="en-GB" sz="1800" dirty="0"/>
              <a:t>, </a:t>
            </a:r>
            <a:r>
              <a:rPr lang="en-GB" sz="1800" dirty="0" err="1"/>
              <a:t>teknologi</a:t>
            </a:r>
            <a:r>
              <a:rPr lang="en-GB" sz="1800" dirty="0"/>
              <a:t> </a:t>
            </a:r>
            <a:r>
              <a:rPr lang="en-GB" sz="1800" dirty="0" err="1"/>
              <a:t>og</a:t>
            </a:r>
            <a:r>
              <a:rPr lang="en-GB" sz="1800" dirty="0"/>
              <a:t> </a:t>
            </a:r>
            <a:r>
              <a:rPr lang="en-GB" sz="1800" dirty="0" err="1"/>
              <a:t>organisasjon</a:t>
            </a:r>
            <a:endParaRPr lang="en-GB" sz="1800" dirty="0"/>
          </a:p>
          <a:p>
            <a:pPr marL="0" indent="0">
              <a:lnSpc>
                <a:spcPct val="160000"/>
              </a:lnSpc>
              <a:buNone/>
            </a:pPr>
            <a:r>
              <a:rPr lang="en-GB" sz="1800" b="1" dirty="0">
                <a:highlight>
                  <a:srgbClr val="00FF00"/>
                </a:highlight>
              </a:rPr>
              <a:t>Chatbot</a:t>
            </a:r>
            <a:r>
              <a:rPr lang="en-GB" sz="1800" dirty="0"/>
              <a:t> : </a:t>
            </a:r>
            <a:r>
              <a:rPr lang="en-GB" sz="1800" dirty="0" err="1"/>
              <a:t>Absolutt</a:t>
            </a:r>
            <a:r>
              <a:rPr lang="en-GB" sz="1800" dirty="0"/>
              <a:t>, Jens. Dette er </a:t>
            </a:r>
            <a:r>
              <a:rPr lang="en-GB" sz="1800" dirty="0" err="1"/>
              <a:t>en</a:t>
            </a:r>
            <a:r>
              <a:rPr lang="en-GB" sz="1800" dirty="0"/>
              <a:t> </a:t>
            </a:r>
            <a:r>
              <a:rPr lang="en-GB" sz="1800" dirty="0" err="1"/>
              <a:t>viktig</a:t>
            </a:r>
            <a:r>
              <a:rPr lang="en-GB" sz="1800" dirty="0"/>
              <a:t> del </a:t>
            </a:r>
            <a:r>
              <a:rPr lang="en-GB" sz="1800" dirty="0" err="1"/>
              <a:t>av</a:t>
            </a:r>
            <a:r>
              <a:rPr lang="en-GB" sz="1800" dirty="0"/>
              <a:t> MTO. Men </a:t>
            </a:r>
            <a:r>
              <a:rPr lang="en-GB" sz="1800" dirty="0" err="1"/>
              <a:t>hvis</a:t>
            </a:r>
            <a:r>
              <a:rPr lang="en-GB" sz="1800" dirty="0"/>
              <a:t> vi </a:t>
            </a:r>
            <a:r>
              <a:rPr lang="en-GB" sz="1800" dirty="0" err="1"/>
              <a:t>dykker</a:t>
            </a:r>
            <a:r>
              <a:rPr lang="en-GB" sz="1800" dirty="0"/>
              <a:t> </a:t>
            </a:r>
            <a:r>
              <a:rPr lang="en-GB" sz="1800" dirty="0" err="1"/>
              <a:t>litt</a:t>
            </a:r>
            <a:r>
              <a:rPr lang="en-GB" sz="1800" dirty="0"/>
              <a:t> </a:t>
            </a:r>
            <a:r>
              <a:rPr lang="en-GB" sz="1800" dirty="0" err="1"/>
              <a:t>dypere</a:t>
            </a:r>
            <a:r>
              <a:rPr lang="en-GB" sz="1800" dirty="0"/>
              <a:t>, </a:t>
            </a:r>
            <a:r>
              <a:rPr lang="en-GB" sz="1800" dirty="0" err="1"/>
              <a:t>hva</a:t>
            </a:r>
            <a:r>
              <a:rPr lang="en-GB" sz="1800" dirty="0"/>
              <a:t> </a:t>
            </a:r>
            <a:r>
              <a:rPr lang="en-GB" sz="1800" dirty="0" err="1"/>
              <a:t>mener</a:t>
            </a:r>
            <a:r>
              <a:rPr lang="en-GB" sz="1800" dirty="0"/>
              <a:t> du </a:t>
            </a:r>
            <a:r>
              <a:rPr lang="en-GB" sz="1800" dirty="0" err="1"/>
              <a:t>kan</a:t>
            </a:r>
            <a:r>
              <a:rPr lang="en-GB" sz="1800" dirty="0"/>
              <a:t> </a:t>
            </a:r>
            <a:r>
              <a:rPr lang="en-GB" sz="1800" dirty="0" err="1"/>
              <a:t>være</a:t>
            </a:r>
            <a:r>
              <a:rPr lang="en-GB" sz="1800" dirty="0"/>
              <a:t> den </a:t>
            </a:r>
            <a:r>
              <a:rPr lang="en-GB" sz="1800" dirty="0" err="1"/>
              <a:t>spesifikke</a:t>
            </a:r>
            <a:r>
              <a:rPr lang="en-GB" sz="1800" dirty="0"/>
              <a:t> </a:t>
            </a:r>
            <a:r>
              <a:rPr lang="en-GB" sz="1800" dirty="0" err="1"/>
              <a:t>rollen</a:t>
            </a:r>
            <a:r>
              <a:rPr lang="en-GB" sz="1800" dirty="0"/>
              <a:t> </a:t>
            </a:r>
            <a:r>
              <a:rPr lang="en-GB" sz="1800" dirty="0" err="1"/>
              <a:t>til</a:t>
            </a:r>
            <a:r>
              <a:rPr lang="en-GB" sz="1800" dirty="0"/>
              <a:t> </a:t>
            </a:r>
            <a:r>
              <a:rPr lang="en-GB" sz="1800" dirty="0" err="1"/>
              <a:t>hvert</a:t>
            </a:r>
            <a:r>
              <a:rPr lang="en-GB" sz="1800" dirty="0"/>
              <a:t> element - </a:t>
            </a:r>
            <a:r>
              <a:rPr lang="en-GB" sz="1800" dirty="0" err="1"/>
              <a:t>menneske</a:t>
            </a:r>
            <a:r>
              <a:rPr lang="en-GB" sz="1800" dirty="0"/>
              <a:t>, </a:t>
            </a:r>
            <a:r>
              <a:rPr lang="en-GB" sz="1800" dirty="0" err="1"/>
              <a:t>teknologi</a:t>
            </a:r>
            <a:r>
              <a:rPr lang="en-GB" sz="1800" dirty="0"/>
              <a:t> </a:t>
            </a:r>
            <a:r>
              <a:rPr lang="en-GB" sz="1800" dirty="0" err="1"/>
              <a:t>og</a:t>
            </a:r>
            <a:r>
              <a:rPr lang="en-GB" sz="1800" dirty="0"/>
              <a:t> </a:t>
            </a:r>
            <a:r>
              <a:rPr lang="en-GB" sz="1800" dirty="0" err="1"/>
              <a:t>organisasjon</a:t>
            </a:r>
            <a:r>
              <a:rPr lang="en-GB" sz="1800" dirty="0"/>
              <a:t> - </a:t>
            </a:r>
            <a:r>
              <a:rPr lang="en-GB" sz="1800" dirty="0" err="1"/>
              <a:t>innen</a:t>
            </a:r>
            <a:r>
              <a:rPr lang="en-GB" sz="1800" dirty="0"/>
              <a:t> </a:t>
            </a:r>
            <a:r>
              <a:rPr lang="en-GB" sz="1800" dirty="0" err="1"/>
              <a:t>dette</a:t>
            </a:r>
            <a:r>
              <a:rPr lang="en-GB" sz="1800" dirty="0"/>
              <a:t> </a:t>
            </a:r>
            <a:r>
              <a:rPr lang="en-GB" sz="1800" dirty="0" err="1"/>
              <a:t>fagfeltet</a:t>
            </a:r>
            <a:r>
              <a:rPr lang="en-GB" sz="1800" dirty="0"/>
              <a:t>? </a:t>
            </a:r>
            <a:r>
              <a:rPr lang="en-GB" sz="1800" dirty="0" err="1"/>
              <a:t>Og</a:t>
            </a:r>
            <a:r>
              <a:rPr lang="en-GB" sz="1800" dirty="0"/>
              <a:t> </a:t>
            </a:r>
            <a:r>
              <a:rPr lang="en-GB" sz="1800" dirty="0" err="1"/>
              <a:t>hvordan</a:t>
            </a:r>
            <a:r>
              <a:rPr lang="en-GB" sz="1800" dirty="0"/>
              <a:t> </a:t>
            </a:r>
            <a:r>
              <a:rPr lang="en-GB" sz="1800" dirty="0" err="1"/>
              <a:t>kan</a:t>
            </a:r>
            <a:r>
              <a:rPr lang="en-GB" sz="1800" dirty="0"/>
              <a:t> de </a:t>
            </a:r>
            <a:r>
              <a:rPr lang="en-GB" sz="1800" dirty="0" err="1"/>
              <a:t>påvirke</a:t>
            </a:r>
            <a:r>
              <a:rPr lang="en-GB" sz="1800" dirty="0"/>
              <a:t> </a:t>
            </a:r>
            <a:r>
              <a:rPr lang="en-GB" sz="1800" dirty="0" err="1"/>
              <a:t>hverandre</a:t>
            </a:r>
            <a:r>
              <a:rPr lang="en-GB" sz="1800" dirty="0"/>
              <a:t>?</a:t>
            </a:r>
          </a:p>
          <a:p>
            <a:pPr marL="0" indent="0">
              <a:lnSpc>
                <a:spcPct val="160000"/>
              </a:lnSpc>
              <a:buNone/>
            </a:pPr>
            <a:r>
              <a:rPr lang="en-GB" sz="1800" dirty="0">
                <a:highlight>
                  <a:srgbClr val="00FFFF"/>
                </a:highlight>
              </a:rPr>
              <a:t>Jens </a:t>
            </a:r>
            <a:r>
              <a:rPr lang="en-GB" sz="1800" dirty="0"/>
              <a:t>: </a:t>
            </a:r>
            <a:r>
              <a:rPr lang="en-GB" sz="1800" dirty="0" err="1"/>
              <a:t>Mennesker</a:t>
            </a:r>
            <a:r>
              <a:rPr lang="en-GB" sz="1800" dirty="0"/>
              <a:t> </a:t>
            </a:r>
            <a:r>
              <a:rPr lang="en-GB" sz="1800" dirty="0" err="1"/>
              <a:t>utgjør</a:t>
            </a:r>
            <a:r>
              <a:rPr lang="en-GB" sz="1800" dirty="0"/>
              <a:t> </a:t>
            </a:r>
            <a:r>
              <a:rPr lang="en-GB" sz="1800" dirty="0" err="1"/>
              <a:t>organisasjoner</a:t>
            </a:r>
            <a:r>
              <a:rPr lang="en-GB" sz="1800" dirty="0"/>
              <a:t>, </a:t>
            </a:r>
            <a:r>
              <a:rPr lang="en-GB" sz="1800" dirty="0" err="1"/>
              <a:t>og</a:t>
            </a:r>
            <a:r>
              <a:rPr lang="en-GB" sz="1800" dirty="0"/>
              <a:t> </a:t>
            </a:r>
            <a:r>
              <a:rPr lang="en-GB" sz="1800" dirty="0" err="1"/>
              <a:t>mennesker</a:t>
            </a:r>
            <a:r>
              <a:rPr lang="en-GB" sz="1800" dirty="0"/>
              <a:t> </a:t>
            </a:r>
            <a:r>
              <a:rPr lang="en-GB" sz="1800" dirty="0" err="1"/>
              <a:t>har</a:t>
            </a:r>
            <a:r>
              <a:rPr lang="en-GB" sz="1800" dirty="0"/>
              <a:t> </a:t>
            </a:r>
            <a:r>
              <a:rPr lang="en-GB" sz="1800" dirty="0" err="1"/>
              <a:t>utviklet</a:t>
            </a:r>
            <a:r>
              <a:rPr lang="en-GB" sz="1800" dirty="0"/>
              <a:t> </a:t>
            </a:r>
            <a:r>
              <a:rPr lang="en-GB" sz="1800" dirty="0" err="1"/>
              <a:t>teknologien</a:t>
            </a:r>
            <a:r>
              <a:rPr lang="en-GB" sz="1800" dirty="0"/>
              <a:t> </a:t>
            </a:r>
            <a:r>
              <a:rPr lang="en-GB" sz="1800" dirty="0" err="1"/>
              <a:t>som</a:t>
            </a:r>
            <a:r>
              <a:rPr lang="en-GB" sz="1800" dirty="0"/>
              <a:t> </a:t>
            </a:r>
            <a:r>
              <a:rPr lang="en-GB" sz="1800" dirty="0" err="1"/>
              <a:t>brukes</a:t>
            </a:r>
            <a:r>
              <a:rPr lang="en-GB" sz="1800" dirty="0"/>
              <a:t> I </a:t>
            </a:r>
            <a:r>
              <a:rPr lang="en-GB" sz="1800" dirty="0" err="1"/>
              <a:t>organisasjoner</a:t>
            </a:r>
            <a:r>
              <a:rPr lang="en-GB" sz="1800" dirty="0"/>
              <a:t> for </a:t>
            </a:r>
            <a:r>
              <a:rPr lang="en-GB" sz="1800" dirty="0" err="1"/>
              <a:t>å</a:t>
            </a:r>
            <a:r>
              <a:rPr lang="en-GB" sz="1800" dirty="0"/>
              <a:t> for </a:t>
            </a:r>
            <a:r>
              <a:rPr lang="en-GB" sz="1800" dirty="0" err="1"/>
              <a:t>eksempel</a:t>
            </a:r>
            <a:r>
              <a:rPr lang="en-GB" sz="1800" dirty="0"/>
              <a:t> </a:t>
            </a:r>
            <a:r>
              <a:rPr lang="en-GB" sz="1800" dirty="0" err="1"/>
              <a:t>gjøre</a:t>
            </a:r>
            <a:r>
              <a:rPr lang="en-GB" sz="1800" dirty="0"/>
              <a:t> </a:t>
            </a:r>
            <a:r>
              <a:rPr lang="en-GB" sz="1800" dirty="0" err="1"/>
              <a:t>arbeidet</a:t>
            </a:r>
            <a:r>
              <a:rPr lang="en-GB" sz="1800" dirty="0"/>
              <a:t> </a:t>
            </a:r>
            <a:r>
              <a:rPr lang="en-GB" sz="1800" dirty="0" err="1"/>
              <a:t>lettere</a:t>
            </a:r>
            <a:r>
              <a:rPr lang="en-GB" sz="1800" dirty="0"/>
              <a:t> </a:t>
            </a:r>
            <a:r>
              <a:rPr lang="en-GB" sz="1800" dirty="0" err="1"/>
              <a:t>eller</a:t>
            </a:r>
            <a:r>
              <a:rPr lang="en-GB" sz="1800" dirty="0"/>
              <a:t> </a:t>
            </a:r>
            <a:r>
              <a:rPr lang="en-GB" sz="1800" dirty="0" err="1"/>
              <a:t>mer</a:t>
            </a:r>
            <a:r>
              <a:rPr lang="en-GB" sz="1800" dirty="0"/>
              <a:t> </a:t>
            </a:r>
            <a:r>
              <a:rPr lang="en-GB" sz="1800" dirty="0" err="1"/>
              <a:t>effektivt</a:t>
            </a:r>
            <a:r>
              <a:rPr lang="en-GB" sz="1800" dirty="0"/>
              <a:t>. De </a:t>
            </a:r>
            <a:r>
              <a:rPr lang="en-GB" sz="1800" dirty="0" err="1"/>
              <a:t>tre</a:t>
            </a:r>
            <a:r>
              <a:rPr lang="en-GB" sz="1800" dirty="0"/>
              <a:t> er </a:t>
            </a:r>
            <a:r>
              <a:rPr lang="en-GB" sz="1800" dirty="0" err="1"/>
              <a:t>gjensidig</a:t>
            </a:r>
            <a:r>
              <a:rPr lang="en-GB" sz="1800" dirty="0"/>
              <a:t> </a:t>
            </a:r>
            <a:r>
              <a:rPr lang="en-GB" sz="1800" dirty="0" err="1"/>
              <a:t>avhengig</a:t>
            </a:r>
            <a:r>
              <a:rPr lang="en-GB" sz="1800" dirty="0"/>
              <a:t> </a:t>
            </a:r>
            <a:r>
              <a:rPr lang="en-GB" sz="1800" dirty="0" err="1"/>
              <a:t>av</a:t>
            </a:r>
            <a:r>
              <a:rPr lang="en-GB" sz="1800" dirty="0"/>
              <a:t> </a:t>
            </a:r>
            <a:r>
              <a:rPr lang="en-GB" sz="1800" dirty="0" err="1"/>
              <a:t>hverandre</a:t>
            </a:r>
            <a:r>
              <a:rPr lang="en-GB" sz="1800" dirty="0"/>
              <a:t> for </a:t>
            </a:r>
            <a:r>
              <a:rPr lang="en-GB" sz="1800" dirty="0" err="1"/>
              <a:t>å</a:t>
            </a:r>
            <a:r>
              <a:rPr lang="en-GB" sz="1800" dirty="0"/>
              <a:t> </a:t>
            </a:r>
            <a:r>
              <a:rPr lang="en-GB" sz="1800" dirty="0" err="1"/>
              <a:t>fungere</a:t>
            </a:r>
            <a:endParaRPr lang="en-NO" sz="1800" dirty="0"/>
          </a:p>
        </p:txBody>
      </p:sp>
    </p:spTree>
    <p:extLst>
      <p:ext uri="{BB962C8B-B14F-4D97-AF65-F5344CB8AC3E}">
        <p14:creationId xmlns:p14="http://schemas.microsoft.com/office/powerpoint/2010/main" val="215004654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8FBE3B-DAEA-1EAA-9E59-D909943470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8904" y="225977"/>
            <a:ext cx="4880113" cy="4117423"/>
          </a:xfrm>
        </p:spPr>
        <p:txBody>
          <a:bodyPr anchor="t">
            <a:normAutofit/>
          </a:bodyPr>
          <a:lstStyle/>
          <a:p>
            <a:r>
              <a:rPr lang="en-NO" dirty="0"/>
              <a:t>Evaluation examples</a:t>
            </a:r>
            <a:br>
              <a:rPr lang="en-NO" dirty="0"/>
            </a:br>
            <a:br>
              <a:rPr lang="en-NO" dirty="0"/>
            </a:br>
            <a:r>
              <a:rPr lang="en-NO" i="1" dirty="0"/>
              <a:t>JENS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B61B858-406C-0247-4818-D055E9D7614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67130" y="139148"/>
            <a:ext cx="6569766" cy="6569765"/>
          </a:xfrm>
        </p:spPr>
        <p:txBody>
          <a:bodyPr anchor="ctr">
            <a:normAutofit/>
          </a:bodyPr>
          <a:lstStyle/>
          <a:p>
            <a:pPr marL="0" indent="0">
              <a:lnSpc>
                <a:spcPct val="160000"/>
              </a:lnSpc>
              <a:buNone/>
            </a:pPr>
            <a:r>
              <a:rPr lang="en-GB" sz="2000" dirty="0"/>
              <a:t>“</a:t>
            </a:r>
            <a:r>
              <a:rPr lang="en-GB" sz="2000" i="1" dirty="0"/>
              <a:t>GPT </a:t>
            </a:r>
            <a:r>
              <a:rPr lang="en-GB" sz="2000" i="1" dirty="0" err="1"/>
              <a:t>UiO</a:t>
            </a:r>
            <a:r>
              <a:rPr lang="en-GB" sz="2000" i="1" dirty="0"/>
              <a:t> </a:t>
            </a:r>
            <a:r>
              <a:rPr lang="en-GB" sz="2000" i="1" dirty="0" err="1"/>
              <a:t>genererer</a:t>
            </a:r>
            <a:r>
              <a:rPr lang="en-GB" sz="2000" i="1" dirty="0"/>
              <a:t> </a:t>
            </a:r>
            <a:r>
              <a:rPr lang="en-GB" sz="2000" i="1" dirty="0" err="1"/>
              <a:t>gode</a:t>
            </a:r>
            <a:r>
              <a:rPr lang="en-GB" sz="2000" i="1" dirty="0"/>
              <a:t> </a:t>
            </a:r>
            <a:r>
              <a:rPr lang="en-GB" sz="2000" i="1" dirty="0" err="1"/>
              <a:t>svar</a:t>
            </a:r>
            <a:r>
              <a:rPr lang="en-GB" sz="2000" i="1" dirty="0"/>
              <a:t> </a:t>
            </a:r>
            <a:r>
              <a:rPr lang="en-GB" sz="2000" i="1" dirty="0" err="1"/>
              <a:t>samtidig</a:t>
            </a:r>
            <a:r>
              <a:rPr lang="en-GB" sz="2000" i="1" dirty="0"/>
              <a:t> </a:t>
            </a:r>
            <a:r>
              <a:rPr lang="en-GB" sz="2000" i="1" dirty="0" err="1"/>
              <a:t>som</a:t>
            </a:r>
            <a:r>
              <a:rPr lang="en-GB" sz="2000" i="1" dirty="0"/>
              <a:t> den </a:t>
            </a:r>
            <a:r>
              <a:rPr lang="en-GB" sz="2000" i="1" dirty="0" err="1"/>
              <a:t>engasjerer</a:t>
            </a:r>
            <a:r>
              <a:rPr lang="en-GB" sz="2000" i="1" dirty="0"/>
              <a:t> meg </a:t>
            </a:r>
            <a:r>
              <a:rPr lang="en-GB" sz="2000" i="1" dirty="0" err="1"/>
              <a:t>som</a:t>
            </a:r>
            <a:r>
              <a:rPr lang="en-GB" sz="2000" i="1" dirty="0"/>
              <a:t> </a:t>
            </a:r>
            <a:r>
              <a:rPr lang="en-GB" sz="2000" i="1" dirty="0" err="1"/>
              <a:t>bruker</a:t>
            </a:r>
            <a:r>
              <a:rPr lang="en-GB" sz="2000" i="1" dirty="0"/>
              <a:t> </a:t>
            </a:r>
            <a:r>
              <a:rPr lang="en-GB" sz="2000" i="1" dirty="0" err="1"/>
              <a:t>til</a:t>
            </a:r>
            <a:r>
              <a:rPr lang="en-GB" sz="2000" i="1" dirty="0"/>
              <a:t> </a:t>
            </a:r>
            <a:r>
              <a:rPr lang="en-GB" sz="2000" i="1" dirty="0" err="1"/>
              <a:t>å</a:t>
            </a:r>
            <a:r>
              <a:rPr lang="en-GB" sz="2000" i="1" dirty="0"/>
              <a:t> </a:t>
            </a:r>
            <a:r>
              <a:rPr lang="en-GB" sz="2000" i="1" dirty="0" err="1"/>
              <a:t>tenke</a:t>
            </a:r>
            <a:r>
              <a:rPr lang="en-GB" sz="2000" i="1" dirty="0"/>
              <a:t> over </a:t>
            </a:r>
            <a:r>
              <a:rPr lang="en-GB" sz="2000" i="1" dirty="0" err="1"/>
              <a:t>hva</a:t>
            </a:r>
            <a:r>
              <a:rPr lang="en-GB" sz="2000" i="1" dirty="0"/>
              <a:t> </a:t>
            </a:r>
            <a:r>
              <a:rPr lang="en-GB" sz="2000" i="1" dirty="0" err="1"/>
              <a:t>jeg</a:t>
            </a:r>
            <a:r>
              <a:rPr lang="en-GB" sz="2000" i="1" dirty="0"/>
              <a:t> </a:t>
            </a:r>
            <a:r>
              <a:rPr lang="en-GB" sz="2000" i="1" dirty="0" err="1"/>
              <a:t>skal</a:t>
            </a:r>
            <a:r>
              <a:rPr lang="en-GB" sz="2000" i="1" dirty="0"/>
              <a:t> </a:t>
            </a:r>
            <a:r>
              <a:rPr lang="en-GB" sz="2000" i="1" dirty="0" err="1"/>
              <a:t>svare</a:t>
            </a:r>
            <a:r>
              <a:rPr lang="en-GB" sz="2000" i="1" dirty="0"/>
              <a:t> </a:t>
            </a:r>
            <a:r>
              <a:rPr lang="en-GB" sz="2000" i="1" dirty="0" err="1"/>
              <a:t>tilbake</a:t>
            </a:r>
            <a:r>
              <a:rPr lang="en-GB" sz="2000" i="1" dirty="0"/>
              <a:t>.”</a:t>
            </a:r>
          </a:p>
          <a:p>
            <a:pPr marL="0" indent="0">
              <a:lnSpc>
                <a:spcPct val="160000"/>
              </a:lnSpc>
              <a:buNone/>
            </a:pPr>
            <a:endParaRPr lang="en-GB" sz="2000" i="1" dirty="0"/>
          </a:p>
          <a:p>
            <a:pPr marL="0" indent="0">
              <a:lnSpc>
                <a:spcPct val="160000"/>
              </a:lnSpc>
              <a:buNone/>
            </a:pPr>
            <a:r>
              <a:rPr lang="en-GB" sz="2000" i="1" dirty="0"/>
              <a:t>“GBT </a:t>
            </a:r>
            <a:r>
              <a:rPr lang="en-GB" sz="2000" i="1" dirty="0" err="1"/>
              <a:t>gir</a:t>
            </a:r>
            <a:r>
              <a:rPr lang="en-GB" sz="2000" i="1" dirty="0"/>
              <a:t> </a:t>
            </a:r>
            <a:r>
              <a:rPr lang="en-GB" sz="2000" i="1" dirty="0" err="1"/>
              <a:t>derfor</a:t>
            </a:r>
            <a:r>
              <a:rPr lang="en-GB" sz="2000" i="1" dirty="0"/>
              <a:t> </a:t>
            </a:r>
            <a:r>
              <a:rPr lang="en-GB" sz="2000" i="1" dirty="0" err="1"/>
              <a:t>ukompliserte</a:t>
            </a:r>
            <a:r>
              <a:rPr lang="en-GB" sz="2000" i="1" dirty="0"/>
              <a:t> </a:t>
            </a:r>
            <a:r>
              <a:rPr lang="en-GB" sz="2000" i="1" dirty="0" err="1"/>
              <a:t>svar</a:t>
            </a:r>
            <a:r>
              <a:rPr lang="en-GB" sz="2000" i="1" dirty="0"/>
              <a:t> </a:t>
            </a:r>
            <a:r>
              <a:rPr lang="en-GB" sz="2000" i="1" dirty="0" err="1"/>
              <a:t>som</a:t>
            </a:r>
            <a:r>
              <a:rPr lang="en-GB" sz="2000" i="1" dirty="0"/>
              <a:t> er </a:t>
            </a:r>
            <a:r>
              <a:rPr lang="en-GB" sz="2000" i="1" dirty="0" err="1"/>
              <a:t>lett</a:t>
            </a:r>
            <a:r>
              <a:rPr lang="en-GB" sz="2000" i="1" dirty="0"/>
              <a:t> </a:t>
            </a:r>
            <a:r>
              <a:rPr lang="en-GB" sz="2000" i="1" dirty="0" err="1"/>
              <a:t>fordøyelige</a:t>
            </a:r>
            <a:r>
              <a:rPr lang="en-GB" sz="2000" i="1" dirty="0"/>
              <a:t> for</a:t>
            </a:r>
          </a:p>
          <a:p>
            <a:pPr marL="0" indent="0">
              <a:lnSpc>
                <a:spcPct val="160000"/>
              </a:lnSpc>
              <a:buNone/>
            </a:pPr>
            <a:r>
              <a:rPr lang="en-GB" sz="2000" i="1" dirty="0" err="1"/>
              <a:t>brukeren</a:t>
            </a:r>
            <a:r>
              <a:rPr lang="en-GB" sz="2000" i="1" dirty="0"/>
              <a:t>, </a:t>
            </a:r>
            <a:r>
              <a:rPr lang="en-GB" sz="2000" i="1" dirty="0" err="1"/>
              <a:t>samtidig</a:t>
            </a:r>
            <a:r>
              <a:rPr lang="en-GB" sz="2000" i="1" dirty="0"/>
              <a:t> </a:t>
            </a:r>
            <a:r>
              <a:rPr lang="en-GB" sz="2000" i="1" dirty="0" err="1"/>
              <a:t>som</a:t>
            </a:r>
            <a:r>
              <a:rPr lang="en-GB" sz="2000" i="1" dirty="0"/>
              <a:t> den </a:t>
            </a:r>
            <a:r>
              <a:rPr lang="en-GB" sz="2000" i="1" dirty="0" err="1"/>
              <a:t>greier</a:t>
            </a:r>
            <a:r>
              <a:rPr lang="en-GB" sz="2000" i="1" dirty="0"/>
              <a:t> </a:t>
            </a:r>
            <a:r>
              <a:rPr lang="en-GB" sz="2000" i="1" dirty="0" err="1"/>
              <a:t>å</a:t>
            </a:r>
            <a:r>
              <a:rPr lang="en-GB" sz="2000" i="1" dirty="0"/>
              <a:t> </a:t>
            </a:r>
            <a:r>
              <a:rPr lang="en-GB" sz="2000" i="1" dirty="0" err="1"/>
              <a:t>skape</a:t>
            </a:r>
            <a:r>
              <a:rPr lang="en-GB" sz="2000" i="1" dirty="0"/>
              <a:t> </a:t>
            </a:r>
            <a:r>
              <a:rPr lang="en-GB" sz="2000" i="1" dirty="0" err="1"/>
              <a:t>refleksjon</a:t>
            </a:r>
            <a:r>
              <a:rPr lang="en-GB" sz="2000" i="1" dirty="0"/>
              <a:t>”</a:t>
            </a:r>
          </a:p>
          <a:p>
            <a:pPr marL="0" indent="0">
              <a:lnSpc>
                <a:spcPct val="160000"/>
              </a:lnSpc>
              <a:buNone/>
            </a:pPr>
            <a:r>
              <a:rPr lang="en-GB" sz="2000" i="1" dirty="0"/>
              <a:t> </a:t>
            </a:r>
          </a:p>
          <a:p>
            <a:pPr marL="0" indent="0">
              <a:lnSpc>
                <a:spcPct val="160000"/>
              </a:lnSpc>
              <a:buNone/>
            </a:pPr>
            <a:r>
              <a:rPr lang="en-GB" sz="2000" dirty="0"/>
              <a:t>“</a:t>
            </a:r>
            <a:r>
              <a:rPr lang="en-GB" sz="2000" i="1" dirty="0" err="1"/>
              <a:t>Svarene</a:t>
            </a:r>
            <a:r>
              <a:rPr lang="en-GB" sz="2000" i="1" dirty="0"/>
              <a:t> </a:t>
            </a:r>
            <a:r>
              <a:rPr lang="en-GB" sz="2000" i="1" dirty="0" err="1"/>
              <a:t>som</a:t>
            </a:r>
            <a:r>
              <a:rPr lang="en-GB" sz="2000" i="1" dirty="0"/>
              <a:t> </a:t>
            </a:r>
            <a:r>
              <a:rPr lang="en-GB" sz="2000" i="1" dirty="0" err="1"/>
              <a:t>chatten</a:t>
            </a:r>
            <a:r>
              <a:rPr lang="en-GB" sz="2000" i="1" dirty="0"/>
              <a:t> </a:t>
            </a:r>
            <a:r>
              <a:rPr lang="en-GB" sz="2000" i="1" dirty="0" err="1"/>
              <a:t>gir</a:t>
            </a:r>
            <a:r>
              <a:rPr lang="en-GB" sz="2000" i="1" dirty="0"/>
              <a:t> </a:t>
            </a:r>
            <a:r>
              <a:rPr lang="en-GB" sz="2000" i="1" dirty="0" err="1"/>
              <a:t>virker</a:t>
            </a:r>
            <a:r>
              <a:rPr lang="en-GB" sz="2000" i="1" dirty="0"/>
              <a:t> </a:t>
            </a:r>
            <a:r>
              <a:rPr lang="en-GB" sz="2000" i="1" dirty="0" err="1"/>
              <a:t>troverdige</a:t>
            </a:r>
            <a:r>
              <a:rPr lang="en-GB" sz="2000" i="1" dirty="0"/>
              <a:t> </a:t>
            </a:r>
            <a:r>
              <a:rPr lang="en-GB" sz="2000" i="1" dirty="0" err="1"/>
              <a:t>i</a:t>
            </a:r>
            <a:r>
              <a:rPr lang="en-GB" sz="2000" i="1" dirty="0"/>
              <a:t> seg </a:t>
            </a:r>
            <a:r>
              <a:rPr lang="en-GB" sz="2000" i="1" dirty="0" err="1"/>
              <a:t>selv</a:t>
            </a:r>
            <a:r>
              <a:rPr lang="en-GB" sz="2000" i="1" dirty="0"/>
              <a:t>, dog </a:t>
            </a:r>
            <a:r>
              <a:rPr lang="en-GB" sz="2000" i="1" dirty="0" err="1"/>
              <a:t>kan</a:t>
            </a:r>
            <a:r>
              <a:rPr lang="en-GB" sz="2000" i="1" dirty="0"/>
              <a:t> </a:t>
            </a:r>
            <a:r>
              <a:rPr lang="en-GB" sz="2000" i="1" dirty="0" err="1"/>
              <a:t>jeg</a:t>
            </a:r>
            <a:r>
              <a:rPr lang="en-GB" sz="2000" i="1" dirty="0"/>
              <a:t> </a:t>
            </a:r>
            <a:r>
              <a:rPr lang="en-GB" sz="2000" i="1" dirty="0" err="1"/>
              <a:t>savne</a:t>
            </a:r>
            <a:r>
              <a:rPr lang="en-GB" sz="2000" i="1" dirty="0"/>
              <a:t> at det </a:t>
            </a:r>
            <a:r>
              <a:rPr lang="en-GB" sz="2000" i="1" dirty="0" err="1"/>
              <a:t>ikke</a:t>
            </a:r>
            <a:r>
              <a:rPr lang="en-GB" sz="2000" i="1" dirty="0"/>
              <a:t> er </a:t>
            </a:r>
            <a:r>
              <a:rPr lang="en-GB" sz="2000" i="1" dirty="0" err="1"/>
              <a:t>referanser</a:t>
            </a:r>
            <a:r>
              <a:rPr lang="en-GB" sz="2000" i="1" dirty="0"/>
              <a:t> (…) Det </a:t>
            </a:r>
            <a:r>
              <a:rPr lang="en-GB" sz="2000" i="1" dirty="0" err="1"/>
              <a:t>blir</a:t>
            </a:r>
            <a:r>
              <a:rPr lang="en-GB" sz="2000" i="1" dirty="0"/>
              <a:t> </a:t>
            </a:r>
            <a:r>
              <a:rPr lang="en-GB" sz="2000" i="1" dirty="0" err="1"/>
              <a:t>mer</a:t>
            </a:r>
            <a:r>
              <a:rPr lang="en-GB" sz="2000" i="1" dirty="0"/>
              <a:t> </a:t>
            </a:r>
            <a:r>
              <a:rPr lang="en-GB" sz="2000" i="1" dirty="0" err="1"/>
              <a:t>som</a:t>
            </a:r>
            <a:r>
              <a:rPr lang="en-GB" sz="2000" i="1" dirty="0"/>
              <a:t> </a:t>
            </a:r>
            <a:r>
              <a:rPr lang="en-GB" sz="2000" i="1" dirty="0" err="1"/>
              <a:t>en</a:t>
            </a:r>
            <a:r>
              <a:rPr lang="en-GB" sz="2000" i="1" dirty="0"/>
              <a:t> </a:t>
            </a:r>
            <a:r>
              <a:rPr lang="en-GB" sz="2000" i="1" dirty="0" err="1"/>
              <a:t>uformell</a:t>
            </a:r>
            <a:r>
              <a:rPr lang="en-GB" sz="2000" i="1" dirty="0"/>
              <a:t> </a:t>
            </a:r>
            <a:r>
              <a:rPr lang="en-GB" sz="2000" i="1" dirty="0" err="1"/>
              <a:t>samtale</a:t>
            </a:r>
            <a:r>
              <a:rPr lang="en-GB" sz="2000" i="1" dirty="0"/>
              <a:t> </a:t>
            </a:r>
            <a:r>
              <a:rPr lang="en-GB" sz="2000" i="1" dirty="0" err="1"/>
              <a:t>mellom</a:t>
            </a:r>
            <a:r>
              <a:rPr lang="en-GB" sz="2000" i="1" dirty="0"/>
              <a:t> to </a:t>
            </a:r>
            <a:r>
              <a:rPr lang="en-GB" sz="2000" i="1" dirty="0" err="1"/>
              <a:t>stykker</a:t>
            </a:r>
            <a:r>
              <a:rPr lang="en-GB" sz="2000" dirty="0"/>
              <a:t>.”</a:t>
            </a:r>
          </a:p>
        </p:txBody>
      </p:sp>
    </p:spTree>
    <p:extLst>
      <p:ext uri="{BB962C8B-B14F-4D97-AF65-F5344CB8AC3E}">
        <p14:creationId xmlns:p14="http://schemas.microsoft.com/office/powerpoint/2010/main" val="260143573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8FBE3B-DAEA-1EAA-9E59-D909943470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0939" y="225977"/>
            <a:ext cx="4528930" cy="1325563"/>
          </a:xfrm>
        </p:spPr>
        <p:txBody>
          <a:bodyPr anchor="t">
            <a:normAutofit fontScale="90000"/>
          </a:bodyPr>
          <a:lstStyle/>
          <a:p>
            <a:r>
              <a:rPr lang="en-NO" dirty="0"/>
              <a:t>Dialogue examples</a:t>
            </a:r>
            <a:br>
              <a:rPr lang="en-NO" dirty="0"/>
            </a:br>
            <a:br>
              <a:rPr lang="en-NO" dirty="0"/>
            </a:br>
            <a:r>
              <a:rPr lang="en-NO" i="1" dirty="0"/>
              <a:t>TORE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B61B858-406C-0247-4818-D055E9D7614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67130" y="89452"/>
            <a:ext cx="6569766" cy="6768548"/>
          </a:xfrm>
        </p:spPr>
        <p:txBody>
          <a:bodyPr anchor="ctr">
            <a:normAutofit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en-GB" sz="1400" b="1" dirty="0">
                <a:highlight>
                  <a:srgbClr val="00FF00"/>
                </a:highlight>
              </a:rPr>
              <a:t>Chatbot: </a:t>
            </a:r>
            <a:r>
              <a:rPr lang="en-GB" sz="1400" dirty="0" err="1"/>
              <a:t>Hei</a:t>
            </a:r>
            <a:r>
              <a:rPr lang="en-GB" sz="1400" dirty="0"/>
              <a:t>, </a:t>
            </a:r>
            <a:r>
              <a:rPr lang="en-GB" sz="1400" dirty="0" err="1"/>
              <a:t>hva</a:t>
            </a:r>
            <a:r>
              <a:rPr lang="en-GB" sz="1400" dirty="0"/>
              <a:t> er </a:t>
            </a:r>
            <a:r>
              <a:rPr lang="en-GB" sz="1400" dirty="0" err="1"/>
              <a:t>navnet</a:t>
            </a:r>
            <a:r>
              <a:rPr lang="en-GB" sz="1400" dirty="0"/>
              <a:t> </a:t>
            </a:r>
            <a:r>
              <a:rPr lang="en-GB" sz="1400" dirty="0" err="1"/>
              <a:t>ditt</a:t>
            </a:r>
            <a:r>
              <a:rPr lang="en-GB" sz="1400" dirty="0"/>
              <a:t>?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GB" sz="1400" dirty="0">
                <a:highlight>
                  <a:srgbClr val="00FFFF"/>
                </a:highlight>
              </a:rPr>
              <a:t>Tore</a:t>
            </a:r>
            <a:r>
              <a:rPr lang="en-GB" sz="1400" dirty="0"/>
              <a:t>: Tore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GB" sz="1400" b="1" dirty="0">
                <a:highlight>
                  <a:srgbClr val="00FF00"/>
                </a:highlight>
              </a:rPr>
              <a:t>Chatbot: </a:t>
            </a:r>
            <a:r>
              <a:rPr lang="en-GB" sz="1400" dirty="0" err="1"/>
              <a:t>Hei</a:t>
            </a:r>
            <a:r>
              <a:rPr lang="en-GB" sz="1400" dirty="0"/>
              <a:t> Tore! Det er </a:t>
            </a:r>
            <a:r>
              <a:rPr lang="en-GB" sz="1400" dirty="0" err="1"/>
              <a:t>hyggelig</a:t>
            </a:r>
            <a:r>
              <a:rPr lang="en-GB" sz="1400" dirty="0"/>
              <a:t> </a:t>
            </a:r>
            <a:r>
              <a:rPr lang="en-GB" sz="1400" dirty="0" err="1"/>
              <a:t>å</a:t>
            </a:r>
            <a:r>
              <a:rPr lang="en-GB" sz="1400" dirty="0"/>
              <a:t> </a:t>
            </a:r>
            <a:r>
              <a:rPr lang="en-GB" sz="1400" dirty="0" err="1"/>
              <a:t>møte</a:t>
            </a:r>
            <a:r>
              <a:rPr lang="en-GB" sz="1400" dirty="0"/>
              <a:t> deg. La </a:t>
            </a:r>
            <a:r>
              <a:rPr lang="en-GB" sz="1400" dirty="0" err="1"/>
              <a:t>oss</a:t>
            </a:r>
            <a:r>
              <a:rPr lang="en-GB" sz="1400" dirty="0"/>
              <a:t> </a:t>
            </a:r>
            <a:r>
              <a:rPr lang="en-GB" sz="1400" dirty="0" err="1"/>
              <a:t>dykke</a:t>
            </a:r>
            <a:r>
              <a:rPr lang="en-GB" sz="1400" dirty="0"/>
              <a:t> </a:t>
            </a:r>
            <a:r>
              <a:rPr lang="en-GB" sz="1400" dirty="0" err="1"/>
              <a:t>rett</a:t>
            </a:r>
            <a:r>
              <a:rPr lang="en-GB" sz="1400" dirty="0"/>
              <a:t> inn </a:t>
            </a:r>
            <a:r>
              <a:rPr lang="en-GB" sz="1400" dirty="0" err="1"/>
              <a:t>i</a:t>
            </a:r>
            <a:r>
              <a:rPr lang="en-GB" sz="1400" dirty="0"/>
              <a:t> </a:t>
            </a:r>
            <a:r>
              <a:rPr lang="en-GB" sz="1400" dirty="0" err="1"/>
              <a:t>fagfeltet</a:t>
            </a:r>
            <a:r>
              <a:rPr lang="en-GB" sz="1400" dirty="0"/>
              <a:t> </a:t>
            </a:r>
            <a:r>
              <a:rPr lang="en-GB" sz="1400" dirty="0" err="1"/>
              <a:t>menneske-teknologi-organisasjon</a:t>
            </a:r>
            <a:r>
              <a:rPr lang="en-GB" sz="1400" dirty="0"/>
              <a:t>, </a:t>
            </a:r>
            <a:r>
              <a:rPr lang="en-GB" sz="1400" dirty="0" err="1"/>
              <a:t>eller</a:t>
            </a:r>
            <a:r>
              <a:rPr lang="en-GB" sz="1400" dirty="0"/>
              <a:t> MTO. Dette er et </a:t>
            </a:r>
            <a:r>
              <a:rPr lang="en-GB" sz="1400" dirty="0" err="1"/>
              <a:t>stort</a:t>
            </a:r>
            <a:r>
              <a:rPr lang="en-GB" sz="1400" dirty="0"/>
              <a:t> </a:t>
            </a:r>
            <a:r>
              <a:rPr lang="en-GB" sz="1400" dirty="0" err="1"/>
              <a:t>og</a:t>
            </a:r>
            <a:r>
              <a:rPr lang="en-GB" sz="1400" dirty="0"/>
              <a:t> </a:t>
            </a:r>
            <a:r>
              <a:rPr lang="en-GB" sz="1400" dirty="0" err="1"/>
              <a:t>fascinerende</a:t>
            </a:r>
            <a:r>
              <a:rPr lang="en-GB" sz="1400" dirty="0"/>
              <a:t> </a:t>
            </a:r>
            <a:r>
              <a:rPr lang="en-GB" sz="1400" dirty="0" err="1"/>
              <a:t>område</a:t>
            </a:r>
            <a:r>
              <a:rPr lang="en-GB" sz="1400" dirty="0"/>
              <a:t>. </a:t>
            </a:r>
            <a:r>
              <a:rPr lang="en-GB" sz="1400" dirty="0" err="1"/>
              <a:t>Hva</a:t>
            </a:r>
            <a:r>
              <a:rPr lang="en-GB" sz="1400" dirty="0"/>
              <a:t> </a:t>
            </a:r>
            <a:r>
              <a:rPr lang="en-GB" sz="1400" dirty="0" err="1"/>
              <a:t>tenker</a:t>
            </a:r>
            <a:r>
              <a:rPr lang="en-GB" sz="1400" dirty="0"/>
              <a:t> du det </a:t>
            </a:r>
            <a:r>
              <a:rPr lang="en-GB" sz="1400" dirty="0" err="1"/>
              <a:t>vil</a:t>
            </a:r>
            <a:r>
              <a:rPr lang="en-GB" sz="1400" dirty="0"/>
              <a:t> </a:t>
            </a:r>
            <a:r>
              <a:rPr lang="en-GB" sz="1400" dirty="0" err="1"/>
              <a:t>si</a:t>
            </a:r>
            <a:r>
              <a:rPr lang="en-GB" sz="1400" dirty="0"/>
              <a:t>? </a:t>
            </a:r>
            <a:r>
              <a:rPr lang="en-GB" sz="1400" dirty="0" err="1"/>
              <a:t>Hvis</a:t>
            </a:r>
            <a:r>
              <a:rPr lang="en-GB" sz="1400" dirty="0"/>
              <a:t> </a:t>
            </a:r>
            <a:r>
              <a:rPr lang="en-GB" sz="1400" dirty="0" err="1"/>
              <a:t>jeg</a:t>
            </a:r>
            <a:r>
              <a:rPr lang="en-GB" sz="1400" dirty="0"/>
              <a:t> </a:t>
            </a:r>
            <a:r>
              <a:rPr lang="en-GB" sz="1400" dirty="0" err="1"/>
              <a:t>sier</a:t>
            </a:r>
            <a:r>
              <a:rPr lang="en-GB" sz="1400" dirty="0"/>
              <a:t> </a:t>
            </a:r>
            <a:r>
              <a:rPr lang="en-GB" sz="1400" dirty="0" err="1"/>
              <a:t>menneske</a:t>
            </a:r>
            <a:r>
              <a:rPr lang="en-GB" sz="1400" dirty="0"/>
              <a:t>, </a:t>
            </a:r>
            <a:r>
              <a:rPr lang="en-GB" sz="1400" dirty="0" err="1"/>
              <a:t>teknologi</a:t>
            </a:r>
            <a:r>
              <a:rPr lang="en-GB" sz="1400" dirty="0"/>
              <a:t> </a:t>
            </a:r>
            <a:r>
              <a:rPr lang="en-GB" sz="1400" dirty="0" err="1"/>
              <a:t>og</a:t>
            </a:r>
            <a:r>
              <a:rPr lang="en-GB" sz="1400" dirty="0"/>
              <a:t> </a:t>
            </a:r>
            <a:r>
              <a:rPr lang="en-GB" sz="1400" dirty="0" err="1"/>
              <a:t>organisasjon</a:t>
            </a:r>
            <a:r>
              <a:rPr lang="en-GB" sz="1400" dirty="0"/>
              <a:t>, </a:t>
            </a:r>
            <a:r>
              <a:rPr lang="en-GB" sz="1400" dirty="0" err="1"/>
              <a:t>hva</a:t>
            </a:r>
            <a:r>
              <a:rPr lang="en-GB" sz="1400" dirty="0"/>
              <a:t> er det </a:t>
            </a:r>
            <a:r>
              <a:rPr lang="en-GB" sz="1400" dirty="0" err="1"/>
              <a:t>første</a:t>
            </a:r>
            <a:r>
              <a:rPr lang="en-GB" sz="1400" dirty="0"/>
              <a:t> </a:t>
            </a:r>
            <a:r>
              <a:rPr lang="en-GB" sz="1400" dirty="0" err="1"/>
              <a:t>som</a:t>
            </a:r>
            <a:r>
              <a:rPr lang="en-GB" sz="1400" dirty="0"/>
              <a:t> </a:t>
            </a:r>
            <a:r>
              <a:rPr lang="en-GB" sz="1400" dirty="0" err="1"/>
              <a:t>kommer</a:t>
            </a:r>
            <a:r>
              <a:rPr lang="en-GB" sz="1400" dirty="0"/>
              <a:t> </a:t>
            </a:r>
            <a:r>
              <a:rPr lang="en-GB" sz="1400" dirty="0" err="1"/>
              <a:t>til</a:t>
            </a:r>
            <a:r>
              <a:rPr lang="en-GB" sz="1400" dirty="0"/>
              <a:t> </a:t>
            </a:r>
            <a:r>
              <a:rPr lang="en-GB" sz="1400" dirty="0" err="1"/>
              <a:t>tankene</a:t>
            </a:r>
            <a:r>
              <a:rPr lang="en-GB" sz="1400" dirty="0"/>
              <a:t> dine?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GB" sz="1400" dirty="0">
                <a:highlight>
                  <a:srgbClr val="00FFFF"/>
                </a:highlight>
              </a:rPr>
              <a:t>Tore</a:t>
            </a:r>
            <a:r>
              <a:rPr lang="en-GB" sz="1400" dirty="0"/>
              <a:t>: MTO </a:t>
            </a:r>
            <a:r>
              <a:rPr lang="en-GB" sz="1400" dirty="0" err="1"/>
              <a:t>feltet</a:t>
            </a:r>
            <a:r>
              <a:rPr lang="en-GB" sz="1400" dirty="0"/>
              <a:t> handler om </a:t>
            </a:r>
            <a:r>
              <a:rPr lang="en-GB" sz="1400" dirty="0" err="1"/>
              <a:t>hvordan</a:t>
            </a:r>
            <a:r>
              <a:rPr lang="en-GB" sz="1400" dirty="0"/>
              <a:t> vi </a:t>
            </a:r>
            <a:r>
              <a:rPr lang="en-GB" sz="1400" dirty="0" err="1"/>
              <a:t>kan</a:t>
            </a:r>
            <a:r>
              <a:rPr lang="en-GB" sz="1400" dirty="0"/>
              <a:t> </a:t>
            </a:r>
            <a:r>
              <a:rPr lang="en-GB" sz="1400" dirty="0" err="1"/>
              <a:t>bygge</a:t>
            </a:r>
            <a:r>
              <a:rPr lang="en-GB" sz="1400" dirty="0"/>
              <a:t> </a:t>
            </a:r>
            <a:r>
              <a:rPr lang="en-GB" sz="1400" dirty="0" err="1"/>
              <a:t>gjenstander</a:t>
            </a:r>
            <a:r>
              <a:rPr lang="en-GB" sz="1400" dirty="0"/>
              <a:t>, </a:t>
            </a:r>
            <a:r>
              <a:rPr lang="en-GB" sz="1400" dirty="0" err="1"/>
              <a:t>redskaper</a:t>
            </a:r>
            <a:r>
              <a:rPr lang="en-GB" sz="1400" dirty="0"/>
              <a:t>, </a:t>
            </a:r>
            <a:r>
              <a:rPr lang="en-GB" sz="1400" dirty="0" err="1"/>
              <a:t>teknologier</a:t>
            </a:r>
            <a:r>
              <a:rPr lang="en-GB" sz="1400" dirty="0"/>
              <a:t> </a:t>
            </a:r>
            <a:r>
              <a:rPr lang="en-GB" sz="1400" dirty="0" err="1"/>
              <a:t>og</a:t>
            </a:r>
            <a:r>
              <a:rPr lang="en-GB" sz="1400" dirty="0"/>
              <a:t> </a:t>
            </a:r>
            <a:r>
              <a:rPr lang="en-GB" sz="1400" dirty="0" err="1"/>
              <a:t>miljøer</a:t>
            </a:r>
            <a:r>
              <a:rPr lang="en-GB" sz="1400" dirty="0"/>
              <a:t> </a:t>
            </a:r>
            <a:r>
              <a:rPr lang="en-GB" sz="1400" dirty="0" err="1"/>
              <a:t>som</a:t>
            </a:r>
            <a:r>
              <a:rPr lang="en-GB" sz="1400" dirty="0"/>
              <a:t> er best </a:t>
            </a:r>
            <a:r>
              <a:rPr lang="en-GB" sz="1400" dirty="0" err="1"/>
              <a:t>mulig</a:t>
            </a:r>
            <a:r>
              <a:rPr lang="en-GB" sz="1400" dirty="0"/>
              <a:t> </a:t>
            </a:r>
            <a:r>
              <a:rPr lang="en-GB" sz="1400" dirty="0" err="1"/>
              <a:t>optimalisert</a:t>
            </a:r>
            <a:r>
              <a:rPr lang="en-GB" sz="1400" dirty="0"/>
              <a:t> med </a:t>
            </a:r>
            <a:r>
              <a:rPr lang="en-GB" sz="1400" dirty="0" err="1"/>
              <a:t>mennesker</a:t>
            </a:r>
            <a:r>
              <a:rPr lang="en-GB" sz="1400" dirty="0"/>
              <a:t>.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GB" sz="1400" b="1" dirty="0">
                <a:highlight>
                  <a:srgbClr val="00FF00"/>
                </a:highlight>
              </a:rPr>
              <a:t>Chatbot: </a:t>
            </a:r>
            <a:r>
              <a:rPr lang="en-GB" sz="1400" dirty="0"/>
              <a:t>Det er </a:t>
            </a:r>
            <a:r>
              <a:rPr lang="en-GB" sz="1400" dirty="0" err="1"/>
              <a:t>en</a:t>
            </a:r>
            <a:r>
              <a:rPr lang="en-GB" sz="1400" dirty="0"/>
              <a:t> </a:t>
            </a:r>
            <a:r>
              <a:rPr lang="en-GB" sz="1400" dirty="0" err="1"/>
              <a:t>veldig</a:t>
            </a:r>
            <a:r>
              <a:rPr lang="en-GB" sz="1400" dirty="0"/>
              <a:t> god start, Tore! Du </a:t>
            </a:r>
            <a:r>
              <a:rPr lang="en-GB" sz="1400" dirty="0" err="1"/>
              <a:t>har</a:t>
            </a:r>
            <a:r>
              <a:rPr lang="en-GB" sz="1400" dirty="0"/>
              <a:t> </a:t>
            </a:r>
            <a:r>
              <a:rPr lang="en-GB" sz="1400" dirty="0" err="1"/>
              <a:t>allerede</a:t>
            </a:r>
            <a:r>
              <a:rPr lang="en-GB" sz="1400" dirty="0"/>
              <a:t> </a:t>
            </a:r>
            <a:r>
              <a:rPr lang="en-GB" sz="1400" dirty="0" err="1"/>
              <a:t>vektlagt</a:t>
            </a:r>
            <a:r>
              <a:rPr lang="en-GB" sz="1400" dirty="0"/>
              <a:t> </a:t>
            </a:r>
            <a:r>
              <a:rPr lang="en-GB" sz="1400" dirty="0" err="1"/>
              <a:t>en</a:t>
            </a:r>
            <a:r>
              <a:rPr lang="en-GB" sz="1400" dirty="0"/>
              <a:t> </a:t>
            </a:r>
            <a:r>
              <a:rPr lang="en-GB" sz="1400" dirty="0" err="1"/>
              <a:t>veldig</a:t>
            </a:r>
            <a:r>
              <a:rPr lang="en-GB" sz="1400" dirty="0"/>
              <a:t> </a:t>
            </a:r>
            <a:r>
              <a:rPr lang="en-GB" sz="1400" dirty="0" err="1"/>
              <a:t>viktig</a:t>
            </a:r>
            <a:r>
              <a:rPr lang="en-GB" sz="1400" dirty="0"/>
              <a:t> del </a:t>
            </a:r>
            <a:r>
              <a:rPr lang="en-GB" sz="1400" dirty="0" err="1"/>
              <a:t>av</a:t>
            </a:r>
            <a:r>
              <a:rPr lang="en-GB" sz="1400" dirty="0"/>
              <a:t> MTO, </a:t>
            </a:r>
            <a:r>
              <a:rPr lang="en-GB" sz="1400" dirty="0" err="1"/>
              <a:t>som</a:t>
            </a:r>
            <a:r>
              <a:rPr lang="en-GB" sz="1400" dirty="0"/>
              <a:t> er </a:t>
            </a:r>
            <a:r>
              <a:rPr lang="en-GB" sz="1400" dirty="0" err="1"/>
              <a:t>optimalisering</a:t>
            </a:r>
            <a:r>
              <a:rPr lang="en-GB" sz="1400" dirty="0"/>
              <a:t> </a:t>
            </a:r>
            <a:r>
              <a:rPr lang="en-GB" sz="1400" dirty="0" err="1"/>
              <a:t>av</a:t>
            </a:r>
            <a:r>
              <a:rPr lang="en-GB" sz="1400" dirty="0"/>
              <a:t> </a:t>
            </a:r>
            <a:r>
              <a:rPr lang="en-GB" sz="1400" dirty="0" err="1"/>
              <a:t>teknologier</a:t>
            </a:r>
            <a:r>
              <a:rPr lang="en-GB" sz="1400" dirty="0"/>
              <a:t> med </a:t>
            </a:r>
            <a:r>
              <a:rPr lang="en-GB" sz="1400" dirty="0" err="1"/>
              <a:t>hensyn</a:t>
            </a:r>
            <a:r>
              <a:rPr lang="en-GB" sz="1400" dirty="0"/>
              <a:t> </a:t>
            </a:r>
            <a:r>
              <a:rPr lang="en-GB" sz="1400" dirty="0" err="1"/>
              <a:t>til</a:t>
            </a:r>
            <a:r>
              <a:rPr lang="en-GB" sz="1400" dirty="0"/>
              <a:t> </a:t>
            </a:r>
            <a:r>
              <a:rPr lang="en-GB" sz="1400" dirty="0" err="1"/>
              <a:t>mennesker</a:t>
            </a:r>
            <a:r>
              <a:rPr lang="en-GB" sz="1400" dirty="0"/>
              <a:t>. Men </a:t>
            </a:r>
            <a:r>
              <a:rPr lang="en-GB" sz="1400" dirty="0" err="1"/>
              <a:t>hva</a:t>
            </a:r>
            <a:r>
              <a:rPr lang="en-GB" sz="1400" dirty="0"/>
              <a:t> med </a:t>
            </a:r>
            <a:r>
              <a:rPr lang="en-GB" sz="1400" dirty="0" err="1"/>
              <a:t>organisasjonsdelen</a:t>
            </a:r>
            <a:r>
              <a:rPr lang="en-GB" sz="1400" dirty="0"/>
              <a:t>? </a:t>
            </a:r>
            <a:r>
              <a:rPr lang="en-GB" sz="1400" dirty="0" err="1"/>
              <a:t>Hvor</a:t>
            </a:r>
            <a:r>
              <a:rPr lang="en-GB" sz="1400" dirty="0"/>
              <a:t> </a:t>
            </a:r>
            <a:r>
              <a:rPr lang="en-GB" sz="1400" dirty="0" err="1"/>
              <a:t>tror</a:t>
            </a:r>
            <a:r>
              <a:rPr lang="en-GB" sz="1400" dirty="0"/>
              <a:t> du det </a:t>
            </a:r>
            <a:r>
              <a:rPr lang="en-GB" sz="1400" dirty="0" err="1"/>
              <a:t>kommer</a:t>
            </a:r>
            <a:r>
              <a:rPr lang="en-GB" sz="1400" dirty="0"/>
              <a:t> inn </a:t>
            </a:r>
            <a:r>
              <a:rPr lang="en-GB" sz="1400" dirty="0" err="1"/>
              <a:t>i</a:t>
            </a:r>
            <a:r>
              <a:rPr lang="en-GB" sz="1400" dirty="0"/>
              <a:t> </a:t>
            </a:r>
            <a:r>
              <a:rPr lang="en-GB" sz="1400" dirty="0" err="1"/>
              <a:t>bildet</a:t>
            </a:r>
            <a:r>
              <a:rPr lang="en-GB" sz="1400" dirty="0"/>
              <a:t>? </a:t>
            </a:r>
            <a:r>
              <a:rPr lang="en-GB" sz="1400" dirty="0" err="1"/>
              <a:t>Og</a:t>
            </a:r>
            <a:r>
              <a:rPr lang="en-GB" sz="1400" dirty="0"/>
              <a:t> </a:t>
            </a:r>
            <a:r>
              <a:rPr lang="en-GB" sz="1400" dirty="0" err="1"/>
              <a:t>hvordan</a:t>
            </a:r>
            <a:r>
              <a:rPr lang="en-GB" sz="1400" dirty="0"/>
              <a:t> </a:t>
            </a:r>
            <a:r>
              <a:rPr lang="en-GB" sz="1400" dirty="0" err="1"/>
              <a:t>tror</a:t>
            </a:r>
            <a:r>
              <a:rPr lang="en-GB" sz="1400" dirty="0"/>
              <a:t> du </a:t>
            </a:r>
            <a:r>
              <a:rPr lang="en-GB" sz="1400" dirty="0" err="1"/>
              <a:t>samspillet</a:t>
            </a:r>
            <a:r>
              <a:rPr lang="en-GB" sz="1400" dirty="0"/>
              <a:t> </a:t>
            </a:r>
            <a:r>
              <a:rPr lang="en-GB" sz="1400" dirty="0" err="1"/>
              <a:t>mellom</a:t>
            </a:r>
            <a:r>
              <a:rPr lang="en-GB" sz="1400" dirty="0"/>
              <a:t> </a:t>
            </a:r>
            <a:r>
              <a:rPr lang="en-GB" sz="1400" dirty="0" err="1"/>
              <a:t>disse</a:t>
            </a:r>
            <a:r>
              <a:rPr lang="en-GB" sz="1400" dirty="0"/>
              <a:t> </a:t>
            </a:r>
            <a:r>
              <a:rPr lang="en-GB" sz="1400" dirty="0" err="1"/>
              <a:t>tre</a:t>
            </a:r>
            <a:r>
              <a:rPr lang="en-GB" sz="1400" dirty="0"/>
              <a:t> </a:t>
            </a:r>
            <a:r>
              <a:rPr lang="en-GB" sz="1400" dirty="0" err="1"/>
              <a:t>komponentene</a:t>
            </a:r>
            <a:r>
              <a:rPr lang="en-GB" sz="1400" dirty="0"/>
              <a:t> - </a:t>
            </a:r>
            <a:r>
              <a:rPr lang="en-GB" sz="1400" dirty="0" err="1"/>
              <a:t>menneske</a:t>
            </a:r>
            <a:r>
              <a:rPr lang="en-GB" sz="1400" dirty="0"/>
              <a:t>, </a:t>
            </a:r>
            <a:r>
              <a:rPr lang="en-GB" sz="1400" dirty="0" err="1"/>
              <a:t>teknologi</a:t>
            </a:r>
            <a:r>
              <a:rPr lang="en-GB" sz="1400" dirty="0"/>
              <a:t> </a:t>
            </a:r>
            <a:r>
              <a:rPr lang="en-GB" sz="1400" dirty="0" err="1"/>
              <a:t>og</a:t>
            </a:r>
            <a:r>
              <a:rPr lang="en-GB" sz="1400" dirty="0"/>
              <a:t> </a:t>
            </a:r>
            <a:r>
              <a:rPr lang="en-GB" sz="1400" dirty="0" err="1"/>
              <a:t>organisasjon</a:t>
            </a:r>
            <a:r>
              <a:rPr lang="en-GB" sz="1400" dirty="0"/>
              <a:t> - </a:t>
            </a:r>
            <a:r>
              <a:rPr lang="en-GB" sz="1400" dirty="0" err="1"/>
              <a:t>påvirker</a:t>
            </a:r>
            <a:r>
              <a:rPr lang="en-GB" sz="1400" dirty="0"/>
              <a:t> </a:t>
            </a:r>
            <a:r>
              <a:rPr lang="en-GB" sz="1400" dirty="0" err="1"/>
              <a:t>hverandre</a:t>
            </a:r>
            <a:r>
              <a:rPr lang="en-GB" sz="1400" dirty="0"/>
              <a:t>?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GB" sz="1400" dirty="0">
                <a:highlight>
                  <a:srgbClr val="00FFFF"/>
                </a:highlight>
              </a:rPr>
              <a:t>Tore</a:t>
            </a:r>
            <a:r>
              <a:rPr lang="en-GB" sz="1400" dirty="0"/>
              <a:t>: </a:t>
            </a:r>
            <a:r>
              <a:rPr lang="en-GB" sz="1400" dirty="0" err="1"/>
              <a:t>Organisasjoner</a:t>
            </a:r>
            <a:r>
              <a:rPr lang="en-GB" sz="1400" dirty="0"/>
              <a:t> </a:t>
            </a:r>
            <a:r>
              <a:rPr lang="en-GB" sz="1400" dirty="0" err="1"/>
              <a:t>kommer</a:t>
            </a:r>
            <a:r>
              <a:rPr lang="en-GB" sz="1400" dirty="0"/>
              <a:t> inn </a:t>
            </a:r>
            <a:r>
              <a:rPr lang="en-GB" sz="1400" dirty="0" err="1"/>
              <a:t>i</a:t>
            </a:r>
            <a:r>
              <a:rPr lang="en-GB" sz="1400" dirty="0"/>
              <a:t> </a:t>
            </a:r>
            <a:r>
              <a:rPr lang="en-GB" sz="1400" dirty="0" err="1"/>
              <a:t>bildet</a:t>
            </a:r>
            <a:r>
              <a:rPr lang="en-GB" sz="1400" dirty="0"/>
              <a:t> </a:t>
            </a:r>
            <a:r>
              <a:rPr lang="en-GB" sz="1400" dirty="0" err="1"/>
              <a:t>gjennom</a:t>
            </a:r>
            <a:r>
              <a:rPr lang="en-GB" sz="1400" dirty="0"/>
              <a:t> at det </a:t>
            </a:r>
            <a:r>
              <a:rPr lang="en-GB" sz="1400" dirty="0" err="1"/>
              <a:t>som</a:t>
            </a:r>
            <a:r>
              <a:rPr lang="en-GB" sz="1400" dirty="0"/>
              <a:t> </a:t>
            </a:r>
            <a:r>
              <a:rPr lang="en-GB" sz="1400" dirty="0" err="1"/>
              <a:t>oftes</a:t>
            </a:r>
            <a:r>
              <a:rPr lang="en-GB" sz="1400" dirty="0"/>
              <a:t> </a:t>
            </a:r>
            <a:r>
              <a:rPr lang="en-GB" sz="1400" dirty="0" err="1"/>
              <a:t>krever</a:t>
            </a:r>
            <a:r>
              <a:rPr lang="en-GB" sz="1400" dirty="0"/>
              <a:t> at </a:t>
            </a:r>
            <a:r>
              <a:rPr lang="en-GB" sz="1400" dirty="0" err="1"/>
              <a:t>flere</a:t>
            </a:r>
            <a:r>
              <a:rPr lang="en-GB" sz="1400" dirty="0"/>
              <a:t> </a:t>
            </a:r>
            <a:r>
              <a:rPr lang="en-GB" sz="1400" dirty="0" err="1"/>
              <a:t>mennesker</a:t>
            </a:r>
            <a:r>
              <a:rPr lang="en-GB" sz="1400" dirty="0"/>
              <a:t> </a:t>
            </a:r>
            <a:r>
              <a:rPr lang="en-GB" sz="1400" dirty="0" err="1"/>
              <a:t>og</a:t>
            </a:r>
            <a:r>
              <a:rPr lang="en-GB" sz="1400" dirty="0"/>
              <a:t> </a:t>
            </a:r>
            <a:r>
              <a:rPr lang="en-GB" sz="1400" dirty="0" err="1"/>
              <a:t>teknologier</a:t>
            </a:r>
            <a:r>
              <a:rPr lang="en-GB" sz="1400" dirty="0"/>
              <a:t> </a:t>
            </a:r>
            <a:r>
              <a:rPr lang="en-GB" sz="1400" dirty="0" err="1"/>
              <a:t>interagerer</a:t>
            </a:r>
            <a:r>
              <a:rPr lang="en-GB" sz="1400" dirty="0"/>
              <a:t> for </a:t>
            </a:r>
            <a:r>
              <a:rPr lang="en-GB" sz="1400" dirty="0" err="1"/>
              <a:t>å</a:t>
            </a:r>
            <a:r>
              <a:rPr lang="en-GB" sz="1400" dirty="0"/>
              <a:t> </a:t>
            </a:r>
            <a:r>
              <a:rPr lang="en-GB" sz="1400" dirty="0" err="1"/>
              <a:t>nå</a:t>
            </a:r>
            <a:r>
              <a:rPr lang="en-GB" sz="1400" dirty="0"/>
              <a:t> et </a:t>
            </a:r>
            <a:r>
              <a:rPr lang="en-GB" sz="1400" dirty="0" err="1"/>
              <a:t>produktivitetsmål</a:t>
            </a:r>
            <a:r>
              <a:rPr lang="en-GB" sz="1400" dirty="0"/>
              <a:t>. Da </a:t>
            </a:r>
            <a:r>
              <a:rPr lang="en-GB" sz="1400" dirty="0" err="1"/>
              <a:t>blir</a:t>
            </a:r>
            <a:r>
              <a:rPr lang="en-GB" sz="1400" dirty="0"/>
              <a:t> </a:t>
            </a:r>
            <a:r>
              <a:rPr lang="en-GB" sz="1400" dirty="0" err="1"/>
              <a:t>spørsmålet</a:t>
            </a:r>
            <a:r>
              <a:rPr lang="en-GB" sz="1400" dirty="0"/>
              <a:t> </a:t>
            </a:r>
            <a:r>
              <a:rPr lang="en-GB" sz="1400" dirty="0" err="1"/>
              <a:t>hvordan</a:t>
            </a:r>
            <a:r>
              <a:rPr lang="en-GB" sz="1400" dirty="0"/>
              <a:t> vi best </a:t>
            </a:r>
            <a:r>
              <a:rPr lang="en-GB" sz="1400" dirty="0" err="1"/>
              <a:t>konstruerer</a:t>
            </a:r>
            <a:r>
              <a:rPr lang="en-GB" sz="1400" dirty="0"/>
              <a:t> </a:t>
            </a:r>
            <a:r>
              <a:rPr lang="en-GB" sz="1400" dirty="0" err="1"/>
              <a:t>miljøene</a:t>
            </a:r>
            <a:r>
              <a:rPr lang="en-GB" sz="1400" dirty="0"/>
              <a:t> </a:t>
            </a:r>
            <a:r>
              <a:rPr lang="en-GB" sz="1400" dirty="0" err="1"/>
              <a:t>menneskene</a:t>
            </a:r>
            <a:r>
              <a:rPr lang="en-GB" sz="1400" dirty="0"/>
              <a:t> </a:t>
            </a:r>
            <a:r>
              <a:rPr lang="en-GB" sz="1400" dirty="0" err="1"/>
              <a:t>interagerer</a:t>
            </a:r>
            <a:r>
              <a:rPr lang="en-GB" sz="1400" dirty="0"/>
              <a:t> med </a:t>
            </a:r>
            <a:r>
              <a:rPr lang="en-GB" sz="1400" dirty="0" err="1"/>
              <a:t>hverandre</a:t>
            </a:r>
            <a:r>
              <a:rPr lang="en-GB" sz="1400" dirty="0"/>
              <a:t> </a:t>
            </a:r>
            <a:r>
              <a:rPr lang="en-GB" sz="1400" dirty="0" err="1"/>
              <a:t>og</a:t>
            </a:r>
            <a:r>
              <a:rPr lang="en-GB" sz="1400" dirty="0"/>
              <a:t> </a:t>
            </a:r>
            <a:r>
              <a:rPr lang="en-GB" sz="1400" dirty="0" err="1"/>
              <a:t>andre</a:t>
            </a:r>
            <a:r>
              <a:rPr lang="en-GB" sz="1400" dirty="0"/>
              <a:t> </a:t>
            </a:r>
            <a:r>
              <a:rPr lang="en-GB" sz="1400" dirty="0" err="1"/>
              <a:t>redskaper</a:t>
            </a:r>
            <a:r>
              <a:rPr lang="en-GB" sz="1400" dirty="0"/>
              <a:t> for </a:t>
            </a:r>
            <a:r>
              <a:rPr lang="en-GB" sz="1400" dirty="0" err="1"/>
              <a:t>å</a:t>
            </a:r>
            <a:r>
              <a:rPr lang="en-GB" sz="1400" dirty="0"/>
              <a:t> </a:t>
            </a:r>
            <a:r>
              <a:rPr lang="en-GB" sz="1400" dirty="0" err="1"/>
              <a:t>nå</a:t>
            </a:r>
            <a:r>
              <a:rPr lang="en-GB" sz="1400" dirty="0"/>
              <a:t> </a:t>
            </a:r>
            <a:r>
              <a:rPr lang="en-GB" sz="1400" dirty="0" err="1"/>
              <a:t>gitte</a:t>
            </a:r>
            <a:r>
              <a:rPr lang="en-GB" sz="1400" dirty="0"/>
              <a:t> </a:t>
            </a:r>
            <a:r>
              <a:rPr lang="en-GB" sz="1400" dirty="0" err="1"/>
              <a:t>mål</a:t>
            </a:r>
            <a:endParaRPr lang="en-NO" sz="1400" dirty="0"/>
          </a:p>
        </p:txBody>
      </p:sp>
    </p:spTree>
    <p:extLst>
      <p:ext uri="{BB962C8B-B14F-4D97-AF65-F5344CB8AC3E}">
        <p14:creationId xmlns:p14="http://schemas.microsoft.com/office/powerpoint/2010/main" val="131575709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8FBE3B-DAEA-1EAA-9E59-D909943470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8904" y="225977"/>
            <a:ext cx="4880113" cy="4117423"/>
          </a:xfrm>
        </p:spPr>
        <p:txBody>
          <a:bodyPr anchor="t">
            <a:normAutofit/>
          </a:bodyPr>
          <a:lstStyle/>
          <a:p>
            <a:r>
              <a:rPr lang="en-NO" dirty="0"/>
              <a:t>Evaluation examples</a:t>
            </a:r>
            <a:br>
              <a:rPr lang="en-NO" dirty="0"/>
            </a:br>
            <a:br>
              <a:rPr lang="en-NO" dirty="0"/>
            </a:br>
            <a:r>
              <a:rPr lang="en-NO" i="1" dirty="0"/>
              <a:t>TORE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B61B858-406C-0247-4818-D055E9D7614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67130" y="139148"/>
            <a:ext cx="6569766" cy="6569765"/>
          </a:xfrm>
        </p:spPr>
        <p:txBody>
          <a:bodyPr anchor="ctr">
            <a:normAutofit fontScale="92500" lnSpcReduction="10000"/>
          </a:bodyPr>
          <a:lstStyle/>
          <a:p>
            <a:pPr marL="0" indent="0">
              <a:lnSpc>
                <a:spcPct val="160000"/>
              </a:lnSpc>
              <a:buNone/>
            </a:pPr>
            <a:r>
              <a:rPr lang="en-GB" sz="2000" i="1" dirty="0"/>
              <a:t>“</a:t>
            </a:r>
            <a:r>
              <a:rPr lang="en-GB" sz="2000" i="1" dirty="0" err="1"/>
              <a:t>Relevansen</a:t>
            </a:r>
            <a:r>
              <a:rPr lang="en-GB" sz="2000" i="1" dirty="0"/>
              <a:t> </a:t>
            </a:r>
            <a:r>
              <a:rPr lang="en-GB" sz="2000" i="1" dirty="0" err="1"/>
              <a:t>i</a:t>
            </a:r>
            <a:r>
              <a:rPr lang="en-GB" sz="2000" i="1" dirty="0"/>
              <a:t> det GPT-</a:t>
            </a:r>
            <a:r>
              <a:rPr lang="en-GB" sz="2000" i="1" dirty="0" err="1"/>
              <a:t>sier</a:t>
            </a:r>
            <a:r>
              <a:rPr lang="en-GB" sz="2000" i="1" dirty="0"/>
              <a:t> tar for seg to </a:t>
            </a:r>
            <a:r>
              <a:rPr lang="en-GB" sz="2000" i="1" dirty="0" err="1"/>
              <a:t>av</a:t>
            </a:r>
            <a:r>
              <a:rPr lang="en-GB" sz="2000" i="1" dirty="0"/>
              <a:t> de </a:t>
            </a:r>
            <a:r>
              <a:rPr lang="en-GB" sz="2000" i="1" dirty="0" err="1"/>
              <a:t>tre</a:t>
            </a:r>
            <a:r>
              <a:rPr lang="en-GB" sz="2000" i="1" dirty="0"/>
              <a:t> </a:t>
            </a:r>
            <a:r>
              <a:rPr lang="en-GB" sz="2000" i="1" dirty="0" err="1"/>
              <a:t>grunnprinsippene</a:t>
            </a:r>
            <a:r>
              <a:rPr lang="en-GB" sz="2000" i="1" dirty="0"/>
              <a:t> </a:t>
            </a:r>
            <a:r>
              <a:rPr lang="en-GB" sz="2000" i="1" dirty="0" err="1"/>
              <a:t>fra</a:t>
            </a:r>
            <a:r>
              <a:rPr lang="en-GB" sz="2000" i="1" dirty="0"/>
              <a:t> </a:t>
            </a:r>
            <a:r>
              <a:rPr lang="en-GB" sz="2000" i="1" dirty="0" err="1"/>
              <a:t>Dul</a:t>
            </a:r>
            <a:r>
              <a:rPr lang="en-GB" sz="2000" i="1" dirty="0"/>
              <a:t> et al. 2012 </a:t>
            </a:r>
            <a:r>
              <a:rPr lang="en-GB" sz="2000" i="1" dirty="0" err="1"/>
              <a:t>artikkelen</a:t>
            </a:r>
            <a:r>
              <a:rPr lang="en-GB" sz="2000" i="1" dirty="0"/>
              <a:t>, </a:t>
            </a:r>
            <a:r>
              <a:rPr lang="en-GB" sz="2000" i="1" dirty="0" err="1"/>
              <a:t>hvor</a:t>
            </a:r>
            <a:r>
              <a:rPr lang="en-GB" sz="2000" i="1" dirty="0"/>
              <a:t> GPT var den </a:t>
            </a:r>
            <a:r>
              <a:rPr lang="en-GB" sz="2000" i="1" dirty="0" err="1"/>
              <a:t>første</a:t>
            </a:r>
            <a:r>
              <a:rPr lang="en-GB" sz="2000" i="1" dirty="0"/>
              <a:t> </a:t>
            </a:r>
            <a:r>
              <a:rPr lang="en-GB" sz="2000" i="1" dirty="0" err="1"/>
              <a:t>som</a:t>
            </a:r>
            <a:r>
              <a:rPr lang="en-GB" sz="2000" i="1" dirty="0"/>
              <a:t> </a:t>
            </a:r>
            <a:r>
              <a:rPr lang="en-GB" sz="2000" i="1" dirty="0" err="1"/>
              <a:t>henviste</a:t>
            </a:r>
            <a:r>
              <a:rPr lang="en-GB" sz="2000" i="1" dirty="0"/>
              <a:t> </a:t>
            </a:r>
            <a:r>
              <a:rPr lang="en-GB" sz="2000" i="1" dirty="0" err="1"/>
              <a:t>til</a:t>
            </a:r>
            <a:r>
              <a:rPr lang="en-GB" sz="2000" i="1" dirty="0"/>
              <a:t> </a:t>
            </a:r>
            <a:r>
              <a:rPr lang="en-GB" sz="2000" i="1" dirty="0" err="1"/>
              <a:t>viktigheten</a:t>
            </a:r>
            <a:r>
              <a:rPr lang="en-GB" sz="2000" i="1" dirty="0"/>
              <a:t> </a:t>
            </a:r>
            <a:r>
              <a:rPr lang="en-GB" sz="2000" i="1" dirty="0" err="1"/>
              <a:t>av</a:t>
            </a:r>
            <a:r>
              <a:rPr lang="en-GB" sz="2000" i="1" dirty="0"/>
              <a:t> design, </a:t>
            </a:r>
            <a:r>
              <a:rPr lang="en-GB" sz="2000" i="1" dirty="0" err="1"/>
              <a:t>og</a:t>
            </a:r>
            <a:r>
              <a:rPr lang="en-GB" sz="2000" i="1" dirty="0"/>
              <a:t> </a:t>
            </a:r>
            <a:r>
              <a:rPr lang="en-GB" sz="2000" i="1" dirty="0" err="1"/>
              <a:t>jeg</a:t>
            </a:r>
            <a:r>
              <a:rPr lang="en-GB" sz="2000" i="1" dirty="0"/>
              <a:t> </a:t>
            </a:r>
            <a:r>
              <a:rPr lang="en-GB" sz="2000" i="1" dirty="0" err="1"/>
              <a:t>henviste</a:t>
            </a:r>
            <a:r>
              <a:rPr lang="en-GB" sz="2000" i="1" dirty="0"/>
              <a:t> </a:t>
            </a:r>
            <a:r>
              <a:rPr lang="en-GB" sz="2000" i="1" dirty="0" err="1"/>
              <a:t>til</a:t>
            </a:r>
            <a:r>
              <a:rPr lang="en-GB" sz="2000" i="1" dirty="0"/>
              <a:t> MTO-</a:t>
            </a:r>
            <a:r>
              <a:rPr lang="en-GB" sz="2000" i="1" dirty="0" err="1"/>
              <a:t>feltet</a:t>
            </a:r>
            <a:r>
              <a:rPr lang="en-GB" sz="2000" i="1" dirty="0"/>
              <a:t> </a:t>
            </a:r>
            <a:r>
              <a:rPr lang="en-GB" sz="2000" i="1" dirty="0" err="1"/>
              <a:t>sitt</a:t>
            </a:r>
            <a:r>
              <a:rPr lang="en-GB" sz="2000" i="1" dirty="0"/>
              <a:t> doble </a:t>
            </a:r>
            <a:r>
              <a:rPr lang="en-GB" sz="2000" i="1" dirty="0" err="1"/>
              <a:t>mål</a:t>
            </a:r>
            <a:r>
              <a:rPr lang="en-GB" sz="2000" i="1" dirty="0"/>
              <a:t>.”</a:t>
            </a:r>
          </a:p>
          <a:p>
            <a:pPr marL="0" indent="0">
              <a:lnSpc>
                <a:spcPct val="160000"/>
              </a:lnSpc>
              <a:buNone/>
            </a:pPr>
            <a:r>
              <a:rPr lang="en-GB" sz="2000" i="1" dirty="0"/>
              <a:t> </a:t>
            </a:r>
          </a:p>
          <a:p>
            <a:pPr marL="0" indent="0">
              <a:lnSpc>
                <a:spcPct val="160000"/>
              </a:lnSpc>
              <a:buNone/>
            </a:pPr>
            <a:r>
              <a:rPr lang="en-GB" sz="2000" dirty="0"/>
              <a:t>“</a:t>
            </a:r>
            <a:r>
              <a:rPr lang="en-GB" sz="2000" i="1" dirty="0" err="1"/>
              <a:t>Hvis</a:t>
            </a:r>
            <a:r>
              <a:rPr lang="en-GB" sz="2000" i="1" dirty="0"/>
              <a:t> </a:t>
            </a:r>
            <a:r>
              <a:rPr lang="en-GB" sz="2000" i="1" dirty="0" err="1"/>
              <a:t>en</a:t>
            </a:r>
            <a:r>
              <a:rPr lang="en-GB" sz="2000" i="1" dirty="0"/>
              <a:t> student </a:t>
            </a:r>
            <a:r>
              <a:rPr lang="en-GB" sz="2000" i="1" dirty="0" err="1"/>
              <a:t>ikke</a:t>
            </a:r>
            <a:r>
              <a:rPr lang="en-GB" sz="2000" i="1" dirty="0"/>
              <a:t> </a:t>
            </a:r>
            <a:r>
              <a:rPr lang="en-GB" sz="2000" i="1" dirty="0" err="1"/>
              <a:t>har</a:t>
            </a:r>
            <a:r>
              <a:rPr lang="en-GB" sz="2000" i="1" dirty="0"/>
              <a:t> lest pensum </a:t>
            </a:r>
            <a:r>
              <a:rPr lang="en-GB" sz="2000" i="1" dirty="0" err="1"/>
              <a:t>og</a:t>
            </a:r>
            <a:r>
              <a:rPr lang="en-GB" sz="2000" i="1" dirty="0"/>
              <a:t> </a:t>
            </a:r>
            <a:r>
              <a:rPr lang="en-GB" sz="2000" i="1" dirty="0" err="1"/>
              <a:t>ikke</a:t>
            </a:r>
            <a:r>
              <a:rPr lang="en-GB" sz="2000" i="1" dirty="0"/>
              <a:t> </a:t>
            </a:r>
            <a:r>
              <a:rPr lang="en-GB" sz="2000" i="1" dirty="0" err="1"/>
              <a:t>har</a:t>
            </a:r>
            <a:r>
              <a:rPr lang="en-GB" sz="2000" i="1" dirty="0"/>
              <a:t> et </a:t>
            </a:r>
            <a:r>
              <a:rPr lang="en-GB" sz="2000" i="1" dirty="0" err="1"/>
              <a:t>godt</a:t>
            </a:r>
            <a:r>
              <a:rPr lang="en-GB" sz="2000" i="1" dirty="0"/>
              <a:t> </a:t>
            </a:r>
            <a:r>
              <a:rPr lang="en-GB" sz="2000" i="1" dirty="0" err="1"/>
              <a:t>nok</a:t>
            </a:r>
            <a:r>
              <a:rPr lang="en-GB" sz="2000" i="1" dirty="0"/>
              <a:t> </a:t>
            </a:r>
            <a:r>
              <a:rPr lang="en-GB" sz="2000" i="1" dirty="0" err="1"/>
              <a:t>språkbruk</a:t>
            </a:r>
            <a:r>
              <a:rPr lang="en-GB" sz="2000" i="1" dirty="0"/>
              <a:t> for </a:t>
            </a:r>
            <a:r>
              <a:rPr lang="en-GB" sz="2000" i="1" dirty="0" err="1"/>
              <a:t>innputen</a:t>
            </a:r>
            <a:r>
              <a:rPr lang="en-GB" sz="2000" i="1" dirty="0"/>
              <a:t>, er </a:t>
            </a:r>
            <a:r>
              <a:rPr lang="en-GB" sz="2000" i="1" dirty="0" err="1"/>
              <a:t>jeg</a:t>
            </a:r>
            <a:r>
              <a:rPr lang="en-GB" sz="2000" i="1" dirty="0"/>
              <a:t> </a:t>
            </a:r>
            <a:r>
              <a:rPr lang="en-GB" sz="2000" i="1" dirty="0" err="1"/>
              <a:t>usikker</a:t>
            </a:r>
            <a:r>
              <a:rPr lang="en-GB" sz="2000" i="1" dirty="0"/>
              <a:t> </a:t>
            </a:r>
            <a:r>
              <a:rPr lang="en-GB" sz="2000" i="1" dirty="0" err="1"/>
              <a:t>på</a:t>
            </a:r>
            <a:r>
              <a:rPr lang="en-GB" sz="2000" i="1" dirty="0"/>
              <a:t> </a:t>
            </a:r>
            <a:r>
              <a:rPr lang="en-GB" sz="2000" i="1" dirty="0" err="1"/>
              <a:t>hvor</a:t>
            </a:r>
            <a:r>
              <a:rPr lang="en-GB" sz="2000" i="1" dirty="0"/>
              <a:t> relevant det GPT </a:t>
            </a:r>
            <a:r>
              <a:rPr lang="en-GB" sz="2000" i="1" dirty="0" err="1"/>
              <a:t>sier</a:t>
            </a:r>
            <a:r>
              <a:rPr lang="en-GB" sz="2000" i="1" dirty="0"/>
              <a:t> </a:t>
            </a:r>
            <a:r>
              <a:rPr lang="en-GB" sz="2000" i="1" dirty="0" err="1"/>
              <a:t>vil</a:t>
            </a:r>
            <a:r>
              <a:rPr lang="en-GB" sz="2000" i="1" dirty="0"/>
              <a:t> </a:t>
            </a:r>
            <a:r>
              <a:rPr lang="en-GB" sz="2000" i="1" dirty="0" err="1"/>
              <a:t>være</a:t>
            </a:r>
            <a:r>
              <a:rPr lang="en-GB" sz="2000" i="1" dirty="0"/>
              <a:t> </a:t>
            </a:r>
            <a:r>
              <a:rPr lang="en-GB" sz="2000" i="1" dirty="0" err="1"/>
              <a:t>utover</a:t>
            </a:r>
            <a:r>
              <a:rPr lang="en-GB" sz="2000" i="1" dirty="0"/>
              <a:t> det </a:t>
            </a:r>
            <a:r>
              <a:rPr lang="en-GB" sz="2000" i="1" dirty="0" err="1"/>
              <a:t>overfladiske</a:t>
            </a:r>
            <a:r>
              <a:rPr lang="en-GB" sz="2000" i="1" dirty="0"/>
              <a:t>.”</a:t>
            </a:r>
          </a:p>
          <a:p>
            <a:pPr marL="0" indent="0">
              <a:lnSpc>
                <a:spcPct val="160000"/>
              </a:lnSpc>
              <a:buNone/>
            </a:pPr>
            <a:endParaRPr lang="en-GB" sz="2000" i="1" dirty="0"/>
          </a:p>
          <a:p>
            <a:pPr marL="0" indent="0">
              <a:lnSpc>
                <a:spcPct val="160000"/>
              </a:lnSpc>
              <a:buNone/>
            </a:pPr>
            <a:r>
              <a:rPr lang="en-GB" sz="2000" dirty="0"/>
              <a:t>“</a:t>
            </a:r>
            <a:r>
              <a:rPr lang="en-GB" sz="2000" i="1" dirty="0"/>
              <a:t>(…) </a:t>
            </a:r>
            <a:r>
              <a:rPr lang="en-GB" sz="2000" i="1" dirty="0" err="1"/>
              <a:t>kan</a:t>
            </a:r>
            <a:r>
              <a:rPr lang="en-GB" sz="2000" i="1" dirty="0"/>
              <a:t> </a:t>
            </a:r>
            <a:r>
              <a:rPr lang="en-GB" sz="2000" i="1" dirty="0" err="1"/>
              <a:t>være</a:t>
            </a:r>
            <a:r>
              <a:rPr lang="en-GB" sz="2000" i="1" dirty="0"/>
              <a:t> </a:t>
            </a:r>
            <a:r>
              <a:rPr lang="en-GB" sz="2000" i="1" dirty="0" err="1"/>
              <a:t>mer</a:t>
            </a:r>
            <a:r>
              <a:rPr lang="en-GB" sz="2000" i="1" dirty="0"/>
              <a:t> </a:t>
            </a:r>
            <a:r>
              <a:rPr lang="en-GB" sz="2000" i="1" dirty="0" err="1"/>
              <a:t>nyttig</a:t>
            </a:r>
            <a:r>
              <a:rPr lang="en-GB" sz="2000" i="1" dirty="0"/>
              <a:t> for </a:t>
            </a:r>
            <a:r>
              <a:rPr lang="en-GB" sz="2000" i="1" dirty="0" err="1"/>
              <a:t>noen</a:t>
            </a:r>
            <a:r>
              <a:rPr lang="en-GB" sz="2000" i="1" dirty="0"/>
              <a:t> med </a:t>
            </a:r>
            <a:r>
              <a:rPr lang="en-GB" sz="2000" i="1" dirty="0" err="1"/>
              <a:t>en</a:t>
            </a:r>
            <a:r>
              <a:rPr lang="en-GB" sz="2000" i="1" dirty="0"/>
              <a:t> </a:t>
            </a:r>
            <a:r>
              <a:rPr lang="en-GB" sz="2000" i="1" dirty="0" err="1"/>
              <a:t>viss</a:t>
            </a:r>
            <a:r>
              <a:rPr lang="en-GB" sz="2000" i="1" dirty="0"/>
              <a:t> </a:t>
            </a:r>
            <a:r>
              <a:rPr lang="en-GB" sz="2000" i="1" dirty="0" err="1"/>
              <a:t>grunnleggende</a:t>
            </a:r>
            <a:r>
              <a:rPr lang="en-GB" sz="2000" i="1" dirty="0"/>
              <a:t> </a:t>
            </a:r>
            <a:r>
              <a:rPr lang="en-GB" sz="2000" i="1" dirty="0" err="1"/>
              <a:t>forståelse</a:t>
            </a:r>
            <a:r>
              <a:rPr lang="en-GB" sz="2000" i="1" dirty="0"/>
              <a:t> </a:t>
            </a:r>
            <a:r>
              <a:rPr lang="en-GB" sz="2000" i="1" dirty="0" err="1"/>
              <a:t>av</a:t>
            </a:r>
            <a:r>
              <a:rPr lang="en-GB" sz="2000" i="1" dirty="0"/>
              <a:t> MTO-</a:t>
            </a:r>
            <a:r>
              <a:rPr lang="en-GB" sz="2000" i="1" dirty="0" err="1"/>
              <a:t>feltet</a:t>
            </a:r>
            <a:r>
              <a:rPr lang="en-GB" sz="2000" i="1" dirty="0"/>
              <a:t>, </a:t>
            </a:r>
            <a:r>
              <a:rPr lang="en-GB" sz="2000" i="1" dirty="0" err="1"/>
              <a:t>ettersom</a:t>
            </a:r>
            <a:r>
              <a:rPr lang="en-GB" sz="2000" i="1" dirty="0"/>
              <a:t> det </a:t>
            </a:r>
            <a:r>
              <a:rPr lang="en-GB" sz="2000" i="1" dirty="0" err="1"/>
              <a:t>gir</a:t>
            </a:r>
            <a:r>
              <a:rPr lang="en-GB" sz="2000" i="1" dirty="0"/>
              <a:t> </a:t>
            </a:r>
            <a:r>
              <a:rPr lang="en-GB" sz="2000" i="1" dirty="0" err="1"/>
              <a:t>deg</a:t>
            </a:r>
            <a:r>
              <a:rPr lang="en-GB" sz="2000" i="1" dirty="0"/>
              <a:t> et </a:t>
            </a:r>
            <a:r>
              <a:rPr lang="en-GB" sz="2000" i="1" dirty="0" err="1"/>
              <a:t>mer</a:t>
            </a:r>
            <a:r>
              <a:rPr lang="en-GB" sz="2000" i="1" dirty="0"/>
              <a:t> </a:t>
            </a:r>
            <a:r>
              <a:rPr lang="en-GB" sz="2000" i="1" dirty="0" err="1"/>
              <a:t>presist</a:t>
            </a:r>
            <a:r>
              <a:rPr lang="en-GB" sz="2000" i="1" dirty="0"/>
              <a:t> </a:t>
            </a:r>
            <a:r>
              <a:rPr lang="en-GB" sz="2000" i="1" dirty="0" err="1"/>
              <a:t>språk</a:t>
            </a:r>
            <a:r>
              <a:rPr lang="en-GB" sz="2000" i="1" dirty="0"/>
              <a:t> </a:t>
            </a:r>
            <a:r>
              <a:rPr lang="en-GB" sz="2000" i="1" dirty="0" err="1"/>
              <a:t>å</a:t>
            </a:r>
            <a:r>
              <a:rPr lang="en-GB" sz="2000" i="1" dirty="0"/>
              <a:t> </a:t>
            </a:r>
            <a:r>
              <a:rPr lang="en-GB" sz="2000" i="1" dirty="0" err="1"/>
              <a:t>bruke</a:t>
            </a:r>
            <a:r>
              <a:rPr lang="en-GB" sz="2000" i="1" dirty="0"/>
              <a:t> </a:t>
            </a:r>
            <a:r>
              <a:rPr lang="en-GB" sz="2000" i="1" dirty="0" err="1"/>
              <a:t>i</a:t>
            </a:r>
            <a:r>
              <a:rPr lang="en-GB" sz="2000" i="1" dirty="0"/>
              <a:t> </a:t>
            </a:r>
            <a:r>
              <a:rPr lang="en-GB" sz="2000" i="1" dirty="0" err="1"/>
              <a:t>innputen</a:t>
            </a:r>
            <a:r>
              <a:rPr lang="en-GB" sz="2000" i="1" dirty="0"/>
              <a:t>, </a:t>
            </a:r>
            <a:r>
              <a:rPr lang="en-GB" sz="2000" i="1" dirty="0" err="1"/>
              <a:t>samt</a:t>
            </a:r>
            <a:r>
              <a:rPr lang="en-GB" sz="2000" i="1" dirty="0"/>
              <a:t> at du </a:t>
            </a:r>
            <a:r>
              <a:rPr lang="en-GB" sz="2000" i="1" dirty="0" err="1"/>
              <a:t>kan</a:t>
            </a:r>
            <a:r>
              <a:rPr lang="en-GB" sz="2000" i="1" dirty="0"/>
              <a:t> </a:t>
            </a:r>
            <a:r>
              <a:rPr lang="en-GB" sz="2000" i="1" dirty="0" err="1"/>
              <a:t>til</a:t>
            </a:r>
            <a:r>
              <a:rPr lang="en-GB" sz="2000" i="1" dirty="0"/>
              <a:t> </a:t>
            </a:r>
            <a:r>
              <a:rPr lang="en-GB" sz="2000" i="1" dirty="0" err="1"/>
              <a:t>en</a:t>
            </a:r>
            <a:r>
              <a:rPr lang="en-GB" sz="2000" i="1" dirty="0"/>
              <a:t> </a:t>
            </a:r>
            <a:r>
              <a:rPr lang="en-GB" sz="2000" i="1" dirty="0" err="1"/>
              <a:t>viss</a:t>
            </a:r>
            <a:r>
              <a:rPr lang="en-GB" sz="2000" i="1" dirty="0"/>
              <a:t> grad </a:t>
            </a:r>
            <a:r>
              <a:rPr lang="en-GB" sz="2000" i="1" dirty="0" err="1"/>
              <a:t>kvalitetssjekke</a:t>
            </a:r>
            <a:r>
              <a:rPr lang="en-GB" sz="2000" i="1" dirty="0"/>
              <a:t> </a:t>
            </a:r>
            <a:r>
              <a:rPr lang="en-GB" sz="2000" i="1" dirty="0" err="1"/>
              <a:t>outputen</a:t>
            </a:r>
            <a:r>
              <a:rPr lang="en-GB" sz="2000" i="1" dirty="0"/>
              <a:t> </a:t>
            </a:r>
            <a:r>
              <a:rPr lang="en-GB" sz="2000" i="1" dirty="0" err="1"/>
              <a:t>til</a:t>
            </a:r>
            <a:r>
              <a:rPr lang="en-GB" sz="2000" i="1" dirty="0"/>
              <a:t> </a:t>
            </a:r>
            <a:r>
              <a:rPr lang="en-GB" sz="2000" i="1" dirty="0" err="1"/>
              <a:t>språkmodellen</a:t>
            </a:r>
            <a:r>
              <a:rPr lang="en-GB" sz="2000" dirty="0"/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71150431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37A71982-D10C-EE49-1139-2C868A2B82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NO" dirty="0"/>
              <a:t>(1) Fun</a:t>
            </a:r>
            <a:br>
              <a:rPr lang="en-NO" dirty="0"/>
            </a:br>
            <a:r>
              <a:rPr lang="en-NO" dirty="0"/>
              <a:t>(2) Relevant</a:t>
            </a:r>
            <a:br>
              <a:rPr lang="en-NO" dirty="0"/>
            </a:br>
            <a:r>
              <a:rPr lang="en-NO" dirty="0"/>
              <a:t>(3) </a:t>
            </a:r>
            <a:r>
              <a:rPr lang="en-GB" dirty="0"/>
              <a:t>Personal</a:t>
            </a:r>
            <a:endParaRPr lang="en-NO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44AF8DE-58CE-AFFC-BEB9-297B667222C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NO" dirty="0"/>
              <a:t>CONCLUSIONS</a:t>
            </a:r>
          </a:p>
        </p:txBody>
      </p:sp>
    </p:spTree>
    <p:extLst>
      <p:ext uri="{BB962C8B-B14F-4D97-AF65-F5344CB8AC3E}">
        <p14:creationId xmlns:p14="http://schemas.microsoft.com/office/powerpoint/2010/main" val="293472598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A24528288B669942A04DD0FC26D38A7E" ma:contentTypeVersion="15" ma:contentTypeDescription="Create a new document." ma:contentTypeScope="" ma:versionID="8e5133f76582457838d869ebeff0fe90">
  <xsd:schema xmlns:xsd="http://www.w3.org/2001/XMLSchema" xmlns:xs="http://www.w3.org/2001/XMLSchema" xmlns:p="http://schemas.microsoft.com/office/2006/metadata/properties" xmlns:ns2="81ddff66-9fb7-42cc-9013-c530f11327ff" xmlns:ns3="f2339ab2-52dd-407a-a51f-92335d993934" targetNamespace="http://schemas.microsoft.com/office/2006/metadata/properties" ma:root="true" ma:fieldsID="d8348a4a7847545df99062ad898fc7c4" ns2:_="" ns3:_="">
    <xsd:import namespace="81ddff66-9fb7-42cc-9013-c530f11327ff"/>
    <xsd:import namespace="f2339ab2-52dd-407a-a51f-92335d993934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3:SharedWithUsers" minOccurs="0"/>
                <xsd:element ref="ns3:SharedWithDetails" minOccurs="0"/>
                <xsd:element ref="ns2:MediaServiceDateTaken" minOccurs="0"/>
                <xsd:element ref="ns2:MediaServiceObjectDetectorVersions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1ddff66-9fb7-42cc-9013-c530f11327f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c22fd018-c39b-462c-89de-126a365ef119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20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bjectDetectorVersions" ma:index="2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LengthInSeconds" ma:index="22" nillable="true" ma:displayName="MediaLengthInSeconds" ma:hidden="true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2339ab2-52dd-407a-a51f-92335d993934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30227ac9-e7c2-41e2-967e-92f041012f7f}" ma:internalName="TaxCatchAll" ma:showField="CatchAllData" ma:web="f2339ab2-52dd-407a-a51f-92335d993934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1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81ddff66-9fb7-42cc-9013-c530f11327ff">
      <Terms xmlns="http://schemas.microsoft.com/office/infopath/2007/PartnerControls"/>
    </lcf76f155ced4ddcb4097134ff3c332f>
    <TaxCatchAll xmlns="f2339ab2-52dd-407a-a51f-92335d993934" xsi:nil="true"/>
  </documentManagement>
</p:properties>
</file>

<file path=customXml/itemProps1.xml><?xml version="1.0" encoding="utf-8"?>
<ds:datastoreItem xmlns:ds="http://schemas.openxmlformats.org/officeDocument/2006/customXml" ds:itemID="{2FF2A4E2-2A0C-46D0-AE58-551247D517EE}"/>
</file>

<file path=customXml/itemProps2.xml><?xml version="1.0" encoding="utf-8"?>
<ds:datastoreItem xmlns:ds="http://schemas.openxmlformats.org/officeDocument/2006/customXml" ds:itemID="{7E0198CF-BDC8-4701-8879-29BFF459B1DB}"/>
</file>

<file path=customXml/itemProps3.xml><?xml version="1.0" encoding="utf-8"?>
<ds:datastoreItem xmlns:ds="http://schemas.openxmlformats.org/officeDocument/2006/customXml" ds:itemID="{84259F99-1370-4F27-A6B7-BFE79C5056E0}"/>
</file>

<file path=docProps/app.xml><?xml version="1.0" encoding="utf-8"?>
<Properties xmlns="http://schemas.openxmlformats.org/officeDocument/2006/extended-properties" xmlns:vt="http://schemas.openxmlformats.org/officeDocument/2006/docPropsVTypes">
  <TotalTime>64</TotalTime>
  <Words>1004</Words>
  <Application>Microsoft Macintosh PowerPoint</Application>
  <PresentationFormat>Widescreen</PresentationFormat>
  <Paragraphs>52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4" baseType="lpstr">
      <vt:lpstr>Arial</vt:lpstr>
      <vt:lpstr>Calibri</vt:lpstr>
      <vt:lpstr>Calibri Light</vt:lpstr>
      <vt:lpstr>Office Theme</vt:lpstr>
      <vt:lpstr>Tech Meet UIO:  GPT-UiO as learning resource</vt:lpstr>
      <vt:lpstr>PowerPoint Presentation</vt:lpstr>
      <vt:lpstr>PowerPoint Presentation</vt:lpstr>
      <vt:lpstr>Prompt breakdown</vt:lpstr>
      <vt:lpstr>PowerPoint Presentation</vt:lpstr>
      <vt:lpstr>Dialogue examples  JENS</vt:lpstr>
      <vt:lpstr>Evaluation examples  JENS</vt:lpstr>
      <vt:lpstr>Dialogue examples  TORE</vt:lpstr>
      <vt:lpstr>Evaluation examples  TORE</vt:lpstr>
      <vt:lpstr>(1) Fun (2) Relevant (3) Personal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Cato Bjørkli</dc:creator>
  <cp:lastModifiedBy>Cato Bjørkli</cp:lastModifiedBy>
  <cp:revision>1</cp:revision>
  <dcterms:created xsi:type="dcterms:W3CDTF">2023-11-29T22:26:09Z</dcterms:created>
  <dcterms:modified xsi:type="dcterms:W3CDTF">2023-11-29T23:30:15Z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0x010100A24528288B669942A04DD0FC26D38A7E</vt:lpwstr>
  </property>
</Properties>
</file>