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57" r:id="rId6"/>
    <p:sldId id="258" r:id="rId7"/>
    <p:sldId id="262" r:id="rId8"/>
    <p:sldId id="260" r:id="rId9"/>
    <p:sldId id="263" r:id="rId10"/>
    <p:sldId id="264" r:id="rId11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21E7A35-AA31-448E-8931-1982F4BA6173}" v="1" dt="2023-11-29T17:12:58.224"/>
    <p1510:client id="{A64FF6E2-56A4-4276-B814-F62C2384C1EA}" v="3" dt="2023-11-30T16:42:15.813"/>
    <p1510:client id="{C1B8921F-55CE-40CC-B74D-379DA81F336F}" v="779" dt="2023-11-28T14:09:31.59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 snapToGrid="0">
      <p:cViewPr varScale="1">
        <p:scale>
          <a:sx n="104" d="100"/>
          <a:sy n="104" d="100"/>
        </p:scale>
        <p:origin x="75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012ED4-0ABE-4D2A-98B6-87345DBB855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8FF7F00-13CF-4839-A906-D9E9DD32B53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8E4D19-6164-4BB0-A71D-850356D527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BB3488-0C9A-44A1-B97C-ADB4DAABB81E}" type="datetimeFigureOut">
              <a:rPr lang="nb-NO" smtClean="0"/>
              <a:t>01.12.2023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8CE5C6-E068-4DA1-81EC-9E81AC2828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8D83D3-5262-4F6F-AFF6-64FFBE2222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65B56D-EDBE-451A-8D45-43D9C7D1EB4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581599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16AEC5-2B8E-444C-9FB3-743E4AD9B9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74B5B1-2F18-4162-8178-F934DF3605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185EE1-CB3A-4014-88A5-5ECF6F49A8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BB3488-0C9A-44A1-B97C-ADB4DAABB81E}" type="datetimeFigureOut">
              <a:rPr lang="nb-NO" smtClean="0"/>
              <a:t>01.12.2023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A176B5-781B-445B-9594-FE360A43CD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A404AA-9290-4363-8437-5878FA666C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65B56D-EDBE-451A-8D45-43D9C7D1EB4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090574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A60421-C055-40E3-9C30-04084E72F9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1B5723B-A339-44B2-8497-79909544F6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67F4D0-50C9-4D4F-9239-20D1A38DE4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BB3488-0C9A-44A1-B97C-ADB4DAABB81E}" type="datetimeFigureOut">
              <a:rPr lang="nb-NO" smtClean="0"/>
              <a:t>01.12.2023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F7C444-CE0E-4958-963C-2B6515D679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922EDF-64CF-4512-831F-6B05910745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65B56D-EDBE-451A-8D45-43D9C7D1EB4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545829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C4BA07-EEC7-479D-B360-A62F42194C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242EA1-C9C9-4E38-9867-14D29DDA172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73B363D-00CD-48AF-BC28-FB8B42C2C5C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0140E60-03C9-40E7-BD9A-9AC8F61ABF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BB3488-0C9A-44A1-B97C-ADB4DAABB81E}" type="datetimeFigureOut">
              <a:rPr lang="nb-NO" smtClean="0"/>
              <a:t>01.12.2023</a:t>
            </a:fld>
            <a:endParaRPr lang="nb-N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9CF147C-A321-4DFE-BB72-B24C500572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5746238-2D08-49A1-95E8-BA182FD936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65B56D-EDBE-451A-8D45-43D9C7D1EB4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520285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038867-48BC-4E5A-A2F9-7156D10A0E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441A71F-2138-46F5-85E2-0E7E7C3FE9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7EDA267-5B65-4CF9-80F5-E250880E487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15471ED-A241-4E63-B883-038A931643C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FA1F38E-67B9-40DD-B555-890F17BE4D1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9D108CF-5AAB-4DAD-8913-67F7E8F1EB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BB3488-0C9A-44A1-B97C-ADB4DAABB81E}" type="datetimeFigureOut">
              <a:rPr lang="nb-NO" smtClean="0"/>
              <a:t>01.12.2023</a:t>
            </a:fld>
            <a:endParaRPr lang="nb-NO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BACDFAD-A350-4FD2-8243-792D871806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3AC1538-D73D-46F5-B0AB-1EA0CA2820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65B56D-EDBE-451A-8D45-43D9C7D1EB4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660362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65EC12-EEA7-43F3-9FAE-4902C20D3B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66988E4-DB43-4C2B-B5DC-FEA4E589BB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BB3488-0C9A-44A1-B97C-ADB4DAABB81E}" type="datetimeFigureOut">
              <a:rPr lang="nb-NO" smtClean="0"/>
              <a:t>01.12.2023</a:t>
            </a:fld>
            <a:endParaRPr lang="nb-NO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9BB87D-A4A8-4067-97E1-A1184F97CE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7CAAF65-4E2A-43D2-9C09-C0C6B7298D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65B56D-EDBE-451A-8D45-43D9C7D1EB4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654925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A4DA228-8B65-4A7C-8718-A14F0F2B26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BB3488-0C9A-44A1-B97C-ADB4DAABB81E}" type="datetimeFigureOut">
              <a:rPr lang="nb-NO" smtClean="0"/>
              <a:t>01.12.2023</a:t>
            </a:fld>
            <a:endParaRPr lang="nb-NO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0650F26-1B39-4538-BF7A-883D5E689C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CEEBB56-0926-4739-83FB-F144420B0B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65B56D-EDBE-451A-8D45-43D9C7D1EB4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269076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C51DD7-3CE1-471C-B7DB-EA54038732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17DCA2-F9AF-4E77-8802-62604FA483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BF87A00-A468-4A4C-8C07-BC85731C9AA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E534104-4B84-4C4E-888A-0A519B3E5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BB3488-0C9A-44A1-B97C-ADB4DAABB81E}" type="datetimeFigureOut">
              <a:rPr lang="nb-NO" smtClean="0"/>
              <a:t>01.12.2023</a:t>
            </a:fld>
            <a:endParaRPr lang="nb-N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F2E3BF7-DF52-4C9A-94B1-43E36D082F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95209FB-1706-4698-9B87-B801DEA94B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65B56D-EDBE-451A-8D45-43D9C7D1EB4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504450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F9B81B-76EA-459B-BCF9-D735833864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06707C8-D6A0-4700-9FC3-3B9E09CF624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F50BD42-E952-4A87-9DD0-0397FA2DBB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5F37B60-2283-4A4B-8C5A-66293825A0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BB3488-0C9A-44A1-B97C-ADB4DAABB81E}" type="datetimeFigureOut">
              <a:rPr lang="nb-NO" smtClean="0"/>
              <a:t>01.12.2023</a:t>
            </a:fld>
            <a:endParaRPr lang="nb-N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4FE40F2-4E99-4B3D-BD1C-EC080D9FEF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4AFBF87-6580-4DB3-84EB-D7E5DB7635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65B56D-EDBE-451A-8D45-43D9C7D1EB4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720509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9541FC-7567-42F0-81D0-378BC44182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09E69A0-AF89-4C19-88D7-EE29F525DD3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068DE6-D3C9-4F48-9E8A-579FA1DD59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BB3488-0C9A-44A1-B97C-ADB4DAABB81E}" type="datetimeFigureOut">
              <a:rPr lang="nb-NO" smtClean="0"/>
              <a:t>01.12.2023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D65407-D7EC-4482-B95F-2CE92E8441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74C468-D6B9-4BC8-973A-6EE6E72189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65B56D-EDBE-451A-8D45-43D9C7D1EB4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198006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751C029-DD3F-499E-946D-F9AEFDEA5E7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6AF947B-B3AD-4607-88EF-E1D47B64CEF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4A171C-93A7-420C-BBD2-82716ADCDB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BB3488-0C9A-44A1-B97C-ADB4DAABB81E}" type="datetimeFigureOut">
              <a:rPr lang="nb-NO" smtClean="0"/>
              <a:t>01.12.2023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EAAB11-85B6-4CF4-A04E-C1DD2A9A31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93C34A-3FB5-4676-AF71-8269582698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65B56D-EDBE-451A-8D45-43D9C7D1EB4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302487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EF0A65F-3053-4645-8150-415C047BE9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4718F87-2C3D-4FD6-84B3-2EBA7B6697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17FE0D-5BE5-4D1C-8F5D-F9458C92DA8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BB3488-0C9A-44A1-B97C-ADB4DAABB81E}" type="datetimeFigureOut">
              <a:rPr lang="nb-NO" smtClean="0"/>
              <a:t>01.12.2023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092020-B20E-41CB-8FBF-0A2BAAB8891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43A4AD-3A97-4445-921C-F17474ED64A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65B56D-EDBE-451A-8D45-43D9C7D1EB4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095404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57967/hf/1291" TargetMode="External"/><Relationship Id="rId2" Type="http://schemas.openxmlformats.org/officeDocument/2006/relationships/hyperlink" Target="https://uio.instructure.com/courses/19845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C1CD1305-546D-41D5-B60B-78403B3EFA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7932" y="0"/>
            <a:ext cx="6284068" cy="628406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9DC5EDC-C6D8-4C76-BE73-7D7E96466668}"/>
              </a:ext>
            </a:extLst>
          </p:cNvPr>
          <p:cNvSpPr txBox="1"/>
          <p:nvPr/>
        </p:nvSpPr>
        <p:spPr>
          <a:xfrm>
            <a:off x="749217" y="4112110"/>
            <a:ext cx="3955648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/>
              <a:t>Kan KI som </a:t>
            </a:r>
            <a:r>
              <a:rPr lang="nb-NO" err="1"/>
              <a:t>ChatGPT</a:t>
            </a:r>
            <a:r>
              <a:rPr lang="nb-NO"/>
              <a:t> (GPT UiO) fungere som en undervisningsassistent for våre studenter?</a:t>
            </a:r>
          </a:p>
          <a:p>
            <a:endParaRPr lang="nb-NO"/>
          </a:p>
          <a:p>
            <a:r>
              <a:rPr lang="nb-NO"/>
              <a:t>Anna Mavroudi</a:t>
            </a:r>
            <a:r>
              <a:rPr lang="nb-NO" baseline="30000"/>
              <a:t>1</a:t>
            </a:r>
            <a:endParaRPr lang="nb-NO"/>
          </a:p>
          <a:p>
            <a:r>
              <a:rPr lang="nb-NO"/>
              <a:t>Monica J. Wicksell Torp</a:t>
            </a:r>
            <a:r>
              <a:rPr lang="nb-NO" baseline="30000"/>
              <a:t>2</a:t>
            </a:r>
            <a:endParaRPr lang="nb-NO"/>
          </a:p>
          <a:p>
            <a:r>
              <a:rPr lang="nb-NO" b="1"/>
              <a:t>Gerald R. Torgersen</a:t>
            </a:r>
            <a:r>
              <a:rPr lang="nb-NO" baseline="30000"/>
              <a:t>2</a:t>
            </a:r>
            <a:endParaRPr lang="nb-NO"/>
          </a:p>
        </p:txBody>
      </p:sp>
      <p:pic>
        <p:nvPicPr>
          <p:cNvPr id="11" name="Picture 10" descr="Overskrift: KI-Assistert læring:">
            <a:extLst>
              <a:ext uri="{FF2B5EF4-FFF2-40B4-BE49-F238E27FC236}">
                <a16:creationId xmlns:a16="http://schemas.microsoft.com/office/drawing/2014/main" id="{16E7FB05-C489-4722-9E6B-719A5BCE3FD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593" y="30787"/>
            <a:ext cx="5694300" cy="2220504"/>
          </a:xfrm>
          <a:prstGeom prst="rect">
            <a:avLst/>
          </a:prstGeom>
        </p:spPr>
      </p:pic>
      <p:pic>
        <p:nvPicPr>
          <p:cNvPr id="12" name="Picture 11" descr="Overskrift: Språkmodeller som undervisningsassistent">
            <a:extLst>
              <a:ext uri="{FF2B5EF4-FFF2-40B4-BE49-F238E27FC236}">
                <a16:creationId xmlns:a16="http://schemas.microsoft.com/office/drawing/2014/main" id="{663732CB-E9F2-47A0-B2D6-F683877C670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3211" y="1432971"/>
            <a:ext cx="5047660" cy="2509719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A4C259D1-4766-4255-A2F0-5A1A4431BC68}"/>
              </a:ext>
            </a:extLst>
          </p:cNvPr>
          <p:cNvSpPr txBox="1"/>
          <p:nvPr/>
        </p:nvSpPr>
        <p:spPr>
          <a:xfrm>
            <a:off x="34581" y="6312855"/>
            <a:ext cx="4311083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b-NO" sz="1100" baseline="30000"/>
              <a:t>1</a:t>
            </a:r>
            <a:r>
              <a:rPr lang="nb-NO" sz="1100"/>
              <a:t>Institutt for pedagogikk, Det utdanningsvitenskapelige fakultet</a:t>
            </a:r>
          </a:p>
          <a:p>
            <a:r>
              <a:rPr lang="nb-NO" sz="1100" baseline="30000"/>
              <a:t>2</a:t>
            </a:r>
            <a:r>
              <a:rPr lang="nb-NO" sz="1100"/>
              <a:t>Institutt for klinisk odontologi, Det odontologiske fakultet</a:t>
            </a: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6A948E9D-1921-4536-BBFA-F86D7F2D89A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859633" y="6284068"/>
            <a:ext cx="1847260" cy="4943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39AA12A7-2D67-48AD-A22B-6ED1228B24A9}"/>
              </a:ext>
            </a:extLst>
          </p:cNvPr>
          <p:cNvSpPr txBox="1"/>
          <p:nvPr/>
        </p:nvSpPr>
        <p:spPr>
          <a:xfrm>
            <a:off x="6164093" y="6252189"/>
            <a:ext cx="57717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b-NO" sz="2400"/>
              <a:t>Utdanningskonferansen 2023 - KI </a:t>
            </a:r>
            <a:r>
              <a:rPr lang="nb-NO" sz="2400" err="1"/>
              <a:t>TeachMeet</a:t>
            </a:r>
            <a:endParaRPr lang="nb-NO" sz="240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9A0951A-AB32-47B1-9436-0C53A9809B69}"/>
              </a:ext>
            </a:extLst>
          </p:cNvPr>
          <p:cNvSpPr txBox="1"/>
          <p:nvPr/>
        </p:nvSpPr>
        <p:spPr>
          <a:xfrm>
            <a:off x="7616679" y="6605242"/>
            <a:ext cx="2866571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b-NO" sz="1200"/>
              <a:t>Alle illustrasjoner er generert med DALL·E 3</a:t>
            </a:r>
          </a:p>
        </p:txBody>
      </p:sp>
    </p:spTree>
    <p:extLst>
      <p:ext uri="{BB962C8B-B14F-4D97-AF65-F5344CB8AC3E}">
        <p14:creationId xmlns:p14="http://schemas.microsoft.com/office/powerpoint/2010/main" val="7484160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68C95F-072A-4CA9-9F29-343A470F1F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32147"/>
          </a:xfrm>
        </p:spPr>
        <p:txBody>
          <a:bodyPr>
            <a:normAutofit/>
          </a:bodyPr>
          <a:lstStyle/>
          <a:p>
            <a:r>
              <a:rPr lang="nb-NO" sz="4000"/>
              <a:t>Store språkmodeller (Large </a:t>
            </a:r>
            <a:r>
              <a:rPr lang="nb-NO" sz="4000" err="1"/>
              <a:t>language</a:t>
            </a:r>
            <a:r>
              <a:rPr lang="nb-NO" sz="4000"/>
              <a:t> </a:t>
            </a:r>
            <a:r>
              <a:rPr lang="nb-NO" sz="4000" err="1"/>
              <a:t>models</a:t>
            </a:r>
            <a:r>
              <a:rPr lang="nb-NO" sz="4000"/>
              <a:t>, LLM)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EC89FF-4EEB-421E-A102-2410B8A5F9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02526"/>
            <a:ext cx="10515600" cy="5282469"/>
          </a:xfrm>
        </p:spPr>
        <p:txBody>
          <a:bodyPr>
            <a:normAutofit/>
          </a:bodyPr>
          <a:lstStyle/>
          <a:p>
            <a:r>
              <a:rPr lang="nb-NO" sz="3200"/>
              <a:t>Utfordringer</a:t>
            </a:r>
          </a:p>
          <a:p>
            <a:pPr lvl="1"/>
            <a:r>
              <a:rPr lang="nb-NO" sz="2800"/>
              <a:t>Generelle modeller som GPT-4 har ikke domenekunnskap</a:t>
            </a:r>
          </a:p>
          <a:p>
            <a:pPr lvl="1"/>
            <a:r>
              <a:rPr lang="nb-NO" sz="2800"/>
              <a:t>Modellene har en tendens til å hallusinere</a:t>
            </a:r>
          </a:p>
          <a:p>
            <a:pPr lvl="1"/>
            <a:r>
              <a:rPr lang="nb-NO" sz="2800"/>
              <a:t>Modellene gir komplette besvarelser</a:t>
            </a:r>
          </a:p>
          <a:p>
            <a:r>
              <a:rPr lang="nb-NO" sz="3200"/>
              <a:t>Løsning?</a:t>
            </a:r>
          </a:p>
          <a:p>
            <a:pPr lvl="1"/>
            <a:r>
              <a:rPr lang="nb-NO" sz="2800"/>
              <a:t>Trene modellen på domenekunnskap (fine-tuning)</a:t>
            </a:r>
          </a:p>
          <a:p>
            <a:pPr lvl="1"/>
            <a:r>
              <a:rPr lang="nb-NO" sz="2800"/>
              <a:t>Instruere modellen til å hjelpe steg for steg</a:t>
            </a:r>
          </a:p>
          <a:p>
            <a:pPr lvl="1"/>
            <a:r>
              <a:rPr lang="nb-NO" sz="2800"/>
              <a:t>Vi kan fortsatt ikke stole på assistenten</a:t>
            </a:r>
          </a:p>
          <a:p>
            <a:r>
              <a:rPr lang="nb-NO" sz="3200"/>
              <a:t>Viktig</a:t>
            </a:r>
          </a:p>
          <a:p>
            <a:pPr lvl="1"/>
            <a:r>
              <a:rPr lang="nb-NO" sz="2800"/>
              <a:t>Kritisk vurdering av svarene</a:t>
            </a:r>
          </a:p>
          <a:p>
            <a:pPr lvl="1"/>
            <a:r>
              <a:rPr lang="nb-NO" sz="2800"/>
              <a:t>Sjekke autorative kilder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8109BE57-655D-4E28-B3BE-96EFECEF39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94677" y="1734082"/>
            <a:ext cx="481483" cy="584390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BF9DB812-D693-45C8-ACF7-A74F60F184B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7422" y="2622819"/>
            <a:ext cx="692124" cy="692124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B18EFD3F-2CEC-4D9E-80FF-2D0186077F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0846" y="2213720"/>
            <a:ext cx="481484" cy="533583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65014BE9-0B12-4BB4-BF0F-6209CC91BF6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6353" y="3666893"/>
            <a:ext cx="553733" cy="553733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DFEF4428-0EB2-4066-BB28-973CD9D2EDD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4347" y="4533837"/>
            <a:ext cx="602604" cy="602604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A84C6BA1-48A1-4D4F-A704-860DA822340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8617" y="5385547"/>
            <a:ext cx="1371600" cy="1371600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2885ABEA-B331-47DE-BAA6-C97D9435D50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9644" y="4139427"/>
            <a:ext cx="323887" cy="5783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46307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293FC25F-92F1-43C0-B337-375E18558C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196506">
            <a:off x="7265570" y="1156446"/>
            <a:ext cx="4240349" cy="259210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74BD4A0-9098-490B-AD2C-BCA0816583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Vårt prosjekt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E8D4F3-DB8A-4746-B6D6-D44639D95F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/>
              <a:t>En vennlig læringsassistent</a:t>
            </a:r>
          </a:p>
          <a:p>
            <a:pPr lvl="1"/>
            <a:r>
              <a:rPr lang="nb-NO"/>
              <a:t>Har den rette kompetansen</a:t>
            </a:r>
          </a:p>
          <a:p>
            <a:pPr lvl="1"/>
            <a:r>
              <a:rPr lang="nb-NO"/>
              <a:t>Er tilgjengelig 365/24/7</a:t>
            </a:r>
          </a:p>
          <a:p>
            <a:pPr lvl="1"/>
            <a:r>
              <a:rPr lang="nb-NO"/>
              <a:t>Blir aldri sliten</a:t>
            </a:r>
          </a:p>
          <a:p>
            <a:r>
              <a:rPr lang="nb-NO"/>
              <a:t>Vi tester dette ut i en avgrenset aktivitet</a:t>
            </a:r>
          </a:p>
          <a:p>
            <a:pPr lvl="1"/>
            <a:r>
              <a:rPr lang="nb-NO"/>
              <a:t>En «spesialtrenet» utgave av GPT UiO</a:t>
            </a:r>
          </a:p>
          <a:p>
            <a:pPr lvl="1"/>
            <a:r>
              <a:rPr lang="nb-NO"/>
              <a:t>Studenter får hjelp av assistenten til å løse noen essayoppgaver</a:t>
            </a:r>
          </a:p>
          <a:p>
            <a:pPr lvl="1"/>
            <a:r>
              <a:rPr lang="nb-NO"/>
              <a:t>KI brukes på halvparten av oppgavene</a:t>
            </a:r>
          </a:p>
          <a:p>
            <a:pPr lvl="1"/>
            <a:r>
              <a:rPr lang="nb-NO"/>
              <a:t>Vi følger opp aktiviteten med intervju og muligens spørreskjema</a:t>
            </a:r>
          </a:p>
          <a:p>
            <a:pPr lvl="1"/>
            <a:r>
              <a:rPr lang="nb-NO"/>
              <a:t>Vi sammenlikner løsninger med og uten bruk av KI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0D31CD3-922D-4BF1-AD7E-9873E7AE7C4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4039" y="1215537"/>
            <a:ext cx="2357683" cy="2213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26065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9675AB8-B91D-49E3-92B8-75D4B3B3A9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Bakgrunnsmateriale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185AF68-6F14-409B-BDA7-FBBEBDB02D3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825315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2E6B16-92FC-43CE-BAFD-F7222DBF6A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Bakgrunn Geralds læringsassistent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D51E38-BA29-4A87-B217-99540796BA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10931435" cy="4667250"/>
          </a:xfrm>
        </p:spPr>
        <p:txBody>
          <a:bodyPr>
            <a:normAutofit fontScale="85000" lnSpcReduction="20000"/>
          </a:bodyPr>
          <a:lstStyle/>
          <a:p>
            <a:r>
              <a:rPr lang="nb-NO"/>
              <a:t>Prototype kjører i standard </a:t>
            </a:r>
            <a:r>
              <a:rPr lang="nb-NO" err="1"/>
              <a:t>OpenAI</a:t>
            </a:r>
            <a:r>
              <a:rPr lang="nb-NO"/>
              <a:t> GPT-4 API</a:t>
            </a:r>
          </a:p>
          <a:p>
            <a:r>
              <a:rPr lang="nb-NO"/>
              <a:t>System-prompt:</a:t>
            </a:r>
          </a:p>
          <a:p>
            <a:pPr lvl="1"/>
            <a:r>
              <a:rPr lang="nb-NO"/>
              <a:t>Som en assistent for norske tannlegestudenter og tannpleiestudenter innen strålefysikk, strålebiologi, strålevern og dental radiologiteknologi, </a:t>
            </a:r>
            <a:r>
              <a:rPr lang="nb-NO" b="1"/>
              <a:t>er din hovedoppgave å støtte studentenes læring</a:t>
            </a:r>
            <a:r>
              <a:rPr lang="nb-NO"/>
              <a:t>. Når du svarer på spørsmål, skal du </a:t>
            </a:r>
            <a:r>
              <a:rPr lang="nb-NO" b="1"/>
              <a:t>gi korte, hjelpsomme veiledninger og praktiske hint som leder studentene mot løsningen</a:t>
            </a:r>
            <a:r>
              <a:rPr lang="nb-NO"/>
              <a:t>. </a:t>
            </a:r>
            <a:r>
              <a:rPr lang="nb-NO" b="1"/>
              <a:t>Hver respons bør inneholde et lite stykke informasjon eller et hint som tar studentene ett skritt nærmere svaret, uten å gi det fullstendige svaret</a:t>
            </a:r>
            <a:r>
              <a:rPr lang="nb-NO"/>
              <a:t>. Sørg for at all kommunikasjon er på norsk, og bruk kun informasjon fra de oppgitte kildene. Målet er å hjelpe studentene til å tenke selvstendig og kritisk, ved å gi dem de verktøyene de trenger for å forstå og løse problemene på egen hånd.</a:t>
            </a:r>
          </a:p>
          <a:p>
            <a:r>
              <a:rPr lang="nb-NO"/>
              <a:t>Data:</a:t>
            </a:r>
          </a:p>
          <a:p>
            <a:pPr lvl="1"/>
            <a:r>
              <a:rPr lang="nb-NO"/>
              <a:t>Kompendium fra egen undervisning (</a:t>
            </a:r>
            <a:r>
              <a:rPr lang="nb-NO">
                <a:hlinkClick r:id="rId2"/>
              </a:rPr>
              <a:t>uio.instructure.com/courses/19845</a:t>
            </a:r>
            <a:r>
              <a:rPr lang="nb-NO"/>
              <a:t>)</a:t>
            </a:r>
          </a:p>
          <a:p>
            <a:pPr lvl="1"/>
            <a:r>
              <a:rPr lang="nb-NO"/>
              <a:t>ca. 1000 Spørsmål/svar par med gode eksempler (</a:t>
            </a:r>
            <a:r>
              <a:rPr lang="nb-NO">
                <a:hlinkClick r:id="rId3"/>
              </a:rPr>
              <a:t>doi.org/10.57967/hf/1291</a:t>
            </a:r>
            <a:r>
              <a:rPr lang="nb-NO"/>
              <a:t>)</a:t>
            </a:r>
          </a:p>
          <a:p>
            <a:pPr lvl="1"/>
            <a:r>
              <a:rPr lang="nb-NO"/>
              <a:t>Veileder 14: Veileder om strålebruk innen odontologi, Statens strålevern (nå DSA), 2017</a:t>
            </a:r>
          </a:p>
          <a:p>
            <a:pPr lvl="1"/>
            <a:r>
              <a:rPr lang="nb-NO"/>
              <a:t>Forskrift om strålevern og bruk av stråling (strålevernforskriften)</a:t>
            </a:r>
          </a:p>
          <a:p>
            <a:pPr lvl="1"/>
            <a:r>
              <a:rPr lang="nb-NO"/>
              <a:t>Lov om strålevern og bruk av stråling (strålevernloven)</a:t>
            </a:r>
          </a:p>
          <a:p>
            <a:pPr marL="457200" lvl="1" indent="0">
              <a:buNone/>
            </a:pP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933160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262FC4-E214-41FA-B555-08F99AF2CB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Forskjellen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41319C-2E59-4FBB-B660-988211C87B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5664F2C-86F3-45BB-A1AE-88DCBA1DAE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2760" y="1438294"/>
            <a:ext cx="5529897" cy="338040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0D9B6C8-1652-4110-8845-4B7D507B65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45897" y="1438294"/>
            <a:ext cx="5034005" cy="3261067"/>
          </a:xfrm>
          <a:prstGeom prst="rect">
            <a:avLst/>
          </a:prstGeom>
        </p:spPr>
      </p:pic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8140EE26-F98A-466A-8DA9-3049E0ABAA2C}"/>
              </a:ext>
            </a:extLst>
          </p:cNvPr>
          <p:cNvSpPr/>
          <p:nvPr/>
        </p:nvSpPr>
        <p:spPr>
          <a:xfrm>
            <a:off x="232760" y="2104465"/>
            <a:ext cx="5428452" cy="544606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94108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262FC4-E214-41FA-B555-08F99AF2CB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Forskjellen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41319C-2E59-4FBB-B660-988211C87B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5664F2C-86F3-45BB-A1AE-88DCBA1DAE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5380" y="1825625"/>
            <a:ext cx="5529897" cy="338040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C97F4FF-15EB-4880-942D-5661C3964C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29345" y="758964"/>
            <a:ext cx="4759874" cy="4940540"/>
          </a:xfrm>
          <a:prstGeom prst="rect">
            <a:avLst/>
          </a:prstGeom>
        </p:spPr>
      </p:pic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FFD4EA44-2712-4B96-A29C-1CF41B68FC98}"/>
              </a:ext>
            </a:extLst>
          </p:cNvPr>
          <p:cNvSpPr/>
          <p:nvPr/>
        </p:nvSpPr>
        <p:spPr>
          <a:xfrm>
            <a:off x="515380" y="3515825"/>
            <a:ext cx="5479020" cy="642517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2555458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2339ab2-52dd-407a-a51f-92335d993934" xsi:nil="true"/>
    <lcf76f155ced4ddcb4097134ff3c332f xmlns="81ddff66-9fb7-42cc-9013-c530f11327ff">
      <Terms xmlns="http://schemas.microsoft.com/office/infopath/2007/PartnerControls"/>
    </lcf76f155ced4ddcb4097134ff3c332f>
    <SharedWithUsers xmlns="f2339ab2-52dd-407a-a51f-92335d993934">
      <UserInfo>
        <DisplayName>Helene Aalborg Christiansen</DisplayName>
        <AccountId>14</AccountId>
        <AccountType/>
      </UserInfo>
    </SharedWithUsers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A24528288B669942A04DD0FC26D38A7E" ma:contentTypeVersion="15" ma:contentTypeDescription="Opprett et nytt dokument." ma:contentTypeScope="" ma:versionID="7f054b91bf86c6fc1ceac4777ae6fc1f">
  <xsd:schema xmlns:xsd="http://www.w3.org/2001/XMLSchema" xmlns:xs="http://www.w3.org/2001/XMLSchema" xmlns:p="http://schemas.microsoft.com/office/2006/metadata/properties" xmlns:ns2="81ddff66-9fb7-42cc-9013-c530f11327ff" xmlns:ns3="f2339ab2-52dd-407a-a51f-92335d993934" targetNamespace="http://schemas.microsoft.com/office/2006/metadata/properties" ma:root="true" ma:fieldsID="ffc5affa46fb2593a6210ee91d9ef6f3" ns2:_="" ns3:_="">
    <xsd:import namespace="81ddff66-9fb7-42cc-9013-c530f11327ff"/>
    <xsd:import namespace="f2339ab2-52dd-407a-a51f-92335d99393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ObjectDetectorVersion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1ddff66-9fb7-42cc-9013-c530f11327f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13" nillable="true" ma:taxonomy="true" ma:internalName="lcf76f155ced4ddcb4097134ff3c332f" ma:taxonomyFieldName="MediaServiceImageTags" ma:displayName="Bildemerkelapper" ma:readOnly="false" ma:fieldId="{5cf76f15-5ced-4ddc-b409-7134ff3c332f}" ma:taxonomyMulti="true" ma:sspId="c22fd018-c39b-462c-89de-126a365ef11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2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2339ab2-52dd-407a-a51f-92335d993934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30227ac9-e7c2-41e2-967e-92f041012f7f}" ma:internalName="TaxCatchAll" ma:showField="CatchAllData" ma:web="f2339ab2-52dd-407a-a51f-92335d99393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8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Delingsdetaljer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3D25AA85-DB85-447E-BD5D-6CB9F4F60AAA}">
  <ds:schemaRefs>
    <ds:schemaRef ds:uri="http://www.w3.org/XML/1998/namespace"/>
    <ds:schemaRef ds:uri="http://purl.org/dc/dcmitype/"/>
    <ds:schemaRef ds:uri="http://schemas.microsoft.com/office/2006/documentManagement/types"/>
    <ds:schemaRef ds:uri="http://schemas.openxmlformats.org/package/2006/metadata/core-properties"/>
    <ds:schemaRef ds:uri="http://schemas.microsoft.com/office/infopath/2007/PartnerControls"/>
    <ds:schemaRef ds:uri="http://purl.org/dc/elements/1.1/"/>
    <ds:schemaRef ds:uri="cded02fb-5e3e-4add-977c-177476eaecf8"/>
    <ds:schemaRef ds:uri="2757ba96-632c-4ab7-9bcb-a34ec3927989"/>
    <ds:schemaRef ds:uri="http://schemas.microsoft.com/office/2006/metadata/properties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A81529CF-13A3-4D4C-A257-1480C7CCAD1A}"/>
</file>

<file path=customXml/itemProps3.xml><?xml version="1.0" encoding="utf-8"?>
<ds:datastoreItem xmlns:ds="http://schemas.openxmlformats.org/officeDocument/2006/customXml" ds:itemID="{99806712-1609-423D-B467-A073D2649517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392</Words>
  <Application>Microsoft Macintosh PowerPoint</Application>
  <PresentationFormat>Widescreen</PresentationFormat>
  <Paragraphs>45</Paragraphs>
  <Slides>7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Office Theme</vt:lpstr>
      <vt:lpstr>PowerPoint-presentasjon</vt:lpstr>
      <vt:lpstr>Store språkmodeller (Large language models, LLM)</vt:lpstr>
      <vt:lpstr>Vårt prosjekt</vt:lpstr>
      <vt:lpstr>Bakgrunnsmateriale</vt:lpstr>
      <vt:lpstr>Bakgrunn Geralds læringsassistent</vt:lpstr>
      <vt:lpstr>Forskjellen</vt:lpstr>
      <vt:lpstr>Forskjellen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Gerald Torgersen</dc:creator>
  <cp:lastModifiedBy>Helene Aalborg Christiansen</cp:lastModifiedBy>
  <cp:revision>2</cp:revision>
  <dcterms:created xsi:type="dcterms:W3CDTF">2023-11-07T15:22:47Z</dcterms:created>
  <dcterms:modified xsi:type="dcterms:W3CDTF">2023-12-01T08:29:20Z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0x010100A24528288B669942A04DD0FC26D38A7E</vt:lpwstr>
  </property>
  <property fmtid="{D5CDD505-2E9C-101B-9397-08002B2CF9AE}" pid="3" name="MediaServiceImageTags">
    <vt:lpwstr/>
  </property>
</Properties>
</file>