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60" r:id="rId3"/>
    <p:sldId id="261" r:id="rId4"/>
    <p:sldId id="275" r:id="rId5"/>
    <p:sldId id="276" r:id="rId6"/>
    <p:sldId id="277" r:id="rId7"/>
    <p:sldId id="278" r:id="rId8"/>
    <p:sldId id="267" r:id="rId9"/>
    <p:sldId id="268" r:id="rId10"/>
    <p:sldId id="269" r:id="rId11"/>
    <p:sldId id="270" r:id="rId12"/>
    <p:sldId id="271" r:id="rId13"/>
    <p:sldId id="274" r:id="rId14"/>
    <p:sldId id="272" r:id="rId1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176C5E-D0A2-E942-8788-83CCE595F69A}" v="7" dt="2024-11-11T14:00:39.8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10"/>
    <p:restoredTop sz="83843"/>
  </p:normalViewPr>
  <p:slideViewPr>
    <p:cSldViewPr snapToGrid="0">
      <p:cViewPr>
        <p:scale>
          <a:sx n="70" d="100"/>
          <a:sy n="70" d="100"/>
        </p:scale>
        <p:origin x="4016" y="23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3C589-D8FA-1E43-B435-4E66898DB4CE}" type="datetimeFigureOut">
              <a:t>11.11.2024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C13280-1E1B-BC4D-99BD-74D5CD217B2B}" type="slidenum">
              <a:t>‹#›</a:t>
            </a:fld>
            <a:endParaRPr lang="nb-NO"/>
          </a:p>
        </p:txBody>
      </p:sp>
    </p:spTree>
    <p:extLst>
      <p:ext uri="{BB962C8B-B14F-4D97-AF65-F5344CB8AC3E}">
        <p14:creationId xmlns:p14="http://schemas.microsoft.com/office/powerpoint/2010/main" val="1165360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Marika snakker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effectLst/>
                <a:latin typeface="Calibri" panose="020F0502020204030204" pitchFamily="34" charset="0"/>
                <a:ea typeface="Aptos" panose="020B0004020202020204" pitchFamily="34" charset="0"/>
                <a:cs typeface="Times New Roman" panose="02020603050405020304" pitchFamily="18" charset="0"/>
              </a:rPr>
              <a:t>Om MEVIT1001 og mappe-eksamen. Antall studenter på emnet. Betydningen av formative evalueringer for studentene.</a:t>
            </a:r>
            <a:r>
              <a:rPr lang="nb-NO" dirty="0">
                <a:effectLst/>
              </a:rPr>
              <a:t> </a:t>
            </a:r>
            <a:endParaRPr lang="nb-NO" dirty="0"/>
          </a:p>
          <a:p>
            <a:endParaRPr lang="nb-NO" dirty="0"/>
          </a:p>
          <a:p>
            <a:r>
              <a:rPr lang="nb-NO" dirty="0"/>
              <a:t>SLIDE 2-7. </a:t>
            </a:r>
            <a:r>
              <a:rPr lang="nb-NO" dirty="0" err="1"/>
              <a:t>Ca</a:t>
            </a:r>
            <a:r>
              <a:rPr lang="nb-NO" dirty="0"/>
              <a:t> 2 minutter til sammen</a:t>
            </a:r>
          </a:p>
          <a:p>
            <a:endParaRPr lang="nb-NO" dirty="0"/>
          </a:p>
        </p:txBody>
      </p:sp>
      <p:sp>
        <p:nvSpPr>
          <p:cNvPr id="4" name="Plassholder for lysbildenummer 3"/>
          <p:cNvSpPr>
            <a:spLocks noGrp="1"/>
          </p:cNvSpPr>
          <p:nvPr>
            <p:ph type="sldNum" sz="quarter" idx="5"/>
          </p:nvPr>
        </p:nvSpPr>
        <p:spPr/>
        <p:txBody>
          <a:bodyPr/>
          <a:lstStyle/>
          <a:p>
            <a:fld id="{2FC13280-1E1B-BC4D-99BD-74D5CD217B2B}" type="slidenum">
              <a:t>2</a:t>
            </a:fld>
            <a:endParaRPr lang="nb-NO"/>
          </a:p>
        </p:txBody>
      </p:sp>
    </p:spTree>
    <p:extLst>
      <p:ext uri="{BB962C8B-B14F-4D97-AF65-F5344CB8AC3E}">
        <p14:creationId xmlns:p14="http://schemas.microsoft.com/office/powerpoint/2010/main" val="3800995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MARIKA</a:t>
            </a:r>
          </a:p>
        </p:txBody>
      </p:sp>
      <p:sp>
        <p:nvSpPr>
          <p:cNvPr id="4" name="Plassholder for lysbildenummer 3"/>
          <p:cNvSpPr>
            <a:spLocks noGrp="1"/>
          </p:cNvSpPr>
          <p:nvPr>
            <p:ph type="sldNum" sz="quarter" idx="5"/>
          </p:nvPr>
        </p:nvSpPr>
        <p:spPr/>
        <p:txBody>
          <a:bodyPr/>
          <a:lstStyle/>
          <a:p>
            <a:fld id="{2FC13280-1E1B-BC4D-99BD-74D5CD217B2B}" type="slidenum">
              <a:t>3</a:t>
            </a:fld>
            <a:endParaRPr lang="nb-NO"/>
          </a:p>
        </p:txBody>
      </p:sp>
    </p:spTree>
    <p:extLst>
      <p:ext uri="{BB962C8B-B14F-4D97-AF65-F5344CB8AC3E}">
        <p14:creationId xmlns:p14="http://schemas.microsoft.com/office/powerpoint/2010/main" val="283879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58427-81A3-BE70-DA3F-534197679F3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DA12847-40FE-6221-B208-39A30B23DCA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58DB00F-B410-C594-074D-03B873785A55}"/>
              </a:ext>
            </a:extLst>
          </p:cNvPr>
          <p:cNvSpPr>
            <a:spLocks noGrp="1"/>
          </p:cNvSpPr>
          <p:nvPr>
            <p:ph type="body" idx="1"/>
          </p:nvPr>
        </p:nvSpPr>
        <p:spPr/>
        <p:txBody>
          <a:bodyPr/>
          <a:lstStyle/>
          <a:p>
            <a:r>
              <a:rPr lang="nb-NO"/>
              <a:t>MARIKA</a:t>
            </a:r>
          </a:p>
        </p:txBody>
      </p:sp>
      <p:sp>
        <p:nvSpPr>
          <p:cNvPr id="4" name="Plassholder for lysbildenummer 3">
            <a:extLst>
              <a:ext uri="{FF2B5EF4-FFF2-40B4-BE49-F238E27FC236}">
                <a16:creationId xmlns:a16="http://schemas.microsoft.com/office/drawing/2014/main" id="{8FFA3D0A-B374-1342-6E30-E77AFCB66A68}"/>
              </a:ext>
            </a:extLst>
          </p:cNvPr>
          <p:cNvSpPr>
            <a:spLocks noGrp="1"/>
          </p:cNvSpPr>
          <p:nvPr>
            <p:ph type="sldNum" sz="quarter" idx="5"/>
          </p:nvPr>
        </p:nvSpPr>
        <p:spPr/>
        <p:txBody>
          <a:bodyPr/>
          <a:lstStyle/>
          <a:p>
            <a:fld id="{2FC13280-1E1B-BC4D-99BD-74D5CD217B2B}" type="slidenum">
              <a:t>4</a:t>
            </a:fld>
            <a:endParaRPr lang="nb-NO"/>
          </a:p>
        </p:txBody>
      </p:sp>
    </p:spTree>
    <p:extLst>
      <p:ext uri="{BB962C8B-B14F-4D97-AF65-F5344CB8AC3E}">
        <p14:creationId xmlns:p14="http://schemas.microsoft.com/office/powerpoint/2010/main" val="729350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252B3-5EAC-05C8-3AD9-706DA5BF103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52595C7-17C2-803B-24F5-5120ECAB5974}"/>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BCD7C1B-AEF0-449E-3AD3-2E4A7BE59D31}"/>
              </a:ext>
            </a:extLst>
          </p:cNvPr>
          <p:cNvSpPr>
            <a:spLocks noGrp="1"/>
          </p:cNvSpPr>
          <p:nvPr>
            <p:ph type="body" idx="1"/>
          </p:nvPr>
        </p:nvSpPr>
        <p:spPr/>
        <p:txBody>
          <a:bodyPr/>
          <a:lstStyle/>
          <a:p>
            <a:r>
              <a:rPr lang="nb-NO"/>
              <a:t>MARIKA</a:t>
            </a:r>
          </a:p>
        </p:txBody>
      </p:sp>
      <p:sp>
        <p:nvSpPr>
          <p:cNvPr id="4" name="Plassholder for lysbildenummer 3">
            <a:extLst>
              <a:ext uri="{FF2B5EF4-FFF2-40B4-BE49-F238E27FC236}">
                <a16:creationId xmlns:a16="http://schemas.microsoft.com/office/drawing/2014/main" id="{A4537FA6-3122-0878-474B-42E83814A4DF}"/>
              </a:ext>
            </a:extLst>
          </p:cNvPr>
          <p:cNvSpPr>
            <a:spLocks noGrp="1"/>
          </p:cNvSpPr>
          <p:nvPr>
            <p:ph type="sldNum" sz="quarter" idx="5"/>
          </p:nvPr>
        </p:nvSpPr>
        <p:spPr/>
        <p:txBody>
          <a:bodyPr/>
          <a:lstStyle/>
          <a:p>
            <a:fld id="{2FC13280-1E1B-BC4D-99BD-74D5CD217B2B}" type="slidenum">
              <a:t>5</a:t>
            </a:fld>
            <a:endParaRPr lang="nb-NO"/>
          </a:p>
        </p:txBody>
      </p:sp>
    </p:spTree>
    <p:extLst>
      <p:ext uri="{BB962C8B-B14F-4D97-AF65-F5344CB8AC3E}">
        <p14:creationId xmlns:p14="http://schemas.microsoft.com/office/powerpoint/2010/main" val="4038682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FA1E1-C537-916B-D6D2-92E385AA803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61C5D01-1943-309E-988C-D179473D622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62A2A56-6DED-9532-CADB-26EF07DA066A}"/>
              </a:ext>
            </a:extLst>
          </p:cNvPr>
          <p:cNvSpPr>
            <a:spLocks noGrp="1"/>
          </p:cNvSpPr>
          <p:nvPr>
            <p:ph type="body" idx="1"/>
          </p:nvPr>
        </p:nvSpPr>
        <p:spPr/>
        <p:txBody>
          <a:bodyPr/>
          <a:lstStyle/>
          <a:p>
            <a:r>
              <a:rPr lang="nb-NO"/>
              <a:t>MARIKA</a:t>
            </a:r>
          </a:p>
        </p:txBody>
      </p:sp>
      <p:sp>
        <p:nvSpPr>
          <p:cNvPr id="4" name="Plassholder for lysbildenummer 3">
            <a:extLst>
              <a:ext uri="{FF2B5EF4-FFF2-40B4-BE49-F238E27FC236}">
                <a16:creationId xmlns:a16="http://schemas.microsoft.com/office/drawing/2014/main" id="{080FE269-BB36-51BE-5808-99BCDDB4C01F}"/>
              </a:ext>
            </a:extLst>
          </p:cNvPr>
          <p:cNvSpPr>
            <a:spLocks noGrp="1"/>
          </p:cNvSpPr>
          <p:nvPr>
            <p:ph type="sldNum" sz="quarter" idx="5"/>
          </p:nvPr>
        </p:nvSpPr>
        <p:spPr/>
        <p:txBody>
          <a:bodyPr/>
          <a:lstStyle/>
          <a:p>
            <a:fld id="{2FC13280-1E1B-BC4D-99BD-74D5CD217B2B}" type="slidenum">
              <a:t>6</a:t>
            </a:fld>
            <a:endParaRPr lang="nb-NO"/>
          </a:p>
        </p:txBody>
      </p:sp>
    </p:spTree>
    <p:extLst>
      <p:ext uri="{BB962C8B-B14F-4D97-AF65-F5344CB8AC3E}">
        <p14:creationId xmlns:p14="http://schemas.microsoft.com/office/powerpoint/2010/main" val="1331853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C1F2-33E4-95F7-7D3A-1C869F4FD44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D08DF3D-C0C3-3E58-17A1-9A3E94C39185}"/>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455FE3C-525C-698B-4707-2282784F4204}"/>
              </a:ext>
            </a:extLst>
          </p:cNvPr>
          <p:cNvSpPr>
            <a:spLocks noGrp="1"/>
          </p:cNvSpPr>
          <p:nvPr>
            <p:ph type="body" idx="1"/>
          </p:nvPr>
        </p:nvSpPr>
        <p:spPr/>
        <p:txBody>
          <a:bodyPr/>
          <a:lstStyle/>
          <a:p>
            <a:r>
              <a:rPr lang="nb-NO"/>
              <a:t>MARIKA</a:t>
            </a:r>
          </a:p>
        </p:txBody>
      </p:sp>
      <p:sp>
        <p:nvSpPr>
          <p:cNvPr id="4" name="Plassholder for lysbildenummer 3">
            <a:extLst>
              <a:ext uri="{FF2B5EF4-FFF2-40B4-BE49-F238E27FC236}">
                <a16:creationId xmlns:a16="http://schemas.microsoft.com/office/drawing/2014/main" id="{76301D3F-86E3-29CA-DCE9-09B91A5A0693}"/>
              </a:ext>
            </a:extLst>
          </p:cNvPr>
          <p:cNvSpPr>
            <a:spLocks noGrp="1"/>
          </p:cNvSpPr>
          <p:nvPr>
            <p:ph type="sldNum" sz="quarter" idx="5"/>
          </p:nvPr>
        </p:nvSpPr>
        <p:spPr/>
        <p:txBody>
          <a:bodyPr/>
          <a:lstStyle/>
          <a:p>
            <a:fld id="{2FC13280-1E1B-BC4D-99BD-74D5CD217B2B}" type="slidenum">
              <a:t>7</a:t>
            </a:fld>
            <a:endParaRPr lang="nb-NO"/>
          </a:p>
        </p:txBody>
      </p:sp>
    </p:spTree>
    <p:extLst>
      <p:ext uri="{BB962C8B-B14F-4D97-AF65-F5344CB8AC3E}">
        <p14:creationId xmlns:p14="http://schemas.microsoft.com/office/powerpoint/2010/main" val="4076176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Marika snakker</a:t>
            </a:r>
          </a:p>
          <a:p>
            <a:endParaRPr lang="nb-NO" dirty="0"/>
          </a:p>
          <a:p>
            <a:r>
              <a:rPr lang="nb-NO" sz="1800" dirty="0">
                <a:effectLst/>
                <a:latin typeface="Calibri" panose="020F0502020204030204" pitchFamily="34" charset="0"/>
                <a:ea typeface="Aptos" panose="020B0004020202020204" pitchFamily="34" charset="0"/>
                <a:cs typeface="Times New Roman" panose="02020603050405020304" pitchFamily="18" charset="0"/>
              </a:rPr>
              <a:t>Konkret hvordan Maren og Paula er involvert som læringsassistenter. </a:t>
            </a:r>
          </a:p>
          <a:p>
            <a:endParaRPr lang="nb-NO" sz="1800" dirty="0">
              <a:effectLst/>
              <a:latin typeface="Calibri" panose="020F0502020204030204" pitchFamily="34" charset="0"/>
              <a:cs typeface="Times New Roman" panose="02020603050405020304" pitchFamily="18" charset="0"/>
            </a:endParaRPr>
          </a:p>
          <a:p>
            <a:r>
              <a:rPr lang="nb-NO" sz="1800" dirty="0">
                <a:effectLst/>
                <a:latin typeface="Calibri" panose="020F0502020204030204" pitchFamily="34" charset="0"/>
                <a:cs typeface="Times New Roman" panose="02020603050405020304" pitchFamily="18" charset="0"/>
              </a:rPr>
              <a:t>SLIDE 8 – 11: i underkant av 3 minutter</a:t>
            </a:r>
            <a:endParaRPr lang="nb-NO" dirty="0"/>
          </a:p>
        </p:txBody>
      </p:sp>
      <p:sp>
        <p:nvSpPr>
          <p:cNvPr id="4" name="Plassholder for lysbildenummer 3"/>
          <p:cNvSpPr>
            <a:spLocks noGrp="1"/>
          </p:cNvSpPr>
          <p:nvPr>
            <p:ph type="sldNum" sz="quarter" idx="5"/>
          </p:nvPr>
        </p:nvSpPr>
        <p:spPr/>
        <p:txBody>
          <a:bodyPr/>
          <a:lstStyle/>
          <a:p>
            <a:fld id="{2FC13280-1E1B-BC4D-99BD-74D5CD217B2B}" type="slidenum">
              <a:t>8</a:t>
            </a:fld>
            <a:endParaRPr lang="nb-NO"/>
          </a:p>
        </p:txBody>
      </p:sp>
    </p:spTree>
    <p:extLst>
      <p:ext uri="{BB962C8B-B14F-4D97-AF65-F5344CB8AC3E}">
        <p14:creationId xmlns:p14="http://schemas.microsoft.com/office/powerpoint/2010/main" val="724160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MARIKA</a:t>
            </a:r>
          </a:p>
        </p:txBody>
      </p:sp>
      <p:sp>
        <p:nvSpPr>
          <p:cNvPr id="4" name="Plassholder for lysbildenummer 3"/>
          <p:cNvSpPr>
            <a:spLocks noGrp="1"/>
          </p:cNvSpPr>
          <p:nvPr>
            <p:ph type="sldNum" sz="quarter" idx="5"/>
          </p:nvPr>
        </p:nvSpPr>
        <p:spPr/>
        <p:txBody>
          <a:bodyPr/>
          <a:lstStyle/>
          <a:p>
            <a:fld id="{2FC13280-1E1B-BC4D-99BD-74D5CD217B2B}" type="slidenum">
              <a:t>9</a:t>
            </a:fld>
            <a:endParaRPr lang="nb-NO"/>
          </a:p>
        </p:txBody>
      </p:sp>
    </p:spTree>
    <p:extLst>
      <p:ext uri="{BB962C8B-B14F-4D97-AF65-F5344CB8AC3E}">
        <p14:creationId xmlns:p14="http://schemas.microsoft.com/office/powerpoint/2010/main" val="2370119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MARIKA</a:t>
            </a:r>
          </a:p>
        </p:txBody>
      </p:sp>
      <p:sp>
        <p:nvSpPr>
          <p:cNvPr id="4" name="Plassholder for lysbildenummer 3"/>
          <p:cNvSpPr>
            <a:spLocks noGrp="1"/>
          </p:cNvSpPr>
          <p:nvPr>
            <p:ph type="sldNum" sz="quarter" idx="5"/>
          </p:nvPr>
        </p:nvSpPr>
        <p:spPr/>
        <p:txBody>
          <a:bodyPr/>
          <a:lstStyle/>
          <a:p>
            <a:fld id="{2FC13280-1E1B-BC4D-99BD-74D5CD217B2B}" type="slidenum">
              <a:t>10</a:t>
            </a:fld>
            <a:endParaRPr lang="nb-NO"/>
          </a:p>
        </p:txBody>
      </p:sp>
    </p:spTree>
    <p:extLst>
      <p:ext uri="{BB962C8B-B14F-4D97-AF65-F5344CB8AC3E}">
        <p14:creationId xmlns:p14="http://schemas.microsoft.com/office/powerpoint/2010/main" val="3027338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MARIKA</a:t>
            </a:r>
          </a:p>
        </p:txBody>
      </p:sp>
      <p:sp>
        <p:nvSpPr>
          <p:cNvPr id="4" name="Plassholder for lysbildenummer 3"/>
          <p:cNvSpPr>
            <a:spLocks noGrp="1"/>
          </p:cNvSpPr>
          <p:nvPr>
            <p:ph type="sldNum" sz="quarter" idx="5"/>
          </p:nvPr>
        </p:nvSpPr>
        <p:spPr/>
        <p:txBody>
          <a:bodyPr/>
          <a:lstStyle/>
          <a:p>
            <a:fld id="{2FC13280-1E1B-BC4D-99BD-74D5CD217B2B}" type="slidenum">
              <a:t>11</a:t>
            </a:fld>
            <a:endParaRPr lang="nb-NO"/>
          </a:p>
        </p:txBody>
      </p:sp>
    </p:spTree>
    <p:extLst>
      <p:ext uri="{BB962C8B-B14F-4D97-AF65-F5344CB8AC3E}">
        <p14:creationId xmlns:p14="http://schemas.microsoft.com/office/powerpoint/2010/main" val="551175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5EA09-3D5C-05DC-C259-DD5393898DB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DDD403A-9AE7-083E-817F-2899B31F19A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B64639B-F476-971B-03B5-B14250125FC2}"/>
              </a:ext>
            </a:extLst>
          </p:cNvPr>
          <p:cNvSpPr>
            <a:spLocks noGrp="1"/>
          </p:cNvSpPr>
          <p:nvPr>
            <p:ph type="body" idx="1"/>
          </p:nvPr>
        </p:nvSpPr>
        <p:spPr/>
        <p:txBody>
          <a:bodyPr/>
          <a:lstStyle/>
          <a:p>
            <a:r>
              <a:rPr lang="nb-NO" dirty="0"/>
              <a:t>MAREN OG PAULA</a:t>
            </a:r>
          </a:p>
          <a:p>
            <a:endParaRPr lang="nb-NO" dirty="0"/>
          </a:p>
          <a:p>
            <a:r>
              <a:rPr lang="nb-NO" dirty="0"/>
              <a:t>4-5 minutter</a:t>
            </a:r>
          </a:p>
          <a:p>
            <a:endParaRPr lang="nb-NO" dirty="0"/>
          </a:p>
          <a:p>
            <a:endParaRPr lang="nb-NO" dirty="0"/>
          </a:p>
        </p:txBody>
      </p:sp>
      <p:sp>
        <p:nvSpPr>
          <p:cNvPr id="4" name="Plassholder for lysbildenummer 3">
            <a:extLst>
              <a:ext uri="{FF2B5EF4-FFF2-40B4-BE49-F238E27FC236}">
                <a16:creationId xmlns:a16="http://schemas.microsoft.com/office/drawing/2014/main" id="{00F58705-4C4A-DF53-1F34-1574B041ECB2}"/>
              </a:ext>
            </a:extLst>
          </p:cNvPr>
          <p:cNvSpPr>
            <a:spLocks noGrp="1"/>
          </p:cNvSpPr>
          <p:nvPr>
            <p:ph type="sldNum" sz="quarter" idx="5"/>
          </p:nvPr>
        </p:nvSpPr>
        <p:spPr/>
        <p:txBody>
          <a:bodyPr/>
          <a:lstStyle/>
          <a:p>
            <a:fld id="{2FC13280-1E1B-BC4D-99BD-74D5CD217B2B}" type="slidenum">
              <a:t>12</a:t>
            </a:fld>
            <a:endParaRPr lang="nb-NO"/>
          </a:p>
        </p:txBody>
      </p:sp>
    </p:spTree>
    <p:extLst>
      <p:ext uri="{BB962C8B-B14F-4D97-AF65-F5344CB8AC3E}">
        <p14:creationId xmlns:p14="http://schemas.microsoft.com/office/powerpoint/2010/main" val="2783819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87ED0-5BBB-4C2A-854C-1575D6E8A18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BB8EF4F-3359-3C7B-6490-8E174F4CAD4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C4D9CDE-1AA8-073E-209A-71040EC35DED}"/>
              </a:ext>
            </a:extLst>
          </p:cNvPr>
          <p:cNvSpPr>
            <a:spLocks noGrp="1"/>
          </p:cNvSpPr>
          <p:nvPr>
            <p:ph type="body" idx="1"/>
          </p:nvPr>
        </p:nvSpPr>
        <p:spPr/>
        <p:txBody>
          <a:bodyPr/>
          <a:lstStyle/>
          <a:p>
            <a:r>
              <a:rPr lang="nb-NO"/>
              <a:t>MAREN OG PAULA</a:t>
            </a:r>
          </a:p>
          <a:p>
            <a:endParaRPr lang="nb-NO"/>
          </a:p>
          <a:p>
            <a:r>
              <a:rPr lang="nb-NO"/>
              <a:t>4-5 minutter</a:t>
            </a:r>
          </a:p>
          <a:p>
            <a:endParaRPr lang="nb-NO"/>
          </a:p>
          <a:p>
            <a:endParaRPr lang="nb-NO"/>
          </a:p>
        </p:txBody>
      </p:sp>
      <p:sp>
        <p:nvSpPr>
          <p:cNvPr id="4" name="Plassholder for lysbildenummer 3">
            <a:extLst>
              <a:ext uri="{FF2B5EF4-FFF2-40B4-BE49-F238E27FC236}">
                <a16:creationId xmlns:a16="http://schemas.microsoft.com/office/drawing/2014/main" id="{AE2FFE80-4A3B-C927-92AC-5AE31E6CC5DB}"/>
              </a:ext>
            </a:extLst>
          </p:cNvPr>
          <p:cNvSpPr>
            <a:spLocks noGrp="1"/>
          </p:cNvSpPr>
          <p:nvPr>
            <p:ph type="sldNum" sz="quarter" idx="5"/>
          </p:nvPr>
        </p:nvSpPr>
        <p:spPr/>
        <p:txBody>
          <a:bodyPr/>
          <a:lstStyle/>
          <a:p>
            <a:fld id="{2FC13280-1E1B-BC4D-99BD-74D5CD217B2B}" type="slidenum">
              <a:t>13</a:t>
            </a:fld>
            <a:endParaRPr lang="nb-NO"/>
          </a:p>
        </p:txBody>
      </p:sp>
    </p:spTree>
    <p:extLst>
      <p:ext uri="{BB962C8B-B14F-4D97-AF65-F5344CB8AC3E}">
        <p14:creationId xmlns:p14="http://schemas.microsoft.com/office/powerpoint/2010/main" val="2133953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C7CC6-8336-6F3F-16A9-2E9762FD266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F80B942-4472-B516-6699-C2C52E22E17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BF9F1B1-58E1-F426-CE86-354DC8F3112F}"/>
              </a:ext>
            </a:extLst>
          </p:cNvPr>
          <p:cNvSpPr>
            <a:spLocks noGrp="1"/>
          </p:cNvSpPr>
          <p:nvPr>
            <p:ph type="body" idx="1"/>
          </p:nvPr>
        </p:nvSpPr>
        <p:spPr/>
        <p:txBody>
          <a:bodyPr/>
          <a:lstStyle/>
          <a:p>
            <a:endParaRPr lang="nb-NO"/>
          </a:p>
          <a:p>
            <a:endParaRPr lang="nb-NO"/>
          </a:p>
        </p:txBody>
      </p:sp>
      <p:sp>
        <p:nvSpPr>
          <p:cNvPr id="4" name="Plassholder for lysbildenummer 3">
            <a:extLst>
              <a:ext uri="{FF2B5EF4-FFF2-40B4-BE49-F238E27FC236}">
                <a16:creationId xmlns:a16="http://schemas.microsoft.com/office/drawing/2014/main" id="{68AA9F30-A107-BC8D-1F4F-9149594D2337}"/>
              </a:ext>
            </a:extLst>
          </p:cNvPr>
          <p:cNvSpPr>
            <a:spLocks noGrp="1"/>
          </p:cNvSpPr>
          <p:nvPr>
            <p:ph type="sldNum" sz="quarter" idx="5"/>
          </p:nvPr>
        </p:nvSpPr>
        <p:spPr/>
        <p:txBody>
          <a:bodyPr/>
          <a:lstStyle/>
          <a:p>
            <a:fld id="{2FC13280-1E1B-BC4D-99BD-74D5CD217B2B}" type="slidenum">
              <a:t>14</a:t>
            </a:fld>
            <a:endParaRPr lang="nb-NO"/>
          </a:p>
        </p:txBody>
      </p:sp>
    </p:spTree>
    <p:extLst>
      <p:ext uri="{BB962C8B-B14F-4D97-AF65-F5344CB8AC3E}">
        <p14:creationId xmlns:p14="http://schemas.microsoft.com/office/powerpoint/2010/main" val="2692047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3E2E98-6D04-C979-149B-F0AFD6626B2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2DBD4BEF-066B-5BB6-B76B-3B878012D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048869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19815C-F2F9-51E4-EEA5-0C8FE0D72630}"/>
              </a:ext>
            </a:extLst>
          </p:cNvPr>
          <p:cNvSpPr>
            <a:spLocks noGrp="1"/>
          </p:cNvSpPr>
          <p:nvPr>
            <p:ph type="title"/>
          </p:nvPr>
        </p:nvSpPr>
        <p:spPr>
          <a:xfrm>
            <a:off x="838200" y="1299621"/>
            <a:ext cx="10515600" cy="1325563"/>
          </a:xfrm>
        </p:spPr>
        <p:txBody>
          <a:bodyPr>
            <a:normAutofit/>
          </a:bodyPr>
          <a:lstStyle>
            <a:lvl1pPr algn="ctr">
              <a:defRPr sz="6000"/>
            </a:lvl1pPr>
          </a:lstStyle>
          <a:p>
            <a:r>
              <a:rPr lang="nb-NO"/>
              <a:t>Klikk for å redigere tittelstil</a:t>
            </a:r>
            <a:endParaRPr lang="en-GB"/>
          </a:p>
        </p:txBody>
      </p:sp>
      <p:sp>
        <p:nvSpPr>
          <p:cNvPr id="8" name="Plassholder for tekst 2">
            <a:extLst>
              <a:ext uri="{FF2B5EF4-FFF2-40B4-BE49-F238E27FC236}">
                <a16:creationId xmlns:a16="http://schemas.microsoft.com/office/drawing/2014/main" id="{3AA2105A-0676-6D5E-8477-556A75DEC3DC}"/>
              </a:ext>
            </a:extLst>
          </p:cNvPr>
          <p:cNvSpPr>
            <a:spLocks noGrp="1"/>
          </p:cNvSpPr>
          <p:nvPr>
            <p:ph idx="1" hasCustomPrompt="1"/>
          </p:nvPr>
        </p:nvSpPr>
        <p:spPr>
          <a:xfrm>
            <a:off x="838200" y="2743200"/>
            <a:ext cx="10515600" cy="3195376"/>
          </a:xfrm>
          <a:prstGeom prst="rect">
            <a:avLst/>
          </a:prstGeom>
        </p:spPr>
        <p:txBody>
          <a:bodyPr vert="horz" lIns="91440" tIns="45720" rIns="91440" bIns="45720" rtlCol="0" anchor="t">
            <a:normAutofit/>
          </a:bodyPr>
          <a:lstStyle>
            <a:lvl1pPr algn="ctr">
              <a:defRPr/>
            </a:lvl1pPr>
          </a:lstStyle>
          <a:p>
            <a:pPr lvl="0"/>
            <a:r>
              <a:rPr lang="nb-NO"/>
              <a:t>Klikk for å redigere tekststiler i malen</a:t>
            </a:r>
          </a:p>
        </p:txBody>
      </p:sp>
    </p:spTree>
    <p:extLst>
      <p:ext uri="{BB962C8B-B14F-4D97-AF65-F5344CB8AC3E}">
        <p14:creationId xmlns:p14="http://schemas.microsoft.com/office/powerpoint/2010/main" val="3907840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5660C5-0DA2-245E-FD1C-D14AA94F9A5A}"/>
              </a:ext>
            </a:extLst>
          </p:cNvPr>
          <p:cNvSpPr>
            <a:spLocks noGrp="1"/>
          </p:cNvSpPr>
          <p:nvPr>
            <p:ph type="title"/>
          </p:nvPr>
        </p:nvSpPr>
        <p:spPr>
          <a:xfrm>
            <a:off x="838200" y="1113390"/>
            <a:ext cx="10515600" cy="2852737"/>
          </a:xfrm>
        </p:spPr>
        <p:txBody>
          <a:bodyPr anchor="b"/>
          <a:lstStyle>
            <a:lvl1pPr>
              <a:defRPr sz="6000">
                <a:latin typeface="Impact" panose="020B0806030902050204" pitchFamily="34" charset="0"/>
              </a:defRPr>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4D50309F-F269-DC83-15DB-68FF834AF17D}"/>
              </a:ext>
            </a:extLst>
          </p:cNvPr>
          <p:cNvSpPr>
            <a:spLocks noGrp="1"/>
          </p:cNvSpPr>
          <p:nvPr>
            <p:ph type="body" idx="1"/>
          </p:nvPr>
        </p:nvSpPr>
        <p:spPr>
          <a:xfrm>
            <a:off x="838200" y="3993115"/>
            <a:ext cx="10515600" cy="1500187"/>
          </a:xfrm>
        </p:spPr>
        <p:txBody>
          <a:bodyPr/>
          <a:lstStyle>
            <a:lvl1pPr marL="0" indent="0">
              <a:buNone/>
              <a:defRPr sz="2400">
                <a:solidFill>
                  <a:schemeClr val="tx1">
                    <a:tint val="82000"/>
                  </a:schemeClr>
                </a:solidFill>
                <a:latin typeface="Segoe UI" panose="020B0502040204020203" pitchFamily="34" charset="0"/>
                <a:cs typeface="Segoe UI" panose="020B0502040204020203"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Tree>
    <p:extLst>
      <p:ext uri="{BB962C8B-B14F-4D97-AF65-F5344CB8AC3E}">
        <p14:creationId xmlns:p14="http://schemas.microsoft.com/office/powerpoint/2010/main" val="254339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639C2B-78D5-315E-B9FF-95C53775EB1C}"/>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3EB76800-94AD-2B04-D7A6-F78419D6AB86}"/>
              </a:ext>
            </a:extLst>
          </p:cNvPr>
          <p:cNvSpPr>
            <a:spLocks noGrp="1"/>
          </p:cNvSpPr>
          <p:nvPr>
            <p:ph sz="half" idx="1"/>
          </p:nvPr>
        </p:nvSpPr>
        <p:spPr>
          <a:xfrm>
            <a:off x="838200" y="1825625"/>
            <a:ext cx="5181600" cy="4351338"/>
          </a:xfrm>
        </p:spPr>
        <p:txBody>
          <a:bodyPr/>
          <a:lstStyle/>
          <a:p>
            <a:pPr lvl="0"/>
            <a:r>
              <a:rPr lang="nb-NO"/>
              <a:t>Klikk for å redigere tekststiler i malen</a:t>
            </a:r>
          </a:p>
        </p:txBody>
      </p:sp>
      <p:sp>
        <p:nvSpPr>
          <p:cNvPr id="4" name="Plassholder for innhold 3">
            <a:extLst>
              <a:ext uri="{FF2B5EF4-FFF2-40B4-BE49-F238E27FC236}">
                <a16:creationId xmlns:a16="http://schemas.microsoft.com/office/drawing/2014/main" id="{DD882B23-3681-A7E7-3F38-5E1831B99AA3}"/>
              </a:ext>
            </a:extLst>
          </p:cNvPr>
          <p:cNvSpPr>
            <a:spLocks noGrp="1"/>
          </p:cNvSpPr>
          <p:nvPr>
            <p:ph sz="half" idx="2"/>
          </p:nvPr>
        </p:nvSpPr>
        <p:spPr>
          <a:xfrm>
            <a:off x="6172200" y="1825625"/>
            <a:ext cx="5181600" cy="4351338"/>
          </a:xfrm>
        </p:spPr>
        <p:txBody>
          <a:bodyPr/>
          <a:lstStyle/>
          <a:p>
            <a:pPr lvl="0"/>
            <a:r>
              <a:rPr lang="nb-NO"/>
              <a:t>Klikk for å redigere tekststiler i malen</a:t>
            </a:r>
          </a:p>
        </p:txBody>
      </p:sp>
    </p:spTree>
    <p:extLst>
      <p:ext uri="{BB962C8B-B14F-4D97-AF65-F5344CB8AC3E}">
        <p14:creationId xmlns:p14="http://schemas.microsoft.com/office/powerpoint/2010/main" val="5213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F9A8D5-7C68-CFE1-F54A-35ACC4BA7365}"/>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2CA9F0DD-53ED-C54F-5D4A-A8D24BBBF0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C7BFA33-41A8-4DB4-9900-3B631D8676A6}"/>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6A1C2BE5-C67B-FE8A-32FD-4E5F9F785C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62ACEFE9-C82C-AE37-59D7-83D6532373F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Tree>
    <p:extLst>
      <p:ext uri="{BB962C8B-B14F-4D97-AF65-F5344CB8AC3E}">
        <p14:creationId xmlns:p14="http://schemas.microsoft.com/office/powerpoint/2010/main" val="3667494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B23835-01B6-7DB6-0A18-0AE9648EF76A}"/>
              </a:ext>
            </a:extLst>
          </p:cNvPr>
          <p:cNvSpPr>
            <a:spLocks noGrp="1"/>
          </p:cNvSpPr>
          <p:nvPr>
            <p:ph type="title"/>
          </p:nvPr>
        </p:nvSpPr>
        <p:spPr/>
        <p:txBody>
          <a:bodyPr/>
          <a:lstStyle/>
          <a:p>
            <a:r>
              <a:rPr lang="nb-NO"/>
              <a:t>Klikk for å redigere tittelstil</a:t>
            </a:r>
            <a:endParaRPr lang="en-GB"/>
          </a:p>
        </p:txBody>
      </p:sp>
    </p:spTree>
    <p:extLst>
      <p:ext uri="{BB962C8B-B14F-4D97-AF65-F5344CB8AC3E}">
        <p14:creationId xmlns:p14="http://schemas.microsoft.com/office/powerpoint/2010/main" val="92601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8468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F7EF74-4D43-EA2C-845D-8413F2DEC4FC}"/>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CB2023E0-1DC7-FA97-95F8-47BF9B9BEC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574C815A-C935-60FA-5552-794262FC84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279660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83332B-A9F0-4E98-8136-2C162CFD153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91DD24E9-E23E-9A27-8C6F-7D0CCB6E18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671F6BA3-473E-E522-37AA-EEDF1E97F3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Tree>
    <p:extLst>
      <p:ext uri="{BB962C8B-B14F-4D97-AF65-F5344CB8AC3E}">
        <p14:creationId xmlns:p14="http://schemas.microsoft.com/office/powerpoint/2010/main" val="188755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EB5046D-8E02-2CE8-CB26-24C04A266B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78CE6003-F763-C76C-F46C-CB0AA4F54B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p:txBody>
      </p:sp>
      <p:pic>
        <p:nvPicPr>
          <p:cNvPr id="7" name="Graphic 27" descr="UiO segl">
            <a:extLst>
              <a:ext uri="{FF2B5EF4-FFF2-40B4-BE49-F238E27FC236}">
                <a16:creationId xmlns:a16="http://schemas.microsoft.com/office/drawing/2014/main" id="{5F4B8DBE-4D81-C5FD-1CED-066BCE61129B}"/>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a:off x="170317" y="6176963"/>
            <a:ext cx="2078732" cy="538688"/>
          </a:xfrm>
          <a:prstGeom prst="rect">
            <a:avLst/>
          </a:prstGeom>
        </p:spPr>
      </p:pic>
    </p:spTree>
    <p:extLst>
      <p:ext uri="{BB962C8B-B14F-4D97-AF65-F5344CB8AC3E}">
        <p14:creationId xmlns:p14="http://schemas.microsoft.com/office/powerpoint/2010/main" val="968182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Impact" panose="020B080603090205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064C52-5F6B-3D35-0D8A-B5D3123C8869}"/>
              </a:ext>
            </a:extLst>
          </p:cNvPr>
          <p:cNvSpPr>
            <a:spLocks noGrp="1"/>
          </p:cNvSpPr>
          <p:nvPr>
            <p:ph type="ctrTitle"/>
          </p:nvPr>
        </p:nvSpPr>
        <p:spPr/>
        <p:txBody>
          <a:bodyPr>
            <a:normAutofit/>
          </a:bodyPr>
          <a:lstStyle/>
          <a:p>
            <a:r>
              <a:rPr lang="en-GB" sz="4800"/>
              <a:t>Læringsassistenter i MEVIT1001: </a:t>
            </a:r>
            <a:r>
              <a:rPr lang="en-GB" sz="4000"/>
              <a:t>innføring i medier og kommunikasjon </a:t>
            </a:r>
          </a:p>
        </p:txBody>
      </p:sp>
      <p:sp>
        <p:nvSpPr>
          <p:cNvPr id="3" name="Undertittel 2">
            <a:extLst>
              <a:ext uri="{FF2B5EF4-FFF2-40B4-BE49-F238E27FC236}">
                <a16:creationId xmlns:a16="http://schemas.microsoft.com/office/drawing/2014/main" id="{A29695B7-7535-DDF5-BD7C-6DE37C22E76C}"/>
              </a:ext>
            </a:extLst>
          </p:cNvPr>
          <p:cNvSpPr>
            <a:spLocks noGrp="1"/>
          </p:cNvSpPr>
          <p:nvPr>
            <p:ph type="subTitle" idx="1"/>
          </p:nvPr>
        </p:nvSpPr>
        <p:spPr/>
        <p:txBody>
          <a:bodyPr/>
          <a:lstStyle/>
          <a:p>
            <a:r>
              <a:rPr lang="en-GB"/>
              <a:t>Marika Lüders, Maren Braut, Paula Jee Vasskog Ullaland</a:t>
            </a:r>
          </a:p>
        </p:txBody>
      </p:sp>
    </p:spTree>
    <p:extLst>
      <p:ext uri="{BB962C8B-B14F-4D97-AF65-F5344CB8AC3E}">
        <p14:creationId xmlns:p14="http://schemas.microsoft.com/office/powerpoint/2010/main" val="366987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B21FBE-AD20-B760-37EF-2A9CF6495C8D}"/>
              </a:ext>
            </a:extLst>
          </p:cNvPr>
          <p:cNvSpPr>
            <a:spLocks noGrp="1"/>
          </p:cNvSpPr>
          <p:nvPr>
            <p:ph type="title"/>
          </p:nvPr>
        </p:nvSpPr>
        <p:spPr>
          <a:xfrm>
            <a:off x="838200" y="883470"/>
            <a:ext cx="10515600" cy="1325563"/>
          </a:xfrm>
        </p:spPr>
        <p:txBody>
          <a:bodyPr>
            <a:normAutofit fontScale="90000"/>
          </a:bodyPr>
          <a:lstStyle/>
          <a:p>
            <a:r>
              <a:rPr lang="nb-NO"/>
              <a:t>MEVIT1001: innføring i medier og kommunikasjon</a:t>
            </a:r>
          </a:p>
        </p:txBody>
      </p:sp>
      <p:sp>
        <p:nvSpPr>
          <p:cNvPr id="20" name="TekstSylinder 19">
            <a:extLst>
              <a:ext uri="{FF2B5EF4-FFF2-40B4-BE49-F238E27FC236}">
                <a16:creationId xmlns:a16="http://schemas.microsoft.com/office/drawing/2014/main" id="{545BE741-32C8-1189-2AB6-88F804A5C1DC}"/>
              </a:ext>
            </a:extLst>
          </p:cNvPr>
          <p:cNvSpPr txBox="1"/>
          <p:nvPr/>
        </p:nvSpPr>
        <p:spPr>
          <a:xfrm>
            <a:off x="4418554" y="2593756"/>
            <a:ext cx="3354893" cy="769441"/>
          </a:xfrm>
          <a:prstGeom prst="rect">
            <a:avLst/>
          </a:prstGeom>
          <a:noFill/>
        </p:spPr>
        <p:txBody>
          <a:bodyPr wrap="square" rtlCol="0">
            <a:spAutoFit/>
          </a:bodyPr>
          <a:lstStyle/>
          <a:p>
            <a:pPr algn="ctr"/>
            <a:r>
              <a:rPr lang="nb-NO" sz="4400">
                <a:solidFill>
                  <a:srgbClr val="FF0000"/>
                </a:solidFill>
                <a:latin typeface="Impact" panose="020B0806030902050204" pitchFamily="34" charset="0"/>
                <a:cs typeface="Segoe UI" panose="020B0502040204020203" pitchFamily="34" charset="0"/>
              </a:rPr>
              <a:t>Undervisning</a:t>
            </a:r>
          </a:p>
        </p:txBody>
      </p:sp>
      <p:sp>
        <p:nvSpPr>
          <p:cNvPr id="22" name="TekstSylinder 21">
            <a:extLst>
              <a:ext uri="{FF2B5EF4-FFF2-40B4-BE49-F238E27FC236}">
                <a16:creationId xmlns:a16="http://schemas.microsoft.com/office/drawing/2014/main" id="{72306438-7BE3-3668-124E-053DA3C70EBD}"/>
              </a:ext>
            </a:extLst>
          </p:cNvPr>
          <p:cNvSpPr txBox="1"/>
          <p:nvPr/>
        </p:nvSpPr>
        <p:spPr>
          <a:xfrm>
            <a:off x="8791262" y="2593755"/>
            <a:ext cx="3354893" cy="769441"/>
          </a:xfrm>
          <a:prstGeom prst="rect">
            <a:avLst/>
          </a:prstGeom>
          <a:noFill/>
        </p:spPr>
        <p:txBody>
          <a:bodyPr wrap="square" rtlCol="0">
            <a:spAutoFit/>
          </a:bodyPr>
          <a:lstStyle/>
          <a:p>
            <a:pPr algn="ctr"/>
            <a:r>
              <a:rPr lang="nb-NO" sz="4400">
                <a:solidFill>
                  <a:srgbClr val="FF0000"/>
                </a:solidFill>
                <a:latin typeface="Impact" panose="020B0806030902050204" pitchFamily="34" charset="0"/>
                <a:cs typeface="Segoe UI" panose="020B0502040204020203" pitchFamily="34" charset="0"/>
              </a:rPr>
              <a:t>Eksamen</a:t>
            </a:r>
          </a:p>
        </p:txBody>
      </p:sp>
      <p:sp>
        <p:nvSpPr>
          <p:cNvPr id="23" name="TekstSylinder 22">
            <a:extLst>
              <a:ext uri="{FF2B5EF4-FFF2-40B4-BE49-F238E27FC236}">
                <a16:creationId xmlns:a16="http://schemas.microsoft.com/office/drawing/2014/main" id="{BD245DC4-F206-7D19-1FD8-4EC048C086CB}"/>
              </a:ext>
            </a:extLst>
          </p:cNvPr>
          <p:cNvSpPr txBox="1"/>
          <p:nvPr/>
        </p:nvSpPr>
        <p:spPr>
          <a:xfrm>
            <a:off x="158472" y="2593754"/>
            <a:ext cx="3354893" cy="769441"/>
          </a:xfrm>
          <a:prstGeom prst="rect">
            <a:avLst/>
          </a:prstGeom>
          <a:noFill/>
        </p:spPr>
        <p:txBody>
          <a:bodyPr wrap="square" rtlCol="0">
            <a:spAutoFit/>
          </a:bodyPr>
          <a:lstStyle/>
          <a:p>
            <a:pPr algn="ctr"/>
            <a:r>
              <a:rPr lang="nb-NO" sz="4400">
                <a:solidFill>
                  <a:srgbClr val="FF0000"/>
                </a:solidFill>
                <a:latin typeface="Impact" panose="020B0806030902050204" pitchFamily="34" charset="0"/>
                <a:cs typeface="Segoe UI" panose="020B0502040204020203" pitchFamily="34" charset="0"/>
              </a:rPr>
              <a:t>Omfang</a:t>
            </a:r>
          </a:p>
        </p:txBody>
      </p:sp>
      <p:sp>
        <p:nvSpPr>
          <p:cNvPr id="25" name="TekstSylinder 24">
            <a:extLst>
              <a:ext uri="{FF2B5EF4-FFF2-40B4-BE49-F238E27FC236}">
                <a16:creationId xmlns:a16="http://schemas.microsoft.com/office/drawing/2014/main" id="{CF08D9DD-E4D3-1020-3EE0-475C9E435C69}"/>
              </a:ext>
            </a:extLst>
          </p:cNvPr>
          <p:cNvSpPr txBox="1"/>
          <p:nvPr/>
        </p:nvSpPr>
        <p:spPr>
          <a:xfrm>
            <a:off x="158471" y="3363195"/>
            <a:ext cx="3499129" cy="1631216"/>
          </a:xfrm>
          <a:prstGeom prst="rect">
            <a:avLst/>
          </a:prstGeom>
          <a:noFill/>
        </p:spPr>
        <p:txBody>
          <a:bodyPr wrap="square" rtlCol="0">
            <a:spAutoFit/>
          </a:bodyPr>
          <a:lstStyle/>
          <a:p>
            <a:pPr algn="ctr">
              <a:spcAft>
                <a:spcPts val="1200"/>
              </a:spcAft>
            </a:pPr>
            <a:r>
              <a:rPr lang="nb-NO" sz="2000">
                <a:latin typeface="Segoe UI" panose="020B0502040204020203" pitchFamily="34" charset="0"/>
                <a:cs typeface="Segoe UI" panose="020B0502040204020203" pitchFamily="34" charset="0"/>
              </a:rPr>
              <a:t>20 studiepoengs emne</a:t>
            </a:r>
          </a:p>
          <a:p>
            <a:pPr algn="ctr">
              <a:spcAft>
                <a:spcPts val="1200"/>
              </a:spcAft>
            </a:pPr>
            <a:r>
              <a:rPr lang="nb-NO" sz="2000">
                <a:latin typeface="Segoe UI" panose="020B0502040204020203" pitchFamily="34" charset="0"/>
                <a:cs typeface="Segoe UI" panose="020B0502040204020203" pitchFamily="34" charset="0"/>
              </a:rPr>
              <a:t>Obligatorisk innføringsemne</a:t>
            </a:r>
          </a:p>
          <a:p>
            <a:pPr algn="ctr"/>
            <a:r>
              <a:rPr lang="nb-NO" sz="2000">
                <a:latin typeface="Segoe UI" panose="020B0502040204020203" pitchFamily="34" charset="0"/>
                <a:cs typeface="Segoe UI" panose="020B0502040204020203" pitchFamily="34" charset="0"/>
              </a:rPr>
              <a:t>≈70 studenter ved oppstart</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≈50 studenter gjennomfører</a:t>
            </a:r>
          </a:p>
        </p:txBody>
      </p:sp>
      <p:sp>
        <p:nvSpPr>
          <p:cNvPr id="26" name="TekstSylinder 25">
            <a:extLst>
              <a:ext uri="{FF2B5EF4-FFF2-40B4-BE49-F238E27FC236}">
                <a16:creationId xmlns:a16="http://schemas.microsoft.com/office/drawing/2014/main" id="{F213AE7E-0843-3141-9678-ADA81F37BC09}"/>
              </a:ext>
            </a:extLst>
          </p:cNvPr>
          <p:cNvSpPr txBox="1"/>
          <p:nvPr/>
        </p:nvSpPr>
        <p:spPr>
          <a:xfrm>
            <a:off x="4474866" y="3388807"/>
            <a:ext cx="3354893" cy="2246769"/>
          </a:xfrm>
          <a:prstGeom prst="rect">
            <a:avLst/>
          </a:prstGeom>
          <a:noFill/>
        </p:spPr>
        <p:txBody>
          <a:bodyPr wrap="square" rtlCol="0">
            <a:spAutoFit/>
          </a:bodyPr>
          <a:lstStyle/>
          <a:p>
            <a:pPr algn="ctr">
              <a:spcAft>
                <a:spcPts val="1200"/>
              </a:spcAft>
            </a:pPr>
            <a:r>
              <a:rPr lang="nb-NO" sz="2000">
                <a:latin typeface="Segoe UI" panose="020B0502040204020203" pitchFamily="34" charset="0"/>
                <a:cs typeface="Segoe UI" panose="020B0502040204020203" pitchFamily="34" charset="0"/>
              </a:rPr>
              <a:t>Mandager (ikke alle): </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10:15-16:00</a:t>
            </a:r>
          </a:p>
          <a:p>
            <a:pPr algn="ctr">
              <a:spcAft>
                <a:spcPts val="1200"/>
              </a:spcAft>
            </a:pPr>
            <a:r>
              <a:rPr lang="nb-NO" sz="2000">
                <a:latin typeface="Segoe UI" panose="020B0502040204020203" pitchFamily="34" charset="0"/>
                <a:cs typeface="Segoe UI" panose="020B0502040204020203" pitchFamily="34" charset="0"/>
              </a:rPr>
              <a:t>Emnet er delt inn i fem bolker over høst- og vårsemesteret</a:t>
            </a:r>
          </a:p>
          <a:p>
            <a:pPr algn="ctr">
              <a:spcAft>
                <a:spcPts val="1200"/>
              </a:spcAft>
            </a:pPr>
            <a:r>
              <a:rPr lang="nb-NO" sz="2000">
                <a:latin typeface="Segoe UI" panose="020B0502040204020203" pitchFamily="34" charset="0"/>
                <a:cs typeface="Segoe UI" panose="020B0502040204020203" pitchFamily="34" charset="0"/>
              </a:rPr>
              <a:t>Totalt: 21 samlinger</a:t>
            </a:r>
          </a:p>
        </p:txBody>
      </p:sp>
      <p:sp>
        <p:nvSpPr>
          <p:cNvPr id="27" name="TekstSylinder 26">
            <a:extLst>
              <a:ext uri="{FF2B5EF4-FFF2-40B4-BE49-F238E27FC236}">
                <a16:creationId xmlns:a16="http://schemas.microsoft.com/office/drawing/2014/main" id="{CF82AB08-FAFD-D89A-BB8E-F1A96852C88F}"/>
              </a:ext>
            </a:extLst>
          </p:cNvPr>
          <p:cNvSpPr txBox="1"/>
          <p:nvPr/>
        </p:nvSpPr>
        <p:spPr>
          <a:xfrm>
            <a:off x="8791262" y="3516022"/>
            <a:ext cx="3354893" cy="1169551"/>
          </a:xfrm>
          <a:prstGeom prst="rect">
            <a:avLst/>
          </a:prstGeom>
          <a:noFill/>
        </p:spPr>
        <p:txBody>
          <a:bodyPr wrap="square" rtlCol="0">
            <a:spAutoFit/>
          </a:bodyPr>
          <a:lstStyle/>
          <a:p>
            <a:pPr algn="ctr">
              <a:spcAft>
                <a:spcPts val="1200"/>
              </a:spcAft>
            </a:pPr>
            <a:r>
              <a:rPr lang="nb-NO" sz="2000">
                <a:latin typeface="Segoe UI" panose="020B0502040204020203" pitchFamily="34" charset="0"/>
                <a:cs typeface="Segoe UI" panose="020B0502040204020203" pitchFamily="34" charset="0"/>
              </a:rPr>
              <a:t>Mappe-eksamen</a:t>
            </a:r>
          </a:p>
          <a:p>
            <a:pPr algn="ctr">
              <a:spcAft>
                <a:spcPts val="1200"/>
              </a:spcAft>
            </a:pPr>
            <a:r>
              <a:rPr lang="nb-NO" sz="2000">
                <a:latin typeface="Segoe UI" panose="020B0502040204020203" pitchFamily="34" charset="0"/>
                <a:cs typeface="Segoe UI" panose="020B0502040204020203" pitchFamily="34" charset="0"/>
              </a:rPr>
              <a:t>Alle bolker krever innlevering av oppgaver</a:t>
            </a:r>
          </a:p>
        </p:txBody>
      </p:sp>
    </p:spTree>
    <p:extLst>
      <p:ext uri="{BB962C8B-B14F-4D97-AF65-F5344CB8AC3E}">
        <p14:creationId xmlns:p14="http://schemas.microsoft.com/office/powerpoint/2010/main" val="1081945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3A7D67-552A-DCE0-B8DE-6A396F7421D2}"/>
              </a:ext>
            </a:extLst>
          </p:cNvPr>
          <p:cNvSpPr>
            <a:spLocks noGrp="1"/>
          </p:cNvSpPr>
          <p:nvPr>
            <p:ph type="title"/>
          </p:nvPr>
        </p:nvSpPr>
        <p:spPr>
          <a:xfrm>
            <a:off x="379537" y="365125"/>
            <a:ext cx="10515600" cy="1325563"/>
          </a:xfrm>
        </p:spPr>
        <p:txBody>
          <a:bodyPr/>
          <a:lstStyle/>
          <a:p>
            <a:r>
              <a:rPr lang="nb-NO"/>
              <a:t>Bolker og innleveringer</a:t>
            </a:r>
          </a:p>
        </p:txBody>
      </p:sp>
      <p:sp>
        <p:nvSpPr>
          <p:cNvPr id="3" name="TekstSylinder 2">
            <a:extLst>
              <a:ext uri="{FF2B5EF4-FFF2-40B4-BE49-F238E27FC236}">
                <a16:creationId xmlns:a16="http://schemas.microsoft.com/office/drawing/2014/main" id="{B03389C0-A142-664A-6107-A5E82FABEC68}"/>
              </a:ext>
            </a:extLst>
          </p:cNvPr>
          <p:cNvSpPr txBox="1"/>
          <p:nvPr/>
        </p:nvSpPr>
        <p:spPr>
          <a:xfrm>
            <a:off x="379537"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1</a:t>
            </a:r>
          </a:p>
        </p:txBody>
      </p:sp>
      <p:sp>
        <p:nvSpPr>
          <p:cNvPr id="5" name="TekstSylinder 4">
            <a:extLst>
              <a:ext uri="{FF2B5EF4-FFF2-40B4-BE49-F238E27FC236}">
                <a16:creationId xmlns:a16="http://schemas.microsoft.com/office/drawing/2014/main" id="{6F5114D7-D88A-6368-4F27-DE09436CE011}"/>
              </a:ext>
            </a:extLst>
          </p:cNvPr>
          <p:cNvSpPr txBox="1"/>
          <p:nvPr/>
        </p:nvSpPr>
        <p:spPr>
          <a:xfrm>
            <a:off x="379537" y="2121431"/>
            <a:ext cx="4433623" cy="400110"/>
          </a:xfrm>
          <a:prstGeom prst="rect">
            <a:avLst/>
          </a:prstGeom>
          <a:noFill/>
        </p:spPr>
        <p:txBody>
          <a:bodyPr wrap="square">
            <a:spAutoFit/>
          </a:bodyPr>
          <a:lstStyle/>
          <a:p>
            <a:pPr>
              <a:spcAft>
                <a:spcPts val="1200"/>
              </a:spcAft>
            </a:pPr>
            <a:r>
              <a:rPr lang="nb-NO" sz="2000" b="1">
                <a:solidFill>
                  <a:srgbClr val="FF0000"/>
                </a:solidFill>
                <a:latin typeface="Segoe UI" panose="020B0502040204020203" pitchFamily="34" charset="0"/>
                <a:cs typeface="Segoe UI" panose="020B0502040204020203" pitchFamily="34" charset="0"/>
              </a:rPr>
              <a:t>medier, journalistikk og påvirkning</a:t>
            </a:r>
          </a:p>
        </p:txBody>
      </p:sp>
      <p:sp>
        <p:nvSpPr>
          <p:cNvPr id="6" name="TekstSylinder 5">
            <a:extLst>
              <a:ext uri="{FF2B5EF4-FFF2-40B4-BE49-F238E27FC236}">
                <a16:creationId xmlns:a16="http://schemas.microsoft.com/office/drawing/2014/main" id="{36DDC235-D7AA-0DD2-6974-9CD5D828312D}"/>
              </a:ext>
            </a:extLst>
          </p:cNvPr>
          <p:cNvSpPr txBox="1"/>
          <p:nvPr/>
        </p:nvSpPr>
        <p:spPr>
          <a:xfrm>
            <a:off x="5772052"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2</a:t>
            </a:r>
          </a:p>
        </p:txBody>
      </p:sp>
      <p:sp>
        <p:nvSpPr>
          <p:cNvPr id="7" name="TekstSylinder 6">
            <a:extLst>
              <a:ext uri="{FF2B5EF4-FFF2-40B4-BE49-F238E27FC236}">
                <a16:creationId xmlns:a16="http://schemas.microsoft.com/office/drawing/2014/main" id="{325714E9-DFFE-0AFE-F480-E7F198B26281}"/>
              </a:ext>
            </a:extLst>
          </p:cNvPr>
          <p:cNvSpPr txBox="1"/>
          <p:nvPr/>
        </p:nvSpPr>
        <p:spPr>
          <a:xfrm>
            <a:off x="5772052" y="2121431"/>
            <a:ext cx="4772485"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Mediepolitikk, struktur og demokrati</a:t>
            </a:r>
          </a:p>
        </p:txBody>
      </p:sp>
      <p:sp>
        <p:nvSpPr>
          <p:cNvPr id="8" name="TekstSylinder 7">
            <a:extLst>
              <a:ext uri="{FF2B5EF4-FFF2-40B4-BE49-F238E27FC236}">
                <a16:creationId xmlns:a16="http://schemas.microsoft.com/office/drawing/2014/main" id="{D4ACD3B8-5E8D-F869-0E9B-760A3C1EB104}"/>
              </a:ext>
            </a:extLst>
          </p:cNvPr>
          <p:cNvSpPr txBox="1"/>
          <p:nvPr/>
        </p:nvSpPr>
        <p:spPr>
          <a:xfrm>
            <a:off x="11164567"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3</a:t>
            </a:r>
          </a:p>
        </p:txBody>
      </p:sp>
      <p:sp>
        <p:nvSpPr>
          <p:cNvPr id="9" name="TekstSylinder 8">
            <a:extLst>
              <a:ext uri="{FF2B5EF4-FFF2-40B4-BE49-F238E27FC236}">
                <a16:creationId xmlns:a16="http://schemas.microsoft.com/office/drawing/2014/main" id="{00A52DF9-EA06-F05F-A91A-C1BBBE95F9A7}"/>
              </a:ext>
            </a:extLst>
          </p:cNvPr>
          <p:cNvSpPr txBox="1"/>
          <p:nvPr/>
        </p:nvSpPr>
        <p:spPr>
          <a:xfrm>
            <a:off x="11164567" y="2121431"/>
            <a:ext cx="5843273"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Medierepresentasjon av mangfold og identitet</a:t>
            </a:r>
          </a:p>
        </p:txBody>
      </p:sp>
      <p:sp>
        <p:nvSpPr>
          <p:cNvPr id="10" name="TekstSylinder 9">
            <a:extLst>
              <a:ext uri="{FF2B5EF4-FFF2-40B4-BE49-F238E27FC236}">
                <a16:creationId xmlns:a16="http://schemas.microsoft.com/office/drawing/2014/main" id="{46220CBA-2129-E750-FF4B-81CB00E58E8A}"/>
              </a:ext>
            </a:extLst>
          </p:cNvPr>
          <p:cNvSpPr txBox="1"/>
          <p:nvPr/>
        </p:nvSpPr>
        <p:spPr>
          <a:xfrm>
            <a:off x="379537" y="2921168"/>
            <a:ext cx="4772127" cy="1323439"/>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August og september</a:t>
            </a:r>
          </a:p>
          <a:p>
            <a:r>
              <a:rPr lang="nb-NO" sz="2000">
                <a:latin typeface="Segoe UI" panose="020B0502040204020203" pitchFamily="34" charset="0"/>
                <a:cs typeface="Segoe UI" panose="020B0502040204020203" pitchFamily="34" charset="0"/>
              </a:rPr>
              <a:t>Todelt innlevering: (1) Obligatorisk gruppeoppgave. (2) Individuell besvarelse (5 sider)</a:t>
            </a:r>
          </a:p>
        </p:txBody>
      </p:sp>
      <p:sp>
        <p:nvSpPr>
          <p:cNvPr id="4" name="TekstSylinder 3">
            <a:extLst>
              <a:ext uri="{FF2B5EF4-FFF2-40B4-BE49-F238E27FC236}">
                <a16:creationId xmlns:a16="http://schemas.microsoft.com/office/drawing/2014/main" id="{8019F8F6-0C7A-BEE4-B6BA-97795190CA64}"/>
              </a:ext>
            </a:extLst>
          </p:cNvPr>
          <p:cNvSpPr txBox="1"/>
          <p:nvPr/>
        </p:nvSpPr>
        <p:spPr>
          <a:xfrm>
            <a:off x="5772052" y="2921168"/>
            <a:ext cx="5115027"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Oktober og november</a:t>
            </a:r>
          </a:p>
          <a:p>
            <a:r>
              <a:rPr lang="nb-NO" sz="2000">
                <a:solidFill>
                  <a:schemeClr val="bg2">
                    <a:lumMod val="90000"/>
                  </a:schemeClr>
                </a:solidFill>
                <a:latin typeface="Segoe UI" panose="020B0502040204020203" pitchFamily="34" charset="0"/>
                <a:cs typeface="Segoe UI" panose="020B0502040204020203" pitchFamily="34" charset="0"/>
              </a:rPr>
              <a:t>Innlevering: individuell besvarelse (5 sider)</a:t>
            </a:r>
            <a:br>
              <a:rPr lang="nb-NO" sz="2000">
                <a:solidFill>
                  <a:schemeClr val="bg2">
                    <a:lumMod val="90000"/>
                  </a:schemeClr>
                </a:solidFill>
                <a:latin typeface="Segoe UI" panose="020B0502040204020203" pitchFamily="34" charset="0"/>
                <a:cs typeface="Segoe UI" panose="020B0502040204020203" pitchFamily="34" charset="0"/>
              </a:rPr>
            </a:br>
            <a:r>
              <a:rPr lang="nb-NO" sz="2000">
                <a:solidFill>
                  <a:schemeClr val="bg2">
                    <a:lumMod val="90000"/>
                  </a:schemeClr>
                </a:solidFill>
                <a:latin typeface="Segoe UI" panose="020B0502040204020203" pitchFamily="34" charset="0"/>
                <a:cs typeface="Segoe UI" panose="020B0502040204020203" pitchFamily="34" charset="0"/>
              </a:rPr>
              <a:t>Komparativ analyse</a:t>
            </a:r>
          </a:p>
        </p:txBody>
      </p:sp>
      <p:sp>
        <p:nvSpPr>
          <p:cNvPr id="11" name="TekstSylinder 10">
            <a:extLst>
              <a:ext uri="{FF2B5EF4-FFF2-40B4-BE49-F238E27FC236}">
                <a16:creationId xmlns:a16="http://schemas.microsoft.com/office/drawing/2014/main" id="{E4F38DBF-DCE9-89AA-4FCE-A3BDCA060CF7}"/>
              </a:ext>
            </a:extLst>
          </p:cNvPr>
          <p:cNvSpPr txBox="1"/>
          <p:nvPr/>
        </p:nvSpPr>
        <p:spPr>
          <a:xfrm>
            <a:off x="11164567" y="2921167"/>
            <a:ext cx="5716463"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November, desember, januar</a:t>
            </a:r>
          </a:p>
          <a:p>
            <a:r>
              <a:rPr lang="nb-NO" sz="2000">
                <a:solidFill>
                  <a:schemeClr val="bg2">
                    <a:lumMod val="90000"/>
                  </a:schemeClr>
                </a:solidFill>
                <a:latin typeface="Segoe UI" panose="020B0502040204020203" pitchFamily="34" charset="0"/>
                <a:cs typeface="Segoe UI" panose="020B0502040204020203" pitchFamily="34" charset="0"/>
              </a:rPr>
              <a:t>Innlevering: individuell besvarelse (5 sider)</a:t>
            </a:r>
          </a:p>
          <a:p>
            <a:r>
              <a:rPr lang="nb-NO" sz="2000">
                <a:solidFill>
                  <a:schemeClr val="bg2">
                    <a:lumMod val="90000"/>
                  </a:schemeClr>
                </a:solidFill>
                <a:latin typeface="Segoe UI" panose="020B0502040204020203" pitchFamily="34" charset="0"/>
                <a:cs typeface="Segoe UI" panose="020B0502040204020203" pitchFamily="34" charset="0"/>
              </a:rPr>
              <a:t>Tekstanalyse av valgfri medietekst</a:t>
            </a:r>
          </a:p>
        </p:txBody>
      </p:sp>
    </p:spTree>
    <p:extLst>
      <p:ext uri="{BB962C8B-B14F-4D97-AF65-F5344CB8AC3E}">
        <p14:creationId xmlns:p14="http://schemas.microsoft.com/office/powerpoint/2010/main" val="103115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B48F5-41A5-79A2-91C9-BD28980A970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02E4686-CE09-867B-EBB9-1444B5D0B60A}"/>
              </a:ext>
            </a:extLst>
          </p:cNvPr>
          <p:cNvSpPr>
            <a:spLocks noGrp="1"/>
          </p:cNvSpPr>
          <p:nvPr>
            <p:ph type="title"/>
          </p:nvPr>
        </p:nvSpPr>
        <p:spPr>
          <a:xfrm>
            <a:off x="379537" y="365125"/>
            <a:ext cx="10515600" cy="1325563"/>
          </a:xfrm>
        </p:spPr>
        <p:txBody>
          <a:bodyPr/>
          <a:lstStyle/>
          <a:p>
            <a:r>
              <a:rPr lang="nb-NO"/>
              <a:t>Bolker og innleveringer</a:t>
            </a:r>
          </a:p>
        </p:txBody>
      </p:sp>
      <p:sp>
        <p:nvSpPr>
          <p:cNvPr id="3" name="TekstSylinder 2">
            <a:extLst>
              <a:ext uri="{FF2B5EF4-FFF2-40B4-BE49-F238E27FC236}">
                <a16:creationId xmlns:a16="http://schemas.microsoft.com/office/drawing/2014/main" id="{792E8BE8-7195-7381-FF2F-12F510EE3F46}"/>
              </a:ext>
            </a:extLst>
          </p:cNvPr>
          <p:cNvSpPr txBox="1"/>
          <p:nvPr/>
        </p:nvSpPr>
        <p:spPr>
          <a:xfrm>
            <a:off x="-4946437"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1</a:t>
            </a:r>
          </a:p>
        </p:txBody>
      </p:sp>
      <p:sp>
        <p:nvSpPr>
          <p:cNvPr id="5" name="TekstSylinder 4">
            <a:extLst>
              <a:ext uri="{FF2B5EF4-FFF2-40B4-BE49-F238E27FC236}">
                <a16:creationId xmlns:a16="http://schemas.microsoft.com/office/drawing/2014/main" id="{AA31ECA6-7265-CC7D-8378-8ACD8540BF35}"/>
              </a:ext>
            </a:extLst>
          </p:cNvPr>
          <p:cNvSpPr txBox="1"/>
          <p:nvPr/>
        </p:nvSpPr>
        <p:spPr>
          <a:xfrm>
            <a:off x="-4946437" y="2121431"/>
            <a:ext cx="4433623" cy="400110"/>
          </a:xfrm>
          <a:prstGeom prst="rect">
            <a:avLst/>
          </a:prstGeom>
          <a:noFill/>
        </p:spPr>
        <p:txBody>
          <a:bodyPr wrap="square">
            <a:spAutoFit/>
          </a:bodyPr>
          <a:lstStyle/>
          <a:p>
            <a:pPr>
              <a:spcAft>
                <a:spcPts val="1200"/>
              </a:spcAft>
            </a:pPr>
            <a:r>
              <a:rPr lang="nb-NO" sz="2000" b="1">
                <a:solidFill>
                  <a:srgbClr val="FF0000"/>
                </a:solidFill>
                <a:latin typeface="Segoe UI" panose="020B0502040204020203" pitchFamily="34" charset="0"/>
                <a:cs typeface="Segoe UI" panose="020B0502040204020203" pitchFamily="34" charset="0"/>
              </a:rPr>
              <a:t>medier, journalistikk og påvirkning</a:t>
            </a:r>
          </a:p>
        </p:txBody>
      </p:sp>
      <p:sp>
        <p:nvSpPr>
          <p:cNvPr id="6" name="TekstSylinder 5">
            <a:extLst>
              <a:ext uri="{FF2B5EF4-FFF2-40B4-BE49-F238E27FC236}">
                <a16:creationId xmlns:a16="http://schemas.microsoft.com/office/drawing/2014/main" id="{91808B1F-1A9E-8D88-8123-000B4633AFF5}"/>
              </a:ext>
            </a:extLst>
          </p:cNvPr>
          <p:cNvSpPr txBox="1"/>
          <p:nvPr/>
        </p:nvSpPr>
        <p:spPr>
          <a:xfrm>
            <a:off x="385062"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2</a:t>
            </a:r>
          </a:p>
        </p:txBody>
      </p:sp>
      <p:sp>
        <p:nvSpPr>
          <p:cNvPr id="7" name="TekstSylinder 6">
            <a:extLst>
              <a:ext uri="{FF2B5EF4-FFF2-40B4-BE49-F238E27FC236}">
                <a16:creationId xmlns:a16="http://schemas.microsoft.com/office/drawing/2014/main" id="{DED26C88-57B7-5DDD-CF4C-89C1EC076B9B}"/>
              </a:ext>
            </a:extLst>
          </p:cNvPr>
          <p:cNvSpPr txBox="1"/>
          <p:nvPr/>
        </p:nvSpPr>
        <p:spPr>
          <a:xfrm>
            <a:off x="385062" y="2121431"/>
            <a:ext cx="4772485"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Mediepolitikk, struktur og demokrati</a:t>
            </a:r>
          </a:p>
        </p:txBody>
      </p:sp>
      <p:sp>
        <p:nvSpPr>
          <p:cNvPr id="8" name="TekstSylinder 7">
            <a:extLst>
              <a:ext uri="{FF2B5EF4-FFF2-40B4-BE49-F238E27FC236}">
                <a16:creationId xmlns:a16="http://schemas.microsoft.com/office/drawing/2014/main" id="{93546827-6764-5259-2C39-CA5C7506B196}"/>
              </a:ext>
            </a:extLst>
          </p:cNvPr>
          <p:cNvSpPr txBox="1"/>
          <p:nvPr/>
        </p:nvSpPr>
        <p:spPr>
          <a:xfrm>
            <a:off x="5838593"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3</a:t>
            </a:r>
          </a:p>
        </p:txBody>
      </p:sp>
      <p:sp>
        <p:nvSpPr>
          <p:cNvPr id="9" name="TekstSylinder 8">
            <a:extLst>
              <a:ext uri="{FF2B5EF4-FFF2-40B4-BE49-F238E27FC236}">
                <a16:creationId xmlns:a16="http://schemas.microsoft.com/office/drawing/2014/main" id="{22700657-5F37-FE3D-0C97-0EEEB6C2A392}"/>
              </a:ext>
            </a:extLst>
          </p:cNvPr>
          <p:cNvSpPr txBox="1"/>
          <p:nvPr/>
        </p:nvSpPr>
        <p:spPr>
          <a:xfrm>
            <a:off x="5838593" y="2121431"/>
            <a:ext cx="5843273"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Medierepresentasjon av mangfold og identitet</a:t>
            </a:r>
          </a:p>
        </p:txBody>
      </p:sp>
      <p:sp>
        <p:nvSpPr>
          <p:cNvPr id="10" name="TekstSylinder 9">
            <a:extLst>
              <a:ext uri="{FF2B5EF4-FFF2-40B4-BE49-F238E27FC236}">
                <a16:creationId xmlns:a16="http://schemas.microsoft.com/office/drawing/2014/main" id="{4954B1FA-26ED-9340-FBB7-278EA6283BEC}"/>
              </a:ext>
            </a:extLst>
          </p:cNvPr>
          <p:cNvSpPr txBox="1"/>
          <p:nvPr/>
        </p:nvSpPr>
        <p:spPr>
          <a:xfrm>
            <a:off x="-4946437" y="2921168"/>
            <a:ext cx="4772127" cy="1323439"/>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August og september</a:t>
            </a:r>
          </a:p>
          <a:p>
            <a:r>
              <a:rPr lang="nb-NO" sz="2000">
                <a:latin typeface="Segoe UI" panose="020B0502040204020203" pitchFamily="34" charset="0"/>
                <a:cs typeface="Segoe UI" panose="020B0502040204020203" pitchFamily="34" charset="0"/>
              </a:rPr>
              <a:t>Todelt innlevering: (1) Obligatorisk gruppeoppgave. (2) Individuell besvarelse (5 sider)</a:t>
            </a:r>
          </a:p>
        </p:txBody>
      </p:sp>
      <p:sp>
        <p:nvSpPr>
          <p:cNvPr id="4" name="TekstSylinder 3">
            <a:extLst>
              <a:ext uri="{FF2B5EF4-FFF2-40B4-BE49-F238E27FC236}">
                <a16:creationId xmlns:a16="http://schemas.microsoft.com/office/drawing/2014/main" id="{8B8E924D-9C03-08F8-CB42-50C77D0C9D8E}"/>
              </a:ext>
            </a:extLst>
          </p:cNvPr>
          <p:cNvSpPr txBox="1"/>
          <p:nvPr/>
        </p:nvSpPr>
        <p:spPr>
          <a:xfrm>
            <a:off x="385062" y="2921168"/>
            <a:ext cx="5115027"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Oktober og november</a:t>
            </a:r>
          </a:p>
          <a:p>
            <a:r>
              <a:rPr lang="nb-NO" sz="2000">
                <a:latin typeface="Segoe UI" panose="020B0502040204020203" pitchFamily="34" charset="0"/>
                <a:cs typeface="Segoe UI" panose="020B0502040204020203" pitchFamily="34" charset="0"/>
              </a:rPr>
              <a:t>Innlevering: individuell besvarelse (5 sider)</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Komparativ analyse</a:t>
            </a:r>
          </a:p>
        </p:txBody>
      </p:sp>
      <p:sp>
        <p:nvSpPr>
          <p:cNvPr id="11" name="TekstSylinder 10">
            <a:extLst>
              <a:ext uri="{FF2B5EF4-FFF2-40B4-BE49-F238E27FC236}">
                <a16:creationId xmlns:a16="http://schemas.microsoft.com/office/drawing/2014/main" id="{C21A5B55-210A-E214-5AF7-3AA06FD3A58C}"/>
              </a:ext>
            </a:extLst>
          </p:cNvPr>
          <p:cNvSpPr txBox="1"/>
          <p:nvPr/>
        </p:nvSpPr>
        <p:spPr>
          <a:xfrm>
            <a:off x="5838593" y="2921167"/>
            <a:ext cx="5716463"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November, desember, januar</a:t>
            </a:r>
          </a:p>
          <a:p>
            <a:r>
              <a:rPr lang="nb-NO" sz="2000">
                <a:solidFill>
                  <a:schemeClr val="bg2">
                    <a:lumMod val="90000"/>
                  </a:schemeClr>
                </a:solidFill>
                <a:latin typeface="Segoe UI" panose="020B0502040204020203" pitchFamily="34" charset="0"/>
                <a:cs typeface="Segoe UI" panose="020B0502040204020203" pitchFamily="34" charset="0"/>
              </a:rPr>
              <a:t>Innlevering: individuell besvarelse (5 sider)</a:t>
            </a:r>
          </a:p>
          <a:p>
            <a:r>
              <a:rPr lang="nb-NO" sz="2000">
                <a:solidFill>
                  <a:schemeClr val="bg2">
                    <a:lumMod val="90000"/>
                  </a:schemeClr>
                </a:solidFill>
                <a:latin typeface="Segoe UI" panose="020B0502040204020203" pitchFamily="34" charset="0"/>
                <a:cs typeface="Segoe UI" panose="020B0502040204020203" pitchFamily="34" charset="0"/>
              </a:rPr>
              <a:t>Tekstanalyse av valgfri medietekst</a:t>
            </a:r>
          </a:p>
        </p:txBody>
      </p:sp>
      <p:sp>
        <p:nvSpPr>
          <p:cNvPr id="12" name="TekstSylinder 11">
            <a:extLst>
              <a:ext uri="{FF2B5EF4-FFF2-40B4-BE49-F238E27FC236}">
                <a16:creationId xmlns:a16="http://schemas.microsoft.com/office/drawing/2014/main" id="{CBAF3929-3F1B-E1A6-74B6-94ABCA91A825}"/>
              </a:ext>
            </a:extLst>
          </p:cNvPr>
          <p:cNvSpPr txBox="1"/>
          <p:nvPr/>
        </p:nvSpPr>
        <p:spPr>
          <a:xfrm>
            <a:off x="13388705" y="1681680"/>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4</a:t>
            </a:r>
          </a:p>
        </p:txBody>
      </p:sp>
      <p:sp>
        <p:nvSpPr>
          <p:cNvPr id="13" name="TekstSylinder 12">
            <a:extLst>
              <a:ext uri="{FF2B5EF4-FFF2-40B4-BE49-F238E27FC236}">
                <a16:creationId xmlns:a16="http://schemas.microsoft.com/office/drawing/2014/main" id="{B5AE92D1-EFA9-825B-D7EB-48B21293F500}"/>
              </a:ext>
            </a:extLst>
          </p:cNvPr>
          <p:cNvSpPr txBox="1"/>
          <p:nvPr/>
        </p:nvSpPr>
        <p:spPr>
          <a:xfrm>
            <a:off x="13388705" y="2112423"/>
            <a:ext cx="7791351"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Kommunikasjon og mediebruk i et historisk perspektiv</a:t>
            </a:r>
          </a:p>
        </p:txBody>
      </p:sp>
      <p:sp>
        <p:nvSpPr>
          <p:cNvPr id="14" name="TekstSylinder 13">
            <a:extLst>
              <a:ext uri="{FF2B5EF4-FFF2-40B4-BE49-F238E27FC236}">
                <a16:creationId xmlns:a16="http://schemas.microsoft.com/office/drawing/2014/main" id="{BB70DFFD-A88E-D550-E9AD-938420EAE9EA}"/>
              </a:ext>
            </a:extLst>
          </p:cNvPr>
          <p:cNvSpPr txBox="1"/>
          <p:nvPr/>
        </p:nvSpPr>
        <p:spPr>
          <a:xfrm>
            <a:off x="13388705" y="2921167"/>
            <a:ext cx="6300788"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Februar og mars</a:t>
            </a:r>
          </a:p>
          <a:p>
            <a:r>
              <a:rPr lang="nb-NO" sz="2000">
                <a:solidFill>
                  <a:schemeClr val="bg2">
                    <a:lumMod val="90000"/>
                  </a:schemeClr>
                </a:solidFill>
                <a:latin typeface="Segoe UI" panose="020B0502040204020203" pitchFamily="34" charset="0"/>
                <a:cs typeface="Segoe UI" panose="020B0502040204020203" pitchFamily="34" charset="0"/>
              </a:rPr>
              <a:t>Innlevering: individuell besvarelse </a:t>
            </a:r>
            <a:br>
              <a:rPr lang="nb-NO" sz="2000">
                <a:solidFill>
                  <a:schemeClr val="bg2">
                    <a:lumMod val="90000"/>
                  </a:schemeClr>
                </a:solidFill>
                <a:latin typeface="Segoe UI" panose="020B0502040204020203" pitchFamily="34" charset="0"/>
                <a:cs typeface="Segoe UI" panose="020B0502040204020203" pitchFamily="34" charset="0"/>
              </a:rPr>
            </a:br>
            <a:r>
              <a:rPr lang="nb-NO" sz="2000">
                <a:solidFill>
                  <a:schemeClr val="bg2">
                    <a:lumMod val="90000"/>
                  </a:schemeClr>
                </a:solidFill>
                <a:latin typeface="Segoe UI" panose="020B0502040204020203" pitchFamily="34" charset="0"/>
                <a:cs typeface="Segoe UI" panose="020B0502040204020203" pitchFamily="34" charset="0"/>
              </a:rPr>
              <a:t>Populærvitenskapelig tekst, egen empiri</a:t>
            </a:r>
          </a:p>
        </p:txBody>
      </p:sp>
    </p:spTree>
    <p:extLst>
      <p:ext uri="{BB962C8B-B14F-4D97-AF65-F5344CB8AC3E}">
        <p14:creationId xmlns:p14="http://schemas.microsoft.com/office/powerpoint/2010/main" val="45688284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17571-DE32-23F6-EF99-079A460BC3D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17F6172-44CA-EA4B-8662-FC102E9353B8}"/>
              </a:ext>
            </a:extLst>
          </p:cNvPr>
          <p:cNvSpPr>
            <a:spLocks noGrp="1"/>
          </p:cNvSpPr>
          <p:nvPr>
            <p:ph type="title"/>
          </p:nvPr>
        </p:nvSpPr>
        <p:spPr>
          <a:xfrm>
            <a:off x="379537" y="365125"/>
            <a:ext cx="10515600" cy="1325563"/>
          </a:xfrm>
        </p:spPr>
        <p:txBody>
          <a:bodyPr/>
          <a:lstStyle/>
          <a:p>
            <a:r>
              <a:rPr lang="nb-NO"/>
              <a:t>Bolker og innleveringer</a:t>
            </a:r>
          </a:p>
        </p:txBody>
      </p:sp>
      <p:sp>
        <p:nvSpPr>
          <p:cNvPr id="6" name="TekstSylinder 5">
            <a:extLst>
              <a:ext uri="{FF2B5EF4-FFF2-40B4-BE49-F238E27FC236}">
                <a16:creationId xmlns:a16="http://schemas.microsoft.com/office/drawing/2014/main" id="{52EFE720-F431-DE4D-28D2-940488E51FF7}"/>
              </a:ext>
            </a:extLst>
          </p:cNvPr>
          <p:cNvSpPr txBox="1"/>
          <p:nvPr/>
        </p:nvSpPr>
        <p:spPr>
          <a:xfrm>
            <a:off x="-5009898"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2</a:t>
            </a:r>
          </a:p>
        </p:txBody>
      </p:sp>
      <p:sp>
        <p:nvSpPr>
          <p:cNvPr id="7" name="TekstSylinder 6">
            <a:extLst>
              <a:ext uri="{FF2B5EF4-FFF2-40B4-BE49-F238E27FC236}">
                <a16:creationId xmlns:a16="http://schemas.microsoft.com/office/drawing/2014/main" id="{FB3195F0-878E-EEC5-B052-72F4CF5D043C}"/>
              </a:ext>
            </a:extLst>
          </p:cNvPr>
          <p:cNvSpPr txBox="1"/>
          <p:nvPr/>
        </p:nvSpPr>
        <p:spPr>
          <a:xfrm>
            <a:off x="-5009898" y="2121431"/>
            <a:ext cx="4772485"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Mediepolitikk, struktur og demokrati</a:t>
            </a:r>
          </a:p>
        </p:txBody>
      </p:sp>
      <p:sp>
        <p:nvSpPr>
          <p:cNvPr id="8" name="TekstSylinder 7">
            <a:extLst>
              <a:ext uri="{FF2B5EF4-FFF2-40B4-BE49-F238E27FC236}">
                <a16:creationId xmlns:a16="http://schemas.microsoft.com/office/drawing/2014/main" id="{05BF9D73-6CCC-D433-90C3-5C93EE55FEA9}"/>
              </a:ext>
            </a:extLst>
          </p:cNvPr>
          <p:cNvSpPr txBox="1"/>
          <p:nvPr/>
        </p:nvSpPr>
        <p:spPr>
          <a:xfrm>
            <a:off x="379537"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3</a:t>
            </a:r>
          </a:p>
        </p:txBody>
      </p:sp>
      <p:sp>
        <p:nvSpPr>
          <p:cNvPr id="9" name="TekstSylinder 8">
            <a:extLst>
              <a:ext uri="{FF2B5EF4-FFF2-40B4-BE49-F238E27FC236}">
                <a16:creationId xmlns:a16="http://schemas.microsoft.com/office/drawing/2014/main" id="{603C7417-7FEF-1EB8-C43B-7A980151351A}"/>
              </a:ext>
            </a:extLst>
          </p:cNvPr>
          <p:cNvSpPr txBox="1"/>
          <p:nvPr/>
        </p:nvSpPr>
        <p:spPr>
          <a:xfrm>
            <a:off x="379537" y="2121431"/>
            <a:ext cx="5843273"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Medierepresentasjon av mangfold og identitet</a:t>
            </a:r>
          </a:p>
        </p:txBody>
      </p:sp>
      <p:sp>
        <p:nvSpPr>
          <p:cNvPr id="4" name="TekstSylinder 3">
            <a:extLst>
              <a:ext uri="{FF2B5EF4-FFF2-40B4-BE49-F238E27FC236}">
                <a16:creationId xmlns:a16="http://schemas.microsoft.com/office/drawing/2014/main" id="{BCE2F6A5-1D00-AE3B-E250-D25ACAA484A2}"/>
              </a:ext>
            </a:extLst>
          </p:cNvPr>
          <p:cNvSpPr txBox="1"/>
          <p:nvPr/>
        </p:nvSpPr>
        <p:spPr>
          <a:xfrm>
            <a:off x="-5009898" y="2921168"/>
            <a:ext cx="5115027"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Oktober og november</a:t>
            </a:r>
          </a:p>
          <a:p>
            <a:r>
              <a:rPr lang="nb-NO" sz="2000">
                <a:latin typeface="Segoe UI" panose="020B0502040204020203" pitchFamily="34" charset="0"/>
                <a:cs typeface="Segoe UI" panose="020B0502040204020203" pitchFamily="34" charset="0"/>
              </a:rPr>
              <a:t>Innlevering: individuell besvarelse (5 sider)</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Komparativ analyse</a:t>
            </a:r>
          </a:p>
        </p:txBody>
      </p:sp>
      <p:sp>
        <p:nvSpPr>
          <p:cNvPr id="11" name="TekstSylinder 10">
            <a:extLst>
              <a:ext uri="{FF2B5EF4-FFF2-40B4-BE49-F238E27FC236}">
                <a16:creationId xmlns:a16="http://schemas.microsoft.com/office/drawing/2014/main" id="{2F1AF290-BCD4-5311-60C0-A68FAAC62A02}"/>
              </a:ext>
            </a:extLst>
          </p:cNvPr>
          <p:cNvSpPr txBox="1"/>
          <p:nvPr/>
        </p:nvSpPr>
        <p:spPr>
          <a:xfrm>
            <a:off x="379537" y="2921167"/>
            <a:ext cx="5716463"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November, desember, januar</a:t>
            </a:r>
          </a:p>
          <a:p>
            <a:r>
              <a:rPr lang="nb-NO" sz="2000">
                <a:latin typeface="Segoe UI" panose="020B0502040204020203" pitchFamily="34" charset="0"/>
                <a:cs typeface="Segoe UI" panose="020B0502040204020203" pitchFamily="34" charset="0"/>
              </a:rPr>
              <a:t>Innlevering: individuell besvarelse (5 sider)</a:t>
            </a:r>
          </a:p>
          <a:p>
            <a:r>
              <a:rPr lang="nb-NO" sz="2000">
                <a:latin typeface="Segoe UI" panose="020B0502040204020203" pitchFamily="34" charset="0"/>
                <a:cs typeface="Segoe UI" panose="020B0502040204020203" pitchFamily="34" charset="0"/>
              </a:rPr>
              <a:t>Tekstanalyse av valgfri medietekst</a:t>
            </a:r>
          </a:p>
        </p:txBody>
      </p:sp>
      <p:sp>
        <p:nvSpPr>
          <p:cNvPr id="12" name="TekstSylinder 11">
            <a:extLst>
              <a:ext uri="{FF2B5EF4-FFF2-40B4-BE49-F238E27FC236}">
                <a16:creationId xmlns:a16="http://schemas.microsoft.com/office/drawing/2014/main" id="{1D95A8A7-8D38-6C68-602A-34BABF923022}"/>
              </a:ext>
            </a:extLst>
          </p:cNvPr>
          <p:cNvSpPr txBox="1"/>
          <p:nvPr/>
        </p:nvSpPr>
        <p:spPr>
          <a:xfrm>
            <a:off x="7993745" y="1681680"/>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4</a:t>
            </a:r>
          </a:p>
        </p:txBody>
      </p:sp>
      <p:sp>
        <p:nvSpPr>
          <p:cNvPr id="13" name="TekstSylinder 12">
            <a:extLst>
              <a:ext uri="{FF2B5EF4-FFF2-40B4-BE49-F238E27FC236}">
                <a16:creationId xmlns:a16="http://schemas.microsoft.com/office/drawing/2014/main" id="{AF24DC79-40FB-AA73-F9D1-3F79D6B77B1B}"/>
              </a:ext>
            </a:extLst>
          </p:cNvPr>
          <p:cNvSpPr txBox="1"/>
          <p:nvPr/>
        </p:nvSpPr>
        <p:spPr>
          <a:xfrm>
            <a:off x="7993745" y="2112423"/>
            <a:ext cx="7791351"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Kommunikasjon og mediebruk i et historisk perspektiv</a:t>
            </a:r>
          </a:p>
        </p:txBody>
      </p:sp>
      <p:sp>
        <p:nvSpPr>
          <p:cNvPr id="14" name="TekstSylinder 13">
            <a:extLst>
              <a:ext uri="{FF2B5EF4-FFF2-40B4-BE49-F238E27FC236}">
                <a16:creationId xmlns:a16="http://schemas.microsoft.com/office/drawing/2014/main" id="{E4366820-61F6-EFCD-BF9C-E9707D0902F2}"/>
              </a:ext>
            </a:extLst>
          </p:cNvPr>
          <p:cNvSpPr txBox="1"/>
          <p:nvPr/>
        </p:nvSpPr>
        <p:spPr>
          <a:xfrm>
            <a:off x="7993745" y="2921167"/>
            <a:ext cx="6300788"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Februar og mars</a:t>
            </a:r>
          </a:p>
          <a:p>
            <a:r>
              <a:rPr lang="nb-NO" sz="2000">
                <a:solidFill>
                  <a:schemeClr val="bg2">
                    <a:lumMod val="90000"/>
                  </a:schemeClr>
                </a:solidFill>
                <a:latin typeface="Segoe UI" panose="020B0502040204020203" pitchFamily="34" charset="0"/>
                <a:cs typeface="Segoe UI" panose="020B0502040204020203" pitchFamily="34" charset="0"/>
              </a:rPr>
              <a:t>Innlevering: individuell besvarelse </a:t>
            </a:r>
            <a:br>
              <a:rPr lang="nb-NO" sz="2000">
                <a:solidFill>
                  <a:schemeClr val="bg2">
                    <a:lumMod val="90000"/>
                  </a:schemeClr>
                </a:solidFill>
                <a:latin typeface="Segoe UI" panose="020B0502040204020203" pitchFamily="34" charset="0"/>
                <a:cs typeface="Segoe UI" panose="020B0502040204020203" pitchFamily="34" charset="0"/>
              </a:rPr>
            </a:br>
            <a:r>
              <a:rPr lang="nb-NO" sz="2000">
                <a:solidFill>
                  <a:schemeClr val="bg2">
                    <a:lumMod val="90000"/>
                  </a:schemeClr>
                </a:solidFill>
                <a:latin typeface="Segoe UI" panose="020B0502040204020203" pitchFamily="34" charset="0"/>
                <a:cs typeface="Segoe UI" panose="020B0502040204020203" pitchFamily="34" charset="0"/>
              </a:rPr>
              <a:t>Populærvitenskapelig tekst, egen empiri</a:t>
            </a:r>
          </a:p>
        </p:txBody>
      </p:sp>
      <p:sp>
        <p:nvSpPr>
          <p:cNvPr id="15" name="TekstSylinder 14">
            <a:extLst>
              <a:ext uri="{FF2B5EF4-FFF2-40B4-BE49-F238E27FC236}">
                <a16:creationId xmlns:a16="http://schemas.microsoft.com/office/drawing/2014/main" id="{AB23E5FD-FC07-96BF-385B-27F5A63D7531}"/>
              </a:ext>
            </a:extLst>
          </p:cNvPr>
          <p:cNvSpPr txBox="1"/>
          <p:nvPr/>
        </p:nvSpPr>
        <p:spPr>
          <a:xfrm>
            <a:off x="15655211"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5</a:t>
            </a:r>
          </a:p>
        </p:txBody>
      </p:sp>
      <p:sp>
        <p:nvSpPr>
          <p:cNvPr id="16" name="TekstSylinder 15">
            <a:extLst>
              <a:ext uri="{FF2B5EF4-FFF2-40B4-BE49-F238E27FC236}">
                <a16:creationId xmlns:a16="http://schemas.microsoft.com/office/drawing/2014/main" id="{CA1EEB42-108D-E7CE-2BFC-659057469778}"/>
              </a:ext>
            </a:extLst>
          </p:cNvPr>
          <p:cNvSpPr txBox="1"/>
          <p:nvPr/>
        </p:nvSpPr>
        <p:spPr>
          <a:xfrm>
            <a:off x="15655211" y="2121431"/>
            <a:ext cx="3766645"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Norsk mediehistorie</a:t>
            </a:r>
          </a:p>
        </p:txBody>
      </p:sp>
      <p:sp>
        <p:nvSpPr>
          <p:cNvPr id="17" name="TekstSylinder 16">
            <a:extLst>
              <a:ext uri="{FF2B5EF4-FFF2-40B4-BE49-F238E27FC236}">
                <a16:creationId xmlns:a16="http://schemas.microsoft.com/office/drawing/2014/main" id="{8EAAF96A-6AD8-4F6D-EAA6-A60DD4584365}"/>
              </a:ext>
            </a:extLst>
          </p:cNvPr>
          <p:cNvSpPr txBox="1"/>
          <p:nvPr/>
        </p:nvSpPr>
        <p:spPr>
          <a:xfrm>
            <a:off x="15655211" y="2921166"/>
            <a:ext cx="6300788"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Mars, april, mai</a:t>
            </a:r>
          </a:p>
          <a:p>
            <a:r>
              <a:rPr lang="nb-NO" sz="2000">
                <a:solidFill>
                  <a:schemeClr val="bg2">
                    <a:lumMod val="90000"/>
                  </a:schemeClr>
                </a:solidFill>
                <a:latin typeface="Segoe UI" panose="020B0502040204020203" pitchFamily="34" charset="0"/>
                <a:cs typeface="Segoe UI" panose="020B0502040204020203" pitchFamily="34" charset="0"/>
              </a:rPr>
              <a:t>Innlevering: Gruppeoppgave</a:t>
            </a:r>
            <a:br>
              <a:rPr lang="nb-NO" sz="2000">
                <a:solidFill>
                  <a:schemeClr val="bg2">
                    <a:lumMod val="90000"/>
                  </a:schemeClr>
                </a:solidFill>
                <a:latin typeface="Segoe UI" panose="020B0502040204020203" pitchFamily="34" charset="0"/>
                <a:cs typeface="Segoe UI" panose="020B0502040204020203" pitchFamily="34" charset="0"/>
              </a:rPr>
            </a:br>
            <a:r>
              <a:rPr lang="nb-NO" sz="2000">
                <a:solidFill>
                  <a:schemeClr val="bg2">
                    <a:lumMod val="90000"/>
                  </a:schemeClr>
                </a:solidFill>
                <a:latin typeface="Segoe UI" panose="020B0502040204020203" pitchFamily="34" charset="0"/>
                <a:cs typeface="Segoe UI" panose="020B0502040204020203" pitchFamily="34" charset="0"/>
              </a:rPr>
              <a:t>Historisk mediemateriale fra Nasjonalbiblioteket </a:t>
            </a:r>
          </a:p>
        </p:txBody>
      </p:sp>
    </p:spTree>
    <p:extLst>
      <p:ext uri="{BB962C8B-B14F-4D97-AF65-F5344CB8AC3E}">
        <p14:creationId xmlns:p14="http://schemas.microsoft.com/office/powerpoint/2010/main" val="3246075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A645E-5225-2671-9427-73663CFA51B2}"/>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766C7FB-D011-1EF1-58D3-893402A50256}"/>
              </a:ext>
            </a:extLst>
          </p:cNvPr>
          <p:cNvSpPr>
            <a:spLocks noGrp="1"/>
          </p:cNvSpPr>
          <p:nvPr>
            <p:ph type="title"/>
          </p:nvPr>
        </p:nvSpPr>
        <p:spPr>
          <a:xfrm>
            <a:off x="379537" y="365125"/>
            <a:ext cx="10515600" cy="1325563"/>
          </a:xfrm>
        </p:spPr>
        <p:txBody>
          <a:bodyPr/>
          <a:lstStyle/>
          <a:p>
            <a:r>
              <a:rPr lang="nb-NO"/>
              <a:t>Bolker og innleveringer</a:t>
            </a:r>
          </a:p>
        </p:txBody>
      </p:sp>
      <p:sp>
        <p:nvSpPr>
          <p:cNvPr id="8" name="TekstSylinder 7">
            <a:extLst>
              <a:ext uri="{FF2B5EF4-FFF2-40B4-BE49-F238E27FC236}">
                <a16:creationId xmlns:a16="http://schemas.microsoft.com/office/drawing/2014/main" id="{B65CB712-A6D6-ACD0-9B01-E06B9D8B6926}"/>
              </a:ext>
            </a:extLst>
          </p:cNvPr>
          <p:cNvSpPr txBox="1"/>
          <p:nvPr/>
        </p:nvSpPr>
        <p:spPr>
          <a:xfrm>
            <a:off x="-7191695"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3</a:t>
            </a:r>
          </a:p>
        </p:txBody>
      </p:sp>
      <p:sp>
        <p:nvSpPr>
          <p:cNvPr id="9" name="TekstSylinder 8">
            <a:extLst>
              <a:ext uri="{FF2B5EF4-FFF2-40B4-BE49-F238E27FC236}">
                <a16:creationId xmlns:a16="http://schemas.microsoft.com/office/drawing/2014/main" id="{0266BD76-73FE-DFAA-2826-E340F7F36BFF}"/>
              </a:ext>
            </a:extLst>
          </p:cNvPr>
          <p:cNvSpPr txBox="1"/>
          <p:nvPr/>
        </p:nvSpPr>
        <p:spPr>
          <a:xfrm>
            <a:off x="-7191695" y="2121431"/>
            <a:ext cx="5843273"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Medierepresentasjon av mangfold og identitet</a:t>
            </a:r>
          </a:p>
        </p:txBody>
      </p:sp>
      <p:sp>
        <p:nvSpPr>
          <p:cNvPr id="11" name="TekstSylinder 10">
            <a:extLst>
              <a:ext uri="{FF2B5EF4-FFF2-40B4-BE49-F238E27FC236}">
                <a16:creationId xmlns:a16="http://schemas.microsoft.com/office/drawing/2014/main" id="{34EF79EE-6C02-9C7E-1A33-E761314B99D0}"/>
              </a:ext>
            </a:extLst>
          </p:cNvPr>
          <p:cNvSpPr txBox="1"/>
          <p:nvPr/>
        </p:nvSpPr>
        <p:spPr>
          <a:xfrm>
            <a:off x="-7191695" y="2921167"/>
            <a:ext cx="5716463"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November, desember, januar</a:t>
            </a:r>
          </a:p>
          <a:p>
            <a:r>
              <a:rPr lang="nb-NO" sz="2000">
                <a:latin typeface="Segoe UI" panose="020B0502040204020203" pitchFamily="34" charset="0"/>
                <a:cs typeface="Segoe UI" panose="020B0502040204020203" pitchFamily="34" charset="0"/>
              </a:rPr>
              <a:t>Innlevering: individuell besvarelse (5 sider)</a:t>
            </a:r>
          </a:p>
          <a:p>
            <a:r>
              <a:rPr lang="nb-NO" sz="2000">
                <a:latin typeface="Segoe UI" panose="020B0502040204020203" pitchFamily="34" charset="0"/>
                <a:cs typeface="Segoe UI" panose="020B0502040204020203" pitchFamily="34" charset="0"/>
              </a:rPr>
              <a:t>Tekstanalyse av valgfri medietekst</a:t>
            </a:r>
          </a:p>
        </p:txBody>
      </p:sp>
      <p:sp>
        <p:nvSpPr>
          <p:cNvPr id="12" name="TekstSylinder 11">
            <a:extLst>
              <a:ext uri="{FF2B5EF4-FFF2-40B4-BE49-F238E27FC236}">
                <a16:creationId xmlns:a16="http://schemas.microsoft.com/office/drawing/2014/main" id="{8A8A36E7-3DFA-E3A6-D130-1262673C66D4}"/>
              </a:ext>
            </a:extLst>
          </p:cNvPr>
          <p:cNvSpPr txBox="1"/>
          <p:nvPr/>
        </p:nvSpPr>
        <p:spPr>
          <a:xfrm>
            <a:off x="379537"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4</a:t>
            </a:r>
          </a:p>
        </p:txBody>
      </p:sp>
      <p:sp>
        <p:nvSpPr>
          <p:cNvPr id="13" name="TekstSylinder 12">
            <a:extLst>
              <a:ext uri="{FF2B5EF4-FFF2-40B4-BE49-F238E27FC236}">
                <a16:creationId xmlns:a16="http://schemas.microsoft.com/office/drawing/2014/main" id="{D406C1FB-FFB6-A78F-7AC4-3D0D19E6DA81}"/>
              </a:ext>
            </a:extLst>
          </p:cNvPr>
          <p:cNvSpPr txBox="1"/>
          <p:nvPr/>
        </p:nvSpPr>
        <p:spPr>
          <a:xfrm>
            <a:off x="379537" y="2121431"/>
            <a:ext cx="7791351"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Kommunikasjon og mediebruk i et historisk perspektiv</a:t>
            </a:r>
          </a:p>
        </p:txBody>
      </p:sp>
      <p:sp>
        <p:nvSpPr>
          <p:cNvPr id="14" name="TekstSylinder 13">
            <a:extLst>
              <a:ext uri="{FF2B5EF4-FFF2-40B4-BE49-F238E27FC236}">
                <a16:creationId xmlns:a16="http://schemas.microsoft.com/office/drawing/2014/main" id="{D5C20D61-A098-5BED-2B93-B049348FEFE2}"/>
              </a:ext>
            </a:extLst>
          </p:cNvPr>
          <p:cNvSpPr txBox="1"/>
          <p:nvPr/>
        </p:nvSpPr>
        <p:spPr>
          <a:xfrm>
            <a:off x="379537" y="2930175"/>
            <a:ext cx="6300788"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Februar og mars</a:t>
            </a:r>
          </a:p>
          <a:p>
            <a:r>
              <a:rPr lang="nb-NO" sz="2000">
                <a:latin typeface="Segoe UI" panose="020B0502040204020203" pitchFamily="34" charset="0"/>
                <a:cs typeface="Segoe UI" panose="020B0502040204020203" pitchFamily="34" charset="0"/>
              </a:rPr>
              <a:t>Innlevering: individuell besvarelse </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Populærvitenskapelig tekst, egen empiri</a:t>
            </a:r>
          </a:p>
        </p:txBody>
      </p:sp>
      <p:sp>
        <p:nvSpPr>
          <p:cNvPr id="15" name="TekstSylinder 14">
            <a:extLst>
              <a:ext uri="{FF2B5EF4-FFF2-40B4-BE49-F238E27FC236}">
                <a16:creationId xmlns:a16="http://schemas.microsoft.com/office/drawing/2014/main" id="{26C7C1BF-5D6B-557F-BBCC-1CF8E346816C}"/>
              </a:ext>
            </a:extLst>
          </p:cNvPr>
          <p:cNvSpPr txBox="1"/>
          <p:nvPr/>
        </p:nvSpPr>
        <p:spPr>
          <a:xfrm>
            <a:off x="8083979"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5</a:t>
            </a:r>
          </a:p>
        </p:txBody>
      </p:sp>
      <p:sp>
        <p:nvSpPr>
          <p:cNvPr id="16" name="TekstSylinder 15">
            <a:extLst>
              <a:ext uri="{FF2B5EF4-FFF2-40B4-BE49-F238E27FC236}">
                <a16:creationId xmlns:a16="http://schemas.microsoft.com/office/drawing/2014/main" id="{21E5C9DC-E3F7-EB16-A4D3-9568BE2E2C1D}"/>
              </a:ext>
            </a:extLst>
          </p:cNvPr>
          <p:cNvSpPr txBox="1"/>
          <p:nvPr/>
        </p:nvSpPr>
        <p:spPr>
          <a:xfrm>
            <a:off x="8083979" y="2121431"/>
            <a:ext cx="3766645"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Norsk mediehistorie</a:t>
            </a:r>
          </a:p>
        </p:txBody>
      </p:sp>
      <p:sp>
        <p:nvSpPr>
          <p:cNvPr id="17" name="TekstSylinder 16">
            <a:extLst>
              <a:ext uri="{FF2B5EF4-FFF2-40B4-BE49-F238E27FC236}">
                <a16:creationId xmlns:a16="http://schemas.microsoft.com/office/drawing/2014/main" id="{0EFF09DA-1F20-E4F3-B67A-5986B619D3F0}"/>
              </a:ext>
            </a:extLst>
          </p:cNvPr>
          <p:cNvSpPr txBox="1"/>
          <p:nvPr/>
        </p:nvSpPr>
        <p:spPr>
          <a:xfrm>
            <a:off x="8083979" y="2921166"/>
            <a:ext cx="6300788" cy="1015663"/>
          </a:xfrm>
          <a:prstGeom prst="rect">
            <a:avLst/>
          </a:prstGeom>
          <a:noFill/>
        </p:spPr>
        <p:txBody>
          <a:bodyPr wrap="square" rtlCol="0">
            <a:spAutoFit/>
          </a:bodyPr>
          <a:lstStyle/>
          <a:p>
            <a:r>
              <a:rPr lang="nb-NO" sz="2000" b="1">
                <a:solidFill>
                  <a:schemeClr val="bg2">
                    <a:lumMod val="90000"/>
                  </a:schemeClr>
                </a:solidFill>
                <a:latin typeface="Segoe UI" panose="020B0502040204020203" pitchFamily="34" charset="0"/>
                <a:cs typeface="Segoe UI" panose="020B0502040204020203" pitchFamily="34" charset="0"/>
              </a:rPr>
              <a:t>Mars, april, mai</a:t>
            </a:r>
          </a:p>
          <a:p>
            <a:r>
              <a:rPr lang="nb-NO" sz="2000">
                <a:solidFill>
                  <a:schemeClr val="bg2">
                    <a:lumMod val="90000"/>
                  </a:schemeClr>
                </a:solidFill>
                <a:latin typeface="Segoe UI" panose="020B0502040204020203" pitchFamily="34" charset="0"/>
                <a:cs typeface="Segoe UI" panose="020B0502040204020203" pitchFamily="34" charset="0"/>
              </a:rPr>
              <a:t>Innlevering: Gruppeoppgave</a:t>
            </a:r>
            <a:br>
              <a:rPr lang="nb-NO" sz="2000">
                <a:solidFill>
                  <a:schemeClr val="bg2">
                    <a:lumMod val="90000"/>
                  </a:schemeClr>
                </a:solidFill>
                <a:latin typeface="Segoe UI" panose="020B0502040204020203" pitchFamily="34" charset="0"/>
                <a:cs typeface="Segoe UI" panose="020B0502040204020203" pitchFamily="34" charset="0"/>
              </a:rPr>
            </a:br>
            <a:r>
              <a:rPr lang="nb-NO" sz="2000">
                <a:solidFill>
                  <a:schemeClr val="bg2">
                    <a:lumMod val="90000"/>
                  </a:schemeClr>
                </a:solidFill>
                <a:latin typeface="Segoe UI" panose="020B0502040204020203" pitchFamily="34" charset="0"/>
                <a:cs typeface="Segoe UI" panose="020B0502040204020203" pitchFamily="34" charset="0"/>
              </a:rPr>
              <a:t>Historisk mediemateriale fra Nasjonalbiblioteket </a:t>
            </a:r>
          </a:p>
        </p:txBody>
      </p:sp>
    </p:spTree>
    <p:extLst>
      <p:ext uri="{BB962C8B-B14F-4D97-AF65-F5344CB8AC3E}">
        <p14:creationId xmlns:p14="http://schemas.microsoft.com/office/powerpoint/2010/main" val="41093716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86764-3176-01E0-A31C-9B7C608C1F5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9D1E5FA6-A262-C87F-D025-163C7349957B}"/>
              </a:ext>
            </a:extLst>
          </p:cNvPr>
          <p:cNvSpPr>
            <a:spLocks noGrp="1"/>
          </p:cNvSpPr>
          <p:nvPr>
            <p:ph type="title"/>
          </p:nvPr>
        </p:nvSpPr>
        <p:spPr>
          <a:xfrm>
            <a:off x="379537" y="365125"/>
            <a:ext cx="10515600" cy="1325563"/>
          </a:xfrm>
        </p:spPr>
        <p:txBody>
          <a:bodyPr/>
          <a:lstStyle/>
          <a:p>
            <a:r>
              <a:rPr lang="nb-NO"/>
              <a:t>Bolker og innleveringer</a:t>
            </a:r>
          </a:p>
        </p:txBody>
      </p:sp>
      <p:sp>
        <p:nvSpPr>
          <p:cNvPr id="12" name="TekstSylinder 11">
            <a:extLst>
              <a:ext uri="{FF2B5EF4-FFF2-40B4-BE49-F238E27FC236}">
                <a16:creationId xmlns:a16="http://schemas.microsoft.com/office/drawing/2014/main" id="{1DE8A73D-57D1-6C36-5F06-E83E8FEF97C5}"/>
              </a:ext>
            </a:extLst>
          </p:cNvPr>
          <p:cNvSpPr txBox="1"/>
          <p:nvPr/>
        </p:nvSpPr>
        <p:spPr>
          <a:xfrm>
            <a:off x="-7155119" y="1690688"/>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4</a:t>
            </a:r>
          </a:p>
        </p:txBody>
      </p:sp>
      <p:sp>
        <p:nvSpPr>
          <p:cNvPr id="13" name="TekstSylinder 12">
            <a:extLst>
              <a:ext uri="{FF2B5EF4-FFF2-40B4-BE49-F238E27FC236}">
                <a16:creationId xmlns:a16="http://schemas.microsoft.com/office/drawing/2014/main" id="{0CF239FB-7DF3-F166-D065-55367FD66291}"/>
              </a:ext>
            </a:extLst>
          </p:cNvPr>
          <p:cNvSpPr txBox="1"/>
          <p:nvPr/>
        </p:nvSpPr>
        <p:spPr>
          <a:xfrm>
            <a:off x="-7155119" y="2121431"/>
            <a:ext cx="7791351"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Kommunikasjon og mediebruk i et historisk perspektiv</a:t>
            </a:r>
          </a:p>
        </p:txBody>
      </p:sp>
      <p:sp>
        <p:nvSpPr>
          <p:cNvPr id="14" name="TekstSylinder 13">
            <a:extLst>
              <a:ext uri="{FF2B5EF4-FFF2-40B4-BE49-F238E27FC236}">
                <a16:creationId xmlns:a16="http://schemas.microsoft.com/office/drawing/2014/main" id="{BDEFD3FB-BA86-C170-9844-3DD4891CA71E}"/>
              </a:ext>
            </a:extLst>
          </p:cNvPr>
          <p:cNvSpPr txBox="1"/>
          <p:nvPr/>
        </p:nvSpPr>
        <p:spPr>
          <a:xfrm>
            <a:off x="-7155119" y="2930175"/>
            <a:ext cx="6300788"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Februar og mars</a:t>
            </a:r>
          </a:p>
          <a:p>
            <a:r>
              <a:rPr lang="nb-NO" sz="2000">
                <a:latin typeface="Segoe UI" panose="020B0502040204020203" pitchFamily="34" charset="0"/>
                <a:cs typeface="Segoe UI" panose="020B0502040204020203" pitchFamily="34" charset="0"/>
              </a:rPr>
              <a:t>Innlevering: individuell besvarelse </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Populærvitenskapelig tekst, egen empiri</a:t>
            </a:r>
          </a:p>
        </p:txBody>
      </p:sp>
      <p:sp>
        <p:nvSpPr>
          <p:cNvPr id="15" name="TekstSylinder 14">
            <a:extLst>
              <a:ext uri="{FF2B5EF4-FFF2-40B4-BE49-F238E27FC236}">
                <a16:creationId xmlns:a16="http://schemas.microsoft.com/office/drawing/2014/main" id="{50541462-0F19-88D6-02BA-EB6F6514D4A0}"/>
              </a:ext>
            </a:extLst>
          </p:cNvPr>
          <p:cNvSpPr txBox="1"/>
          <p:nvPr/>
        </p:nvSpPr>
        <p:spPr>
          <a:xfrm>
            <a:off x="379537" y="1699697"/>
            <a:ext cx="1378924" cy="523220"/>
          </a:xfrm>
          <a:prstGeom prst="rect">
            <a:avLst/>
          </a:prstGeom>
          <a:noFill/>
        </p:spPr>
        <p:txBody>
          <a:bodyPr wrap="square" rtlCol="0">
            <a:spAutoFit/>
          </a:bodyPr>
          <a:lstStyle/>
          <a:p>
            <a:r>
              <a:rPr lang="nb-NO" sz="2800">
                <a:solidFill>
                  <a:srgbClr val="FF0000"/>
                </a:solidFill>
                <a:latin typeface="Impact" panose="020B0806030902050204" pitchFamily="34" charset="0"/>
                <a:cs typeface="Segoe UI" panose="020B0502040204020203" pitchFamily="34" charset="0"/>
              </a:rPr>
              <a:t>Bolk 5</a:t>
            </a:r>
          </a:p>
        </p:txBody>
      </p:sp>
      <p:sp>
        <p:nvSpPr>
          <p:cNvPr id="16" name="TekstSylinder 15">
            <a:extLst>
              <a:ext uri="{FF2B5EF4-FFF2-40B4-BE49-F238E27FC236}">
                <a16:creationId xmlns:a16="http://schemas.microsoft.com/office/drawing/2014/main" id="{9D8998F4-A692-43BC-E83B-B5DF90723638}"/>
              </a:ext>
            </a:extLst>
          </p:cNvPr>
          <p:cNvSpPr txBox="1"/>
          <p:nvPr/>
        </p:nvSpPr>
        <p:spPr>
          <a:xfrm>
            <a:off x="379537" y="2130440"/>
            <a:ext cx="3766645" cy="400110"/>
          </a:xfrm>
          <a:prstGeom prst="rect">
            <a:avLst/>
          </a:prstGeom>
          <a:noFill/>
        </p:spPr>
        <p:txBody>
          <a:bodyPr wrap="square">
            <a:spAutoFit/>
          </a:bodyPr>
          <a:lstStyle/>
          <a:p>
            <a:r>
              <a:rPr lang="nb-NO" sz="2000" b="1">
                <a:solidFill>
                  <a:srgbClr val="FF0000"/>
                </a:solidFill>
                <a:latin typeface="Segoe UI" panose="020B0502040204020203" pitchFamily="34" charset="0"/>
                <a:cs typeface="Segoe UI" panose="020B0502040204020203" pitchFamily="34" charset="0"/>
              </a:rPr>
              <a:t>Norsk mediehistorie</a:t>
            </a:r>
          </a:p>
        </p:txBody>
      </p:sp>
      <p:sp>
        <p:nvSpPr>
          <p:cNvPr id="17" name="TekstSylinder 16">
            <a:extLst>
              <a:ext uri="{FF2B5EF4-FFF2-40B4-BE49-F238E27FC236}">
                <a16:creationId xmlns:a16="http://schemas.microsoft.com/office/drawing/2014/main" id="{95A54AB3-D6DF-1AB9-B9D5-E8AFA47319E5}"/>
              </a:ext>
            </a:extLst>
          </p:cNvPr>
          <p:cNvSpPr txBox="1"/>
          <p:nvPr/>
        </p:nvSpPr>
        <p:spPr>
          <a:xfrm>
            <a:off x="379537" y="2930175"/>
            <a:ext cx="6300788" cy="1015663"/>
          </a:xfrm>
          <a:prstGeom prst="rect">
            <a:avLst/>
          </a:prstGeom>
          <a:noFill/>
        </p:spPr>
        <p:txBody>
          <a:bodyPr wrap="square" rtlCol="0">
            <a:spAutoFit/>
          </a:bodyPr>
          <a:lstStyle/>
          <a:p>
            <a:r>
              <a:rPr lang="nb-NO" sz="2000" b="1">
                <a:latin typeface="Segoe UI" panose="020B0502040204020203" pitchFamily="34" charset="0"/>
                <a:cs typeface="Segoe UI" panose="020B0502040204020203" pitchFamily="34" charset="0"/>
              </a:rPr>
              <a:t>Mars, april, mai</a:t>
            </a:r>
          </a:p>
          <a:p>
            <a:r>
              <a:rPr lang="nb-NO" sz="2000">
                <a:latin typeface="Segoe UI" panose="020B0502040204020203" pitchFamily="34" charset="0"/>
                <a:cs typeface="Segoe UI" panose="020B0502040204020203" pitchFamily="34" charset="0"/>
              </a:rPr>
              <a:t>Innlevering: Gruppeoppgave</a:t>
            </a:r>
            <a:br>
              <a:rPr lang="nb-NO" sz="2000">
                <a:latin typeface="Segoe UI" panose="020B0502040204020203" pitchFamily="34" charset="0"/>
                <a:cs typeface="Segoe UI" panose="020B0502040204020203" pitchFamily="34" charset="0"/>
              </a:rPr>
            </a:br>
            <a:r>
              <a:rPr lang="nb-NO" sz="2000">
                <a:latin typeface="Segoe UI" panose="020B0502040204020203" pitchFamily="34" charset="0"/>
                <a:cs typeface="Segoe UI" panose="020B0502040204020203" pitchFamily="34" charset="0"/>
              </a:rPr>
              <a:t>Historisk mediemateriale fra Nasjonalbiblioteket </a:t>
            </a:r>
          </a:p>
        </p:txBody>
      </p:sp>
    </p:spTree>
    <p:extLst>
      <p:ext uri="{BB962C8B-B14F-4D97-AF65-F5344CB8AC3E}">
        <p14:creationId xmlns:p14="http://schemas.microsoft.com/office/powerpoint/2010/main" val="28544512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D874B1-33AA-0521-FD71-81236931EB39}"/>
              </a:ext>
            </a:extLst>
          </p:cNvPr>
          <p:cNvSpPr>
            <a:spLocks noGrp="1"/>
          </p:cNvSpPr>
          <p:nvPr>
            <p:ph type="title"/>
          </p:nvPr>
        </p:nvSpPr>
        <p:spPr/>
        <p:txBody>
          <a:bodyPr/>
          <a:lstStyle/>
          <a:p>
            <a:r>
              <a:rPr lang="nb-NO"/>
              <a:t>Læringsassistentene</a:t>
            </a:r>
          </a:p>
        </p:txBody>
      </p:sp>
      <p:sp>
        <p:nvSpPr>
          <p:cNvPr id="3" name="Plassholder for innhold 2">
            <a:extLst>
              <a:ext uri="{FF2B5EF4-FFF2-40B4-BE49-F238E27FC236}">
                <a16:creationId xmlns:a16="http://schemas.microsoft.com/office/drawing/2014/main" id="{F08D4488-5D0E-779E-5E3E-354498153CC7}"/>
              </a:ext>
            </a:extLst>
          </p:cNvPr>
          <p:cNvSpPr>
            <a:spLocks noGrp="1"/>
          </p:cNvSpPr>
          <p:nvPr>
            <p:ph idx="1"/>
          </p:nvPr>
        </p:nvSpPr>
        <p:spPr/>
        <p:txBody>
          <a:bodyPr>
            <a:normAutofit/>
          </a:bodyPr>
          <a:lstStyle/>
          <a:p>
            <a:r>
              <a:rPr lang="nb-NO" sz="2000"/>
              <a:t>Hjelper emneansvarlige med å lese gjennom besvarelser og skrive tilbakemeldinger</a:t>
            </a:r>
          </a:p>
          <a:p>
            <a:r>
              <a:rPr lang="nb-NO" sz="2000"/>
              <a:t>Iterativ proesess: Maren og Paula skriver utkast til tilbakemeldinger og sender til Steffen og Marika </a:t>
            </a:r>
            <a:r>
              <a:rPr lang="nb-NO" sz="2000">
                <a:sym typeface="Wingdings" pitchFamily="2" charset="2"/>
              </a:rPr>
              <a:t> reviderer tilbakemeldinger, sender tilbake til Maren og Paula, som publiserer tilbakemeldingene til studentene (Canvas).</a:t>
            </a:r>
          </a:p>
          <a:p>
            <a:r>
              <a:rPr lang="nb-NO" sz="2000">
                <a:sym typeface="Wingdings" pitchFamily="2" charset="2"/>
              </a:rPr>
              <a:t>Team Maren &amp; Steffen </a:t>
            </a:r>
            <a:br>
              <a:rPr lang="nb-NO" sz="2000">
                <a:sym typeface="Wingdings" pitchFamily="2" charset="2"/>
              </a:rPr>
            </a:br>
            <a:r>
              <a:rPr lang="nb-NO" sz="2000">
                <a:sym typeface="Wingdings" pitchFamily="2" charset="2"/>
              </a:rPr>
              <a:t>Team Paula &amp; Marika</a:t>
            </a:r>
          </a:p>
        </p:txBody>
      </p:sp>
    </p:spTree>
    <p:extLst>
      <p:ext uri="{BB962C8B-B14F-4D97-AF65-F5344CB8AC3E}">
        <p14:creationId xmlns:p14="http://schemas.microsoft.com/office/powerpoint/2010/main" val="1667467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D0975C1-51D8-6893-19E6-30AFFCC5648E}"/>
              </a:ext>
            </a:extLst>
          </p:cNvPr>
          <p:cNvSpPr>
            <a:spLocks noGrp="1"/>
          </p:cNvSpPr>
          <p:nvPr>
            <p:ph type="title"/>
          </p:nvPr>
        </p:nvSpPr>
        <p:spPr>
          <a:xfrm>
            <a:off x="322161" y="347502"/>
            <a:ext cx="6169943" cy="1325563"/>
          </a:xfrm>
        </p:spPr>
        <p:txBody>
          <a:bodyPr/>
          <a:lstStyle/>
          <a:p>
            <a:r>
              <a:rPr lang="nb-NO"/>
              <a:t>Bolk 1 eksempel</a:t>
            </a:r>
          </a:p>
        </p:txBody>
      </p:sp>
      <p:pic>
        <p:nvPicPr>
          <p:cNvPr id="6" name="Bilde 5" descr="Et bilde som inneholder tekst, skjermbilde, Font, nummer&#10;&#10;Automatisk generert beskrivelse">
            <a:extLst>
              <a:ext uri="{FF2B5EF4-FFF2-40B4-BE49-F238E27FC236}">
                <a16:creationId xmlns:a16="http://schemas.microsoft.com/office/drawing/2014/main" id="{6F7624C7-A4D7-0131-4E26-5B821BED54E8}"/>
              </a:ext>
            </a:extLst>
          </p:cNvPr>
          <p:cNvPicPr>
            <a:picLocks noChangeAspect="1"/>
          </p:cNvPicPr>
          <p:nvPr/>
        </p:nvPicPr>
        <p:blipFill>
          <a:blip r:embed="rId3"/>
          <a:stretch>
            <a:fillRect/>
          </a:stretch>
        </p:blipFill>
        <p:spPr>
          <a:xfrm>
            <a:off x="322161" y="1673065"/>
            <a:ext cx="6169943" cy="4098060"/>
          </a:xfrm>
          <a:prstGeom prst="rect">
            <a:avLst/>
          </a:prstGeom>
        </p:spPr>
      </p:pic>
      <p:sp>
        <p:nvSpPr>
          <p:cNvPr id="7" name="TekstSylinder 6">
            <a:extLst>
              <a:ext uri="{FF2B5EF4-FFF2-40B4-BE49-F238E27FC236}">
                <a16:creationId xmlns:a16="http://schemas.microsoft.com/office/drawing/2014/main" id="{30B57BDE-6AFF-0897-04E0-94317A18FDDA}"/>
              </a:ext>
            </a:extLst>
          </p:cNvPr>
          <p:cNvSpPr txBox="1"/>
          <p:nvPr/>
        </p:nvSpPr>
        <p:spPr>
          <a:xfrm>
            <a:off x="6701741" y="1679376"/>
            <a:ext cx="5116010" cy="1292662"/>
          </a:xfrm>
          <a:prstGeom prst="rect">
            <a:avLst/>
          </a:prstGeom>
          <a:noFill/>
        </p:spPr>
        <p:txBody>
          <a:bodyPr wrap="square" rtlCol="0">
            <a:spAutoFit/>
          </a:bodyPr>
          <a:lstStyle/>
          <a:p>
            <a:pPr>
              <a:spcAft>
                <a:spcPts val="1200"/>
              </a:spcAft>
            </a:pPr>
            <a:r>
              <a:rPr lang="nb-NO" sz="2800" b="1">
                <a:latin typeface="Segoe UI" panose="020B0502040204020203" pitchFamily="34" charset="0"/>
                <a:cs typeface="Segoe UI" panose="020B0502040204020203" pitchFamily="34" charset="0"/>
              </a:rPr>
              <a:t>Tilbakemelding</a:t>
            </a:r>
          </a:p>
          <a:p>
            <a:r>
              <a:rPr lang="nb-NO" sz="2000" b="1">
                <a:latin typeface="Segoe UI" panose="020B0502040204020203" pitchFamily="34" charset="0"/>
                <a:cs typeface="Segoe UI" panose="020B0502040204020203" pitchFamily="34" charset="0"/>
              </a:rPr>
              <a:t>«Standardvurdering»</a:t>
            </a:r>
          </a:p>
          <a:p>
            <a:r>
              <a:rPr lang="nb-NO" sz="2000" b="1">
                <a:latin typeface="Segoe UI" panose="020B0502040204020203" pitchFamily="34" charset="0"/>
                <a:cs typeface="Segoe UI" panose="020B0502040204020203" pitchFamily="34" charset="0"/>
              </a:rPr>
              <a:t>individuell tilbakemelding</a:t>
            </a:r>
          </a:p>
        </p:txBody>
      </p:sp>
    </p:spTree>
    <p:extLst>
      <p:ext uri="{BB962C8B-B14F-4D97-AF65-F5344CB8AC3E}">
        <p14:creationId xmlns:p14="http://schemas.microsoft.com/office/powerpoint/2010/main" val="383376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120E6-B5F6-A856-E52C-525ED199E4C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7C5E845-C910-F6A4-7467-EB8738118A5E}"/>
              </a:ext>
            </a:extLst>
          </p:cNvPr>
          <p:cNvSpPr>
            <a:spLocks noGrp="1"/>
          </p:cNvSpPr>
          <p:nvPr>
            <p:ph type="title"/>
          </p:nvPr>
        </p:nvSpPr>
        <p:spPr>
          <a:xfrm>
            <a:off x="345311" y="324353"/>
            <a:ext cx="6169943" cy="1325563"/>
          </a:xfrm>
        </p:spPr>
        <p:txBody>
          <a:bodyPr/>
          <a:lstStyle/>
          <a:p>
            <a:r>
              <a:rPr lang="nb-NO"/>
              <a:t>Bolk 1 eksempel</a:t>
            </a:r>
          </a:p>
        </p:txBody>
      </p:sp>
      <p:sp>
        <p:nvSpPr>
          <p:cNvPr id="7" name="TekstSylinder 6">
            <a:extLst>
              <a:ext uri="{FF2B5EF4-FFF2-40B4-BE49-F238E27FC236}">
                <a16:creationId xmlns:a16="http://schemas.microsoft.com/office/drawing/2014/main" id="{57796218-5909-48FD-31A6-C6E0B1CB6D3C}"/>
              </a:ext>
            </a:extLst>
          </p:cNvPr>
          <p:cNvSpPr txBox="1"/>
          <p:nvPr/>
        </p:nvSpPr>
        <p:spPr>
          <a:xfrm>
            <a:off x="345311" y="1383666"/>
            <a:ext cx="11680785" cy="4472891"/>
          </a:xfrm>
          <a:prstGeom prst="rect">
            <a:avLst/>
          </a:prstGeom>
          <a:noFill/>
        </p:spPr>
        <p:txBody>
          <a:bodyPr wrap="square" rtlCol="0">
            <a:spAutoFit/>
          </a:bodyPr>
          <a:lstStyle/>
          <a:p>
            <a:pPr>
              <a:spcAft>
                <a:spcPts val="1200"/>
              </a:spcAft>
            </a:pPr>
            <a:r>
              <a:rPr lang="nb-NO" sz="2800" b="1" dirty="0">
                <a:latin typeface="Segoe UI" panose="020B0502040204020203" pitchFamily="34" charset="0"/>
                <a:cs typeface="Segoe UI" panose="020B0502040204020203" pitchFamily="34" charset="0"/>
              </a:rPr>
              <a:t>Tilbakemelding</a:t>
            </a:r>
          </a:p>
          <a:p>
            <a:r>
              <a:rPr lang="nb-NO" sz="2000" b="1" dirty="0">
                <a:latin typeface="Segoe UI" panose="020B0502040204020203" pitchFamily="34" charset="0"/>
                <a:cs typeface="Segoe UI" panose="020B0502040204020203" pitchFamily="34" charset="0"/>
              </a:rPr>
              <a:t>«Standardvurdering»</a:t>
            </a:r>
          </a:p>
          <a:p>
            <a:pPr>
              <a:lnSpc>
                <a:spcPct val="107000"/>
              </a:lnSpc>
              <a:spcBef>
                <a:spcPts val="1200"/>
              </a:spcBef>
              <a:spcAft>
                <a:spcPts val="1200"/>
              </a:spcAft>
            </a:pPr>
            <a:r>
              <a:rPr lang="nb-NO" sz="1800" b="1" dirty="0">
                <a:effectLst/>
                <a:latin typeface="Segoe UI" panose="020B0502040204020203" pitchFamily="34" charset="0"/>
                <a:ea typeface="Calibri" panose="020F0502020204030204" pitchFamily="34" charset="0"/>
                <a:cs typeface="Segoe UI" panose="020B0502040204020203" pitchFamily="34" charset="0"/>
              </a:rPr>
              <a:t>En svært god besvarelse</a:t>
            </a:r>
            <a:r>
              <a:rPr lang="nb-NO" sz="1800" dirty="0">
                <a:effectLst/>
                <a:latin typeface="Segoe UI" panose="020B0502040204020203" pitchFamily="34" charset="0"/>
                <a:ea typeface="Calibri" panose="020F0502020204030204" pitchFamily="34" charset="0"/>
                <a:cs typeface="Segoe UI" panose="020B0502040204020203" pitchFamily="34" charset="0"/>
              </a:rPr>
              <a:t>: Besvarelsen forklarer fagbegrepene på en god måte og er godt forankret i pensumlitteraturen. Besvarelsen belyser presidentvalgkampen og medieinnslaget svært godt. Godt språk, oversiktlig struktur og god referansebruk. Enkelte elementer kan forbedres, se under. </a:t>
            </a:r>
          </a:p>
          <a:p>
            <a:pPr>
              <a:lnSpc>
                <a:spcPct val="107000"/>
              </a:lnSpc>
              <a:spcAft>
                <a:spcPts val="800"/>
              </a:spcAft>
            </a:pPr>
            <a:r>
              <a:rPr lang="nb-NO" sz="1800" b="1" dirty="0">
                <a:effectLst/>
                <a:latin typeface="Segoe UI" panose="020B0502040204020203" pitchFamily="34" charset="0"/>
                <a:ea typeface="Calibri" panose="020F0502020204030204" pitchFamily="34" charset="0"/>
                <a:cs typeface="Segoe UI" panose="020B0502040204020203" pitchFamily="34" charset="0"/>
              </a:rPr>
              <a:t>En god besvarelse</a:t>
            </a:r>
            <a:r>
              <a:rPr lang="nb-NO" sz="1800" dirty="0">
                <a:effectLst/>
                <a:latin typeface="Segoe UI" panose="020B0502040204020203" pitchFamily="34" charset="0"/>
                <a:ea typeface="Calibri" panose="020F0502020204030204" pitchFamily="34" charset="0"/>
                <a:cs typeface="Segoe UI" panose="020B0502040204020203" pitchFamily="34" charset="0"/>
              </a:rPr>
              <a:t>: Besvarelsen tar utgangspunkt i relevante begreper og viser til pensumlitteraturen på en god måte. Besvarelsen belyser presidentvalgkampen og medieinnslaget. Språk, struktur og referansebruk er stort sett bra, men her er det også mulighet for forbedringer, se under. </a:t>
            </a:r>
          </a:p>
          <a:p>
            <a:pPr>
              <a:lnSpc>
                <a:spcPct val="107000"/>
              </a:lnSpc>
              <a:spcAft>
                <a:spcPts val="800"/>
              </a:spcAft>
            </a:pPr>
            <a:r>
              <a:rPr lang="nb-NO" sz="1800" b="1" dirty="0">
                <a:effectLst/>
                <a:latin typeface="Segoe UI" panose="020B0502040204020203" pitchFamily="34" charset="0"/>
                <a:ea typeface="Calibri" panose="020F0502020204030204" pitchFamily="34" charset="0"/>
                <a:cs typeface="Segoe UI" panose="020B0502040204020203" pitchFamily="34" charset="0"/>
              </a:rPr>
              <a:t>Tydelig forsøk</a:t>
            </a:r>
            <a:r>
              <a:rPr lang="nb-NO" sz="1800" dirty="0">
                <a:effectLst/>
                <a:latin typeface="Segoe UI" panose="020B0502040204020203" pitchFamily="34" charset="0"/>
                <a:ea typeface="Calibri" panose="020F0502020204030204" pitchFamily="34" charset="0"/>
                <a:cs typeface="Segoe UI" panose="020B0502040204020203" pitchFamily="34" charset="0"/>
              </a:rPr>
              <a:t>: Besvarelsen tar utgangspunkt i relevante begreper, men kunne vært knyttet bedre til pensumlitteraturen. Besvarelsen belyser presidentvalgkampen og medieinnslaget, men kunne vært mer presis og utfyllende. Noe uklart språk, struktur eller referansebruk. Her er det mulighet for forbedringer, se under. </a:t>
            </a:r>
          </a:p>
          <a:p>
            <a:r>
              <a:rPr lang="nb-NO" sz="1800" b="1" dirty="0">
                <a:effectLst/>
                <a:latin typeface="Segoe UI" panose="020B0502040204020203" pitchFamily="34" charset="0"/>
                <a:ea typeface="Calibri" panose="020F0502020204030204" pitchFamily="34" charset="0"/>
                <a:cs typeface="Segoe UI" panose="020B0502040204020203" pitchFamily="34" charset="0"/>
              </a:rPr>
              <a:t>Ikke tilfredsstillende</a:t>
            </a:r>
            <a:r>
              <a:rPr lang="nb-NO" sz="1800" dirty="0">
                <a:effectLst/>
                <a:latin typeface="Segoe UI" panose="020B0502040204020203" pitchFamily="34" charset="0"/>
                <a:ea typeface="Calibri" panose="020F0502020204030204" pitchFamily="34" charset="0"/>
                <a:cs typeface="Segoe UI" panose="020B0502040204020203" pitchFamily="34" charset="0"/>
              </a:rPr>
              <a:t>: Besvarelsen er uferdig/har betydelig mangler. Se kriteriene som er angitt i oppgaveteksten.</a:t>
            </a:r>
            <a:r>
              <a:rPr lang="nb-NO" sz="2000" dirty="0">
                <a:effectLst/>
                <a:latin typeface="Segoe UI" panose="020B0502040204020203" pitchFamily="34" charset="0"/>
                <a:cs typeface="Segoe UI" panose="020B0502040204020203" pitchFamily="34" charset="0"/>
              </a:rPr>
              <a:t> </a:t>
            </a:r>
            <a:endParaRPr lang="nb-NO" sz="20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60956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57A9A-228C-8708-773A-A9CB30CEA1CF}"/>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424A1658-3085-DEC5-5A30-AD9D1EA3E08E}"/>
              </a:ext>
            </a:extLst>
          </p:cNvPr>
          <p:cNvSpPr>
            <a:spLocks noGrp="1"/>
          </p:cNvSpPr>
          <p:nvPr>
            <p:ph type="title"/>
          </p:nvPr>
        </p:nvSpPr>
        <p:spPr>
          <a:xfrm>
            <a:off x="345311" y="324353"/>
            <a:ext cx="6169943" cy="1325563"/>
          </a:xfrm>
        </p:spPr>
        <p:txBody>
          <a:bodyPr/>
          <a:lstStyle/>
          <a:p>
            <a:r>
              <a:rPr lang="nb-NO"/>
              <a:t>Bolk 1 eksempel</a:t>
            </a:r>
          </a:p>
        </p:txBody>
      </p:sp>
      <p:sp>
        <p:nvSpPr>
          <p:cNvPr id="7" name="TekstSylinder 6">
            <a:extLst>
              <a:ext uri="{FF2B5EF4-FFF2-40B4-BE49-F238E27FC236}">
                <a16:creationId xmlns:a16="http://schemas.microsoft.com/office/drawing/2014/main" id="{407F3AFB-0964-42BC-FC17-7E4064C38E80}"/>
              </a:ext>
            </a:extLst>
          </p:cNvPr>
          <p:cNvSpPr txBox="1"/>
          <p:nvPr/>
        </p:nvSpPr>
        <p:spPr>
          <a:xfrm>
            <a:off x="345311" y="1383666"/>
            <a:ext cx="11680785" cy="1443857"/>
          </a:xfrm>
          <a:prstGeom prst="rect">
            <a:avLst/>
          </a:prstGeom>
          <a:noFill/>
        </p:spPr>
        <p:txBody>
          <a:bodyPr wrap="square" rtlCol="0">
            <a:spAutoFit/>
          </a:bodyPr>
          <a:lstStyle/>
          <a:p>
            <a:pPr>
              <a:spcAft>
                <a:spcPts val="1200"/>
              </a:spcAft>
            </a:pPr>
            <a:r>
              <a:rPr lang="nb-NO" sz="2800" b="1" dirty="0">
                <a:latin typeface="Segoe UI" panose="020B0502040204020203" pitchFamily="34" charset="0"/>
                <a:cs typeface="Segoe UI" panose="020B0502040204020203" pitchFamily="34" charset="0"/>
              </a:rPr>
              <a:t>Tilbakemelding</a:t>
            </a:r>
          </a:p>
          <a:p>
            <a:r>
              <a:rPr lang="nb-NO" sz="2000" b="1" dirty="0">
                <a:latin typeface="Segoe UI" panose="020B0502040204020203" pitchFamily="34" charset="0"/>
                <a:cs typeface="Segoe UI" panose="020B0502040204020203" pitchFamily="34" charset="0"/>
              </a:rPr>
              <a:t>«Standardvurdering»</a:t>
            </a:r>
          </a:p>
          <a:p>
            <a:pPr>
              <a:lnSpc>
                <a:spcPct val="107000"/>
              </a:lnSpc>
              <a:spcBef>
                <a:spcPts val="1200"/>
              </a:spcBef>
              <a:spcAft>
                <a:spcPts val="1200"/>
              </a:spcAft>
            </a:pPr>
            <a:r>
              <a:rPr lang="nb-NO" sz="2000" b="1" dirty="0">
                <a:latin typeface="Segoe UI" panose="020B0502040204020203" pitchFamily="34" charset="0"/>
                <a:cs typeface="Segoe UI" panose="020B0502040204020203" pitchFamily="34" charset="0"/>
              </a:rPr>
              <a:t>Individuell tilbakemelding: </a:t>
            </a:r>
            <a:r>
              <a:rPr lang="nb-NO" sz="2000" dirty="0">
                <a:latin typeface="Segoe UI" panose="020B0502040204020203" pitchFamily="34" charset="0"/>
                <a:cs typeface="Segoe UI" panose="020B0502040204020203" pitchFamily="34" charset="0"/>
              </a:rPr>
              <a:t>et avsnitt med kommentarer om konkrete forbedringspunkter. </a:t>
            </a:r>
            <a:r>
              <a:rPr lang="nb-NO" sz="2000" dirty="0">
                <a:effectLst/>
                <a:latin typeface="Segoe UI" panose="020B0502040204020203" pitchFamily="34" charset="0"/>
                <a:cs typeface="Segoe UI" panose="020B0502040204020203" pitchFamily="34" charset="0"/>
              </a:rPr>
              <a:t> </a:t>
            </a:r>
            <a:endParaRPr lang="nb-NO" sz="2000" b="1" dirty="0">
              <a:latin typeface="Segoe UI" panose="020B0502040204020203" pitchFamily="34" charset="0"/>
              <a:cs typeface="Segoe UI" panose="020B0502040204020203" pitchFamily="34" charset="0"/>
            </a:endParaRPr>
          </a:p>
        </p:txBody>
      </p:sp>
      <p:sp>
        <p:nvSpPr>
          <p:cNvPr id="3" name="TekstSylinder 2">
            <a:extLst>
              <a:ext uri="{FF2B5EF4-FFF2-40B4-BE49-F238E27FC236}">
                <a16:creationId xmlns:a16="http://schemas.microsoft.com/office/drawing/2014/main" id="{9BA7F06E-6A05-6273-7B8F-09B07D8A9056}"/>
              </a:ext>
            </a:extLst>
          </p:cNvPr>
          <p:cNvSpPr txBox="1"/>
          <p:nvPr/>
        </p:nvSpPr>
        <p:spPr>
          <a:xfrm>
            <a:off x="345311" y="3164907"/>
            <a:ext cx="11680785" cy="1908215"/>
          </a:xfrm>
          <a:prstGeom prst="rect">
            <a:avLst/>
          </a:prstGeom>
          <a:noFill/>
        </p:spPr>
        <p:txBody>
          <a:bodyPr wrap="square" rtlCol="0">
            <a:spAutoFit/>
          </a:bodyPr>
          <a:lstStyle/>
          <a:p>
            <a:pPr>
              <a:spcAft>
                <a:spcPts val="1200"/>
              </a:spcAft>
            </a:pPr>
            <a:r>
              <a:rPr lang="nb-NO" sz="2800" b="1" dirty="0">
                <a:latin typeface="Segoe UI" panose="020B0502040204020203" pitchFamily="34" charset="0"/>
                <a:cs typeface="Segoe UI" panose="020B0502040204020203" pitchFamily="34" charset="0"/>
              </a:rPr>
              <a:t>Samarbeid og prosess</a:t>
            </a:r>
          </a:p>
          <a:p>
            <a:pPr>
              <a:spcAft>
                <a:spcPts val="1200"/>
              </a:spcAft>
            </a:pPr>
            <a:r>
              <a:rPr lang="nb-NO" sz="2000" dirty="0">
                <a:latin typeface="Segoe UI" panose="020B0502040204020203" pitchFamily="34" charset="0"/>
                <a:cs typeface="Segoe UI" panose="020B0502040204020203" pitchFamily="34" charset="0"/>
              </a:rPr>
              <a:t>26. september: studentene leverer sine tekster</a:t>
            </a:r>
            <a:br>
              <a:rPr lang="nb-NO" sz="2000" dirty="0">
                <a:latin typeface="Segoe UI" panose="020B0502040204020203" pitchFamily="34" charset="0"/>
                <a:cs typeface="Segoe UI" panose="020B0502040204020203" pitchFamily="34" charset="0"/>
              </a:rPr>
            </a:br>
            <a:r>
              <a:rPr lang="nb-NO" sz="2000" dirty="0">
                <a:latin typeface="Segoe UI" panose="020B0502040204020203" pitchFamily="34" charset="0"/>
                <a:cs typeface="Segoe UI" panose="020B0502040204020203" pitchFamily="34" charset="0"/>
              </a:rPr>
              <a:t>7. oktober: Maren sender utkast til Steffen. Paula sender utkast til Marika</a:t>
            </a:r>
            <a:br>
              <a:rPr lang="nb-NO" sz="2000" dirty="0">
                <a:latin typeface="Segoe UI" panose="020B0502040204020203" pitchFamily="34" charset="0"/>
                <a:cs typeface="Segoe UI" panose="020B0502040204020203" pitchFamily="34" charset="0"/>
              </a:rPr>
            </a:br>
            <a:r>
              <a:rPr lang="nb-NO" sz="2000" dirty="0">
                <a:latin typeface="Segoe UI" panose="020B0502040204020203" pitchFamily="34" charset="0"/>
                <a:cs typeface="Segoe UI" panose="020B0502040204020203" pitchFamily="34" charset="0"/>
              </a:rPr>
              <a:t>9. oktober: Steffen og Marika sender reviderte tilbakemeldinger tilbake</a:t>
            </a:r>
            <a:br>
              <a:rPr lang="nb-NO" sz="2000" dirty="0">
                <a:latin typeface="Segoe UI" panose="020B0502040204020203" pitchFamily="34" charset="0"/>
                <a:cs typeface="Segoe UI" panose="020B0502040204020203" pitchFamily="34" charset="0"/>
              </a:rPr>
            </a:br>
            <a:r>
              <a:rPr lang="nb-NO" sz="2000" dirty="0">
                <a:latin typeface="Segoe UI" panose="020B0502040204020203" pitchFamily="34" charset="0"/>
                <a:cs typeface="Segoe UI" panose="020B0502040204020203" pitchFamily="34" charset="0"/>
              </a:rPr>
              <a:t>Maren og Paula poster tilbakemeldinger til studentene i Canvas</a:t>
            </a:r>
          </a:p>
        </p:txBody>
      </p:sp>
    </p:spTree>
    <p:extLst>
      <p:ext uri="{BB962C8B-B14F-4D97-AF65-F5344CB8AC3E}">
        <p14:creationId xmlns:p14="http://schemas.microsoft.com/office/powerpoint/2010/main" val="2982226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FFCBD-EB91-19E3-63BC-BD621505A22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3DC9AD75-4133-0676-0EA9-17D98EC5E312}"/>
              </a:ext>
            </a:extLst>
          </p:cNvPr>
          <p:cNvSpPr>
            <a:spLocks noGrp="1"/>
          </p:cNvSpPr>
          <p:nvPr>
            <p:ph type="title"/>
          </p:nvPr>
        </p:nvSpPr>
        <p:spPr/>
        <p:txBody>
          <a:bodyPr/>
          <a:lstStyle/>
          <a:p>
            <a:r>
              <a:rPr lang="nb-NO"/>
              <a:t>Erfaringer og utfordringer</a:t>
            </a:r>
          </a:p>
        </p:txBody>
      </p:sp>
      <p:sp>
        <p:nvSpPr>
          <p:cNvPr id="3" name="Plassholder for innhold 2">
            <a:extLst>
              <a:ext uri="{FF2B5EF4-FFF2-40B4-BE49-F238E27FC236}">
                <a16:creationId xmlns:a16="http://schemas.microsoft.com/office/drawing/2014/main" id="{07C96F5D-EB18-2DD6-BA77-BB4B655D88E9}"/>
              </a:ext>
            </a:extLst>
          </p:cNvPr>
          <p:cNvSpPr>
            <a:spLocks noGrp="1"/>
          </p:cNvSpPr>
          <p:nvPr>
            <p:ph idx="1"/>
          </p:nvPr>
        </p:nvSpPr>
        <p:spPr/>
        <p:txBody>
          <a:bodyPr>
            <a:normAutofit/>
          </a:bodyPr>
          <a:lstStyle/>
          <a:p>
            <a:pPr lvl="0" algn="l">
              <a:spcBef>
                <a:spcPts val="0"/>
              </a:spcBef>
              <a:spcAft>
                <a:spcPts val="1200"/>
              </a:spcAft>
            </a:pPr>
            <a:r>
              <a:rPr lang="nb-NO" sz="2000" b="1" kern="100" dirty="0">
                <a:effectLst/>
                <a:latin typeface=""/>
                <a:ea typeface="Aptos" panose="020B0004020202020204" pitchFamily="34" charset="0"/>
                <a:cs typeface="Times New Roman" panose="02020603050405020304" pitchFamily="18" charset="0"/>
              </a:rPr>
              <a:t>Hva er en god og nyttig tilbakemelding?</a:t>
            </a:r>
          </a:p>
          <a:p>
            <a:pPr marL="285750" lvl="0" indent="-285750" algn="l">
              <a:spcBef>
                <a:spcPts val="0"/>
              </a:spcBef>
              <a:spcAft>
                <a:spcPts val="1200"/>
              </a:spcAft>
              <a:buFontTx/>
              <a:buChar char="-"/>
            </a:pPr>
            <a:r>
              <a:rPr lang="nb-NO" sz="1800" kern="100" dirty="0">
                <a:effectLst/>
                <a:latin typeface=""/>
                <a:ea typeface="Aptos" panose="020B0004020202020204" pitchFamily="34" charset="0"/>
                <a:cs typeface="Times New Roman" panose="02020603050405020304" pitchFamily="18" charset="0"/>
              </a:rPr>
              <a:t>Oppmuntre til revidering</a:t>
            </a:r>
          </a:p>
          <a:p>
            <a:pPr marL="285750" lvl="0" indent="-285750" algn="l">
              <a:spcBef>
                <a:spcPts val="0"/>
              </a:spcBef>
              <a:spcAft>
                <a:spcPts val="1200"/>
              </a:spcAft>
              <a:buFontTx/>
              <a:buChar char="-"/>
            </a:pPr>
            <a:r>
              <a:rPr lang="nb-NO" sz="1800" kern="100" dirty="0">
                <a:effectLst/>
                <a:latin typeface=""/>
                <a:ea typeface="Aptos" panose="020B0004020202020204" pitchFamily="34" charset="0"/>
                <a:cs typeface="Times New Roman" panose="02020603050405020304" pitchFamily="18" charset="0"/>
              </a:rPr>
              <a:t>Totalinntrykk (</a:t>
            </a:r>
            <a:r>
              <a:rPr lang="nb-NO" sz="1800" kern="100" dirty="0">
                <a:latin typeface=""/>
                <a:ea typeface="Aptos" panose="020B0004020202020204" pitchFamily="34" charset="0"/>
                <a:cs typeface="Times New Roman" panose="02020603050405020304" pitchFamily="18" charset="0"/>
              </a:rPr>
              <a:t>Struktur, oppbygning vs. faglig forståelse)</a:t>
            </a:r>
          </a:p>
          <a:p>
            <a:pPr marL="285750" lvl="0" indent="-285750" algn="l">
              <a:spcBef>
                <a:spcPts val="0"/>
              </a:spcBef>
              <a:spcAft>
                <a:spcPts val="1200"/>
              </a:spcAft>
              <a:buFontTx/>
              <a:buChar char="-"/>
            </a:pPr>
            <a:endParaRPr lang="nb-NO" sz="1800" kern="100" dirty="0">
              <a:latin typeface=""/>
              <a:ea typeface="Aptos" panose="020B0004020202020204" pitchFamily="34" charset="0"/>
              <a:cs typeface="Times New Roman" panose="02020603050405020304" pitchFamily="18" charset="0"/>
            </a:endParaRPr>
          </a:p>
          <a:p>
            <a:pPr marL="285750" lvl="0" indent="-285750" algn="l">
              <a:spcBef>
                <a:spcPts val="0"/>
              </a:spcBef>
              <a:spcAft>
                <a:spcPts val="1200"/>
              </a:spcAft>
              <a:buFontTx/>
              <a:buChar char="-"/>
            </a:pPr>
            <a:endParaRPr lang="nb-NO" sz="1800" kern="100" dirty="0">
              <a:effectLst/>
              <a:latin typeface=""/>
              <a:ea typeface="Aptos" panose="020B0004020202020204" pitchFamily="34" charset="0"/>
              <a:cs typeface="Times New Roman" panose="02020603050405020304" pitchFamily="18" charset="0"/>
            </a:endParaRPr>
          </a:p>
          <a:p>
            <a:pPr lvl="0" algn="l">
              <a:spcBef>
                <a:spcPts val="0"/>
              </a:spcBef>
              <a:spcAft>
                <a:spcPts val="1200"/>
              </a:spcAft>
            </a:pPr>
            <a:r>
              <a:rPr lang="nb-NO" sz="2000" b="1" kern="100" dirty="0">
                <a:latin typeface=""/>
                <a:ea typeface="Aptos" panose="020B0004020202020204" pitchFamily="34" charset="0"/>
                <a:cs typeface="Times New Roman" panose="02020603050405020304" pitchFamily="18" charset="0"/>
              </a:rPr>
              <a:t>Oppfordre til selvstendighet</a:t>
            </a:r>
            <a:endParaRPr lang="nb-NO" sz="2000" b="1" kern="100" dirty="0">
              <a:effectLst/>
              <a:latin typeface=""/>
              <a:ea typeface="Aptos" panose="020B0004020202020204" pitchFamily="34" charset="0"/>
              <a:cs typeface="Times New Roman" panose="02020603050405020304" pitchFamily="18" charset="0"/>
            </a:endParaRPr>
          </a:p>
          <a:p>
            <a:pPr lvl="0" algn="l">
              <a:spcBef>
                <a:spcPts val="0"/>
              </a:spcBef>
              <a:spcAft>
                <a:spcPts val="1200"/>
              </a:spcAft>
            </a:pPr>
            <a:r>
              <a:rPr lang="nb-NO" sz="1800" kern="100" dirty="0">
                <a:latin typeface=""/>
                <a:ea typeface="Aptos" panose="020B0004020202020204" pitchFamily="34" charset="0"/>
                <a:cs typeface="Times New Roman" panose="02020603050405020304" pitchFamily="18" charset="0"/>
              </a:rPr>
              <a:t>- De kan ikke få svar på alt	</a:t>
            </a:r>
            <a:endParaRPr lang="nb-NO" sz="1800" kern="100" dirty="0">
              <a:effectLst/>
              <a:latin typeface=""/>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3827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CDA5-576D-D95B-03D3-B5EFAF74795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C6B420D-9D0C-A847-72BF-E5063A905589}"/>
              </a:ext>
            </a:extLst>
          </p:cNvPr>
          <p:cNvSpPr>
            <a:spLocks noGrp="1"/>
          </p:cNvSpPr>
          <p:nvPr>
            <p:ph type="title"/>
          </p:nvPr>
        </p:nvSpPr>
        <p:spPr/>
        <p:txBody>
          <a:bodyPr/>
          <a:lstStyle/>
          <a:p>
            <a:r>
              <a:rPr lang="nb-NO"/>
              <a:t>Erfaringer og utfordringer</a:t>
            </a:r>
          </a:p>
        </p:txBody>
      </p:sp>
      <p:sp>
        <p:nvSpPr>
          <p:cNvPr id="3" name="Plassholder for innhold 2">
            <a:extLst>
              <a:ext uri="{FF2B5EF4-FFF2-40B4-BE49-F238E27FC236}">
                <a16:creationId xmlns:a16="http://schemas.microsoft.com/office/drawing/2014/main" id="{5A597EA5-EE59-7460-A7D3-01DECE905ABD}"/>
              </a:ext>
            </a:extLst>
          </p:cNvPr>
          <p:cNvSpPr>
            <a:spLocks noGrp="1"/>
          </p:cNvSpPr>
          <p:nvPr>
            <p:ph idx="1"/>
          </p:nvPr>
        </p:nvSpPr>
        <p:spPr/>
        <p:txBody>
          <a:bodyPr>
            <a:normAutofit/>
          </a:bodyPr>
          <a:lstStyle/>
          <a:p>
            <a:pPr lvl="0" algn="l">
              <a:spcBef>
                <a:spcPts val="0"/>
              </a:spcBef>
              <a:spcAft>
                <a:spcPts val="1200"/>
              </a:spcAft>
            </a:pPr>
            <a:r>
              <a:rPr lang="nb-NO" sz="2000" b="1" kern="100" dirty="0">
                <a:effectLst/>
                <a:latin typeface=""/>
                <a:ea typeface="Aptos" panose="020B0004020202020204" pitchFamily="34" charset="0"/>
                <a:cs typeface="Times New Roman" panose="02020603050405020304" pitchFamily="18" charset="0"/>
              </a:rPr>
              <a:t>Standardvurderingene fungerer ikke perfekt </a:t>
            </a:r>
          </a:p>
          <a:p>
            <a:pPr lvl="0" algn="l">
              <a:spcBef>
                <a:spcPts val="0"/>
              </a:spcBef>
              <a:spcAft>
                <a:spcPts val="1200"/>
              </a:spcAft>
            </a:pPr>
            <a:r>
              <a:rPr lang="nb-NO" sz="2000" b="1" kern="100" dirty="0">
                <a:latin typeface=""/>
                <a:ea typeface="Aptos" panose="020B0004020202020204" pitchFamily="34" charset="0"/>
                <a:cs typeface="Times New Roman" panose="02020603050405020304" pitchFamily="18" charset="0"/>
              </a:rPr>
              <a:t>- </a:t>
            </a:r>
            <a:r>
              <a:rPr lang="nb-NO" sz="2000" kern="100" dirty="0">
                <a:latin typeface=""/>
                <a:ea typeface="Aptos" panose="020B0004020202020204" pitchFamily="34" charset="0"/>
                <a:cs typeface="Times New Roman" panose="02020603050405020304" pitchFamily="18" charset="0"/>
              </a:rPr>
              <a:t>Viser forventning på nivå, men passer ikke alltid</a:t>
            </a:r>
          </a:p>
          <a:p>
            <a:pPr marL="1028700" lvl="1" indent="-342900">
              <a:spcBef>
                <a:spcPts val="0"/>
              </a:spcBef>
              <a:spcAft>
                <a:spcPts val="1200"/>
              </a:spcAft>
              <a:buFontTx/>
              <a:buChar char="-"/>
            </a:pPr>
            <a:r>
              <a:rPr lang="nb-NO" sz="2000" kern="100" dirty="0">
                <a:latin typeface=""/>
                <a:ea typeface="Aptos" panose="020B0004020202020204" pitchFamily="34" charset="0"/>
                <a:cs typeface="Times New Roman" panose="02020603050405020304" pitchFamily="18" charset="0"/>
              </a:rPr>
              <a:t>Eks. Kildehenvisning</a:t>
            </a:r>
            <a:endParaRPr lang="nb-NO" sz="2000" kern="100" dirty="0">
              <a:effectLst/>
              <a:latin typeface=""/>
              <a:ea typeface="Aptos" panose="020B0004020202020204" pitchFamily="34" charset="0"/>
              <a:cs typeface="Times New Roman" panose="02020603050405020304" pitchFamily="18" charset="0"/>
            </a:endParaRPr>
          </a:p>
          <a:p>
            <a:pPr lvl="0" algn="l">
              <a:spcBef>
                <a:spcPts val="0"/>
              </a:spcBef>
              <a:spcAft>
                <a:spcPts val="1200"/>
              </a:spcAft>
            </a:pPr>
            <a:endParaRPr lang="nb-NO" sz="2000" kern="100" dirty="0">
              <a:effectLst/>
              <a:latin typeface=""/>
              <a:ea typeface="Aptos" panose="020B0004020202020204" pitchFamily="34" charset="0"/>
              <a:cs typeface="Times New Roman" panose="02020603050405020304" pitchFamily="18" charset="0"/>
            </a:endParaRPr>
          </a:p>
          <a:p>
            <a:pPr lvl="0" algn="l">
              <a:spcBef>
                <a:spcPts val="0"/>
              </a:spcBef>
              <a:spcAft>
                <a:spcPts val="1200"/>
              </a:spcAft>
            </a:pPr>
            <a:r>
              <a:rPr lang="nb-NO" sz="2000" b="1" dirty="0">
                <a:effectLst/>
                <a:latin typeface=""/>
                <a:cs typeface="Times New Roman" panose="02020603050405020304" pitchFamily="18" charset="0"/>
              </a:rPr>
              <a:t>Samarbeid og kommunikasjon mellom </a:t>
            </a:r>
            <a:r>
              <a:rPr lang="nb-NO" sz="2000" b="1" dirty="0">
                <a:latin typeface=""/>
                <a:cs typeface="Times New Roman" panose="02020603050405020304" pitchFamily="18" charset="0"/>
              </a:rPr>
              <a:t>«</a:t>
            </a:r>
            <a:r>
              <a:rPr lang="nb-NO" sz="2000" b="1" dirty="0">
                <a:effectLst/>
                <a:latin typeface=""/>
                <a:cs typeface="Times New Roman" panose="02020603050405020304" pitchFamily="18" charset="0"/>
              </a:rPr>
              <a:t>teamene»</a:t>
            </a:r>
            <a:endParaRPr lang="nb-NO" sz="1800" b="1" dirty="0">
              <a:effectLst/>
              <a:latin typeface=""/>
            </a:endParaRPr>
          </a:p>
          <a:p>
            <a:pPr marL="342900" lvl="0" indent="-342900" algn="l">
              <a:spcBef>
                <a:spcPts val="0"/>
              </a:spcBef>
              <a:spcAft>
                <a:spcPts val="1200"/>
              </a:spcAft>
              <a:buFontTx/>
              <a:buChar char="-"/>
            </a:pPr>
            <a:r>
              <a:rPr lang="nb-NO" sz="2000" kern="100" dirty="0">
                <a:latin typeface=""/>
                <a:ea typeface="Aptos" panose="020B0004020202020204" pitchFamily="34" charset="0"/>
                <a:cs typeface="Times New Roman" panose="02020603050405020304" pitchFamily="18" charset="0"/>
              </a:rPr>
              <a:t>Vurderer tekstene til samme nivå på tvers av team</a:t>
            </a:r>
          </a:p>
          <a:p>
            <a:pPr marL="342900" lvl="0" indent="-342900" algn="l">
              <a:spcBef>
                <a:spcPts val="0"/>
              </a:spcBef>
              <a:spcAft>
                <a:spcPts val="1200"/>
              </a:spcAft>
              <a:buFontTx/>
              <a:buChar char="-"/>
            </a:pPr>
            <a:r>
              <a:rPr lang="nb-NO" sz="2000" kern="100" dirty="0">
                <a:latin typeface=""/>
                <a:ea typeface="Aptos" panose="020B0004020202020204" pitchFamily="34" charset="0"/>
                <a:cs typeface="Times New Roman" panose="02020603050405020304" pitchFamily="18" charset="0"/>
              </a:rPr>
              <a:t>Formatere tilbakemeldingene noenlunde likt	</a:t>
            </a:r>
            <a:endParaRPr lang="nb-NO" sz="2000" kern="100" dirty="0">
              <a:effectLst/>
              <a:latin typeface=""/>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51766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8BE5E-84CE-4584-63DF-AD1B182EC99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ABCEEEC0-8C59-8F15-2EC9-3EFF33ED84A7}"/>
              </a:ext>
            </a:extLst>
          </p:cNvPr>
          <p:cNvSpPr>
            <a:spLocks noGrp="1"/>
          </p:cNvSpPr>
          <p:nvPr>
            <p:ph type="title"/>
          </p:nvPr>
        </p:nvSpPr>
        <p:spPr/>
        <p:txBody>
          <a:bodyPr/>
          <a:lstStyle/>
          <a:p>
            <a:r>
              <a:rPr lang="nb-NO"/>
              <a:t>Studentene er fornøyde</a:t>
            </a:r>
          </a:p>
        </p:txBody>
      </p:sp>
      <p:sp>
        <p:nvSpPr>
          <p:cNvPr id="3" name="Plassholder for innhold 2">
            <a:extLst>
              <a:ext uri="{FF2B5EF4-FFF2-40B4-BE49-F238E27FC236}">
                <a16:creationId xmlns:a16="http://schemas.microsoft.com/office/drawing/2014/main" id="{7EB32493-3011-4DE3-527A-203EA91A25E8}"/>
              </a:ext>
            </a:extLst>
          </p:cNvPr>
          <p:cNvSpPr>
            <a:spLocks noGrp="1"/>
          </p:cNvSpPr>
          <p:nvPr>
            <p:ph idx="1"/>
          </p:nvPr>
        </p:nvSpPr>
        <p:spPr>
          <a:xfrm>
            <a:off x="629373" y="2754775"/>
            <a:ext cx="10933253" cy="3195376"/>
          </a:xfrm>
        </p:spPr>
        <p:txBody>
          <a:bodyPr>
            <a:normAutofit/>
          </a:bodyPr>
          <a:lstStyle/>
          <a:p>
            <a:pPr>
              <a:spcAft>
                <a:spcPts val="1200"/>
              </a:spcAft>
            </a:pPr>
            <a:r>
              <a:rPr lang="nb-NO" sz="2000">
                <a:sym typeface="Wingdings" pitchFamily="2" charset="2"/>
              </a:rPr>
              <a:t>Studentene synes det er nyttig å få kvalitative tilbakemeldinger på arbeidene sine. </a:t>
            </a:r>
          </a:p>
          <a:p>
            <a:pPr>
              <a:spcAft>
                <a:spcPts val="1200"/>
              </a:spcAft>
            </a:pPr>
            <a:r>
              <a:rPr lang="nb-NO" sz="2000">
                <a:sym typeface="Wingdings" pitchFamily="2" charset="2"/>
              </a:rPr>
              <a:t>Fungerer etter hensikten: studentene tar tak i tilbakemeldingene i revideringen av tekstene (erfaringer fra tidligere år)</a:t>
            </a:r>
          </a:p>
          <a:p>
            <a:pPr>
              <a:spcAft>
                <a:spcPts val="1200"/>
              </a:spcAft>
            </a:pPr>
            <a:r>
              <a:rPr lang="nb-NO" sz="2000">
                <a:sym typeface="Wingdings" pitchFamily="2" charset="2"/>
              </a:rPr>
              <a:t>Studentene tar også med seg tilbakemeldingenene i arbeidet med innleveringer i senere bolker</a:t>
            </a:r>
          </a:p>
        </p:txBody>
      </p:sp>
    </p:spTree>
    <p:extLst>
      <p:ext uri="{BB962C8B-B14F-4D97-AF65-F5344CB8AC3E}">
        <p14:creationId xmlns:p14="http://schemas.microsoft.com/office/powerpoint/2010/main" val="387230939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24528288B669942A04DD0FC26D38A7E" ma:contentTypeVersion="17" ma:contentTypeDescription="Opprett et nytt dokument." ma:contentTypeScope="" ma:versionID="43874d0b724639f16fc25764b8105ddc">
  <xsd:schema xmlns:xsd="http://www.w3.org/2001/XMLSchema" xmlns:xs="http://www.w3.org/2001/XMLSchema" xmlns:p="http://schemas.microsoft.com/office/2006/metadata/properties" xmlns:ns2="81ddff66-9fb7-42cc-9013-c530f11327ff" xmlns:ns3="f2339ab2-52dd-407a-a51f-92335d993934" targetNamespace="http://schemas.microsoft.com/office/2006/metadata/properties" ma:root="true" ma:fieldsID="07ba21f32dbdabba5a42eefbf49ce2d6" ns2:_="" ns3:_="">
    <xsd:import namespace="81ddff66-9fb7-42cc-9013-c530f11327ff"/>
    <xsd:import namespace="f2339ab2-52dd-407a-a51f-92335d99393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ddff66-9fb7-42cc-9013-c530f11327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339ab2-52dd-407a-a51f-92335d9939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0227ac9-e7c2-41e2-967e-92f041012f7f}" ma:internalName="TaxCatchAll" ma:showField="CatchAllData" ma:web="f2339ab2-52dd-407a-a51f-92335d99393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1ddff66-9fb7-42cc-9013-c530f11327ff">
      <Terms xmlns="http://schemas.microsoft.com/office/infopath/2007/PartnerControls"/>
    </lcf76f155ced4ddcb4097134ff3c332f>
    <TaxCatchAll xmlns="f2339ab2-52dd-407a-a51f-92335d993934" xsi:nil="true"/>
  </documentManagement>
</p:properties>
</file>

<file path=customXml/itemProps1.xml><?xml version="1.0" encoding="utf-8"?>
<ds:datastoreItem xmlns:ds="http://schemas.openxmlformats.org/officeDocument/2006/customXml" ds:itemID="{D7D09AF7-DE18-4C32-AA7E-444EC6CB95F8}"/>
</file>

<file path=customXml/itemProps2.xml><?xml version="1.0" encoding="utf-8"?>
<ds:datastoreItem xmlns:ds="http://schemas.openxmlformats.org/officeDocument/2006/customXml" ds:itemID="{58D98463-3CE5-4C7F-8FD7-44F3ED743699}"/>
</file>

<file path=customXml/itemProps3.xml><?xml version="1.0" encoding="utf-8"?>
<ds:datastoreItem xmlns:ds="http://schemas.openxmlformats.org/officeDocument/2006/customXml" ds:itemID="{D7DE03B5-C87A-469C-8BC0-EC302D6A6614}"/>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156</TotalTime>
  <Words>945</Words>
  <Application>Microsoft Macintosh PowerPoint</Application>
  <PresentationFormat>Widescreen</PresentationFormat>
  <Paragraphs>165</Paragraphs>
  <Slides>14</Slides>
  <Notes>13</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14</vt:i4>
      </vt:variant>
    </vt:vector>
  </HeadingPairs>
  <TitlesOfParts>
    <vt:vector size="21" baseType="lpstr">
      <vt:lpstr>Aptos</vt:lpstr>
      <vt:lpstr>Arial</vt:lpstr>
      <vt:lpstr>Calibri</vt:lpstr>
      <vt:lpstr>Impact</vt:lpstr>
      <vt:lpstr>Segoe UI</vt:lpstr>
      <vt:lpstr>Wingdings</vt:lpstr>
      <vt:lpstr>Office-tema</vt:lpstr>
      <vt:lpstr>Læringsassistenter i MEVIT1001: innføring i medier og kommunikasjon </vt:lpstr>
      <vt:lpstr>MEVIT1001: innføring i medier og kommunikasjon</vt:lpstr>
      <vt:lpstr>Bolker og innleveringer</vt:lpstr>
      <vt:lpstr>Bolker og innleveringer</vt:lpstr>
      <vt:lpstr>Bolker og innleveringer</vt:lpstr>
      <vt:lpstr>Bolker og innleveringer</vt:lpstr>
      <vt:lpstr>Bolker og innleveringer</vt:lpstr>
      <vt:lpstr>Læringsassistentene</vt:lpstr>
      <vt:lpstr>Bolk 1 eksempel</vt:lpstr>
      <vt:lpstr>Bolk 1 eksempel</vt:lpstr>
      <vt:lpstr>Bolk 1 eksempel</vt:lpstr>
      <vt:lpstr>Erfaringer og utfordringer</vt:lpstr>
      <vt:lpstr>Erfaringer og utfordringer</vt:lpstr>
      <vt:lpstr>Studentene er fornøyde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Hanne Marika Lüders</dc:creator>
  <cp:lastModifiedBy>Hanne Marika Lüders</cp:lastModifiedBy>
  <cp:revision>4</cp:revision>
  <dcterms:created xsi:type="dcterms:W3CDTF">2024-11-11T07:41:29Z</dcterms:created>
  <dcterms:modified xsi:type="dcterms:W3CDTF">2024-11-11T14:02:56Z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0x010100A24528288B669942A04DD0FC26D38A7E</vt:lpwstr>
  </property>
</Properties>
</file>