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entation.xml" ContentType="application/vnd.openxmlformats-officedocument.presentationml.presentation.main+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slideLayouts/slideLayout3.xml" ContentType="application/vnd.openxmlformats-officedocument.presentationml.slideLayou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commentAuthors.xml" ContentType="application/vnd.openxmlformats-officedocument.presentationml.commentAuthors+xml"/>
  <Override PartName="/ppt/notesMasters/notesMaster1.xml" ContentType="application/vnd.openxmlformats-officedocument.presentationml.notesMaster+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71" r:id="rId9"/>
    <p:sldId id="265" r:id="rId10"/>
    <p:sldId id="274" r:id="rId11"/>
    <p:sldId id="266" r:id="rId12"/>
    <p:sldId id="275" r:id="rId13"/>
    <p:sldId id="276" r:id="rId14"/>
    <p:sldId id="269" r:id="rId15"/>
    <p:sldId id="277" r:id="rId16"/>
  </p:sldIdLst>
  <p:sldSz cx="12192000" cy="6858000"/>
  <p:notesSz cx="6858000" cy="9144000"/>
  <p:embeddedFontLst>
    <p:embeddedFont>
      <p:font typeface="Calibri" panose="020F0502020204030204" pitchFamily="34" charset="0"/>
      <p:regular r:id="rId18"/>
      <p:bold r:id="rId19"/>
      <p:italic r:id="rId20"/>
      <p:boldItalic r:id="rId21"/>
    </p:embeddedFont>
    <p:embeddedFont>
      <p:font typeface="Roboto" panose="02000000000000000000"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6" roundtripDataSignature="AMtx7miYH5wZsO8GIYE5FyMJwLGS8lGaz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yuba Boncheva"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D000"/>
    <a:srgbClr val="EABE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07"/>
    <p:restoredTop sz="78309"/>
  </p:normalViewPr>
  <p:slideViewPr>
    <p:cSldViewPr snapToGrid="0">
      <p:cViewPr varScale="1">
        <p:scale>
          <a:sx n="79" d="100"/>
          <a:sy n="79" d="100"/>
        </p:scale>
        <p:origin x="98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font" Target="fonts/font4.fntdata"/><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font" Target="fonts/font8.fntdata"/><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a:solidFill>
                  <a:schemeClr val="dk1"/>
                </a:solidFill>
                <a:latin typeface="Calibri"/>
                <a:ea typeface="Calibri"/>
                <a:cs typeface="Calibri"/>
                <a:sym typeface="Calibri"/>
              </a:rPr>
              <a:t>‹N›</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o-NO" sz="1050">
                <a:solidFill>
                  <a:srgbClr val="444746"/>
                </a:solidFill>
                <a:latin typeface="Roboto"/>
                <a:ea typeface="Roboto"/>
                <a:cs typeface="Roboto"/>
                <a:sym typeface="Roboto"/>
              </a:rPr>
              <a:t>for å kontextualisere presentasjonen vår vil jeg vise dere kort hva vi har gjørt som LAer (1 min)</a:t>
            </a:r>
            <a:endParaRPr/>
          </a:p>
        </p:txBody>
      </p:sp>
      <p:sp>
        <p:nvSpPr>
          <p:cNvPr id="103" name="Google Shape;10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3" name="Google Shape;13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3" name="Google Shape;19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3" name="Google Shape;223;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LYUBA</a:t>
            </a:r>
          </a:p>
        </p:txBody>
      </p:sp>
      <p:sp>
        <p:nvSpPr>
          <p:cNvPr id="4" name="Segnaposto numero diapositiva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it-IT" sz="1200" b="0" i="0" u="none" strike="noStrike" cap="none" smtClean="0">
                <a:solidFill>
                  <a:schemeClr val="dk1"/>
                </a:solidFill>
                <a:latin typeface="Calibri"/>
                <a:ea typeface="Calibri"/>
                <a:cs typeface="Calibri"/>
                <a:sym typeface="Calibri"/>
              </a:rPr>
              <a:t>8</a:t>
            </a:fld>
            <a:endParaRPr lang="it-I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04956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b-NO" sz="1400" b="1" dirty="0">
                <a:latin typeface="Arial"/>
                <a:ea typeface="Arial"/>
                <a:cs typeface="Arial"/>
                <a:sym typeface="Arial"/>
              </a:rPr>
              <a:t>LYUBA</a:t>
            </a:r>
          </a:p>
          <a:p>
            <a:pPr marL="0" lvl="0" indent="0" algn="l" rtl="0">
              <a:lnSpc>
                <a:spcPct val="115000"/>
              </a:lnSpc>
              <a:spcBef>
                <a:spcPts val="0"/>
              </a:spcBef>
              <a:spcAft>
                <a:spcPts val="0"/>
              </a:spcAft>
              <a:buClr>
                <a:schemeClr val="dk1"/>
              </a:buClr>
              <a:buSzPts val="1100"/>
              <a:buFont typeface="Arial"/>
              <a:buNone/>
            </a:pPr>
            <a:r>
              <a:rPr lang="no-NO" sz="1400" b="1" dirty="0">
                <a:latin typeface="Arial"/>
                <a:ea typeface="Arial"/>
                <a:cs typeface="Arial"/>
                <a:sym typeface="Arial"/>
              </a:rPr>
              <a:t>Utvikle vurderingskriterier for hver oppgave og dele dem med LA. </a:t>
            </a:r>
            <a:endParaRPr sz="14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400" b="1" dirty="0">
                <a:latin typeface="Arial"/>
                <a:ea typeface="Arial"/>
                <a:cs typeface="Arial"/>
                <a:sym typeface="Arial"/>
              </a:rPr>
              <a:t> </a:t>
            </a:r>
            <a:endParaRPr sz="14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400" b="1" dirty="0">
                <a:latin typeface="Arial"/>
                <a:ea typeface="Arial"/>
                <a:cs typeface="Arial"/>
                <a:sym typeface="Arial"/>
              </a:rPr>
              <a:t>Dette vil hjelpe oss å gi veiledning som kan løfte de sterke oppgavene enda mer – ikke bare få dem til å bestå. </a:t>
            </a:r>
            <a:endParaRPr sz="1800" dirty="0"/>
          </a:p>
          <a:p>
            <a:pPr marL="0" lvl="0" indent="0" algn="l" rtl="0">
              <a:lnSpc>
                <a:spcPct val="100000"/>
              </a:lnSpc>
              <a:spcBef>
                <a:spcPts val="0"/>
              </a:spcBef>
              <a:spcAft>
                <a:spcPts val="0"/>
              </a:spcAft>
              <a:buClr>
                <a:schemeClr val="dk1"/>
              </a:buClr>
              <a:buSzPts val="1400"/>
              <a:buFont typeface="Arial"/>
              <a:buNone/>
            </a:pPr>
            <a:endParaRPr sz="1800" dirty="0"/>
          </a:p>
          <a:p>
            <a:pPr marL="0" lvl="0" indent="0" algn="l" rtl="0">
              <a:lnSpc>
                <a:spcPct val="100000"/>
              </a:lnSpc>
              <a:spcBef>
                <a:spcPts val="0"/>
              </a:spcBef>
              <a:spcAft>
                <a:spcPts val="0"/>
              </a:spcAft>
              <a:buClr>
                <a:schemeClr val="dk1"/>
              </a:buClr>
              <a:buSzPts val="1400"/>
              <a:buFont typeface="Arial"/>
              <a:buNone/>
            </a:pPr>
            <a:endParaRPr sz="1800" dirty="0"/>
          </a:p>
          <a:p>
            <a:pPr marL="0" lvl="0" indent="0" algn="l" rtl="0">
              <a:lnSpc>
                <a:spcPct val="115000"/>
              </a:lnSpc>
              <a:spcBef>
                <a:spcPts val="1200"/>
              </a:spcBef>
              <a:spcAft>
                <a:spcPts val="0"/>
              </a:spcAft>
              <a:buClr>
                <a:schemeClr val="dk1"/>
              </a:buClr>
              <a:buSzPts val="1100"/>
              <a:buFont typeface="Arial"/>
              <a:buNone/>
            </a:pPr>
            <a:r>
              <a:rPr lang="no-NO" sz="1300" b="1" dirty="0">
                <a:latin typeface="Arial"/>
                <a:ea typeface="Arial"/>
                <a:cs typeface="Arial"/>
                <a:sym typeface="Arial"/>
              </a:rPr>
              <a:t>Planlegging</a:t>
            </a:r>
            <a:endParaRPr sz="1300" b="1"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no-NO" sz="1300" dirty="0">
                <a:latin typeface="Arial"/>
                <a:ea typeface="Arial"/>
                <a:cs typeface="Arial"/>
                <a:sym typeface="Arial"/>
              </a:rPr>
              <a:t>Noen ganger kunne ikke studentene delta på grunn av hvordan verkstedene var planlagt.</a:t>
            </a:r>
            <a:endParaRPr sz="1300"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no-NO" sz="1300" dirty="0">
                <a:latin typeface="Arial"/>
                <a:ea typeface="Arial"/>
                <a:cs typeface="Arial"/>
                <a:sym typeface="Arial"/>
              </a:rPr>
              <a:t>Dette resulterte også i grupper med 7 studenter og grupper med bare 1-2 studenter.</a:t>
            </a:r>
            <a:endParaRPr sz="1300"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no-NO" sz="1300" dirty="0">
                <a:latin typeface="Arial"/>
                <a:ea typeface="Arial"/>
                <a:cs typeface="Arial"/>
                <a:sym typeface="Arial"/>
              </a:rPr>
              <a:t>Det er svært viktig å planlegge slik at studentene kan delta.</a:t>
            </a:r>
            <a:endParaRPr sz="1300"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no-NO" sz="1300" dirty="0">
                <a:latin typeface="Arial"/>
                <a:ea typeface="Arial"/>
                <a:cs typeface="Arial"/>
                <a:sym typeface="Arial"/>
              </a:rPr>
              <a:t>Planlegg med hjelp fra administrasjonen og ta hensyn til studentenes timeplaner og klasser.</a:t>
            </a:r>
            <a:endParaRPr sz="1800" dirty="0"/>
          </a:p>
        </p:txBody>
      </p:sp>
      <p:sp>
        <p:nvSpPr>
          <p:cNvPr id="293" name="Google Shape;293;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nb-NO" sz="1400" b="1" dirty="0">
                <a:latin typeface="Arial"/>
                <a:ea typeface="Arial"/>
                <a:cs typeface="Arial"/>
                <a:sym typeface="Arial"/>
              </a:rPr>
              <a:t>LYUBA</a:t>
            </a:r>
          </a:p>
          <a:p>
            <a:pPr marL="0" lvl="0" indent="0" algn="l" rtl="0">
              <a:lnSpc>
                <a:spcPct val="115000"/>
              </a:lnSpc>
              <a:spcBef>
                <a:spcPts val="0"/>
              </a:spcBef>
              <a:spcAft>
                <a:spcPts val="0"/>
              </a:spcAft>
              <a:buClr>
                <a:schemeClr val="dk1"/>
              </a:buClr>
              <a:buSzPts val="1100"/>
              <a:buFont typeface="Arial"/>
              <a:buNone/>
            </a:pPr>
            <a:r>
              <a:rPr lang="no-NO" sz="1400" b="1" dirty="0">
                <a:latin typeface="Arial"/>
                <a:ea typeface="Arial"/>
                <a:cs typeface="Arial"/>
                <a:sym typeface="Arial"/>
              </a:rPr>
              <a:t>Utvikle vurderingskriterier for hver oppgave og dele dem med LA. </a:t>
            </a:r>
            <a:endParaRPr sz="14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400" b="1" dirty="0">
                <a:latin typeface="Arial"/>
                <a:ea typeface="Arial"/>
                <a:cs typeface="Arial"/>
                <a:sym typeface="Arial"/>
              </a:rPr>
              <a:t> </a:t>
            </a:r>
            <a:endParaRPr sz="14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no-NO" sz="1400" b="1" dirty="0">
                <a:latin typeface="Arial"/>
                <a:ea typeface="Arial"/>
                <a:cs typeface="Arial"/>
                <a:sym typeface="Arial"/>
              </a:rPr>
              <a:t>Dette vil hjelpe oss å gi veiledning som kan løfte de sterke oppgavene enda mer – ikke bare få dem til å bestå. </a:t>
            </a:r>
            <a:endParaRPr sz="1800" dirty="0"/>
          </a:p>
          <a:p>
            <a:pPr marL="0" lvl="0" indent="0" algn="l" rtl="0">
              <a:lnSpc>
                <a:spcPct val="100000"/>
              </a:lnSpc>
              <a:spcBef>
                <a:spcPts val="0"/>
              </a:spcBef>
              <a:spcAft>
                <a:spcPts val="0"/>
              </a:spcAft>
              <a:buClr>
                <a:schemeClr val="dk1"/>
              </a:buClr>
              <a:buSzPts val="1400"/>
              <a:buFont typeface="Arial"/>
              <a:buNone/>
            </a:pPr>
            <a:endParaRPr sz="1800" dirty="0"/>
          </a:p>
          <a:p>
            <a:pPr marL="0" lvl="0" indent="0" algn="l" rtl="0">
              <a:lnSpc>
                <a:spcPct val="100000"/>
              </a:lnSpc>
              <a:spcBef>
                <a:spcPts val="0"/>
              </a:spcBef>
              <a:spcAft>
                <a:spcPts val="0"/>
              </a:spcAft>
              <a:buClr>
                <a:schemeClr val="dk1"/>
              </a:buClr>
              <a:buSzPts val="1400"/>
              <a:buFont typeface="Arial"/>
              <a:buNone/>
            </a:pPr>
            <a:endParaRPr sz="1800" dirty="0"/>
          </a:p>
          <a:p>
            <a:pPr marL="0" lvl="0" indent="0" algn="l" rtl="0">
              <a:lnSpc>
                <a:spcPct val="115000"/>
              </a:lnSpc>
              <a:spcBef>
                <a:spcPts val="1200"/>
              </a:spcBef>
              <a:spcAft>
                <a:spcPts val="0"/>
              </a:spcAft>
              <a:buClr>
                <a:schemeClr val="dk1"/>
              </a:buClr>
              <a:buSzPts val="1100"/>
              <a:buFont typeface="Arial"/>
              <a:buNone/>
            </a:pPr>
            <a:r>
              <a:rPr lang="no-NO" sz="1300" b="1" dirty="0">
                <a:latin typeface="Arial"/>
                <a:ea typeface="Arial"/>
                <a:cs typeface="Arial"/>
                <a:sym typeface="Arial"/>
              </a:rPr>
              <a:t>Planlegging</a:t>
            </a:r>
            <a:endParaRPr sz="1300" b="1"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no-NO" sz="1300" dirty="0">
                <a:latin typeface="Arial"/>
                <a:ea typeface="Arial"/>
                <a:cs typeface="Arial"/>
                <a:sym typeface="Arial"/>
              </a:rPr>
              <a:t>Noen ganger kunne ikke studentene delta på grunn av hvordan verkstedene var planlagt.</a:t>
            </a:r>
            <a:endParaRPr sz="1300"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no-NO" sz="1300" dirty="0">
                <a:latin typeface="Arial"/>
                <a:ea typeface="Arial"/>
                <a:cs typeface="Arial"/>
                <a:sym typeface="Arial"/>
              </a:rPr>
              <a:t>Dette resulterte også i grupper med 7 studenter og grupper med bare 1-2 studenter.</a:t>
            </a:r>
            <a:endParaRPr sz="1300"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no-NO" sz="1300" dirty="0">
                <a:latin typeface="Arial"/>
                <a:ea typeface="Arial"/>
                <a:cs typeface="Arial"/>
                <a:sym typeface="Arial"/>
              </a:rPr>
              <a:t>Det er svært viktig å planlegge slik at studentene kan delta.</a:t>
            </a:r>
            <a:endParaRPr sz="1300"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no-NO" sz="1300" dirty="0">
                <a:latin typeface="Arial"/>
                <a:ea typeface="Arial"/>
                <a:cs typeface="Arial"/>
                <a:sym typeface="Arial"/>
              </a:rPr>
              <a:t>Planlegg med hjelp fra administrasjonen og ta hensyn til studentenes timeplaner og klasser.</a:t>
            </a:r>
            <a:endParaRPr sz="1800" dirty="0"/>
          </a:p>
        </p:txBody>
      </p:sp>
      <p:sp>
        <p:nvSpPr>
          <p:cNvPr id="293" name="Google Shape;293;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10</a:t>
            </a:fld>
            <a:endParaRPr/>
          </a:p>
        </p:txBody>
      </p:sp>
    </p:spTree>
    <p:extLst>
      <p:ext uri="{BB962C8B-B14F-4D97-AF65-F5344CB8AC3E}">
        <p14:creationId xmlns:p14="http://schemas.microsoft.com/office/powerpoint/2010/main" val="21343922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600"/>
              <a:buFont typeface="Arial"/>
              <a:buNone/>
            </a:pPr>
            <a:r>
              <a:rPr lang="nb-NO" sz="1600" b="1" dirty="0"/>
              <a:t>AIMEE</a:t>
            </a:r>
          </a:p>
          <a:p>
            <a:pPr marL="0" lvl="0" indent="0" algn="l" rtl="0">
              <a:spcBef>
                <a:spcPts val="0"/>
              </a:spcBef>
              <a:spcAft>
                <a:spcPts val="0"/>
              </a:spcAft>
              <a:buClr>
                <a:schemeClr val="dk1"/>
              </a:buClr>
              <a:buSzPts val="1600"/>
              <a:buFont typeface="Arial"/>
              <a:buNone/>
            </a:pPr>
            <a:r>
              <a:rPr lang="no-NO" sz="1600" b="1" dirty="0"/>
              <a:t>TRYGGHET I GRUPPEARBEID</a:t>
            </a:r>
            <a:endParaRPr sz="1600" b="1" dirty="0"/>
          </a:p>
          <a:p>
            <a:pPr marL="0" lvl="0" indent="0" algn="l" rtl="0">
              <a:spcBef>
                <a:spcPts val="0"/>
              </a:spcBef>
              <a:spcAft>
                <a:spcPts val="0"/>
              </a:spcAft>
              <a:buSzPts val="1600"/>
              <a:buNone/>
            </a:pPr>
            <a:r>
              <a:rPr lang="no-NO" sz="1600" dirty="0"/>
              <a:t>På begynnelsen av semesteret, var alle de studentene ny til kurset, mange ny til universitetet og noen ny til Norge. Og så ble det jo viktig å holde disse små gruppene på grunn av at de ga studentene lov til å være sårbar og ærlig mens de prøvde å finne veien inn i mastergradene deres</a:t>
            </a:r>
            <a:endParaRPr sz="1600" dirty="0"/>
          </a:p>
          <a:p>
            <a:pPr marL="0" lvl="0" indent="0" algn="l" rtl="0">
              <a:spcBef>
                <a:spcPts val="0"/>
              </a:spcBef>
              <a:spcAft>
                <a:spcPts val="0"/>
              </a:spcAft>
              <a:buSzPts val="1600"/>
              <a:buNone/>
            </a:pPr>
            <a:r>
              <a:rPr lang="no-NO" sz="1600" b="1" dirty="0"/>
              <a:t>TILLIT I SEG SELV</a:t>
            </a:r>
            <a:endParaRPr sz="1600" b="1" dirty="0"/>
          </a:p>
          <a:p>
            <a:pPr marL="0" lvl="0" indent="0" algn="l" rtl="0">
              <a:spcBef>
                <a:spcPts val="0"/>
              </a:spcBef>
              <a:spcAft>
                <a:spcPts val="0"/>
              </a:spcAft>
              <a:buSzPts val="1600"/>
              <a:buNone/>
            </a:pPr>
            <a:r>
              <a:rPr lang="no-NO" sz="1600" dirty="0"/>
              <a:t>Målet av våre kurset er å introdusere studentene til mastergraden og å hjelpe dem å begynne å tenke om masteroppgavene deres</a:t>
            </a:r>
            <a:r>
              <a:rPr lang="nb-NO" sz="1600" dirty="0"/>
              <a:t>.</a:t>
            </a:r>
            <a:r>
              <a:rPr lang="no-NO" sz="1600" dirty="0"/>
              <a:t> Og så var det nyttig i workshop-gruppene å få et sted hvor studentene kunne føler seg trygt og diskutere tankene deres og lære at det som de mener er viktig nok å skrive om, å forske og eventuelt å dele med andre.</a:t>
            </a:r>
            <a:endParaRPr sz="1600" dirty="0"/>
          </a:p>
          <a:p>
            <a:pPr marL="0" lvl="0" indent="0" algn="l" rtl="0">
              <a:spcBef>
                <a:spcPts val="0"/>
              </a:spcBef>
              <a:spcAft>
                <a:spcPts val="0"/>
              </a:spcAft>
              <a:buSzPts val="1600"/>
              <a:buNone/>
            </a:pPr>
            <a:r>
              <a:rPr lang="no-NO" sz="1600" b="1" dirty="0"/>
              <a:t>ENGASJEMENT</a:t>
            </a:r>
            <a:endParaRPr sz="1600" b="1" dirty="0"/>
          </a:p>
          <a:p>
            <a:pPr marL="0" lvl="0" indent="0" algn="l" rtl="0">
              <a:spcBef>
                <a:spcPts val="0"/>
              </a:spcBef>
              <a:spcAft>
                <a:spcPts val="0"/>
              </a:spcAft>
              <a:buSzPts val="1600"/>
              <a:buNone/>
            </a:pPr>
            <a:r>
              <a:rPr lang="no-NO" sz="1600" dirty="0"/>
              <a:t>Selv om </a:t>
            </a:r>
            <a:r>
              <a:rPr lang="no-NO" sz="1600" dirty="0" err="1"/>
              <a:t>workshop</a:t>
            </a:r>
            <a:r>
              <a:rPr lang="nb-NO" sz="1600" dirty="0" err="1"/>
              <a:t>p</a:t>
            </a:r>
            <a:r>
              <a:rPr lang="no-NO" sz="1600" dirty="0" err="1"/>
              <a:t>ene</a:t>
            </a:r>
            <a:r>
              <a:rPr lang="no-NO" sz="1600" dirty="0"/>
              <a:t> var ikke obligatorisk fant vi at nesten alle de studentene som ville kommer til workshopene ble kjempe engasjert kanskje enda mer enn de skulle være i større klasser. Det betydde at studentene kunne begynne å tenke om oppgavene deres mye tidligere enn kunne kanskje være vanlig og skal forhåpentligvis være hjelper dem </a:t>
            </a:r>
            <a:r>
              <a:rPr lang="nb-NO" sz="1600" dirty="0"/>
              <a:t>å </a:t>
            </a:r>
            <a:r>
              <a:rPr lang="no-NO" sz="1600" dirty="0"/>
              <a:t>bestå kurset-</a:t>
            </a:r>
            <a:endParaRPr sz="1600" dirty="0"/>
          </a:p>
          <a:p>
            <a:pPr marL="0" lvl="0" indent="0" algn="l" rtl="0">
              <a:spcBef>
                <a:spcPts val="0"/>
              </a:spcBef>
              <a:spcAft>
                <a:spcPts val="0"/>
              </a:spcAft>
              <a:buSzPts val="1600"/>
              <a:buNone/>
            </a:pPr>
            <a:endParaRPr sz="1600" dirty="0"/>
          </a:p>
          <a:p>
            <a:pPr marL="0" lvl="0" indent="0" algn="l" rtl="0">
              <a:spcBef>
                <a:spcPts val="0"/>
              </a:spcBef>
              <a:spcAft>
                <a:spcPts val="0"/>
              </a:spcAft>
              <a:buSzPts val="1600"/>
              <a:buNone/>
            </a:pPr>
            <a:endParaRPr sz="1400" dirty="0">
              <a:latin typeface="Arial"/>
              <a:ea typeface="Arial"/>
              <a:cs typeface="Arial"/>
              <a:sym typeface="Arial"/>
            </a:endParaRPr>
          </a:p>
          <a:p>
            <a:pPr marL="0" lvl="0" indent="0" algn="l" rtl="0">
              <a:spcBef>
                <a:spcPts val="0"/>
              </a:spcBef>
              <a:spcAft>
                <a:spcPts val="0"/>
              </a:spcAft>
              <a:buSzPts val="1600"/>
              <a:buNone/>
            </a:pPr>
            <a:endParaRPr sz="1600" dirty="0"/>
          </a:p>
          <a:p>
            <a:pPr marL="0" lvl="0" indent="0" algn="l" rtl="0">
              <a:spcBef>
                <a:spcPts val="0"/>
              </a:spcBef>
              <a:spcAft>
                <a:spcPts val="0"/>
              </a:spcAft>
              <a:buClr>
                <a:schemeClr val="dk1"/>
              </a:buClr>
              <a:buSzPts val="1600"/>
              <a:buFont typeface="Arial"/>
              <a:buNone/>
            </a:pPr>
            <a:endParaRPr sz="1600" dirty="0"/>
          </a:p>
        </p:txBody>
      </p:sp>
      <p:sp>
        <p:nvSpPr>
          <p:cNvPr id="308" name="Google Shape;30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it-IT" sz="1800" dirty="0"/>
              <a:t>AIMEE</a:t>
            </a:r>
            <a:endParaRPr sz="1800" dirty="0"/>
          </a:p>
        </p:txBody>
      </p:sp>
      <p:sp>
        <p:nvSpPr>
          <p:cNvPr id="293" name="Google Shape;293;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12</a:t>
            </a:fld>
            <a:endParaRPr/>
          </a:p>
        </p:txBody>
      </p:sp>
    </p:spTree>
    <p:extLst>
      <p:ext uri="{BB962C8B-B14F-4D97-AF65-F5344CB8AC3E}">
        <p14:creationId xmlns:p14="http://schemas.microsoft.com/office/powerpoint/2010/main" val="2073291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b-NO" sz="1800" b="1" dirty="0"/>
              <a:t>AIMEE</a:t>
            </a:r>
          </a:p>
          <a:p>
            <a:pPr marL="0" lvl="0" indent="0" algn="l" rtl="0">
              <a:lnSpc>
                <a:spcPct val="100000"/>
              </a:lnSpc>
              <a:spcBef>
                <a:spcPts val="0"/>
              </a:spcBef>
              <a:spcAft>
                <a:spcPts val="0"/>
              </a:spcAft>
              <a:buSzPts val="1400"/>
              <a:buNone/>
            </a:pPr>
            <a:r>
              <a:rPr lang="nb-NO" sz="1800" b="1" dirty="0"/>
              <a:t>STAGNASJON OG AVHENGIGHET PÅ WORKSHOPENE</a:t>
            </a:r>
          </a:p>
          <a:p>
            <a:pPr marL="0" lvl="0" indent="0" algn="l" rtl="0">
              <a:lnSpc>
                <a:spcPct val="100000"/>
              </a:lnSpc>
              <a:spcBef>
                <a:spcPts val="0"/>
              </a:spcBef>
              <a:spcAft>
                <a:spcPts val="0"/>
              </a:spcAft>
              <a:buSzPts val="1400"/>
              <a:buNone/>
            </a:pPr>
            <a:r>
              <a:rPr lang="nb-NO" sz="1800" dirty="0"/>
              <a:t>I workshopene ga vi studentene hjelp med oppgavene og delte med dem noen eksempler av våre egne oppgavene som hadde bestått siste års kurset. Dette var det første året med bruk av disse workshopene og på </a:t>
            </a:r>
            <a:r>
              <a:rPr lang="nb-NO" sz="1800" dirty="0" err="1"/>
              <a:t>sluten</a:t>
            </a:r>
            <a:r>
              <a:rPr lang="nb-NO" sz="1800" dirty="0"/>
              <a:t> sa mange studentene at de “aldri ville klarte seg uten dem”. Men i de siste årene har studentene gjorde egentlig det  og så kunne det kanskje være litt bedre om studentene ikke få så mye hjelp med oppgavene for å lære å klare seg selv.</a:t>
            </a:r>
          </a:p>
          <a:p>
            <a:pPr marL="0" lvl="0" indent="0" algn="l" rtl="0">
              <a:lnSpc>
                <a:spcPct val="100000"/>
              </a:lnSpc>
              <a:spcBef>
                <a:spcPts val="0"/>
              </a:spcBef>
              <a:spcAft>
                <a:spcPts val="0"/>
              </a:spcAft>
              <a:buSzPts val="1400"/>
              <a:buNone/>
            </a:pPr>
            <a:endParaRPr lang="nb-NO" sz="1800" dirty="0"/>
          </a:p>
          <a:p>
            <a:pPr marL="0" lvl="0" indent="0" algn="l" rtl="0">
              <a:lnSpc>
                <a:spcPct val="100000"/>
              </a:lnSpc>
              <a:spcBef>
                <a:spcPts val="0"/>
              </a:spcBef>
              <a:spcAft>
                <a:spcPts val="0"/>
              </a:spcAft>
              <a:buSzPts val="1400"/>
              <a:buNone/>
            </a:pPr>
            <a:r>
              <a:rPr lang="nb-NO" sz="1800" dirty="0"/>
              <a:t>Det samme kunne bli sagt av våre bruk av eksempler som var kanskje nyttig men kunne også har begrenset studentenes kritisk tenking og gjorde oppgavene noe som man bare </a:t>
            </a:r>
            <a:r>
              <a:rPr lang="nb-NO" sz="1800" dirty="0" err="1"/>
              <a:t>copy</a:t>
            </a:r>
            <a:r>
              <a:rPr lang="nb-NO" sz="1800" dirty="0"/>
              <a:t> and </a:t>
            </a:r>
            <a:r>
              <a:rPr lang="nb-NO" sz="1800" dirty="0" err="1"/>
              <a:t>paste</a:t>
            </a:r>
            <a:endParaRPr lang="nb-NO" sz="1800" dirty="0"/>
          </a:p>
        </p:txBody>
      </p:sp>
      <p:sp>
        <p:nvSpPr>
          <p:cNvPr id="293" name="Google Shape;293;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13</a:t>
            </a:fld>
            <a:endParaRPr/>
          </a:p>
        </p:txBody>
      </p:sp>
    </p:spTree>
    <p:extLst>
      <p:ext uri="{BB962C8B-B14F-4D97-AF65-F5344CB8AC3E}">
        <p14:creationId xmlns:p14="http://schemas.microsoft.com/office/powerpoint/2010/main" val="9818086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no-NO" sz="1100" dirty="0"/>
              <a:t>LAURA </a:t>
            </a:r>
            <a:endParaRPr sz="1100" dirty="0"/>
          </a:p>
          <a:p>
            <a:pPr marL="0" lvl="0" indent="0" algn="l" rtl="0">
              <a:lnSpc>
                <a:spcPct val="100000"/>
              </a:lnSpc>
              <a:spcBef>
                <a:spcPts val="0"/>
              </a:spcBef>
              <a:spcAft>
                <a:spcPts val="0"/>
              </a:spcAft>
              <a:buSzPts val="1400"/>
              <a:buNone/>
            </a:pPr>
            <a:r>
              <a:rPr lang="no-NO" sz="1100" dirty="0"/>
              <a:t>Vi har tenkt å legge til litt mer tekst her, siden dette er </a:t>
            </a:r>
            <a:r>
              <a:rPr lang="no-NO" sz="1100" dirty="0" err="1"/>
              <a:t>takeaways</a:t>
            </a:r>
            <a:r>
              <a:rPr lang="no-NO" sz="1100" dirty="0"/>
              <a:t> for deltakerne på konferansen. Presentasjonen kan også deles ut etter konferansen, slik at disse punktene fungerer som tips.</a:t>
            </a:r>
            <a:endParaRPr sz="1100" dirty="0"/>
          </a:p>
          <a:p>
            <a:pPr marL="0" lvl="0" indent="0" algn="l" rtl="0">
              <a:lnSpc>
                <a:spcPct val="100000"/>
              </a:lnSpc>
              <a:spcBef>
                <a:spcPts val="0"/>
              </a:spcBef>
              <a:spcAft>
                <a:spcPts val="0"/>
              </a:spcAft>
              <a:buSzPts val="1400"/>
              <a:buNone/>
            </a:pPr>
            <a:endParaRPr sz="1100" dirty="0"/>
          </a:p>
          <a:p>
            <a:pPr marL="0" lvl="0" indent="0" algn="l" rtl="0">
              <a:spcBef>
                <a:spcPts val="0"/>
              </a:spcBef>
              <a:spcAft>
                <a:spcPts val="0"/>
              </a:spcAft>
              <a:buNone/>
            </a:pPr>
            <a:r>
              <a:rPr lang="no-NO" sz="1100" b="1" dirty="0">
                <a:latin typeface="Arial"/>
                <a:ea typeface="Arial"/>
                <a:cs typeface="Arial"/>
                <a:sym typeface="Arial"/>
              </a:rPr>
              <a:t>1. Planlegg LA-ledede aktiviteter før kursene starter</a:t>
            </a:r>
            <a:r>
              <a:rPr lang="no-NO" sz="1100" dirty="0">
                <a:latin typeface="Arial"/>
                <a:ea typeface="Arial"/>
                <a:cs typeface="Arial"/>
                <a:sym typeface="Arial"/>
              </a:rPr>
              <a:t> -&gt; LA bør ikke ha ansvaret for planleggingen. </a:t>
            </a:r>
            <a:r>
              <a:rPr lang="no-NO" sz="1100" b="1" dirty="0">
                <a:latin typeface="Arial"/>
                <a:ea typeface="Arial"/>
                <a:cs typeface="Arial"/>
                <a:sym typeface="Arial"/>
              </a:rPr>
              <a:t>Kommuniser med administrasjonen når dere planlegger workshops</a:t>
            </a:r>
            <a:r>
              <a:rPr lang="no-NO" sz="1100" dirty="0">
                <a:latin typeface="Arial"/>
                <a:ea typeface="Arial"/>
                <a:cs typeface="Arial"/>
                <a:sym typeface="Arial"/>
              </a:rPr>
              <a:t> -&gt; Unngå å overbelaste studentene når det er mange frister -&gt; reduserer risikoen for angst.</a:t>
            </a:r>
            <a:endParaRPr sz="1100" dirty="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no-NO" sz="1100" b="1" dirty="0">
                <a:latin typeface="Arial"/>
                <a:ea typeface="Arial"/>
                <a:cs typeface="Arial"/>
                <a:sym typeface="Arial"/>
              </a:rPr>
              <a:t>2. Gi LA frihet til å bestemme hvordan de skal strukturere hjelpen til studentene</a:t>
            </a:r>
            <a:r>
              <a:rPr lang="no-NO" sz="1100" dirty="0">
                <a:latin typeface="Arial"/>
                <a:ea typeface="Arial"/>
                <a:cs typeface="Arial"/>
                <a:sym typeface="Arial"/>
              </a:rPr>
              <a:t> -&gt; Dette lar dem prestere under de beste betingelsene.</a:t>
            </a:r>
            <a:endParaRPr sz="1100" dirty="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no-NO" sz="1100" b="1" dirty="0">
                <a:latin typeface="Arial"/>
                <a:ea typeface="Arial"/>
                <a:cs typeface="Arial"/>
                <a:sym typeface="Arial"/>
              </a:rPr>
              <a:t>3. Avtal møter med LA gjennom hele prosessen for å dele refleksjoner og vurderinger</a:t>
            </a:r>
            <a:r>
              <a:rPr lang="no-NO" sz="1100" dirty="0">
                <a:latin typeface="Arial"/>
                <a:ea typeface="Arial"/>
                <a:cs typeface="Arial"/>
                <a:sym typeface="Arial"/>
              </a:rPr>
              <a:t> -&gt; Eventuelle justeringer kan da gjøres for å sikre bedre læringsutbytte.</a:t>
            </a:r>
            <a:endParaRPr sz="1100" dirty="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nb-NO" sz="1100" b="1" dirty="0">
                <a:latin typeface="Arial"/>
                <a:ea typeface="Arial"/>
                <a:cs typeface="Arial"/>
                <a:sym typeface="Arial"/>
              </a:rPr>
              <a:t>4</a:t>
            </a:r>
            <a:r>
              <a:rPr lang="no-NO" sz="1100" b="1" dirty="0">
                <a:latin typeface="Arial"/>
                <a:ea typeface="Arial"/>
                <a:cs typeface="Arial"/>
                <a:sym typeface="Arial"/>
              </a:rPr>
              <a:t>. Oppfordre til samarbeid blant studentene</a:t>
            </a:r>
            <a:r>
              <a:rPr lang="no-NO" sz="1100" dirty="0">
                <a:latin typeface="Arial"/>
                <a:ea typeface="Arial"/>
                <a:cs typeface="Arial"/>
                <a:sym typeface="Arial"/>
              </a:rPr>
              <a:t> -&gt; Motiver dem til å samarbeide og dele kunnskap med hverandre. Dette styrker fellesskapet i gruppen, fremmer aktiv læring og gir studentene et faglig støttenettverk.</a:t>
            </a:r>
            <a:endParaRPr sz="1100" dirty="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nb-NO" sz="1100" b="1" dirty="0">
                <a:latin typeface="Arial"/>
                <a:ea typeface="Arial"/>
                <a:cs typeface="Arial"/>
                <a:sym typeface="Arial"/>
              </a:rPr>
              <a:t>5</a:t>
            </a:r>
            <a:r>
              <a:rPr lang="no-NO" sz="1100" b="1" dirty="0">
                <a:latin typeface="Arial"/>
                <a:ea typeface="Arial"/>
                <a:cs typeface="Arial"/>
                <a:sym typeface="Arial"/>
              </a:rPr>
              <a:t>. Diskuter med LA hvilken rolle KI kan spille i kursene, </a:t>
            </a:r>
            <a:r>
              <a:rPr lang="no-NO" sz="1100" b="1" dirty="0" err="1">
                <a:latin typeface="Arial"/>
                <a:ea typeface="Arial"/>
                <a:cs typeface="Arial"/>
                <a:sym typeface="Arial"/>
              </a:rPr>
              <a:t>workshoppene</a:t>
            </a:r>
            <a:r>
              <a:rPr lang="no-NO" sz="1100" b="1" dirty="0">
                <a:latin typeface="Arial"/>
                <a:ea typeface="Arial"/>
                <a:cs typeface="Arial"/>
                <a:sym typeface="Arial"/>
              </a:rPr>
              <a:t> og eksamenene deres</a:t>
            </a:r>
            <a:r>
              <a:rPr lang="no-NO" sz="1100" dirty="0">
                <a:latin typeface="Arial"/>
                <a:ea typeface="Arial"/>
                <a:cs typeface="Arial"/>
                <a:sym typeface="Arial"/>
              </a:rPr>
              <a:t>.</a:t>
            </a:r>
            <a:endParaRPr sz="1100" dirty="0">
              <a:latin typeface="Arial"/>
              <a:ea typeface="Arial"/>
              <a:cs typeface="Arial"/>
              <a:sym typeface="Arial"/>
            </a:endParaRPr>
          </a:p>
          <a:p>
            <a:pPr marL="0" lvl="0" indent="0" algn="l" rtl="0">
              <a:spcBef>
                <a:spcPts val="0"/>
              </a:spcBef>
              <a:spcAft>
                <a:spcPts val="0"/>
              </a:spcAft>
              <a:buClr>
                <a:schemeClr val="dk1"/>
              </a:buClr>
              <a:buSzPts val="1100"/>
              <a:buFont typeface="Arial"/>
              <a:buNone/>
            </a:pPr>
            <a:r>
              <a:rPr lang="nb-NO" sz="1100" b="1" dirty="0">
                <a:latin typeface="Arial"/>
                <a:ea typeface="Arial"/>
                <a:cs typeface="Arial"/>
                <a:sym typeface="Arial"/>
              </a:rPr>
              <a:t>6</a:t>
            </a:r>
            <a:r>
              <a:rPr lang="no-NO" sz="1100" b="1" dirty="0">
                <a:latin typeface="Arial"/>
                <a:ea typeface="Arial"/>
                <a:cs typeface="Arial"/>
                <a:sym typeface="Arial"/>
              </a:rPr>
              <a:t>. Oppfordre LA til å styrke sine kompetanser og engasjement</a:t>
            </a:r>
            <a:r>
              <a:rPr lang="no-NO" sz="1100" dirty="0">
                <a:latin typeface="Arial"/>
                <a:ea typeface="Arial"/>
                <a:cs typeface="Arial"/>
                <a:sym typeface="Arial"/>
              </a:rPr>
              <a:t> -&gt; Gjennom rollen får LA praktisk erfaring i undervisning, ledelse og tilrettelegging, noe som styrker deres ferdigheter og faglige forståelse. </a:t>
            </a:r>
            <a:r>
              <a:rPr lang="no-NO" sz="1100" dirty="0" err="1">
                <a:latin typeface="Arial"/>
                <a:ea typeface="Arial"/>
                <a:cs typeface="Arial"/>
                <a:sym typeface="Arial"/>
              </a:rPr>
              <a:t>LA'ene</a:t>
            </a:r>
            <a:r>
              <a:rPr lang="no-NO" sz="1100" dirty="0">
                <a:latin typeface="Arial"/>
                <a:ea typeface="Arial"/>
                <a:cs typeface="Arial"/>
                <a:sym typeface="Arial"/>
              </a:rPr>
              <a:t> bør også jobbe med å opprettholde sitt eget engasjement, da deres entusiasme og positivitet ofte smitter over på studentene.</a:t>
            </a:r>
            <a:endParaRPr sz="1100" dirty="0">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100" dirty="0"/>
          </a:p>
          <a:p>
            <a:pPr marL="0" marR="0" lvl="0" indent="0" algn="l" rtl="0">
              <a:lnSpc>
                <a:spcPct val="100000"/>
              </a:lnSpc>
              <a:spcBef>
                <a:spcPts val="0"/>
              </a:spcBef>
              <a:spcAft>
                <a:spcPts val="0"/>
              </a:spcAft>
              <a:buClr>
                <a:srgbClr val="000000"/>
              </a:buClr>
              <a:buSzPts val="1400"/>
              <a:buFont typeface="Arial"/>
              <a:buNone/>
            </a:pPr>
            <a:endParaRPr sz="1100" dirty="0"/>
          </a:p>
          <a:p>
            <a:pPr marL="0" marR="0" lvl="0" indent="0" algn="l" rtl="0">
              <a:lnSpc>
                <a:spcPct val="100000"/>
              </a:lnSpc>
              <a:spcBef>
                <a:spcPts val="0"/>
              </a:spcBef>
              <a:spcAft>
                <a:spcPts val="0"/>
              </a:spcAft>
              <a:buClr>
                <a:srgbClr val="000000"/>
              </a:buClr>
              <a:buSzPts val="1400"/>
              <a:buFont typeface="Arial"/>
              <a:buNone/>
            </a:pPr>
            <a:endParaRPr sz="1100" i="0" u="none" strike="noStrike" cap="none" dirty="0"/>
          </a:p>
          <a:p>
            <a:pPr marL="0" lvl="0" indent="0" algn="l" rtl="0">
              <a:lnSpc>
                <a:spcPct val="100000"/>
              </a:lnSpc>
              <a:spcBef>
                <a:spcPts val="0"/>
              </a:spcBef>
              <a:spcAft>
                <a:spcPts val="0"/>
              </a:spcAft>
              <a:buSzPts val="1400"/>
              <a:buNone/>
            </a:pPr>
            <a:endParaRPr sz="1100" dirty="0"/>
          </a:p>
        </p:txBody>
      </p:sp>
      <p:sp>
        <p:nvSpPr>
          <p:cNvPr id="352" name="Google Shape;35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100" dirty="0"/>
          </a:p>
        </p:txBody>
      </p:sp>
      <p:sp>
        <p:nvSpPr>
          <p:cNvPr id="352" name="Google Shape;352;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no-NO"/>
              <a:t>15</a:t>
            </a:fld>
            <a:endParaRPr/>
          </a:p>
        </p:txBody>
      </p:sp>
    </p:spTree>
    <p:extLst>
      <p:ext uri="{BB962C8B-B14F-4D97-AF65-F5344CB8AC3E}">
        <p14:creationId xmlns:p14="http://schemas.microsoft.com/office/powerpoint/2010/main" val="2149671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titolo" type="title">
  <p:cSld name="TITLE">
    <p:spTree>
      <p:nvGrpSpPr>
        <p:cNvPr id="1" name="Shape 15"/>
        <p:cNvGrpSpPr/>
        <p:nvPr/>
      </p:nvGrpSpPr>
      <p:grpSpPr>
        <a:xfrm>
          <a:off x="0" y="0"/>
          <a:ext cx="0" cy="0"/>
          <a:chOff x="0" y="0"/>
          <a:chExt cx="0" cy="0"/>
        </a:xfrm>
      </p:grpSpPr>
      <p:sp>
        <p:nvSpPr>
          <p:cNvPr id="16" name="Google Shape;16;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olo e contenuto" type="obj">
  <p:cSld name="OBJECT">
    <p:spTree>
      <p:nvGrpSpPr>
        <p:cNvPr id="1" name="Shape 21"/>
        <p:cNvGrpSpPr/>
        <p:nvPr/>
      </p:nvGrpSpPr>
      <p:grpSpPr>
        <a:xfrm>
          <a:off x="0" y="0"/>
          <a:ext cx="0" cy="0"/>
          <a:chOff x="0" y="0"/>
          <a:chExt cx="0" cy="0"/>
        </a:xfrm>
      </p:grpSpPr>
      <p:sp>
        <p:nvSpPr>
          <p:cNvPr id="22" name="Google Shape;22;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ntestazione sezione" type="secHead">
  <p:cSld name="SECTION_HEADER">
    <p:spTree>
      <p:nvGrpSpPr>
        <p:cNvPr id="1" name="Shape 27"/>
        <p:cNvGrpSpPr/>
        <p:nvPr/>
      </p:nvGrpSpPr>
      <p:grpSpPr>
        <a:xfrm>
          <a:off x="0" y="0"/>
          <a:ext cx="0" cy="0"/>
          <a:chOff x="0" y="0"/>
          <a:chExt cx="0" cy="0"/>
        </a:xfrm>
      </p:grpSpPr>
      <p:sp>
        <p:nvSpPr>
          <p:cNvPr id="28" name="Google Shape;28;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e contenuti" type="twoObj">
  <p:cSld name="TWO_OBJECTS">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fronto" type="twoTxTwoObj">
  <p:cSld name="TWO_OBJECTS_WITH_TEXT">
    <p:spTree>
      <p:nvGrpSpPr>
        <p:cNvPr id="1" name="Shape 40"/>
        <p:cNvGrpSpPr/>
        <p:nvPr/>
      </p:nvGrpSpPr>
      <p:grpSpPr>
        <a:xfrm>
          <a:off x="0" y="0"/>
          <a:ext cx="0" cy="0"/>
          <a:chOff x="0" y="0"/>
          <a:chExt cx="0" cy="0"/>
        </a:xfrm>
      </p:grpSpPr>
      <p:sp>
        <p:nvSpPr>
          <p:cNvPr id="41" name="Google Shape;41;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titolo" type="titleOnly">
  <p:cSld name="TITLE_ONLY">
    <p:spTree>
      <p:nvGrpSpPr>
        <p:cNvPr id="1" name="Shape 49"/>
        <p:cNvGrpSpPr/>
        <p:nvPr/>
      </p:nvGrpSpPr>
      <p:grpSpPr>
        <a:xfrm>
          <a:off x="0" y="0"/>
          <a:ext cx="0" cy="0"/>
          <a:chOff x="0" y="0"/>
          <a:chExt cx="0" cy="0"/>
        </a:xfrm>
      </p:grpSpPr>
      <p:sp>
        <p:nvSpPr>
          <p:cNvPr id="50" name="Google Shape;50;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Vuota" type="blank">
  <p:cSld name="BLANK">
    <p:spTree>
      <p:nvGrpSpPr>
        <p:cNvPr id="1" name="Shape 54"/>
        <p:cNvGrpSpPr/>
        <p:nvPr/>
      </p:nvGrpSpPr>
      <p:grpSpPr>
        <a:xfrm>
          <a:off x="0" y="0"/>
          <a:ext cx="0" cy="0"/>
          <a:chOff x="0" y="0"/>
          <a:chExt cx="0" cy="0"/>
        </a:xfrm>
      </p:grpSpPr>
      <p:sp>
        <p:nvSpPr>
          <p:cNvPr id="55" name="Google Shape;55;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uto con didascalia" type="objTx">
  <p:cSld name="OBJECT_WITH_CAPTION_TEXT">
    <p:spTree>
      <p:nvGrpSpPr>
        <p:cNvPr id="1" name="Shape 58"/>
        <p:cNvGrpSpPr/>
        <p:nvPr/>
      </p:nvGrpSpPr>
      <p:grpSpPr>
        <a:xfrm>
          <a:off x="0" y="0"/>
          <a:ext cx="0" cy="0"/>
          <a:chOff x="0" y="0"/>
          <a:chExt cx="0" cy="0"/>
        </a:xfrm>
      </p:grpSpPr>
      <p:sp>
        <p:nvSpPr>
          <p:cNvPr id="59" name="Google Shape;59;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magine con didascalia" type="picTx">
  <p:cSld name="PICTURE_WITH_CAPTION_TEXT">
    <p:spTree>
      <p:nvGrpSpPr>
        <p:cNvPr id="1" name="Shape 65"/>
        <p:cNvGrpSpPr/>
        <p:nvPr/>
      </p:nvGrpSpPr>
      <p:grpSpPr>
        <a:xfrm>
          <a:off x="0" y="0"/>
          <a:ext cx="0" cy="0"/>
          <a:chOff x="0" y="0"/>
          <a:chExt cx="0" cy="0"/>
        </a:xfrm>
      </p:grpSpPr>
      <p:sp>
        <p:nvSpPr>
          <p:cNvPr id="66" name="Google Shape;66;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5"/>
          <p:cNvSpPr>
            <a:spLocks noGrp="1"/>
          </p:cNvSpPr>
          <p:nvPr>
            <p:ph type="pic" idx="2"/>
          </p:nvPr>
        </p:nvSpPr>
        <p:spPr>
          <a:xfrm>
            <a:off x="5183188" y="987425"/>
            <a:ext cx="6172200" cy="4873625"/>
          </a:xfrm>
          <a:prstGeom prst="rect">
            <a:avLst/>
          </a:prstGeom>
          <a:noFill/>
          <a:ln>
            <a:noFill/>
          </a:ln>
        </p:spPr>
      </p:sp>
      <p:sp>
        <p:nvSpPr>
          <p:cNvPr id="68" name="Google Shape;68;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olo e testo verticale" type="vertTx">
  <p:cSld name="VERTICAL_TEXT">
    <p:spTree>
      <p:nvGrpSpPr>
        <p:cNvPr id="1" name="Shape 72"/>
        <p:cNvGrpSpPr/>
        <p:nvPr/>
      </p:nvGrpSpPr>
      <p:grpSpPr>
        <a:xfrm>
          <a:off x="0" y="0"/>
          <a:ext cx="0" cy="0"/>
          <a:chOff x="0" y="0"/>
          <a:chExt cx="0" cy="0"/>
        </a:xfrm>
      </p:grpSpPr>
      <p:sp>
        <p:nvSpPr>
          <p:cNvPr id="73" name="Google Shape;73;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Titolo e testo verticale" type="vertTitleAndTx">
  <p:cSld name="VERTICAL_TITLE_AND_VERTICAL_TEXT">
    <p:spTree>
      <p:nvGrpSpPr>
        <p:cNvPr id="1" name="Shape 78"/>
        <p:cNvGrpSpPr/>
        <p:nvPr/>
      </p:nvGrpSpPr>
      <p:grpSpPr>
        <a:xfrm>
          <a:off x="0" y="0"/>
          <a:ext cx="0" cy="0"/>
          <a:chOff x="0" y="0"/>
          <a:chExt cx="0" cy="0"/>
        </a:xfrm>
      </p:grpSpPr>
      <p:sp>
        <p:nvSpPr>
          <p:cNvPr id="79" name="Google Shape;79;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no-NO"/>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svg"/></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jpg"/><Relationship Id="rId7" Type="http://schemas.openxmlformats.org/officeDocument/2006/relationships/image" Target="../media/image23.sv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2.png"/><Relationship Id="rId11" Type="http://schemas.openxmlformats.org/officeDocument/2006/relationships/image" Target="../media/image27.svg"/><Relationship Id="rId5" Type="http://schemas.openxmlformats.org/officeDocument/2006/relationships/image" Target="../media/image21.sv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a:stretch/>
        </p:blipFill>
        <p:spPr>
          <a:xfrm>
            <a:off x="-182879" y="-989554"/>
            <a:ext cx="12346974" cy="821516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2"/>
          <p:cNvPicPr preferRelativeResize="0"/>
          <p:nvPr/>
        </p:nvPicPr>
        <p:blipFill rotWithShape="1">
          <a:blip r:embed="rId3">
            <a:alphaModFix/>
          </a:blip>
          <a:srcRect/>
          <a:stretch/>
        </p:blipFill>
        <p:spPr>
          <a:xfrm>
            <a:off x="-182879" y="-989554"/>
            <a:ext cx="12346974" cy="8215161"/>
          </a:xfrm>
          <a:prstGeom prst="rect">
            <a:avLst/>
          </a:prstGeom>
          <a:noFill/>
          <a:ln>
            <a:noFill/>
          </a:ln>
        </p:spPr>
      </p:pic>
      <p:pic>
        <p:nvPicPr>
          <p:cNvPr id="96" name="Google Shape;96;p2"/>
          <p:cNvPicPr preferRelativeResize="0"/>
          <p:nvPr/>
        </p:nvPicPr>
        <p:blipFill rotWithShape="1">
          <a:blip r:embed="rId4">
            <a:alphaModFix/>
          </a:blip>
          <a:srcRect/>
          <a:stretch/>
        </p:blipFill>
        <p:spPr>
          <a:xfrm>
            <a:off x="-182879" y="-1022222"/>
            <a:ext cx="12346974" cy="8215161"/>
          </a:xfrm>
          <a:prstGeom prst="rect">
            <a:avLst/>
          </a:prstGeom>
          <a:noFill/>
          <a:ln>
            <a:noFill/>
          </a:ln>
        </p:spPr>
      </p:pic>
      <p:sp>
        <p:nvSpPr>
          <p:cNvPr id="97" name="Google Shape;97;p2"/>
          <p:cNvSpPr/>
          <p:nvPr/>
        </p:nvSpPr>
        <p:spPr>
          <a:xfrm>
            <a:off x="6095999" y="341675"/>
            <a:ext cx="3547555" cy="1225868"/>
          </a:xfrm>
          <a:prstGeom prst="roundRect">
            <a:avLst>
              <a:gd name="adj" fmla="val 16667"/>
            </a:avLst>
          </a:prstGeom>
          <a:solidFill>
            <a:srgbClr val="BBD6EE"/>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6600"/>
              <a:buFont typeface="Arial"/>
              <a:buNone/>
            </a:pPr>
            <a:r>
              <a:rPr lang="no-NO" sz="6600" b="0" i="0" u="none" strike="noStrike" cap="none" dirty="0">
                <a:solidFill>
                  <a:schemeClr val="dk1"/>
                </a:solidFill>
                <a:latin typeface="Calibri"/>
                <a:ea typeface="Calibri"/>
                <a:cs typeface="Calibri"/>
                <a:sym typeface="Calibri"/>
              </a:rPr>
              <a:t>Er du lat? </a:t>
            </a:r>
            <a:endParaRPr sz="6600" b="0" i="0" u="none" strike="noStrike" cap="none" dirty="0">
              <a:solidFill>
                <a:schemeClr val="dk1"/>
              </a:solidFill>
              <a:latin typeface="Calibri"/>
              <a:ea typeface="Calibri"/>
              <a:cs typeface="Calibri"/>
              <a:sym typeface="Calibri"/>
            </a:endParaRPr>
          </a:p>
        </p:txBody>
      </p:sp>
      <p:sp>
        <p:nvSpPr>
          <p:cNvPr id="99" name="Google Shape;99;p2"/>
          <p:cNvSpPr/>
          <p:nvPr/>
        </p:nvSpPr>
        <p:spPr>
          <a:xfrm>
            <a:off x="1330036" y="2234097"/>
            <a:ext cx="9531927" cy="2553846"/>
          </a:xfrm>
          <a:prstGeom prst="round2DiagRect">
            <a:avLst>
              <a:gd name="adj1" fmla="val 16667"/>
              <a:gd name="adj2" fmla="val 0"/>
            </a:avLst>
          </a:prstGeom>
          <a:solidFill>
            <a:srgbClr val="9CC2E5"/>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chemeClr val="dk1"/>
                </a:solidFill>
                <a:latin typeface="Calibri"/>
                <a:ea typeface="Calibri"/>
                <a:cs typeface="Calibri"/>
                <a:sym typeface="Calibri"/>
              </a:rPr>
              <a:t>IMK – Institutt for medier og kommunikasjon</a:t>
            </a:r>
          </a:p>
          <a:p>
            <a:pPr marL="0" marR="0" lvl="0" indent="0" algn="ctr" rtl="0">
              <a:lnSpc>
                <a:spcPct val="100000"/>
              </a:lnSpc>
              <a:spcBef>
                <a:spcPts val="0"/>
              </a:spcBef>
              <a:spcAft>
                <a:spcPts val="0"/>
              </a:spcAft>
              <a:buClr>
                <a:srgbClr val="000000"/>
              </a:buClr>
              <a:buSzPts val="2400"/>
              <a:buFont typeface="Arial"/>
              <a:buNone/>
            </a:pPr>
            <a:endParaRPr lang="nb-NO" sz="2400" b="1"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no-NO" sz="2400" b="1" i="0" u="none" strike="noStrike" cap="none" dirty="0">
                <a:solidFill>
                  <a:schemeClr val="dk1"/>
                </a:solidFill>
                <a:latin typeface="Calibri"/>
                <a:ea typeface="Calibri"/>
                <a:cs typeface="Calibri"/>
                <a:sym typeface="Calibri"/>
              </a:rPr>
              <a:t>MEVIT4010 - </a:t>
            </a:r>
            <a:r>
              <a:rPr lang="no-NO" sz="2400" b="1" i="0" u="none" strike="noStrike" cap="none" dirty="0" err="1">
                <a:solidFill>
                  <a:schemeClr val="dk1"/>
                </a:solidFill>
                <a:latin typeface="Calibri"/>
                <a:ea typeface="Calibri"/>
                <a:cs typeface="Calibri"/>
                <a:sym typeface="Calibri"/>
              </a:rPr>
              <a:t>Master's</a:t>
            </a:r>
            <a:r>
              <a:rPr lang="no-NO" sz="2400" b="1" i="0" u="none" strike="noStrike" cap="none" dirty="0">
                <a:solidFill>
                  <a:schemeClr val="dk1"/>
                </a:solidFill>
                <a:latin typeface="Calibri"/>
                <a:ea typeface="Calibri"/>
                <a:cs typeface="Calibri"/>
                <a:sym typeface="Calibri"/>
              </a:rPr>
              <a:t> </a:t>
            </a:r>
            <a:r>
              <a:rPr lang="no-NO" sz="2400" b="1" i="0" u="none" strike="noStrike" cap="none" dirty="0" err="1">
                <a:solidFill>
                  <a:schemeClr val="dk1"/>
                </a:solidFill>
                <a:latin typeface="Calibri"/>
                <a:ea typeface="Calibri"/>
                <a:cs typeface="Calibri"/>
                <a:sym typeface="Calibri"/>
              </a:rPr>
              <a:t>thesis</a:t>
            </a:r>
            <a:r>
              <a:rPr lang="no-NO" sz="2400" b="1" i="0" u="none" strike="noStrike" cap="none" dirty="0">
                <a:solidFill>
                  <a:schemeClr val="dk1"/>
                </a:solidFill>
                <a:latin typeface="Calibri"/>
                <a:ea typeface="Calibri"/>
                <a:cs typeface="Calibri"/>
                <a:sym typeface="Calibri"/>
              </a:rPr>
              <a:t> seminar for media studies. </a:t>
            </a:r>
            <a:r>
              <a:rPr lang="nb-NO" sz="2400" b="1" i="0" u="none" strike="noStrike" cap="none" dirty="0">
                <a:solidFill>
                  <a:schemeClr val="dk1"/>
                </a:solidFill>
                <a:latin typeface="Calibri"/>
                <a:ea typeface="Calibri"/>
                <a:cs typeface="Calibri"/>
                <a:sym typeface="Calibri"/>
              </a:rPr>
              <a:t>Høst 2024.</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endParaRPr sz="2400" b="1" i="0"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400"/>
              <a:buFont typeface="Arial"/>
              <a:buNone/>
            </a:pPr>
            <a:r>
              <a:rPr lang="no-NO" sz="2400" b="1" i="0" u="none" strike="noStrike" cap="none" dirty="0">
                <a:solidFill>
                  <a:schemeClr val="dk1"/>
                </a:solidFill>
                <a:latin typeface="Calibri"/>
                <a:ea typeface="Calibri"/>
                <a:cs typeface="Calibri"/>
                <a:sym typeface="Calibri"/>
              </a:rPr>
              <a:t>Hvordan har det gått med å være læringsassistenter (LA) og arrangere workshops med studentene?</a:t>
            </a:r>
            <a:endParaRPr sz="1400" b="0" i="0" u="none" strike="noStrike" cap="none" dirty="0">
              <a:solidFill>
                <a:srgbClr val="000000"/>
              </a:solidFill>
              <a:latin typeface="Arial"/>
              <a:ea typeface="Arial"/>
              <a:cs typeface="Arial"/>
              <a:sym typeface="Arial"/>
            </a:endParaRPr>
          </a:p>
        </p:txBody>
      </p:sp>
      <p:sp>
        <p:nvSpPr>
          <p:cNvPr id="2" name="Google Shape;97;p2">
            <a:extLst>
              <a:ext uri="{FF2B5EF4-FFF2-40B4-BE49-F238E27FC236}">
                <a16:creationId xmlns:a16="http://schemas.microsoft.com/office/drawing/2014/main" id="{C9E30BB9-F527-CF4E-FAB0-0CD1D22321C1}"/>
              </a:ext>
            </a:extLst>
          </p:cNvPr>
          <p:cNvSpPr/>
          <p:nvPr/>
        </p:nvSpPr>
        <p:spPr>
          <a:xfrm>
            <a:off x="4800600" y="5310456"/>
            <a:ext cx="2872639" cy="1123667"/>
          </a:xfrm>
          <a:prstGeom prst="roundRect">
            <a:avLst>
              <a:gd name="adj" fmla="val 16667"/>
            </a:avLst>
          </a:prstGeom>
          <a:solidFill>
            <a:srgbClr val="FFC000"/>
          </a:solid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6600"/>
              <a:buFont typeface="Arial"/>
              <a:buNone/>
            </a:pPr>
            <a:r>
              <a:rPr lang="en-US" sz="2000" b="1" i="1" u="none" strike="noStrike" cap="none" dirty="0" err="1">
                <a:solidFill>
                  <a:schemeClr val="dk1"/>
                </a:solidFill>
                <a:latin typeface="Calibri"/>
                <a:ea typeface="Calibri"/>
                <a:cs typeface="Calibri"/>
                <a:sym typeface="Calibri"/>
              </a:rPr>
              <a:t>Lyuba</a:t>
            </a:r>
            <a:r>
              <a:rPr lang="en-US" sz="2000" b="1" i="1" u="none" strike="noStrike" cap="none" dirty="0">
                <a:solidFill>
                  <a:schemeClr val="dk1"/>
                </a:solidFill>
                <a:latin typeface="Calibri"/>
                <a:ea typeface="Calibri"/>
                <a:cs typeface="Calibri"/>
                <a:sym typeface="Calibri"/>
              </a:rPr>
              <a:t> </a:t>
            </a:r>
            <a:r>
              <a:rPr lang="en-US" sz="2000" b="1" i="1" u="none" strike="noStrike" cap="none" dirty="0" err="1">
                <a:solidFill>
                  <a:schemeClr val="dk1"/>
                </a:solidFill>
                <a:latin typeface="Calibri"/>
                <a:ea typeface="Calibri"/>
                <a:cs typeface="Calibri"/>
                <a:sym typeface="Calibri"/>
              </a:rPr>
              <a:t>Boncheva</a:t>
            </a:r>
            <a:endParaRPr lang="en-US" sz="2000" b="1" i="1" u="none" strike="noStrike" cap="none"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6600"/>
              <a:buFont typeface="Arial"/>
              <a:buNone/>
            </a:pPr>
            <a:r>
              <a:rPr lang="en-US" sz="2000" b="1" i="1" dirty="0">
                <a:solidFill>
                  <a:schemeClr val="dk1"/>
                </a:solidFill>
                <a:latin typeface="Calibri"/>
                <a:ea typeface="Calibri"/>
                <a:cs typeface="Calibri"/>
                <a:sym typeface="Calibri"/>
              </a:rPr>
              <a:t>Aimee </a:t>
            </a:r>
            <a:r>
              <a:rPr lang="en-US" sz="2000" b="1" i="1" dirty="0" err="1">
                <a:solidFill>
                  <a:schemeClr val="dk1"/>
                </a:solidFill>
                <a:latin typeface="Calibri"/>
                <a:ea typeface="Calibri"/>
                <a:cs typeface="Calibri"/>
                <a:sym typeface="Calibri"/>
              </a:rPr>
              <a:t>Langan</a:t>
            </a:r>
            <a:endParaRPr lang="en-US" sz="2000" b="1" i="1" dirty="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6600"/>
              <a:buFont typeface="Arial"/>
              <a:buNone/>
            </a:pPr>
            <a:r>
              <a:rPr lang="en-US" sz="2000" b="1" i="1" u="none" strike="noStrike" cap="none" dirty="0">
                <a:solidFill>
                  <a:schemeClr val="dk1"/>
                </a:solidFill>
                <a:latin typeface="Calibri"/>
                <a:ea typeface="Calibri"/>
                <a:cs typeface="Calibri"/>
                <a:sym typeface="Calibri"/>
              </a:rPr>
              <a:t>Laura </a:t>
            </a:r>
            <a:r>
              <a:rPr lang="en-US" sz="2000" b="1" i="1" u="none" strike="noStrike" cap="none" dirty="0" err="1">
                <a:solidFill>
                  <a:schemeClr val="dk1"/>
                </a:solidFill>
                <a:latin typeface="Calibri"/>
                <a:ea typeface="Calibri"/>
                <a:cs typeface="Calibri"/>
                <a:sym typeface="Calibri"/>
              </a:rPr>
              <a:t>Pedrali</a:t>
            </a:r>
            <a:endParaRPr lang="en-US" sz="2000" b="1" i="1" u="none" strike="noStrike" cap="none"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1000"/>
                                        <p:tgtEl>
                                          <p:spTgt spid="97"/>
                                        </p:tgtEl>
                                        <p:attrNameLst>
                                          <p:attrName>ppt_x</p:attrName>
                                        </p:attrNameLst>
                                      </p:cBhvr>
                                      <p:tavLst>
                                        <p:tav tm="0">
                                          <p:val>
                                            <p:strVal val="#ppt_x-1"/>
                                          </p:val>
                                        </p:tav>
                                        <p:tav tm="100000">
                                          <p:val>
                                            <p:strVal val="#ppt_x"/>
                                          </p:val>
                                        </p:tav>
                                      </p:tavLst>
                                    </p:anim>
                                  </p:childTnLst>
                                </p:cTn>
                              </p:par>
                            </p:childTnLst>
                          </p:cTn>
                        </p:par>
                        <p:par>
                          <p:cTn id="8" fill="hold">
                            <p:stCondLst>
                              <p:cond delay="1000"/>
                            </p:stCondLst>
                            <p:childTnLst>
                              <p:par>
                                <p:cTn id="9" presetID="2" presetClass="entr" presetSubtype="8" fill="hold" grpId="0" nodeType="afterEffect">
                                  <p:stCondLst>
                                    <p:cond delay="0"/>
                                  </p:stCondLst>
                                  <p:childTnLst>
                                    <p:set>
                                      <p:cBhvr>
                                        <p:cTn id="10" dur="1" fill="hold">
                                          <p:stCondLst>
                                            <p:cond delay="0"/>
                                          </p:stCondLst>
                                        </p:cTn>
                                        <p:tgtEl>
                                          <p:spTgt spid="99"/>
                                        </p:tgtEl>
                                        <p:attrNameLst>
                                          <p:attrName>style.visibility</p:attrName>
                                        </p:attrNameLst>
                                      </p:cBhvr>
                                      <p:to>
                                        <p:strVal val="visible"/>
                                      </p:to>
                                    </p:set>
                                    <p:anim calcmode="lin" valueType="num">
                                      <p:cBhvr additive="base">
                                        <p:cTn id="11" dur="1000" fill="hold"/>
                                        <p:tgtEl>
                                          <p:spTgt spid="99"/>
                                        </p:tgtEl>
                                        <p:attrNameLst>
                                          <p:attrName>ppt_x</p:attrName>
                                        </p:attrNameLst>
                                      </p:cBhvr>
                                      <p:tavLst>
                                        <p:tav tm="0">
                                          <p:val>
                                            <p:strVal val="0-#ppt_w/2"/>
                                          </p:val>
                                        </p:tav>
                                        <p:tav tm="100000">
                                          <p:val>
                                            <p:strVal val="#ppt_x"/>
                                          </p:val>
                                        </p:tav>
                                      </p:tavLst>
                                    </p:anim>
                                    <p:anim calcmode="lin" valueType="num">
                                      <p:cBhvr additive="base">
                                        <p:cTn id="12" dur="1000" fill="hold"/>
                                        <p:tgtEl>
                                          <p:spTgt spid="99"/>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1000" fill="hold"/>
                                        <p:tgtEl>
                                          <p:spTgt spid="2"/>
                                        </p:tgtEl>
                                        <p:attrNameLst>
                                          <p:attrName>ppt_x</p:attrName>
                                        </p:attrNameLst>
                                      </p:cBhvr>
                                      <p:tavLst>
                                        <p:tav tm="0">
                                          <p:val>
                                            <p:strVal val="0-#ppt_w/2"/>
                                          </p:val>
                                        </p:tav>
                                        <p:tav tm="100000">
                                          <p:val>
                                            <p:strVal val="#ppt_x"/>
                                          </p:val>
                                        </p:tav>
                                      </p:tavLst>
                                    </p:anim>
                                    <p:anim calcmode="lin" valueType="num">
                                      <p:cBhvr additive="base">
                                        <p:cTn id="17"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pic>
        <p:nvPicPr>
          <p:cNvPr id="105" name="Google Shape;105;p3"/>
          <p:cNvPicPr preferRelativeResize="0"/>
          <p:nvPr/>
        </p:nvPicPr>
        <p:blipFill rotWithShape="1">
          <a:blip r:embed="rId3">
            <a:alphaModFix/>
          </a:blip>
          <a:srcRect/>
          <a:stretch/>
        </p:blipFill>
        <p:spPr>
          <a:xfrm>
            <a:off x="0" y="-26957"/>
            <a:ext cx="12192000" cy="8128000"/>
          </a:xfrm>
          <a:prstGeom prst="rect">
            <a:avLst/>
          </a:prstGeom>
          <a:noFill/>
          <a:ln>
            <a:noFill/>
          </a:ln>
        </p:spPr>
      </p:pic>
      <p:sp>
        <p:nvSpPr>
          <p:cNvPr id="106" name="Google Shape;106;p3"/>
          <p:cNvSpPr txBox="1">
            <a:spLocks noGrp="1"/>
          </p:cNvSpPr>
          <p:nvPr>
            <p:ph type="subTitle" idx="1"/>
          </p:nvPr>
        </p:nvSpPr>
        <p:spPr>
          <a:xfrm>
            <a:off x="1524000" y="287604"/>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FC000"/>
              </a:buClr>
              <a:buSzPts val="6600"/>
              <a:buNone/>
            </a:pPr>
            <a:r>
              <a:rPr lang="no-NO" sz="6600" b="1">
                <a:solidFill>
                  <a:srgbClr val="FFC000"/>
                </a:solidFill>
                <a:latin typeface="Calibri"/>
                <a:ea typeface="Calibri"/>
                <a:cs typeface="Calibri"/>
                <a:sym typeface="Calibri"/>
              </a:rPr>
              <a:t>HVA HAR VI GJORT?</a:t>
            </a:r>
            <a:endParaRPr sz="8000" b="1">
              <a:solidFill>
                <a:srgbClr val="FFC000"/>
              </a:solidFill>
            </a:endParaRPr>
          </a:p>
        </p:txBody>
      </p:sp>
      <p:grpSp>
        <p:nvGrpSpPr>
          <p:cNvPr id="107" name="Google Shape;107;p3"/>
          <p:cNvGrpSpPr/>
          <p:nvPr/>
        </p:nvGrpSpPr>
        <p:grpSpPr>
          <a:xfrm>
            <a:off x="1727196" y="1656990"/>
            <a:ext cx="8771246" cy="883010"/>
            <a:chOff x="1316182" y="1822201"/>
            <a:chExt cx="9700161" cy="1219267"/>
          </a:xfrm>
        </p:grpSpPr>
        <p:sp>
          <p:nvSpPr>
            <p:cNvPr id="108" name="Google Shape;108;p3"/>
            <p:cNvSpPr/>
            <p:nvPr/>
          </p:nvSpPr>
          <p:spPr>
            <a:xfrm>
              <a:off x="1316182" y="1822201"/>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109" name="Google Shape;109;p3"/>
            <p:cNvSpPr txBox="1"/>
            <p:nvPr/>
          </p:nvSpPr>
          <p:spPr>
            <a:xfrm>
              <a:off x="1454067" y="1914699"/>
              <a:ext cx="9424390" cy="106245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a:solidFill>
                    <a:srgbClr val="9CC2E5"/>
                  </a:solidFill>
                  <a:latin typeface="Calibri"/>
                  <a:ea typeface="Calibri"/>
                  <a:cs typeface="Calibri"/>
                  <a:sym typeface="Calibri"/>
                </a:rPr>
                <a:t>Vi har hatt møter med Espen Ytreberg på starten og underveis for å  definere målet og dele strukturen/tviler. </a:t>
              </a:r>
              <a:endParaRPr sz="1400" b="0" i="0" u="none" strike="noStrike" cap="none">
                <a:solidFill>
                  <a:srgbClr val="000000"/>
                </a:solidFill>
                <a:latin typeface="Arial"/>
                <a:ea typeface="Arial"/>
                <a:cs typeface="Arial"/>
                <a:sym typeface="Arial"/>
              </a:endParaRPr>
            </a:p>
          </p:txBody>
        </p:sp>
      </p:grpSp>
      <p:grpSp>
        <p:nvGrpSpPr>
          <p:cNvPr id="110" name="Google Shape;110;p3"/>
          <p:cNvGrpSpPr/>
          <p:nvPr/>
        </p:nvGrpSpPr>
        <p:grpSpPr>
          <a:xfrm>
            <a:off x="1710377" y="2876257"/>
            <a:ext cx="8771246" cy="883010"/>
            <a:chOff x="1316182" y="3360693"/>
            <a:chExt cx="9700161" cy="1219267"/>
          </a:xfrm>
        </p:grpSpPr>
        <p:sp>
          <p:nvSpPr>
            <p:cNvPr id="111" name="Google Shape;111;p3"/>
            <p:cNvSpPr/>
            <p:nvPr/>
          </p:nvSpPr>
          <p:spPr>
            <a:xfrm>
              <a:off x="1316182" y="3360693"/>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112" name="Google Shape;112;p3"/>
            <p:cNvSpPr txBox="1"/>
            <p:nvPr/>
          </p:nvSpPr>
          <p:spPr>
            <a:xfrm>
              <a:off x="1454067" y="3708716"/>
              <a:ext cx="8190675" cy="430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a:solidFill>
                    <a:srgbClr val="9CC2E5"/>
                  </a:solidFill>
                  <a:latin typeface="Calibri"/>
                  <a:ea typeface="Calibri"/>
                  <a:cs typeface="Calibri"/>
                  <a:sym typeface="Calibri"/>
                </a:rPr>
                <a:t>Hver LA har strukturert innholdet til workshops selv.</a:t>
              </a:r>
              <a:endParaRPr sz="1400" b="0" i="0" u="none" strike="noStrike" cap="none">
                <a:solidFill>
                  <a:srgbClr val="000000"/>
                </a:solidFill>
                <a:latin typeface="Arial"/>
                <a:ea typeface="Arial"/>
                <a:cs typeface="Arial"/>
                <a:sym typeface="Arial"/>
              </a:endParaRPr>
            </a:p>
          </p:txBody>
        </p:sp>
      </p:grpSp>
      <p:grpSp>
        <p:nvGrpSpPr>
          <p:cNvPr id="113" name="Google Shape;113;p3"/>
          <p:cNvGrpSpPr/>
          <p:nvPr/>
        </p:nvGrpSpPr>
        <p:grpSpPr>
          <a:xfrm>
            <a:off x="1727196" y="4194950"/>
            <a:ext cx="8771246" cy="883010"/>
            <a:chOff x="1316182" y="4862660"/>
            <a:chExt cx="9700161" cy="1219267"/>
          </a:xfrm>
        </p:grpSpPr>
        <p:sp>
          <p:nvSpPr>
            <p:cNvPr id="114" name="Google Shape;114;p3"/>
            <p:cNvSpPr/>
            <p:nvPr/>
          </p:nvSpPr>
          <p:spPr>
            <a:xfrm>
              <a:off x="1316182" y="4862660"/>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115" name="Google Shape;115;p3"/>
            <p:cNvSpPr txBox="1"/>
            <p:nvPr/>
          </p:nvSpPr>
          <p:spPr>
            <a:xfrm>
              <a:off x="1454067" y="4961295"/>
              <a:ext cx="8981703" cy="76944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a:solidFill>
                    <a:srgbClr val="2E75B5"/>
                  </a:solidFill>
                  <a:latin typeface="Calibri"/>
                  <a:ea typeface="Calibri"/>
                  <a:cs typeface="Calibri"/>
                  <a:sym typeface="Calibri"/>
                </a:rPr>
                <a:t>LA har tatt kontakt med studenter, arrangert og jobbet med 4 workshops og 4 grupper hver.</a:t>
              </a:r>
              <a:endParaRPr sz="1400" b="0" i="0" u="none" strike="noStrike" cap="none">
                <a:solidFill>
                  <a:srgbClr val="000000"/>
                </a:solidFill>
                <a:latin typeface="Arial"/>
                <a:ea typeface="Arial"/>
                <a:cs typeface="Arial"/>
                <a:sym typeface="Arial"/>
              </a:endParaRPr>
            </a:p>
          </p:txBody>
        </p:sp>
      </p:grpSp>
      <p:grpSp>
        <p:nvGrpSpPr>
          <p:cNvPr id="116" name="Google Shape;116;p3"/>
          <p:cNvGrpSpPr/>
          <p:nvPr/>
        </p:nvGrpSpPr>
        <p:grpSpPr>
          <a:xfrm>
            <a:off x="1727196" y="5414469"/>
            <a:ext cx="8771246" cy="883010"/>
            <a:chOff x="1316182" y="6437677"/>
            <a:chExt cx="9700161" cy="1219267"/>
          </a:xfrm>
        </p:grpSpPr>
        <p:sp>
          <p:nvSpPr>
            <p:cNvPr id="117" name="Google Shape;117;p3"/>
            <p:cNvSpPr/>
            <p:nvPr/>
          </p:nvSpPr>
          <p:spPr>
            <a:xfrm>
              <a:off x="1316182" y="6437677"/>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118" name="Google Shape;118;p3"/>
            <p:cNvSpPr txBox="1"/>
            <p:nvPr/>
          </p:nvSpPr>
          <p:spPr>
            <a:xfrm>
              <a:off x="1503545" y="6785700"/>
              <a:ext cx="8882743" cy="430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a:solidFill>
                    <a:srgbClr val="1E4E79"/>
                  </a:solidFill>
                  <a:latin typeface="Calibri"/>
                  <a:ea typeface="Calibri"/>
                  <a:cs typeface="Calibri"/>
                  <a:sym typeface="Calibri"/>
                </a:rPr>
                <a:t>LA har rapportert utviklingene.</a:t>
              </a:r>
              <a:endParaRPr sz="1400" b="0" i="0" u="none" strike="noStrike" cap="none">
                <a:solidFill>
                  <a:srgbClr val="000000"/>
                </a:solidFill>
                <a:latin typeface="Arial"/>
                <a:ea typeface="Arial"/>
                <a:cs typeface="Arial"/>
                <a:sym typeface="Arial"/>
              </a:endParaRPr>
            </a:p>
          </p:txBody>
        </p:sp>
      </p:grpSp>
      <p:grpSp>
        <p:nvGrpSpPr>
          <p:cNvPr id="119" name="Google Shape;119;p3"/>
          <p:cNvGrpSpPr/>
          <p:nvPr/>
        </p:nvGrpSpPr>
        <p:grpSpPr>
          <a:xfrm>
            <a:off x="1179119" y="1355811"/>
            <a:ext cx="9459040" cy="1278474"/>
            <a:chOff x="1181272" y="1459269"/>
            <a:chExt cx="9459040" cy="1278474"/>
          </a:xfrm>
        </p:grpSpPr>
        <p:sp>
          <p:nvSpPr>
            <p:cNvPr id="120" name="Google Shape;120;p3"/>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1" name="Google Shape;121;p3"/>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9CC2E5"/>
                  </a:solidFill>
                  <a:latin typeface="Calibri"/>
                  <a:ea typeface="Calibri"/>
                  <a:cs typeface="Calibri"/>
                  <a:sym typeface="Calibri"/>
                </a:rPr>
                <a:t>1</a:t>
              </a:r>
              <a:endParaRPr sz="1800" b="0" i="0" u="none" strike="noStrike" cap="none">
                <a:solidFill>
                  <a:srgbClr val="9CC2E5"/>
                </a:solidFill>
                <a:latin typeface="Calibri"/>
                <a:ea typeface="Calibri"/>
                <a:cs typeface="Calibri"/>
                <a:sym typeface="Calibri"/>
              </a:endParaRPr>
            </a:p>
          </p:txBody>
        </p:sp>
      </p:grpSp>
      <p:grpSp>
        <p:nvGrpSpPr>
          <p:cNvPr id="122" name="Google Shape;122;p3"/>
          <p:cNvGrpSpPr/>
          <p:nvPr/>
        </p:nvGrpSpPr>
        <p:grpSpPr>
          <a:xfrm>
            <a:off x="1179119" y="2690716"/>
            <a:ext cx="9459040" cy="1278474"/>
            <a:chOff x="1181272" y="1459269"/>
            <a:chExt cx="9459040" cy="1278474"/>
          </a:xfrm>
        </p:grpSpPr>
        <p:sp>
          <p:nvSpPr>
            <p:cNvPr id="123" name="Google Shape;123;p3"/>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4" name="Google Shape;124;p3"/>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2E75B5"/>
                  </a:solidFill>
                  <a:latin typeface="Calibri"/>
                  <a:ea typeface="Calibri"/>
                  <a:cs typeface="Calibri"/>
                  <a:sym typeface="Calibri"/>
                </a:rPr>
                <a:t>2</a:t>
              </a:r>
              <a:endParaRPr sz="1800" b="0" i="0" u="none" strike="noStrike" cap="none">
                <a:solidFill>
                  <a:srgbClr val="2E75B5"/>
                </a:solidFill>
                <a:latin typeface="Calibri"/>
                <a:ea typeface="Calibri"/>
                <a:cs typeface="Calibri"/>
                <a:sym typeface="Calibri"/>
              </a:endParaRPr>
            </a:p>
          </p:txBody>
        </p:sp>
      </p:grpSp>
      <p:grpSp>
        <p:nvGrpSpPr>
          <p:cNvPr id="125" name="Google Shape;125;p3"/>
          <p:cNvGrpSpPr/>
          <p:nvPr/>
        </p:nvGrpSpPr>
        <p:grpSpPr>
          <a:xfrm>
            <a:off x="1179119" y="4007633"/>
            <a:ext cx="9459040" cy="1278474"/>
            <a:chOff x="1181272" y="1459269"/>
            <a:chExt cx="9459040" cy="1278474"/>
          </a:xfrm>
        </p:grpSpPr>
        <p:sp>
          <p:nvSpPr>
            <p:cNvPr id="126" name="Google Shape;126;p3"/>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7" name="Google Shape;127;p3"/>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1E4E79"/>
                  </a:solidFill>
                  <a:latin typeface="Calibri"/>
                  <a:ea typeface="Calibri"/>
                  <a:cs typeface="Calibri"/>
                  <a:sym typeface="Calibri"/>
                </a:rPr>
                <a:t>3</a:t>
              </a:r>
              <a:endParaRPr sz="1800" b="0" i="0" u="none" strike="noStrike" cap="none">
                <a:solidFill>
                  <a:srgbClr val="1E4E79"/>
                </a:solidFill>
                <a:latin typeface="Calibri"/>
                <a:ea typeface="Calibri"/>
                <a:cs typeface="Calibri"/>
                <a:sym typeface="Calibri"/>
              </a:endParaRPr>
            </a:p>
          </p:txBody>
        </p:sp>
      </p:grpSp>
      <p:grpSp>
        <p:nvGrpSpPr>
          <p:cNvPr id="128" name="Google Shape;128;p3"/>
          <p:cNvGrpSpPr/>
          <p:nvPr/>
        </p:nvGrpSpPr>
        <p:grpSpPr>
          <a:xfrm>
            <a:off x="1179119" y="5325179"/>
            <a:ext cx="9459040" cy="1278474"/>
            <a:chOff x="1181272" y="1459269"/>
            <a:chExt cx="9459040" cy="1278474"/>
          </a:xfrm>
        </p:grpSpPr>
        <p:sp>
          <p:nvSpPr>
            <p:cNvPr id="129" name="Google Shape;129;p3"/>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0" name="Google Shape;130;p3"/>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002060"/>
                  </a:solidFill>
                  <a:latin typeface="Calibri"/>
                  <a:ea typeface="Calibri"/>
                  <a:cs typeface="Calibri"/>
                  <a:sym typeface="Calibri"/>
                </a:rPr>
                <a:t>4</a:t>
              </a:r>
              <a:endParaRPr sz="1800" b="0" i="0" u="none" strike="noStrike" cap="none">
                <a:solidFill>
                  <a:srgbClr val="002060"/>
                </a:solidFill>
                <a:latin typeface="Calibri"/>
                <a:ea typeface="Calibri"/>
                <a:cs typeface="Calibri"/>
                <a:sym typeface="Calibri"/>
              </a:endParaRPr>
            </a:p>
          </p:txBody>
        </p:sp>
      </p:gr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134"/>
        <p:cNvGrpSpPr/>
        <p:nvPr/>
      </p:nvGrpSpPr>
      <p:grpSpPr>
        <a:xfrm>
          <a:off x="0" y="0"/>
          <a:ext cx="0" cy="0"/>
          <a:chOff x="0" y="0"/>
          <a:chExt cx="0" cy="0"/>
        </a:xfrm>
      </p:grpSpPr>
      <p:pic>
        <p:nvPicPr>
          <p:cNvPr id="135" name="Google Shape;135;p4"/>
          <p:cNvPicPr preferRelativeResize="0"/>
          <p:nvPr/>
        </p:nvPicPr>
        <p:blipFill rotWithShape="1">
          <a:blip r:embed="rId3">
            <a:alphaModFix/>
          </a:blip>
          <a:srcRect/>
          <a:stretch/>
        </p:blipFill>
        <p:spPr>
          <a:xfrm>
            <a:off x="0" y="-26957"/>
            <a:ext cx="12192000" cy="8128000"/>
          </a:xfrm>
          <a:prstGeom prst="rect">
            <a:avLst/>
          </a:prstGeom>
          <a:noFill/>
          <a:ln>
            <a:noFill/>
          </a:ln>
        </p:spPr>
      </p:pic>
      <p:sp>
        <p:nvSpPr>
          <p:cNvPr id="136" name="Google Shape;136;p4"/>
          <p:cNvSpPr txBox="1">
            <a:spLocks noGrp="1"/>
          </p:cNvSpPr>
          <p:nvPr>
            <p:ph type="subTitle" idx="1"/>
          </p:nvPr>
        </p:nvSpPr>
        <p:spPr>
          <a:xfrm>
            <a:off x="1524000" y="287604"/>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6600"/>
              <a:buNone/>
            </a:pPr>
            <a:r>
              <a:rPr lang="no-NO" sz="6600" b="1" dirty="0">
                <a:solidFill>
                  <a:srgbClr val="FFC000"/>
                </a:solidFill>
                <a:latin typeface="Calibri"/>
                <a:ea typeface="Calibri"/>
                <a:cs typeface="Calibri"/>
                <a:sym typeface="Calibri"/>
              </a:rPr>
              <a:t>HVA HAR VI GJORT?</a:t>
            </a:r>
            <a:endParaRPr sz="8000" b="1" dirty="0">
              <a:solidFill>
                <a:srgbClr val="FFC000"/>
              </a:solidFill>
            </a:endParaRPr>
          </a:p>
        </p:txBody>
      </p:sp>
      <p:grpSp>
        <p:nvGrpSpPr>
          <p:cNvPr id="137" name="Google Shape;137;p4"/>
          <p:cNvGrpSpPr/>
          <p:nvPr/>
        </p:nvGrpSpPr>
        <p:grpSpPr>
          <a:xfrm>
            <a:off x="1727196" y="1656990"/>
            <a:ext cx="8771246" cy="883010"/>
            <a:chOff x="1316182" y="1822201"/>
            <a:chExt cx="9700161" cy="1219267"/>
          </a:xfrm>
        </p:grpSpPr>
        <p:sp>
          <p:nvSpPr>
            <p:cNvPr id="138" name="Google Shape;138;p4"/>
            <p:cNvSpPr/>
            <p:nvPr/>
          </p:nvSpPr>
          <p:spPr>
            <a:xfrm>
              <a:off x="1316182" y="1822201"/>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139" name="Google Shape;139;p4"/>
            <p:cNvSpPr txBox="1"/>
            <p:nvPr/>
          </p:nvSpPr>
          <p:spPr>
            <a:xfrm>
              <a:off x="1454067" y="1914699"/>
              <a:ext cx="9424390" cy="106245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a:solidFill>
                    <a:srgbClr val="9CC2E5"/>
                  </a:solidFill>
                  <a:latin typeface="Calibri"/>
                  <a:ea typeface="Calibri"/>
                  <a:cs typeface="Calibri"/>
                  <a:sym typeface="Calibri"/>
                </a:rPr>
                <a:t>LA har hatt møter med Espen Ytreberg på starten og underveis for å  definere målet og dele strukturen/tviler. </a:t>
              </a:r>
              <a:endParaRPr sz="1400" b="0" i="0" u="none" strike="noStrike" cap="none">
                <a:solidFill>
                  <a:srgbClr val="000000"/>
                </a:solidFill>
                <a:latin typeface="Arial"/>
                <a:ea typeface="Arial"/>
                <a:cs typeface="Arial"/>
                <a:sym typeface="Arial"/>
              </a:endParaRPr>
            </a:p>
          </p:txBody>
        </p:sp>
      </p:grpSp>
      <p:grpSp>
        <p:nvGrpSpPr>
          <p:cNvPr id="140" name="Google Shape;140;p4"/>
          <p:cNvGrpSpPr/>
          <p:nvPr/>
        </p:nvGrpSpPr>
        <p:grpSpPr>
          <a:xfrm>
            <a:off x="1710377" y="2876257"/>
            <a:ext cx="8771246" cy="883010"/>
            <a:chOff x="1316182" y="3360693"/>
            <a:chExt cx="9700161" cy="1219267"/>
          </a:xfrm>
        </p:grpSpPr>
        <p:sp>
          <p:nvSpPr>
            <p:cNvPr id="141" name="Google Shape;141;p4"/>
            <p:cNvSpPr/>
            <p:nvPr/>
          </p:nvSpPr>
          <p:spPr>
            <a:xfrm>
              <a:off x="1316182" y="3360693"/>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142" name="Google Shape;142;p4"/>
            <p:cNvSpPr txBox="1"/>
            <p:nvPr/>
          </p:nvSpPr>
          <p:spPr>
            <a:xfrm>
              <a:off x="1454067" y="3708716"/>
              <a:ext cx="8190675" cy="430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a:solidFill>
                    <a:srgbClr val="9CC2E5"/>
                  </a:solidFill>
                  <a:latin typeface="Calibri"/>
                  <a:ea typeface="Calibri"/>
                  <a:cs typeface="Calibri"/>
                  <a:sym typeface="Calibri"/>
                </a:rPr>
                <a:t>Hver LA har strukturert innholdet til workshops selv.</a:t>
              </a:r>
              <a:endParaRPr sz="1400" b="0" i="0" u="none" strike="noStrike" cap="none">
                <a:solidFill>
                  <a:srgbClr val="000000"/>
                </a:solidFill>
                <a:latin typeface="Arial"/>
                <a:ea typeface="Arial"/>
                <a:cs typeface="Arial"/>
                <a:sym typeface="Arial"/>
              </a:endParaRPr>
            </a:p>
          </p:txBody>
        </p:sp>
      </p:grpSp>
      <p:grpSp>
        <p:nvGrpSpPr>
          <p:cNvPr id="143" name="Google Shape;143;p4"/>
          <p:cNvGrpSpPr/>
          <p:nvPr/>
        </p:nvGrpSpPr>
        <p:grpSpPr>
          <a:xfrm>
            <a:off x="1727196" y="4194950"/>
            <a:ext cx="8771246" cy="883010"/>
            <a:chOff x="1316182" y="4862660"/>
            <a:chExt cx="9700161" cy="1219267"/>
          </a:xfrm>
        </p:grpSpPr>
        <p:sp>
          <p:nvSpPr>
            <p:cNvPr id="144" name="Google Shape;144;p4"/>
            <p:cNvSpPr/>
            <p:nvPr/>
          </p:nvSpPr>
          <p:spPr>
            <a:xfrm>
              <a:off x="1316182" y="4862660"/>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145" name="Google Shape;145;p4"/>
            <p:cNvSpPr txBox="1"/>
            <p:nvPr/>
          </p:nvSpPr>
          <p:spPr>
            <a:xfrm>
              <a:off x="1454067" y="4961295"/>
              <a:ext cx="8981703" cy="76944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a:solidFill>
                    <a:srgbClr val="2E75B5"/>
                  </a:solidFill>
                  <a:latin typeface="Calibri"/>
                  <a:ea typeface="Calibri"/>
                  <a:cs typeface="Calibri"/>
                  <a:sym typeface="Calibri"/>
                </a:rPr>
                <a:t>LA har tatt kontakt med studenter, arrangert og jobbet med 4 workshops og 4 grupper hver.</a:t>
              </a:r>
              <a:endParaRPr sz="1400" b="0" i="0" u="none" strike="noStrike" cap="none">
                <a:solidFill>
                  <a:srgbClr val="000000"/>
                </a:solidFill>
                <a:latin typeface="Arial"/>
                <a:ea typeface="Arial"/>
                <a:cs typeface="Arial"/>
                <a:sym typeface="Arial"/>
              </a:endParaRPr>
            </a:p>
          </p:txBody>
        </p:sp>
      </p:grpSp>
      <p:grpSp>
        <p:nvGrpSpPr>
          <p:cNvPr id="146" name="Google Shape;146;p4"/>
          <p:cNvGrpSpPr/>
          <p:nvPr/>
        </p:nvGrpSpPr>
        <p:grpSpPr>
          <a:xfrm>
            <a:off x="1727196" y="5414469"/>
            <a:ext cx="8771246" cy="883010"/>
            <a:chOff x="1316182" y="6437677"/>
            <a:chExt cx="9700161" cy="1219267"/>
          </a:xfrm>
        </p:grpSpPr>
        <p:sp>
          <p:nvSpPr>
            <p:cNvPr id="147" name="Google Shape;147;p4"/>
            <p:cNvSpPr/>
            <p:nvPr/>
          </p:nvSpPr>
          <p:spPr>
            <a:xfrm>
              <a:off x="1316182" y="6437677"/>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148" name="Google Shape;148;p4"/>
            <p:cNvSpPr txBox="1"/>
            <p:nvPr/>
          </p:nvSpPr>
          <p:spPr>
            <a:xfrm>
              <a:off x="1503545" y="6785700"/>
              <a:ext cx="8882743" cy="430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a:solidFill>
                    <a:srgbClr val="1E4E79"/>
                  </a:solidFill>
                  <a:latin typeface="Calibri"/>
                  <a:ea typeface="Calibri"/>
                  <a:cs typeface="Calibri"/>
                  <a:sym typeface="Calibri"/>
                </a:rPr>
                <a:t>LA har rapportert utviklingene.</a:t>
              </a:r>
              <a:endParaRPr sz="1400" b="0" i="0" u="none" strike="noStrike" cap="none">
                <a:solidFill>
                  <a:srgbClr val="000000"/>
                </a:solidFill>
                <a:latin typeface="Arial"/>
                <a:ea typeface="Arial"/>
                <a:cs typeface="Arial"/>
                <a:sym typeface="Arial"/>
              </a:endParaRPr>
            </a:p>
          </p:txBody>
        </p:sp>
      </p:grpSp>
      <p:grpSp>
        <p:nvGrpSpPr>
          <p:cNvPr id="149" name="Google Shape;149;p4"/>
          <p:cNvGrpSpPr/>
          <p:nvPr/>
        </p:nvGrpSpPr>
        <p:grpSpPr>
          <a:xfrm>
            <a:off x="9640955" y="1355811"/>
            <a:ext cx="9459040" cy="1278474"/>
            <a:chOff x="1181272" y="1459269"/>
            <a:chExt cx="9459040" cy="1278474"/>
          </a:xfrm>
        </p:grpSpPr>
        <p:sp>
          <p:nvSpPr>
            <p:cNvPr id="150" name="Google Shape;150;p4"/>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1" name="Google Shape;151;p4"/>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9CC2E5"/>
                  </a:solidFill>
                  <a:latin typeface="Calibri"/>
                  <a:ea typeface="Calibri"/>
                  <a:cs typeface="Calibri"/>
                  <a:sym typeface="Calibri"/>
                </a:rPr>
                <a:t>1</a:t>
              </a:r>
              <a:endParaRPr sz="1800" b="0" i="0" u="none" strike="noStrike" cap="none">
                <a:solidFill>
                  <a:srgbClr val="9CC2E5"/>
                </a:solidFill>
                <a:latin typeface="Calibri"/>
                <a:ea typeface="Calibri"/>
                <a:cs typeface="Calibri"/>
                <a:sym typeface="Calibri"/>
              </a:endParaRPr>
            </a:p>
          </p:txBody>
        </p:sp>
      </p:grpSp>
      <p:grpSp>
        <p:nvGrpSpPr>
          <p:cNvPr id="152" name="Google Shape;152;p4"/>
          <p:cNvGrpSpPr/>
          <p:nvPr/>
        </p:nvGrpSpPr>
        <p:grpSpPr>
          <a:xfrm>
            <a:off x="1179119" y="2690716"/>
            <a:ext cx="9459040" cy="1278474"/>
            <a:chOff x="1181272" y="1459269"/>
            <a:chExt cx="9459040" cy="1278474"/>
          </a:xfrm>
        </p:grpSpPr>
        <p:sp>
          <p:nvSpPr>
            <p:cNvPr id="153" name="Google Shape;153;p4"/>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4" name="Google Shape;154;p4"/>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2E75B5"/>
                  </a:solidFill>
                  <a:latin typeface="Calibri"/>
                  <a:ea typeface="Calibri"/>
                  <a:cs typeface="Calibri"/>
                  <a:sym typeface="Calibri"/>
                </a:rPr>
                <a:t>2</a:t>
              </a:r>
              <a:endParaRPr sz="1800" b="0" i="0" u="none" strike="noStrike" cap="none">
                <a:solidFill>
                  <a:srgbClr val="2E75B5"/>
                </a:solidFill>
                <a:latin typeface="Calibri"/>
                <a:ea typeface="Calibri"/>
                <a:cs typeface="Calibri"/>
                <a:sym typeface="Calibri"/>
              </a:endParaRPr>
            </a:p>
          </p:txBody>
        </p:sp>
      </p:grpSp>
      <p:grpSp>
        <p:nvGrpSpPr>
          <p:cNvPr id="155" name="Google Shape;155;p4"/>
          <p:cNvGrpSpPr/>
          <p:nvPr/>
        </p:nvGrpSpPr>
        <p:grpSpPr>
          <a:xfrm>
            <a:off x="1179119" y="4007633"/>
            <a:ext cx="9459040" cy="1278474"/>
            <a:chOff x="1181272" y="1459269"/>
            <a:chExt cx="9459040" cy="1278474"/>
          </a:xfrm>
        </p:grpSpPr>
        <p:sp>
          <p:nvSpPr>
            <p:cNvPr id="156" name="Google Shape;156;p4"/>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7" name="Google Shape;157;p4"/>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1E4E79"/>
                  </a:solidFill>
                  <a:latin typeface="Calibri"/>
                  <a:ea typeface="Calibri"/>
                  <a:cs typeface="Calibri"/>
                  <a:sym typeface="Calibri"/>
                </a:rPr>
                <a:t>3</a:t>
              </a:r>
              <a:endParaRPr sz="1800" b="0" i="0" u="none" strike="noStrike" cap="none">
                <a:solidFill>
                  <a:srgbClr val="1E4E79"/>
                </a:solidFill>
                <a:latin typeface="Calibri"/>
                <a:ea typeface="Calibri"/>
                <a:cs typeface="Calibri"/>
                <a:sym typeface="Calibri"/>
              </a:endParaRPr>
            </a:p>
          </p:txBody>
        </p:sp>
      </p:grpSp>
      <p:grpSp>
        <p:nvGrpSpPr>
          <p:cNvPr id="158" name="Google Shape;158;p4"/>
          <p:cNvGrpSpPr/>
          <p:nvPr/>
        </p:nvGrpSpPr>
        <p:grpSpPr>
          <a:xfrm>
            <a:off x="1179119" y="5325179"/>
            <a:ext cx="9459040" cy="1278474"/>
            <a:chOff x="1181272" y="1459269"/>
            <a:chExt cx="9459040" cy="1278474"/>
          </a:xfrm>
        </p:grpSpPr>
        <p:sp>
          <p:nvSpPr>
            <p:cNvPr id="159" name="Google Shape;159;p4"/>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60" name="Google Shape;160;p4"/>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002060"/>
                  </a:solidFill>
                  <a:latin typeface="Calibri"/>
                  <a:ea typeface="Calibri"/>
                  <a:cs typeface="Calibri"/>
                  <a:sym typeface="Calibri"/>
                </a:rPr>
                <a:t>4</a:t>
              </a:r>
              <a:endParaRPr sz="1800" b="0" i="0" u="none" strike="noStrike" cap="none">
                <a:solidFill>
                  <a:srgbClr val="002060"/>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164"/>
        <p:cNvGrpSpPr/>
        <p:nvPr/>
      </p:nvGrpSpPr>
      <p:grpSpPr>
        <a:xfrm>
          <a:off x="0" y="0"/>
          <a:ext cx="0" cy="0"/>
          <a:chOff x="0" y="0"/>
          <a:chExt cx="0" cy="0"/>
        </a:xfrm>
      </p:grpSpPr>
      <p:pic>
        <p:nvPicPr>
          <p:cNvPr id="165" name="Google Shape;165;p5"/>
          <p:cNvPicPr preferRelativeResize="0"/>
          <p:nvPr/>
        </p:nvPicPr>
        <p:blipFill rotWithShape="1">
          <a:blip r:embed="rId3">
            <a:alphaModFix/>
          </a:blip>
          <a:srcRect/>
          <a:stretch/>
        </p:blipFill>
        <p:spPr>
          <a:xfrm>
            <a:off x="0" y="-26957"/>
            <a:ext cx="12192000" cy="8128000"/>
          </a:xfrm>
          <a:prstGeom prst="rect">
            <a:avLst/>
          </a:prstGeom>
          <a:noFill/>
          <a:ln>
            <a:noFill/>
          </a:ln>
        </p:spPr>
      </p:pic>
      <p:sp>
        <p:nvSpPr>
          <p:cNvPr id="166" name="Google Shape;166;p5"/>
          <p:cNvSpPr txBox="1">
            <a:spLocks noGrp="1"/>
          </p:cNvSpPr>
          <p:nvPr>
            <p:ph type="subTitle" idx="1"/>
          </p:nvPr>
        </p:nvSpPr>
        <p:spPr>
          <a:xfrm>
            <a:off x="1524000" y="287604"/>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FC000"/>
              </a:buClr>
              <a:buSzPts val="6600"/>
              <a:buNone/>
            </a:pPr>
            <a:r>
              <a:rPr lang="no-NO" sz="6600" b="1">
                <a:solidFill>
                  <a:srgbClr val="FFC000"/>
                </a:solidFill>
                <a:latin typeface="Calibri"/>
                <a:ea typeface="Calibri"/>
                <a:cs typeface="Calibri"/>
                <a:sym typeface="Calibri"/>
              </a:rPr>
              <a:t>HVA HAR VI GJORT?</a:t>
            </a:r>
            <a:endParaRPr sz="8000" b="1">
              <a:solidFill>
                <a:srgbClr val="FFC000"/>
              </a:solidFill>
            </a:endParaRPr>
          </a:p>
        </p:txBody>
      </p:sp>
      <p:grpSp>
        <p:nvGrpSpPr>
          <p:cNvPr id="167" name="Google Shape;167;p5"/>
          <p:cNvGrpSpPr/>
          <p:nvPr/>
        </p:nvGrpSpPr>
        <p:grpSpPr>
          <a:xfrm>
            <a:off x="1727196" y="1656990"/>
            <a:ext cx="8771246" cy="883010"/>
            <a:chOff x="1316182" y="1822201"/>
            <a:chExt cx="9700161" cy="1219267"/>
          </a:xfrm>
        </p:grpSpPr>
        <p:sp>
          <p:nvSpPr>
            <p:cNvPr id="168" name="Google Shape;168;p5"/>
            <p:cNvSpPr/>
            <p:nvPr/>
          </p:nvSpPr>
          <p:spPr>
            <a:xfrm>
              <a:off x="1316182" y="1822201"/>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169" name="Google Shape;169;p5"/>
            <p:cNvSpPr txBox="1"/>
            <p:nvPr/>
          </p:nvSpPr>
          <p:spPr>
            <a:xfrm>
              <a:off x="1454067" y="1914699"/>
              <a:ext cx="9424390" cy="106245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b-NO" sz="2200" dirty="0">
                  <a:solidFill>
                    <a:srgbClr val="9CC2E5"/>
                  </a:solidFill>
                  <a:latin typeface="Calibri"/>
                  <a:ea typeface="Calibri"/>
                  <a:cs typeface="Calibri"/>
                  <a:sym typeface="Calibri"/>
                </a:rPr>
                <a:t>LA</a:t>
              </a:r>
              <a:r>
                <a:rPr lang="no-NO" sz="2200" b="0" i="0" u="none" strike="noStrike" cap="none" dirty="0">
                  <a:solidFill>
                    <a:srgbClr val="9CC2E5"/>
                  </a:solidFill>
                  <a:latin typeface="Calibri"/>
                  <a:ea typeface="Calibri"/>
                  <a:cs typeface="Calibri"/>
                  <a:sym typeface="Calibri"/>
                </a:rPr>
                <a:t> har hatt møter med Espen Ytreberg på starten og underveis for å  definere målet og dele strukturen/tviler. </a:t>
              </a:r>
              <a:endParaRPr sz="1400" b="0" i="0" u="none" strike="noStrike" cap="none" dirty="0">
                <a:solidFill>
                  <a:srgbClr val="000000"/>
                </a:solidFill>
                <a:latin typeface="Arial"/>
                <a:ea typeface="Arial"/>
                <a:cs typeface="Arial"/>
                <a:sym typeface="Arial"/>
              </a:endParaRPr>
            </a:p>
          </p:txBody>
        </p:sp>
      </p:grpSp>
      <p:grpSp>
        <p:nvGrpSpPr>
          <p:cNvPr id="170" name="Google Shape;170;p5"/>
          <p:cNvGrpSpPr/>
          <p:nvPr/>
        </p:nvGrpSpPr>
        <p:grpSpPr>
          <a:xfrm>
            <a:off x="1710377" y="2876257"/>
            <a:ext cx="8771246" cy="883010"/>
            <a:chOff x="1316182" y="3360693"/>
            <a:chExt cx="9700161" cy="1219267"/>
          </a:xfrm>
        </p:grpSpPr>
        <p:sp>
          <p:nvSpPr>
            <p:cNvPr id="171" name="Google Shape;171;p5"/>
            <p:cNvSpPr/>
            <p:nvPr/>
          </p:nvSpPr>
          <p:spPr>
            <a:xfrm>
              <a:off x="1316182" y="3360693"/>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172" name="Google Shape;172;p5"/>
            <p:cNvSpPr txBox="1"/>
            <p:nvPr/>
          </p:nvSpPr>
          <p:spPr>
            <a:xfrm>
              <a:off x="1454067" y="3708716"/>
              <a:ext cx="8190675" cy="430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a:solidFill>
                    <a:srgbClr val="9CC2E5"/>
                  </a:solidFill>
                  <a:latin typeface="Calibri"/>
                  <a:ea typeface="Calibri"/>
                  <a:cs typeface="Calibri"/>
                  <a:sym typeface="Calibri"/>
                </a:rPr>
                <a:t>Hver LA har strukturert innholdet til workshops selv.</a:t>
              </a:r>
              <a:endParaRPr sz="1400" b="0" i="0" u="none" strike="noStrike" cap="none">
                <a:solidFill>
                  <a:srgbClr val="000000"/>
                </a:solidFill>
                <a:latin typeface="Arial"/>
                <a:ea typeface="Arial"/>
                <a:cs typeface="Arial"/>
                <a:sym typeface="Arial"/>
              </a:endParaRPr>
            </a:p>
          </p:txBody>
        </p:sp>
      </p:grpSp>
      <p:grpSp>
        <p:nvGrpSpPr>
          <p:cNvPr id="173" name="Google Shape;173;p5"/>
          <p:cNvGrpSpPr/>
          <p:nvPr/>
        </p:nvGrpSpPr>
        <p:grpSpPr>
          <a:xfrm>
            <a:off x="1727196" y="4194950"/>
            <a:ext cx="8771246" cy="883010"/>
            <a:chOff x="1316182" y="4862660"/>
            <a:chExt cx="9700161" cy="1219267"/>
          </a:xfrm>
        </p:grpSpPr>
        <p:sp>
          <p:nvSpPr>
            <p:cNvPr id="174" name="Google Shape;174;p5"/>
            <p:cNvSpPr/>
            <p:nvPr/>
          </p:nvSpPr>
          <p:spPr>
            <a:xfrm>
              <a:off x="1316182" y="4862660"/>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175" name="Google Shape;175;p5"/>
            <p:cNvSpPr txBox="1"/>
            <p:nvPr/>
          </p:nvSpPr>
          <p:spPr>
            <a:xfrm>
              <a:off x="1454067" y="4961295"/>
              <a:ext cx="8981703" cy="769441"/>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a:solidFill>
                    <a:srgbClr val="2E75B5"/>
                  </a:solidFill>
                  <a:latin typeface="Calibri"/>
                  <a:ea typeface="Calibri"/>
                  <a:cs typeface="Calibri"/>
                  <a:sym typeface="Calibri"/>
                </a:rPr>
                <a:t>LA har tatt kontakt med studenter, arrangert og jobbet med 4 workshops og 4 grupper hver.</a:t>
              </a:r>
              <a:endParaRPr sz="1400" b="0" i="0" u="none" strike="noStrike" cap="none">
                <a:solidFill>
                  <a:srgbClr val="000000"/>
                </a:solidFill>
                <a:latin typeface="Arial"/>
                <a:ea typeface="Arial"/>
                <a:cs typeface="Arial"/>
                <a:sym typeface="Arial"/>
              </a:endParaRPr>
            </a:p>
          </p:txBody>
        </p:sp>
      </p:grpSp>
      <p:grpSp>
        <p:nvGrpSpPr>
          <p:cNvPr id="176" name="Google Shape;176;p5"/>
          <p:cNvGrpSpPr/>
          <p:nvPr/>
        </p:nvGrpSpPr>
        <p:grpSpPr>
          <a:xfrm>
            <a:off x="1727196" y="5414469"/>
            <a:ext cx="8771246" cy="883010"/>
            <a:chOff x="1316182" y="6437677"/>
            <a:chExt cx="9700161" cy="1219267"/>
          </a:xfrm>
        </p:grpSpPr>
        <p:sp>
          <p:nvSpPr>
            <p:cNvPr id="177" name="Google Shape;177;p5"/>
            <p:cNvSpPr/>
            <p:nvPr/>
          </p:nvSpPr>
          <p:spPr>
            <a:xfrm>
              <a:off x="1316182" y="6437677"/>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178" name="Google Shape;178;p5"/>
            <p:cNvSpPr txBox="1"/>
            <p:nvPr/>
          </p:nvSpPr>
          <p:spPr>
            <a:xfrm>
              <a:off x="1503545" y="6785700"/>
              <a:ext cx="8882743" cy="430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a:solidFill>
                    <a:srgbClr val="1E4E79"/>
                  </a:solidFill>
                  <a:latin typeface="Calibri"/>
                  <a:ea typeface="Calibri"/>
                  <a:cs typeface="Calibri"/>
                  <a:sym typeface="Calibri"/>
                </a:rPr>
                <a:t>LA har rapportert utviklingene.</a:t>
              </a:r>
              <a:endParaRPr sz="1400" b="0" i="0" u="none" strike="noStrike" cap="none">
                <a:solidFill>
                  <a:srgbClr val="000000"/>
                </a:solidFill>
                <a:latin typeface="Arial"/>
                <a:ea typeface="Arial"/>
                <a:cs typeface="Arial"/>
                <a:sym typeface="Arial"/>
              </a:endParaRPr>
            </a:p>
          </p:txBody>
        </p:sp>
      </p:grpSp>
      <p:grpSp>
        <p:nvGrpSpPr>
          <p:cNvPr id="179" name="Google Shape;179;p5"/>
          <p:cNvGrpSpPr/>
          <p:nvPr/>
        </p:nvGrpSpPr>
        <p:grpSpPr>
          <a:xfrm>
            <a:off x="9640955" y="1355811"/>
            <a:ext cx="9459040" cy="1278474"/>
            <a:chOff x="1181272" y="1459269"/>
            <a:chExt cx="9459040" cy="1278474"/>
          </a:xfrm>
        </p:grpSpPr>
        <p:sp>
          <p:nvSpPr>
            <p:cNvPr id="180" name="Google Shape;180;p5"/>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1" name="Google Shape;181;p5"/>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9CC2E5"/>
                  </a:solidFill>
                  <a:latin typeface="Calibri"/>
                  <a:ea typeface="Calibri"/>
                  <a:cs typeface="Calibri"/>
                  <a:sym typeface="Calibri"/>
                </a:rPr>
                <a:t>1</a:t>
              </a:r>
              <a:endParaRPr sz="1800" b="0" i="0" u="none" strike="noStrike" cap="none">
                <a:solidFill>
                  <a:srgbClr val="9CC2E5"/>
                </a:solidFill>
                <a:latin typeface="Calibri"/>
                <a:ea typeface="Calibri"/>
                <a:cs typeface="Calibri"/>
                <a:sym typeface="Calibri"/>
              </a:endParaRPr>
            </a:p>
          </p:txBody>
        </p:sp>
      </p:grpSp>
      <p:grpSp>
        <p:nvGrpSpPr>
          <p:cNvPr id="182" name="Google Shape;182;p5"/>
          <p:cNvGrpSpPr/>
          <p:nvPr/>
        </p:nvGrpSpPr>
        <p:grpSpPr>
          <a:xfrm>
            <a:off x="9626438" y="2690716"/>
            <a:ext cx="9459040" cy="1278474"/>
            <a:chOff x="1181272" y="1459269"/>
            <a:chExt cx="9459040" cy="1278474"/>
          </a:xfrm>
        </p:grpSpPr>
        <p:sp>
          <p:nvSpPr>
            <p:cNvPr id="183" name="Google Shape;183;p5"/>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4" name="Google Shape;184;p5"/>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2E75B5"/>
                  </a:solidFill>
                  <a:latin typeface="Calibri"/>
                  <a:ea typeface="Calibri"/>
                  <a:cs typeface="Calibri"/>
                  <a:sym typeface="Calibri"/>
                </a:rPr>
                <a:t>2</a:t>
              </a:r>
              <a:endParaRPr sz="1800" b="0" i="0" u="none" strike="noStrike" cap="none">
                <a:solidFill>
                  <a:srgbClr val="2E75B5"/>
                </a:solidFill>
                <a:latin typeface="Calibri"/>
                <a:ea typeface="Calibri"/>
                <a:cs typeface="Calibri"/>
                <a:sym typeface="Calibri"/>
              </a:endParaRPr>
            </a:p>
          </p:txBody>
        </p:sp>
      </p:grpSp>
      <p:grpSp>
        <p:nvGrpSpPr>
          <p:cNvPr id="185" name="Google Shape;185;p5"/>
          <p:cNvGrpSpPr/>
          <p:nvPr/>
        </p:nvGrpSpPr>
        <p:grpSpPr>
          <a:xfrm>
            <a:off x="1179119" y="4007633"/>
            <a:ext cx="9459040" cy="1278474"/>
            <a:chOff x="1181272" y="1459269"/>
            <a:chExt cx="9459040" cy="1278474"/>
          </a:xfrm>
        </p:grpSpPr>
        <p:sp>
          <p:nvSpPr>
            <p:cNvPr id="186" name="Google Shape;186;p5"/>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87" name="Google Shape;187;p5"/>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1E4E79"/>
                  </a:solidFill>
                  <a:latin typeface="Calibri"/>
                  <a:ea typeface="Calibri"/>
                  <a:cs typeface="Calibri"/>
                  <a:sym typeface="Calibri"/>
                </a:rPr>
                <a:t>3</a:t>
              </a:r>
              <a:endParaRPr sz="1800" b="0" i="0" u="none" strike="noStrike" cap="none">
                <a:solidFill>
                  <a:srgbClr val="1E4E79"/>
                </a:solidFill>
                <a:latin typeface="Calibri"/>
                <a:ea typeface="Calibri"/>
                <a:cs typeface="Calibri"/>
                <a:sym typeface="Calibri"/>
              </a:endParaRPr>
            </a:p>
          </p:txBody>
        </p:sp>
      </p:grpSp>
      <p:grpSp>
        <p:nvGrpSpPr>
          <p:cNvPr id="188" name="Google Shape;188;p5"/>
          <p:cNvGrpSpPr/>
          <p:nvPr/>
        </p:nvGrpSpPr>
        <p:grpSpPr>
          <a:xfrm>
            <a:off x="1179119" y="5325179"/>
            <a:ext cx="9459040" cy="1278474"/>
            <a:chOff x="1181272" y="1459269"/>
            <a:chExt cx="9459040" cy="1278474"/>
          </a:xfrm>
        </p:grpSpPr>
        <p:sp>
          <p:nvSpPr>
            <p:cNvPr id="189" name="Google Shape;189;p5"/>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90" name="Google Shape;190;p5"/>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002060"/>
                  </a:solidFill>
                  <a:latin typeface="Calibri"/>
                  <a:ea typeface="Calibri"/>
                  <a:cs typeface="Calibri"/>
                  <a:sym typeface="Calibri"/>
                </a:rPr>
                <a:t>4</a:t>
              </a:r>
              <a:endParaRPr sz="1800" b="0" i="0" u="none" strike="noStrike" cap="none">
                <a:solidFill>
                  <a:srgbClr val="002060"/>
                </a:solidFill>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194"/>
        <p:cNvGrpSpPr/>
        <p:nvPr/>
      </p:nvGrpSpPr>
      <p:grpSpPr>
        <a:xfrm>
          <a:off x="0" y="0"/>
          <a:ext cx="0" cy="0"/>
          <a:chOff x="0" y="0"/>
          <a:chExt cx="0" cy="0"/>
        </a:xfrm>
      </p:grpSpPr>
      <p:pic>
        <p:nvPicPr>
          <p:cNvPr id="195" name="Google Shape;195;p6"/>
          <p:cNvPicPr preferRelativeResize="0"/>
          <p:nvPr/>
        </p:nvPicPr>
        <p:blipFill rotWithShape="1">
          <a:blip r:embed="rId3">
            <a:alphaModFix/>
          </a:blip>
          <a:srcRect/>
          <a:stretch/>
        </p:blipFill>
        <p:spPr>
          <a:xfrm>
            <a:off x="0" y="-26957"/>
            <a:ext cx="12192000" cy="8128000"/>
          </a:xfrm>
          <a:prstGeom prst="rect">
            <a:avLst/>
          </a:prstGeom>
          <a:noFill/>
          <a:ln>
            <a:noFill/>
          </a:ln>
        </p:spPr>
      </p:pic>
      <p:sp>
        <p:nvSpPr>
          <p:cNvPr id="196" name="Google Shape;196;p6"/>
          <p:cNvSpPr txBox="1">
            <a:spLocks noGrp="1"/>
          </p:cNvSpPr>
          <p:nvPr>
            <p:ph type="subTitle" idx="1"/>
          </p:nvPr>
        </p:nvSpPr>
        <p:spPr>
          <a:xfrm>
            <a:off x="1524000" y="287604"/>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FC000"/>
              </a:buClr>
              <a:buSzPts val="6600"/>
              <a:buNone/>
            </a:pPr>
            <a:r>
              <a:rPr lang="no-NO" sz="6600" b="1">
                <a:solidFill>
                  <a:srgbClr val="FFC000"/>
                </a:solidFill>
                <a:latin typeface="Calibri"/>
                <a:ea typeface="Calibri"/>
                <a:cs typeface="Calibri"/>
                <a:sym typeface="Calibri"/>
              </a:rPr>
              <a:t>HVA HAR VI GJORT?</a:t>
            </a:r>
            <a:endParaRPr sz="8000" b="1">
              <a:solidFill>
                <a:srgbClr val="FFC000"/>
              </a:solidFill>
            </a:endParaRPr>
          </a:p>
        </p:txBody>
      </p:sp>
      <p:grpSp>
        <p:nvGrpSpPr>
          <p:cNvPr id="197" name="Google Shape;197;p6"/>
          <p:cNvGrpSpPr/>
          <p:nvPr/>
        </p:nvGrpSpPr>
        <p:grpSpPr>
          <a:xfrm>
            <a:off x="1727196" y="1656990"/>
            <a:ext cx="8771246" cy="883010"/>
            <a:chOff x="1316182" y="1822201"/>
            <a:chExt cx="9700161" cy="1219267"/>
          </a:xfrm>
        </p:grpSpPr>
        <p:sp>
          <p:nvSpPr>
            <p:cNvPr id="198" name="Google Shape;198;p6"/>
            <p:cNvSpPr/>
            <p:nvPr/>
          </p:nvSpPr>
          <p:spPr>
            <a:xfrm>
              <a:off x="1316182" y="1822201"/>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199" name="Google Shape;199;p6"/>
            <p:cNvSpPr txBox="1"/>
            <p:nvPr/>
          </p:nvSpPr>
          <p:spPr>
            <a:xfrm>
              <a:off x="1454067" y="1914699"/>
              <a:ext cx="9424390" cy="106245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b-NO" sz="2200" dirty="0">
                  <a:solidFill>
                    <a:srgbClr val="9CC2E5"/>
                  </a:solidFill>
                  <a:latin typeface="Calibri"/>
                  <a:ea typeface="Calibri"/>
                  <a:cs typeface="Calibri"/>
                  <a:sym typeface="Calibri"/>
                </a:rPr>
                <a:t>LA</a:t>
              </a:r>
              <a:r>
                <a:rPr lang="no-NO" sz="2200" b="0" i="0" u="none" strike="noStrike" cap="none" dirty="0">
                  <a:solidFill>
                    <a:srgbClr val="9CC2E5"/>
                  </a:solidFill>
                  <a:latin typeface="Calibri"/>
                  <a:ea typeface="Calibri"/>
                  <a:cs typeface="Calibri"/>
                  <a:sym typeface="Calibri"/>
                </a:rPr>
                <a:t> har hatt møter med Espen Ytreberg på starten og underveis for å  definere målet og dele strukturen/tviler. </a:t>
              </a:r>
              <a:endParaRPr sz="1400" b="0" i="0" u="none" strike="noStrike" cap="none" dirty="0">
                <a:solidFill>
                  <a:srgbClr val="000000"/>
                </a:solidFill>
                <a:latin typeface="Arial"/>
                <a:ea typeface="Arial"/>
                <a:cs typeface="Arial"/>
                <a:sym typeface="Arial"/>
              </a:endParaRPr>
            </a:p>
          </p:txBody>
        </p:sp>
      </p:grpSp>
      <p:grpSp>
        <p:nvGrpSpPr>
          <p:cNvPr id="200" name="Google Shape;200;p6"/>
          <p:cNvGrpSpPr/>
          <p:nvPr/>
        </p:nvGrpSpPr>
        <p:grpSpPr>
          <a:xfrm>
            <a:off x="1710377" y="2876257"/>
            <a:ext cx="8771246" cy="883010"/>
            <a:chOff x="1316182" y="3360693"/>
            <a:chExt cx="9700161" cy="1219267"/>
          </a:xfrm>
        </p:grpSpPr>
        <p:sp>
          <p:nvSpPr>
            <p:cNvPr id="201" name="Google Shape;201;p6"/>
            <p:cNvSpPr/>
            <p:nvPr/>
          </p:nvSpPr>
          <p:spPr>
            <a:xfrm>
              <a:off x="1316182" y="3360693"/>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202" name="Google Shape;202;p6"/>
            <p:cNvSpPr txBox="1"/>
            <p:nvPr/>
          </p:nvSpPr>
          <p:spPr>
            <a:xfrm>
              <a:off x="1454067" y="3708716"/>
              <a:ext cx="8190675" cy="430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a:solidFill>
                    <a:srgbClr val="9CC2E5"/>
                  </a:solidFill>
                  <a:latin typeface="Calibri"/>
                  <a:ea typeface="Calibri"/>
                  <a:cs typeface="Calibri"/>
                  <a:sym typeface="Calibri"/>
                </a:rPr>
                <a:t>Hver LA har strukturert innholdet til workshops selv.</a:t>
              </a:r>
              <a:endParaRPr sz="1400" b="0" i="0" u="none" strike="noStrike" cap="none">
                <a:solidFill>
                  <a:srgbClr val="000000"/>
                </a:solidFill>
                <a:latin typeface="Arial"/>
                <a:ea typeface="Arial"/>
                <a:cs typeface="Arial"/>
                <a:sym typeface="Arial"/>
              </a:endParaRPr>
            </a:p>
          </p:txBody>
        </p:sp>
      </p:grpSp>
      <p:grpSp>
        <p:nvGrpSpPr>
          <p:cNvPr id="203" name="Google Shape;203;p6"/>
          <p:cNvGrpSpPr/>
          <p:nvPr/>
        </p:nvGrpSpPr>
        <p:grpSpPr>
          <a:xfrm>
            <a:off x="1727196" y="4194950"/>
            <a:ext cx="8771246" cy="883010"/>
            <a:chOff x="1316182" y="4862660"/>
            <a:chExt cx="9700161" cy="1219267"/>
          </a:xfrm>
        </p:grpSpPr>
        <p:sp>
          <p:nvSpPr>
            <p:cNvPr id="204" name="Google Shape;204;p6"/>
            <p:cNvSpPr/>
            <p:nvPr/>
          </p:nvSpPr>
          <p:spPr>
            <a:xfrm>
              <a:off x="1316182" y="4862660"/>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205" name="Google Shape;205;p6"/>
            <p:cNvSpPr txBox="1"/>
            <p:nvPr/>
          </p:nvSpPr>
          <p:spPr>
            <a:xfrm>
              <a:off x="1454067" y="4961295"/>
              <a:ext cx="8981703" cy="106239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dirty="0">
                  <a:solidFill>
                    <a:srgbClr val="2E75B5"/>
                  </a:solidFill>
                  <a:latin typeface="Calibri"/>
                  <a:ea typeface="Calibri"/>
                  <a:cs typeface="Calibri"/>
                  <a:sym typeface="Calibri"/>
                </a:rPr>
                <a:t>LA har tatt kontakt med studenter, arrangert og jobbet med </a:t>
              </a:r>
              <a:r>
                <a:rPr lang="nb-NO" sz="2200" b="0" i="0" u="none" strike="noStrike" cap="none" dirty="0">
                  <a:solidFill>
                    <a:srgbClr val="2E75B5"/>
                  </a:solidFill>
                  <a:latin typeface="Calibri"/>
                  <a:ea typeface="Calibri"/>
                  <a:cs typeface="Calibri"/>
                  <a:sym typeface="Calibri"/>
                </a:rPr>
                <a:t>fire</a:t>
              </a:r>
              <a:r>
                <a:rPr lang="no-NO" sz="2200" b="0" i="0" u="none" strike="noStrike" cap="none" dirty="0">
                  <a:solidFill>
                    <a:srgbClr val="2E75B5"/>
                  </a:solidFill>
                  <a:latin typeface="Calibri"/>
                  <a:ea typeface="Calibri"/>
                  <a:cs typeface="Calibri"/>
                  <a:sym typeface="Calibri"/>
                </a:rPr>
                <a:t> workshops og </a:t>
              </a:r>
              <a:r>
                <a:rPr lang="nb-NO" sz="2200" b="0" i="0" u="none" strike="noStrike" cap="none" dirty="0">
                  <a:solidFill>
                    <a:srgbClr val="2E75B5"/>
                  </a:solidFill>
                  <a:latin typeface="Calibri"/>
                  <a:ea typeface="Calibri"/>
                  <a:cs typeface="Calibri"/>
                  <a:sym typeface="Calibri"/>
                </a:rPr>
                <a:t>fire</a:t>
              </a:r>
              <a:r>
                <a:rPr lang="no-NO" sz="2200" b="0" i="0" u="none" strike="noStrike" cap="none" dirty="0">
                  <a:solidFill>
                    <a:srgbClr val="2E75B5"/>
                  </a:solidFill>
                  <a:latin typeface="Calibri"/>
                  <a:ea typeface="Calibri"/>
                  <a:cs typeface="Calibri"/>
                  <a:sym typeface="Calibri"/>
                </a:rPr>
                <a:t> grupper hver.</a:t>
              </a:r>
              <a:endParaRPr sz="1400" b="0" i="0" u="none" strike="noStrike" cap="none" dirty="0">
                <a:solidFill>
                  <a:srgbClr val="000000"/>
                </a:solidFill>
                <a:latin typeface="Arial"/>
                <a:ea typeface="Arial"/>
                <a:cs typeface="Arial"/>
                <a:sym typeface="Arial"/>
              </a:endParaRPr>
            </a:p>
          </p:txBody>
        </p:sp>
      </p:grpSp>
      <p:grpSp>
        <p:nvGrpSpPr>
          <p:cNvPr id="206" name="Google Shape;206;p6"/>
          <p:cNvGrpSpPr/>
          <p:nvPr/>
        </p:nvGrpSpPr>
        <p:grpSpPr>
          <a:xfrm>
            <a:off x="1727196" y="5414469"/>
            <a:ext cx="8771246" cy="883010"/>
            <a:chOff x="1316182" y="6437677"/>
            <a:chExt cx="9700161" cy="1219267"/>
          </a:xfrm>
        </p:grpSpPr>
        <p:sp>
          <p:nvSpPr>
            <p:cNvPr id="207" name="Google Shape;207;p6"/>
            <p:cNvSpPr/>
            <p:nvPr/>
          </p:nvSpPr>
          <p:spPr>
            <a:xfrm>
              <a:off x="1316182" y="6437677"/>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208" name="Google Shape;208;p6"/>
            <p:cNvSpPr txBox="1"/>
            <p:nvPr/>
          </p:nvSpPr>
          <p:spPr>
            <a:xfrm>
              <a:off x="1503545" y="6785700"/>
              <a:ext cx="8882743" cy="430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a:solidFill>
                    <a:srgbClr val="1E4E79"/>
                  </a:solidFill>
                  <a:latin typeface="Calibri"/>
                  <a:ea typeface="Calibri"/>
                  <a:cs typeface="Calibri"/>
                  <a:sym typeface="Calibri"/>
                </a:rPr>
                <a:t>LA har rapportert utviklingene.</a:t>
              </a:r>
              <a:endParaRPr sz="1400" b="0" i="0" u="none" strike="noStrike" cap="none">
                <a:solidFill>
                  <a:srgbClr val="000000"/>
                </a:solidFill>
                <a:latin typeface="Arial"/>
                <a:ea typeface="Arial"/>
                <a:cs typeface="Arial"/>
                <a:sym typeface="Arial"/>
              </a:endParaRPr>
            </a:p>
          </p:txBody>
        </p:sp>
      </p:grpSp>
      <p:grpSp>
        <p:nvGrpSpPr>
          <p:cNvPr id="209" name="Google Shape;209;p6"/>
          <p:cNvGrpSpPr/>
          <p:nvPr/>
        </p:nvGrpSpPr>
        <p:grpSpPr>
          <a:xfrm>
            <a:off x="9640955" y="1355811"/>
            <a:ext cx="9459040" cy="1278474"/>
            <a:chOff x="1181272" y="1459269"/>
            <a:chExt cx="9459040" cy="1278474"/>
          </a:xfrm>
        </p:grpSpPr>
        <p:sp>
          <p:nvSpPr>
            <p:cNvPr id="210" name="Google Shape;210;p6"/>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1" name="Google Shape;211;p6"/>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9CC2E5"/>
                  </a:solidFill>
                  <a:latin typeface="Calibri"/>
                  <a:ea typeface="Calibri"/>
                  <a:cs typeface="Calibri"/>
                  <a:sym typeface="Calibri"/>
                </a:rPr>
                <a:t>1</a:t>
              </a:r>
              <a:endParaRPr sz="1800" b="0" i="0" u="none" strike="noStrike" cap="none">
                <a:solidFill>
                  <a:srgbClr val="9CC2E5"/>
                </a:solidFill>
                <a:latin typeface="Calibri"/>
                <a:ea typeface="Calibri"/>
                <a:cs typeface="Calibri"/>
                <a:sym typeface="Calibri"/>
              </a:endParaRPr>
            </a:p>
          </p:txBody>
        </p:sp>
      </p:grpSp>
      <p:grpSp>
        <p:nvGrpSpPr>
          <p:cNvPr id="212" name="Google Shape;212;p6"/>
          <p:cNvGrpSpPr/>
          <p:nvPr/>
        </p:nvGrpSpPr>
        <p:grpSpPr>
          <a:xfrm>
            <a:off x="9626438" y="2690716"/>
            <a:ext cx="9459040" cy="1278474"/>
            <a:chOff x="1181272" y="1459269"/>
            <a:chExt cx="9459040" cy="1278474"/>
          </a:xfrm>
        </p:grpSpPr>
        <p:sp>
          <p:nvSpPr>
            <p:cNvPr id="213" name="Google Shape;213;p6"/>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4" name="Google Shape;214;p6"/>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2E75B5"/>
                  </a:solidFill>
                  <a:latin typeface="Calibri"/>
                  <a:ea typeface="Calibri"/>
                  <a:cs typeface="Calibri"/>
                  <a:sym typeface="Calibri"/>
                </a:rPr>
                <a:t>2</a:t>
              </a:r>
              <a:endParaRPr sz="1800" b="0" i="0" u="none" strike="noStrike" cap="none">
                <a:solidFill>
                  <a:srgbClr val="2E75B5"/>
                </a:solidFill>
                <a:latin typeface="Calibri"/>
                <a:ea typeface="Calibri"/>
                <a:cs typeface="Calibri"/>
                <a:sym typeface="Calibri"/>
              </a:endParaRPr>
            </a:p>
          </p:txBody>
        </p:sp>
      </p:grpSp>
      <p:grpSp>
        <p:nvGrpSpPr>
          <p:cNvPr id="215" name="Google Shape;215;p6"/>
          <p:cNvGrpSpPr/>
          <p:nvPr/>
        </p:nvGrpSpPr>
        <p:grpSpPr>
          <a:xfrm>
            <a:off x="9626438" y="4007633"/>
            <a:ext cx="9459040" cy="1278474"/>
            <a:chOff x="1181272" y="1459269"/>
            <a:chExt cx="9459040" cy="1278474"/>
          </a:xfrm>
        </p:grpSpPr>
        <p:sp>
          <p:nvSpPr>
            <p:cNvPr id="216" name="Google Shape;216;p6"/>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7" name="Google Shape;217;p6"/>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1E4E79"/>
                  </a:solidFill>
                  <a:latin typeface="Calibri"/>
                  <a:ea typeface="Calibri"/>
                  <a:cs typeface="Calibri"/>
                  <a:sym typeface="Calibri"/>
                </a:rPr>
                <a:t>3</a:t>
              </a:r>
              <a:endParaRPr sz="1800" b="0" i="0" u="none" strike="noStrike" cap="none">
                <a:solidFill>
                  <a:srgbClr val="1E4E79"/>
                </a:solidFill>
                <a:latin typeface="Calibri"/>
                <a:ea typeface="Calibri"/>
                <a:cs typeface="Calibri"/>
                <a:sym typeface="Calibri"/>
              </a:endParaRPr>
            </a:p>
          </p:txBody>
        </p:sp>
      </p:grpSp>
      <p:grpSp>
        <p:nvGrpSpPr>
          <p:cNvPr id="218" name="Google Shape;218;p6"/>
          <p:cNvGrpSpPr/>
          <p:nvPr/>
        </p:nvGrpSpPr>
        <p:grpSpPr>
          <a:xfrm>
            <a:off x="1179119" y="5325179"/>
            <a:ext cx="9459040" cy="1278474"/>
            <a:chOff x="1181272" y="1459269"/>
            <a:chExt cx="9459040" cy="1278474"/>
          </a:xfrm>
        </p:grpSpPr>
        <p:sp>
          <p:nvSpPr>
            <p:cNvPr id="219" name="Google Shape;219;p6"/>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0" name="Google Shape;220;p6"/>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002060"/>
                  </a:solidFill>
                  <a:latin typeface="Calibri"/>
                  <a:ea typeface="Calibri"/>
                  <a:cs typeface="Calibri"/>
                  <a:sym typeface="Calibri"/>
                </a:rPr>
                <a:t>4</a:t>
              </a:r>
              <a:endParaRPr sz="1800" b="0" i="0" u="none" strike="noStrike" cap="none">
                <a:solidFill>
                  <a:srgbClr val="002060"/>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7"/>
          <p:cNvPicPr preferRelativeResize="0"/>
          <p:nvPr/>
        </p:nvPicPr>
        <p:blipFill rotWithShape="1">
          <a:blip r:embed="rId3">
            <a:alphaModFix/>
          </a:blip>
          <a:srcRect/>
          <a:stretch/>
        </p:blipFill>
        <p:spPr>
          <a:xfrm>
            <a:off x="0" y="-26957"/>
            <a:ext cx="12192000" cy="8128000"/>
          </a:xfrm>
          <a:prstGeom prst="rect">
            <a:avLst/>
          </a:prstGeom>
          <a:noFill/>
          <a:ln>
            <a:noFill/>
          </a:ln>
        </p:spPr>
      </p:pic>
      <p:sp>
        <p:nvSpPr>
          <p:cNvPr id="226" name="Google Shape;226;p7"/>
          <p:cNvSpPr txBox="1">
            <a:spLocks noGrp="1"/>
          </p:cNvSpPr>
          <p:nvPr>
            <p:ph type="subTitle" idx="1"/>
          </p:nvPr>
        </p:nvSpPr>
        <p:spPr>
          <a:xfrm>
            <a:off x="1524000" y="287604"/>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FC000"/>
              </a:buClr>
              <a:buSzPts val="6600"/>
              <a:buNone/>
            </a:pPr>
            <a:r>
              <a:rPr lang="no-NO" sz="6600" b="1">
                <a:solidFill>
                  <a:srgbClr val="FFC000"/>
                </a:solidFill>
                <a:latin typeface="Calibri"/>
                <a:ea typeface="Calibri"/>
                <a:cs typeface="Calibri"/>
                <a:sym typeface="Calibri"/>
              </a:rPr>
              <a:t>HVA HAR VI GJORT?</a:t>
            </a:r>
            <a:endParaRPr sz="8000" b="1">
              <a:solidFill>
                <a:srgbClr val="FFC000"/>
              </a:solidFill>
            </a:endParaRPr>
          </a:p>
        </p:txBody>
      </p:sp>
      <p:grpSp>
        <p:nvGrpSpPr>
          <p:cNvPr id="227" name="Google Shape;227;p7"/>
          <p:cNvGrpSpPr/>
          <p:nvPr/>
        </p:nvGrpSpPr>
        <p:grpSpPr>
          <a:xfrm>
            <a:off x="1727196" y="1656990"/>
            <a:ext cx="8771246" cy="883010"/>
            <a:chOff x="1316182" y="1822201"/>
            <a:chExt cx="9700161" cy="1219267"/>
          </a:xfrm>
        </p:grpSpPr>
        <p:sp>
          <p:nvSpPr>
            <p:cNvPr id="228" name="Google Shape;228;p7"/>
            <p:cNvSpPr/>
            <p:nvPr/>
          </p:nvSpPr>
          <p:spPr>
            <a:xfrm>
              <a:off x="1316182" y="1822201"/>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229" name="Google Shape;229;p7"/>
            <p:cNvSpPr txBox="1"/>
            <p:nvPr/>
          </p:nvSpPr>
          <p:spPr>
            <a:xfrm>
              <a:off x="1454067" y="1914699"/>
              <a:ext cx="9424390" cy="106245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b-NO" sz="2200" dirty="0">
                  <a:solidFill>
                    <a:srgbClr val="9CC2E5"/>
                  </a:solidFill>
                  <a:latin typeface="Calibri"/>
                  <a:ea typeface="Calibri"/>
                  <a:cs typeface="Calibri"/>
                  <a:sym typeface="Calibri"/>
                </a:rPr>
                <a:t>LA</a:t>
              </a:r>
              <a:r>
                <a:rPr lang="no-NO" sz="2200" b="0" i="0" u="none" strike="noStrike" cap="none" dirty="0">
                  <a:solidFill>
                    <a:srgbClr val="9CC2E5"/>
                  </a:solidFill>
                  <a:latin typeface="Calibri"/>
                  <a:ea typeface="Calibri"/>
                  <a:cs typeface="Calibri"/>
                  <a:sym typeface="Calibri"/>
                </a:rPr>
                <a:t> har hatt møter med Espen Ytreberg på starten og underveis for å  definere målet og dele strukturen/tviler. </a:t>
              </a:r>
              <a:endParaRPr sz="1400" b="0" i="0" u="none" strike="noStrike" cap="none" dirty="0">
                <a:solidFill>
                  <a:srgbClr val="000000"/>
                </a:solidFill>
                <a:latin typeface="Arial"/>
                <a:ea typeface="Arial"/>
                <a:cs typeface="Arial"/>
                <a:sym typeface="Arial"/>
              </a:endParaRPr>
            </a:p>
          </p:txBody>
        </p:sp>
      </p:grpSp>
      <p:grpSp>
        <p:nvGrpSpPr>
          <p:cNvPr id="230" name="Google Shape;230;p7"/>
          <p:cNvGrpSpPr/>
          <p:nvPr/>
        </p:nvGrpSpPr>
        <p:grpSpPr>
          <a:xfrm>
            <a:off x="1710377" y="2876257"/>
            <a:ext cx="8771246" cy="883010"/>
            <a:chOff x="1316182" y="3360693"/>
            <a:chExt cx="9700161" cy="1219267"/>
          </a:xfrm>
        </p:grpSpPr>
        <p:sp>
          <p:nvSpPr>
            <p:cNvPr id="231" name="Google Shape;231;p7"/>
            <p:cNvSpPr/>
            <p:nvPr/>
          </p:nvSpPr>
          <p:spPr>
            <a:xfrm>
              <a:off x="1316182" y="3360693"/>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232" name="Google Shape;232;p7"/>
            <p:cNvSpPr txBox="1"/>
            <p:nvPr/>
          </p:nvSpPr>
          <p:spPr>
            <a:xfrm>
              <a:off x="1454067" y="3708716"/>
              <a:ext cx="8190675" cy="430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a:solidFill>
                    <a:srgbClr val="9CC2E5"/>
                  </a:solidFill>
                  <a:latin typeface="Calibri"/>
                  <a:ea typeface="Calibri"/>
                  <a:cs typeface="Calibri"/>
                  <a:sym typeface="Calibri"/>
                </a:rPr>
                <a:t>Hver LA har strukturert innholdet til workshops selv.</a:t>
              </a:r>
              <a:endParaRPr sz="1400" b="0" i="0" u="none" strike="noStrike" cap="none">
                <a:solidFill>
                  <a:srgbClr val="000000"/>
                </a:solidFill>
                <a:latin typeface="Arial"/>
                <a:ea typeface="Arial"/>
                <a:cs typeface="Arial"/>
                <a:sym typeface="Arial"/>
              </a:endParaRPr>
            </a:p>
          </p:txBody>
        </p:sp>
      </p:grpSp>
      <p:grpSp>
        <p:nvGrpSpPr>
          <p:cNvPr id="233" name="Google Shape;233;p7"/>
          <p:cNvGrpSpPr/>
          <p:nvPr/>
        </p:nvGrpSpPr>
        <p:grpSpPr>
          <a:xfrm>
            <a:off x="1727196" y="4194950"/>
            <a:ext cx="8771246" cy="883010"/>
            <a:chOff x="1316182" y="4862660"/>
            <a:chExt cx="9700161" cy="1219267"/>
          </a:xfrm>
        </p:grpSpPr>
        <p:sp>
          <p:nvSpPr>
            <p:cNvPr id="234" name="Google Shape;234;p7"/>
            <p:cNvSpPr/>
            <p:nvPr/>
          </p:nvSpPr>
          <p:spPr>
            <a:xfrm>
              <a:off x="1316182" y="4862660"/>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235" name="Google Shape;235;p7"/>
            <p:cNvSpPr txBox="1"/>
            <p:nvPr/>
          </p:nvSpPr>
          <p:spPr>
            <a:xfrm>
              <a:off x="1454067" y="4961295"/>
              <a:ext cx="8981703" cy="1062395"/>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dirty="0">
                  <a:solidFill>
                    <a:srgbClr val="2E75B5"/>
                  </a:solidFill>
                  <a:latin typeface="Calibri"/>
                  <a:ea typeface="Calibri"/>
                  <a:cs typeface="Calibri"/>
                  <a:sym typeface="Calibri"/>
                </a:rPr>
                <a:t>LA har tatt kontakt med studenter, arrangert og jobbet med </a:t>
              </a:r>
              <a:r>
                <a:rPr lang="nb-NO" sz="2200" b="0" i="0" u="none" strike="noStrike" cap="none" dirty="0">
                  <a:solidFill>
                    <a:srgbClr val="2E75B5"/>
                  </a:solidFill>
                  <a:latin typeface="Calibri"/>
                  <a:ea typeface="Calibri"/>
                  <a:cs typeface="Calibri"/>
                  <a:sym typeface="Calibri"/>
                </a:rPr>
                <a:t>fire</a:t>
              </a:r>
              <a:r>
                <a:rPr lang="no-NO" sz="2200" b="0" i="0" u="none" strike="noStrike" cap="none" dirty="0">
                  <a:solidFill>
                    <a:srgbClr val="2E75B5"/>
                  </a:solidFill>
                  <a:latin typeface="Calibri"/>
                  <a:ea typeface="Calibri"/>
                  <a:cs typeface="Calibri"/>
                  <a:sym typeface="Calibri"/>
                </a:rPr>
                <a:t> </a:t>
              </a:r>
              <a:r>
                <a:rPr lang="no-NO" sz="2200" b="0" i="0" u="none" strike="noStrike" cap="none" dirty="0" err="1">
                  <a:solidFill>
                    <a:srgbClr val="2E75B5"/>
                  </a:solidFill>
                  <a:latin typeface="Calibri"/>
                  <a:ea typeface="Calibri"/>
                  <a:cs typeface="Calibri"/>
                  <a:sym typeface="Calibri"/>
                </a:rPr>
                <a:t>workshop</a:t>
              </a:r>
              <a:r>
                <a:rPr lang="nb-NO" sz="2200" b="0" i="0" u="none" strike="noStrike" cap="none" dirty="0" err="1">
                  <a:solidFill>
                    <a:srgbClr val="2E75B5"/>
                  </a:solidFill>
                  <a:latin typeface="Calibri"/>
                  <a:ea typeface="Calibri"/>
                  <a:cs typeface="Calibri"/>
                  <a:sym typeface="Calibri"/>
                </a:rPr>
                <a:t>per</a:t>
              </a:r>
              <a:r>
                <a:rPr lang="no-NO" sz="2200" b="0" i="0" u="none" strike="noStrike" cap="none" dirty="0">
                  <a:solidFill>
                    <a:srgbClr val="2E75B5"/>
                  </a:solidFill>
                  <a:latin typeface="Calibri"/>
                  <a:ea typeface="Calibri"/>
                  <a:cs typeface="Calibri"/>
                  <a:sym typeface="Calibri"/>
                </a:rPr>
                <a:t> og </a:t>
              </a:r>
              <a:r>
                <a:rPr lang="nb-NO" sz="2200" b="0" i="0" u="none" strike="noStrike" cap="none" dirty="0">
                  <a:solidFill>
                    <a:srgbClr val="2E75B5"/>
                  </a:solidFill>
                  <a:latin typeface="Calibri"/>
                  <a:ea typeface="Calibri"/>
                  <a:cs typeface="Calibri"/>
                  <a:sym typeface="Calibri"/>
                </a:rPr>
                <a:t>fire</a:t>
              </a:r>
              <a:r>
                <a:rPr lang="no-NO" sz="2200" b="0" i="0" u="none" strike="noStrike" cap="none" dirty="0">
                  <a:solidFill>
                    <a:srgbClr val="2E75B5"/>
                  </a:solidFill>
                  <a:latin typeface="Calibri"/>
                  <a:ea typeface="Calibri"/>
                  <a:cs typeface="Calibri"/>
                  <a:sym typeface="Calibri"/>
                </a:rPr>
                <a:t> grupper hver.</a:t>
              </a:r>
              <a:endParaRPr sz="1400" b="0" i="0" u="none" strike="noStrike" cap="none" dirty="0">
                <a:solidFill>
                  <a:srgbClr val="000000"/>
                </a:solidFill>
                <a:latin typeface="Arial"/>
                <a:ea typeface="Arial"/>
                <a:cs typeface="Arial"/>
                <a:sym typeface="Arial"/>
              </a:endParaRPr>
            </a:p>
          </p:txBody>
        </p:sp>
      </p:grpSp>
      <p:grpSp>
        <p:nvGrpSpPr>
          <p:cNvPr id="236" name="Google Shape;236;p7"/>
          <p:cNvGrpSpPr/>
          <p:nvPr/>
        </p:nvGrpSpPr>
        <p:grpSpPr>
          <a:xfrm>
            <a:off x="1727196" y="5414469"/>
            <a:ext cx="8771246" cy="883010"/>
            <a:chOff x="1316182" y="6437677"/>
            <a:chExt cx="9700161" cy="1219267"/>
          </a:xfrm>
        </p:grpSpPr>
        <p:sp>
          <p:nvSpPr>
            <p:cNvPr id="237" name="Google Shape;237;p7"/>
            <p:cNvSpPr/>
            <p:nvPr/>
          </p:nvSpPr>
          <p:spPr>
            <a:xfrm>
              <a:off x="1316182" y="6437677"/>
              <a:ext cx="9700161" cy="1219267"/>
            </a:xfrm>
            <a:prstGeom prst="round2DiagRect">
              <a:avLst>
                <a:gd name="adj1" fmla="val 16667"/>
                <a:gd name="adj2" fmla="val 0"/>
              </a:avLst>
            </a:prstGeom>
            <a:solidFill>
              <a:schemeClr val="lt1"/>
            </a:solidFill>
            <a:ln w="12700" cap="flat" cmpd="sng">
              <a:solidFill>
                <a:srgbClr val="1C305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Calibri"/>
                <a:ea typeface="Calibri"/>
                <a:cs typeface="Calibri"/>
                <a:sym typeface="Calibri"/>
              </a:endParaRPr>
            </a:p>
          </p:txBody>
        </p:sp>
        <p:sp>
          <p:nvSpPr>
            <p:cNvPr id="238" name="Google Shape;238;p7"/>
            <p:cNvSpPr txBox="1"/>
            <p:nvPr/>
          </p:nvSpPr>
          <p:spPr>
            <a:xfrm>
              <a:off x="1503545" y="6785700"/>
              <a:ext cx="8882743" cy="430887"/>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no-NO" sz="2200" b="0" i="0" u="none" strike="noStrike" cap="none">
                  <a:solidFill>
                    <a:srgbClr val="1E4E79"/>
                  </a:solidFill>
                  <a:latin typeface="Calibri"/>
                  <a:ea typeface="Calibri"/>
                  <a:cs typeface="Calibri"/>
                  <a:sym typeface="Calibri"/>
                </a:rPr>
                <a:t>LA har rapportert utviklingene.</a:t>
              </a:r>
              <a:endParaRPr sz="1400" b="0" i="0" u="none" strike="noStrike" cap="none">
                <a:solidFill>
                  <a:srgbClr val="000000"/>
                </a:solidFill>
                <a:latin typeface="Arial"/>
                <a:ea typeface="Arial"/>
                <a:cs typeface="Arial"/>
                <a:sym typeface="Arial"/>
              </a:endParaRPr>
            </a:p>
          </p:txBody>
        </p:sp>
      </p:grpSp>
      <p:grpSp>
        <p:nvGrpSpPr>
          <p:cNvPr id="239" name="Google Shape;239;p7"/>
          <p:cNvGrpSpPr/>
          <p:nvPr/>
        </p:nvGrpSpPr>
        <p:grpSpPr>
          <a:xfrm>
            <a:off x="9640955" y="1355811"/>
            <a:ext cx="9459040" cy="1278474"/>
            <a:chOff x="1181272" y="1459269"/>
            <a:chExt cx="9459040" cy="1278474"/>
          </a:xfrm>
        </p:grpSpPr>
        <p:sp>
          <p:nvSpPr>
            <p:cNvPr id="240" name="Google Shape;240;p7"/>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1" name="Google Shape;241;p7"/>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9CC2E5"/>
                  </a:solidFill>
                  <a:latin typeface="Calibri"/>
                  <a:ea typeface="Calibri"/>
                  <a:cs typeface="Calibri"/>
                  <a:sym typeface="Calibri"/>
                </a:rPr>
                <a:t>1</a:t>
              </a:r>
              <a:endParaRPr sz="1800" b="0" i="0" u="none" strike="noStrike" cap="none">
                <a:solidFill>
                  <a:srgbClr val="9CC2E5"/>
                </a:solidFill>
                <a:latin typeface="Calibri"/>
                <a:ea typeface="Calibri"/>
                <a:cs typeface="Calibri"/>
                <a:sym typeface="Calibri"/>
              </a:endParaRPr>
            </a:p>
          </p:txBody>
        </p:sp>
      </p:grpSp>
      <p:grpSp>
        <p:nvGrpSpPr>
          <p:cNvPr id="242" name="Google Shape;242;p7"/>
          <p:cNvGrpSpPr/>
          <p:nvPr/>
        </p:nvGrpSpPr>
        <p:grpSpPr>
          <a:xfrm>
            <a:off x="9626438" y="2690716"/>
            <a:ext cx="9459040" cy="1278474"/>
            <a:chOff x="1181272" y="1459269"/>
            <a:chExt cx="9459040" cy="1278474"/>
          </a:xfrm>
        </p:grpSpPr>
        <p:sp>
          <p:nvSpPr>
            <p:cNvPr id="243" name="Google Shape;243;p7"/>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4" name="Google Shape;244;p7"/>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2E75B5"/>
                  </a:solidFill>
                  <a:latin typeface="Calibri"/>
                  <a:ea typeface="Calibri"/>
                  <a:cs typeface="Calibri"/>
                  <a:sym typeface="Calibri"/>
                </a:rPr>
                <a:t>2</a:t>
              </a:r>
              <a:endParaRPr sz="1800" b="0" i="0" u="none" strike="noStrike" cap="none">
                <a:solidFill>
                  <a:srgbClr val="2E75B5"/>
                </a:solidFill>
                <a:latin typeface="Calibri"/>
                <a:ea typeface="Calibri"/>
                <a:cs typeface="Calibri"/>
                <a:sym typeface="Calibri"/>
              </a:endParaRPr>
            </a:p>
          </p:txBody>
        </p:sp>
      </p:grpSp>
      <p:grpSp>
        <p:nvGrpSpPr>
          <p:cNvPr id="245" name="Google Shape;245;p7"/>
          <p:cNvGrpSpPr/>
          <p:nvPr/>
        </p:nvGrpSpPr>
        <p:grpSpPr>
          <a:xfrm>
            <a:off x="9626438" y="4007633"/>
            <a:ext cx="9459040" cy="1278474"/>
            <a:chOff x="1181272" y="1459269"/>
            <a:chExt cx="9459040" cy="1278474"/>
          </a:xfrm>
        </p:grpSpPr>
        <p:sp>
          <p:nvSpPr>
            <p:cNvPr id="246" name="Google Shape;246;p7"/>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7" name="Google Shape;247;p7"/>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1E4E79"/>
                  </a:solidFill>
                  <a:latin typeface="Calibri"/>
                  <a:ea typeface="Calibri"/>
                  <a:cs typeface="Calibri"/>
                  <a:sym typeface="Calibri"/>
                </a:rPr>
                <a:t>3</a:t>
              </a:r>
              <a:endParaRPr sz="1800" b="0" i="0" u="none" strike="noStrike" cap="none">
                <a:solidFill>
                  <a:srgbClr val="1E4E79"/>
                </a:solidFill>
                <a:latin typeface="Calibri"/>
                <a:ea typeface="Calibri"/>
                <a:cs typeface="Calibri"/>
                <a:sym typeface="Calibri"/>
              </a:endParaRPr>
            </a:p>
          </p:txBody>
        </p:sp>
      </p:grpSp>
      <p:grpSp>
        <p:nvGrpSpPr>
          <p:cNvPr id="248" name="Google Shape;248;p7"/>
          <p:cNvGrpSpPr/>
          <p:nvPr/>
        </p:nvGrpSpPr>
        <p:grpSpPr>
          <a:xfrm>
            <a:off x="9626440" y="5325179"/>
            <a:ext cx="9459040" cy="1278474"/>
            <a:chOff x="1181272" y="1459269"/>
            <a:chExt cx="9459040" cy="1278474"/>
          </a:xfrm>
        </p:grpSpPr>
        <p:sp>
          <p:nvSpPr>
            <p:cNvPr id="249" name="Google Shape;249;p7"/>
            <p:cNvSpPr/>
            <p:nvPr/>
          </p:nvSpPr>
          <p:spPr>
            <a:xfrm>
              <a:off x="1181272" y="1459269"/>
              <a:ext cx="9317169" cy="1219267"/>
            </a:xfrm>
            <a:prstGeom prst="rect">
              <a:avLst/>
            </a:prstGeom>
            <a:solidFill>
              <a:schemeClr val="accent1">
                <a:alpha val="29019"/>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0" name="Google Shape;250;p7"/>
            <p:cNvSpPr txBox="1"/>
            <p:nvPr/>
          </p:nvSpPr>
          <p:spPr>
            <a:xfrm>
              <a:off x="1693558" y="1537414"/>
              <a:ext cx="8946754" cy="1200329"/>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7200"/>
                <a:buFont typeface="Arial"/>
                <a:buNone/>
              </a:pPr>
              <a:r>
                <a:rPr lang="no-NO" sz="7200" b="0" i="0" u="none" strike="noStrike" cap="none">
                  <a:solidFill>
                    <a:srgbClr val="002060"/>
                  </a:solidFill>
                  <a:latin typeface="Calibri"/>
                  <a:ea typeface="Calibri"/>
                  <a:cs typeface="Calibri"/>
                  <a:sym typeface="Calibri"/>
                </a:rPr>
                <a:t>4</a:t>
              </a:r>
              <a:endParaRPr sz="1800" b="0" i="0" u="none" strike="noStrike" cap="none">
                <a:solidFill>
                  <a:srgbClr val="002060"/>
                </a:solidFill>
                <a:latin typeface="Calibri"/>
                <a:ea typeface="Calibri"/>
                <a:cs typeface="Calibri"/>
                <a:sym typeface="Calibri"/>
              </a:endParaRPr>
            </a:p>
          </p:txBody>
        </p:sp>
      </p:gr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magine 10">
            <a:extLst>
              <a:ext uri="{FF2B5EF4-FFF2-40B4-BE49-F238E27FC236}">
                <a16:creationId xmlns:a16="http://schemas.microsoft.com/office/drawing/2014/main" id="{3A178A04-63D6-7146-C92B-305D963439DC}"/>
              </a:ext>
            </a:extLst>
          </p:cNvPr>
          <p:cNvPicPr>
            <a:picLocks noChangeAspect="1"/>
          </p:cNvPicPr>
          <p:nvPr/>
        </p:nvPicPr>
        <p:blipFill>
          <a:blip r:embed="rId3"/>
          <a:stretch>
            <a:fillRect/>
          </a:stretch>
        </p:blipFill>
        <p:spPr>
          <a:xfrm>
            <a:off x="0" y="0"/>
            <a:ext cx="12192000" cy="9144000"/>
          </a:xfrm>
          <a:prstGeom prst="rect">
            <a:avLst/>
          </a:prstGeom>
        </p:spPr>
      </p:pic>
      <p:sp>
        <p:nvSpPr>
          <p:cNvPr id="13" name="Anello 12">
            <a:extLst>
              <a:ext uri="{FF2B5EF4-FFF2-40B4-BE49-F238E27FC236}">
                <a16:creationId xmlns:a16="http://schemas.microsoft.com/office/drawing/2014/main" id="{00500F62-5C63-8E27-06F4-01C6EE93FD67}"/>
              </a:ext>
            </a:extLst>
          </p:cNvPr>
          <p:cNvSpPr/>
          <p:nvPr/>
        </p:nvSpPr>
        <p:spPr>
          <a:xfrm>
            <a:off x="2549896" y="1560409"/>
            <a:ext cx="2532413" cy="2444558"/>
          </a:xfrm>
          <a:prstGeom prst="donut">
            <a:avLst>
              <a:gd name="adj" fmla="val 10135"/>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0" name="Anello 19">
            <a:extLst>
              <a:ext uri="{FF2B5EF4-FFF2-40B4-BE49-F238E27FC236}">
                <a16:creationId xmlns:a16="http://schemas.microsoft.com/office/drawing/2014/main" id="{FEFB0161-DDBF-0B6E-E078-6F786140A670}"/>
              </a:ext>
            </a:extLst>
          </p:cNvPr>
          <p:cNvSpPr/>
          <p:nvPr/>
        </p:nvSpPr>
        <p:spPr>
          <a:xfrm>
            <a:off x="4835895" y="1545895"/>
            <a:ext cx="2532413" cy="2444558"/>
          </a:xfrm>
          <a:prstGeom prst="donut">
            <a:avLst>
              <a:gd name="adj" fmla="val 10135"/>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1" name="Anello 20">
            <a:extLst>
              <a:ext uri="{FF2B5EF4-FFF2-40B4-BE49-F238E27FC236}">
                <a16:creationId xmlns:a16="http://schemas.microsoft.com/office/drawing/2014/main" id="{C70CB26D-3038-0AB4-F59A-F499BC039DD7}"/>
              </a:ext>
            </a:extLst>
          </p:cNvPr>
          <p:cNvSpPr/>
          <p:nvPr/>
        </p:nvSpPr>
        <p:spPr>
          <a:xfrm>
            <a:off x="7121894" y="1536803"/>
            <a:ext cx="2532413" cy="2444558"/>
          </a:xfrm>
          <a:prstGeom prst="donut">
            <a:avLst>
              <a:gd name="adj" fmla="val 10135"/>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grpSp>
        <p:nvGrpSpPr>
          <p:cNvPr id="7" name="Gruppo 6">
            <a:extLst>
              <a:ext uri="{FF2B5EF4-FFF2-40B4-BE49-F238E27FC236}">
                <a16:creationId xmlns:a16="http://schemas.microsoft.com/office/drawing/2014/main" id="{A66A6E1A-A732-7819-1F84-D87318A4AC4C}"/>
              </a:ext>
            </a:extLst>
          </p:cNvPr>
          <p:cNvGrpSpPr/>
          <p:nvPr/>
        </p:nvGrpSpPr>
        <p:grpSpPr>
          <a:xfrm>
            <a:off x="2526153" y="1527713"/>
            <a:ext cx="7139694" cy="2477255"/>
            <a:chOff x="1365009" y="1106800"/>
            <a:chExt cx="7139694" cy="2477255"/>
          </a:xfrm>
        </p:grpSpPr>
        <p:sp>
          <p:nvSpPr>
            <p:cNvPr id="24" name="Arco a tutto sesto 23">
              <a:extLst>
                <a:ext uri="{FF2B5EF4-FFF2-40B4-BE49-F238E27FC236}">
                  <a16:creationId xmlns:a16="http://schemas.microsoft.com/office/drawing/2014/main" id="{ACB18DB6-F001-4F55-9609-65F259A15818}"/>
                </a:ext>
              </a:extLst>
            </p:cNvPr>
            <p:cNvSpPr/>
            <p:nvPr/>
          </p:nvSpPr>
          <p:spPr>
            <a:xfrm>
              <a:off x="1365009" y="1139498"/>
              <a:ext cx="2568035" cy="2420950"/>
            </a:xfrm>
            <a:prstGeom prst="blockArc">
              <a:avLst>
                <a:gd name="adj1" fmla="val 10730418"/>
                <a:gd name="adj2" fmla="val 250797"/>
                <a:gd name="adj3" fmla="val 11466"/>
              </a:avLst>
            </a:prstGeom>
            <a:gradFill flip="none" rotWithShape="1">
              <a:gsLst>
                <a:gs pos="49000">
                  <a:srgbClr val="FFC000"/>
                </a:gs>
                <a:gs pos="100000">
                  <a:schemeClr val="accent1">
                    <a:lumMod val="91000"/>
                    <a:lumOff val="9000"/>
                  </a:schemeClr>
                </a:gs>
                <a:gs pos="100000">
                  <a:schemeClr val="accent1">
                    <a:lumMod val="60000"/>
                  </a:schemeClr>
                </a:gs>
              </a:gsLst>
              <a:path path="shap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5" name="Arco a tutto sesto 24">
              <a:extLst>
                <a:ext uri="{FF2B5EF4-FFF2-40B4-BE49-F238E27FC236}">
                  <a16:creationId xmlns:a16="http://schemas.microsoft.com/office/drawing/2014/main" id="{FFC5D4BB-330A-0122-524C-21D82DECC0AB}"/>
                </a:ext>
              </a:extLst>
            </p:cNvPr>
            <p:cNvSpPr/>
            <p:nvPr/>
          </p:nvSpPr>
          <p:spPr>
            <a:xfrm flipV="1">
              <a:off x="3663211" y="1117418"/>
              <a:ext cx="2555832" cy="2466636"/>
            </a:xfrm>
            <a:prstGeom prst="blockArc">
              <a:avLst>
                <a:gd name="adj1" fmla="val 10765663"/>
                <a:gd name="adj2" fmla="val 21599468"/>
                <a:gd name="adj3" fmla="val 10988"/>
              </a:avLst>
            </a:prstGeom>
            <a:gradFill flip="none" rotWithShape="1">
              <a:gsLst>
                <a:gs pos="49000">
                  <a:srgbClr val="FFC000"/>
                </a:gs>
                <a:gs pos="100000">
                  <a:schemeClr val="accent1">
                    <a:lumMod val="91000"/>
                    <a:lumOff val="9000"/>
                  </a:schemeClr>
                </a:gs>
                <a:gs pos="100000">
                  <a:schemeClr val="accent1">
                    <a:lumMod val="60000"/>
                  </a:schemeClr>
                </a:gs>
              </a:gsLst>
              <a:path path="shap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6" name="Arco a tutto sesto 25">
              <a:extLst>
                <a:ext uri="{FF2B5EF4-FFF2-40B4-BE49-F238E27FC236}">
                  <a16:creationId xmlns:a16="http://schemas.microsoft.com/office/drawing/2014/main" id="{58A35A65-C33F-7118-BD78-62F78AAE8E21}"/>
                </a:ext>
              </a:extLst>
            </p:cNvPr>
            <p:cNvSpPr/>
            <p:nvPr/>
          </p:nvSpPr>
          <p:spPr>
            <a:xfrm>
              <a:off x="5948871" y="1106800"/>
              <a:ext cx="2555832" cy="2477255"/>
            </a:xfrm>
            <a:prstGeom prst="blockArc">
              <a:avLst>
                <a:gd name="adj1" fmla="val 10765663"/>
                <a:gd name="adj2" fmla="val 198771"/>
                <a:gd name="adj3" fmla="val 10939"/>
              </a:avLst>
            </a:prstGeom>
            <a:gradFill flip="none" rotWithShape="1">
              <a:gsLst>
                <a:gs pos="49000">
                  <a:srgbClr val="FFC000"/>
                </a:gs>
                <a:gs pos="100000">
                  <a:schemeClr val="accent1">
                    <a:lumMod val="91000"/>
                    <a:lumOff val="9000"/>
                  </a:schemeClr>
                </a:gs>
                <a:gs pos="100000">
                  <a:schemeClr val="accent1">
                    <a:lumMod val="60000"/>
                  </a:schemeClr>
                </a:gs>
              </a:gsLst>
              <a:path path="shap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grpSp>
      <p:grpSp>
        <p:nvGrpSpPr>
          <p:cNvPr id="12" name="Gruppo 11">
            <a:extLst>
              <a:ext uri="{FF2B5EF4-FFF2-40B4-BE49-F238E27FC236}">
                <a16:creationId xmlns:a16="http://schemas.microsoft.com/office/drawing/2014/main" id="{9102AB9F-CFCF-6989-04DB-3D39823EE04B}"/>
              </a:ext>
            </a:extLst>
          </p:cNvPr>
          <p:cNvGrpSpPr/>
          <p:nvPr/>
        </p:nvGrpSpPr>
        <p:grpSpPr>
          <a:xfrm>
            <a:off x="2447301" y="2196249"/>
            <a:ext cx="2382651" cy="4166597"/>
            <a:chOff x="2447301" y="2196249"/>
            <a:chExt cx="2382651" cy="4166597"/>
          </a:xfrm>
        </p:grpSpPr>
        <p:sp>
          <p:nvSpPr>
            <p:cNvPr id="2" name="CasellaDiTesto 1">
              <a:extLst>
                <a:ext uri="{FF2B5EF4-FFF2-40B4-BE49-F238E27FC236}">
                  <a16:creationId xmlns:a16="http://schemas.microsoft.com/office/drawing/2014/main" id="{7F2FF0CD-F67E-D7F9-817A-B45A13282C14}"/>
                </a:ext>
              </a:extLst>
            </p:cNvPr>
            <p:cNvSpPr txBox="1"/>
            <p:nvPr/>
          </p:nvSpPr>
          <p:spPr>
            <a:xfrm>
              <a:off x="2447301" y="4255346"/>
              <a:ext cx="2286000" cy="2107500"/>
            </a:xfrm>
            <a:prstGeom prst="rect">
              <a:avLst/>
            </a:prstGeom>
            <a:noFill/>
          </p:spPr>
          <p:txBody>
            <a:bodyPr wrap="square" rtlCol="0">
              <a:spAutoFit/>
            </a:bodyPr>
            <a:lstStyle/>
            <a:p>
              <a:pPr marL="0" lvl="0" indent="0" algn="ctr" rtl="0">
                <a:lnSpc>
                  <a:spcPct val="115000"/>
                </a:lnSpc>
                <a:spcBef>
                  <a:spcPts val="0"/>
                </a:spcBef>
                <a:spcAft>
                  <a:spcPts val="0"/>
                </a:spcAft>
                <a:buNone/>
              </a:pPr>
              <a:r>
                <a:rPr lang="nb-NO" sz="1800" b="1" dirty="0">
                  <a:solidFill>
                    <a:schemeClr val="lt1"/>
                  </a:solidFill>
                  <a:latin typeface="Calibri" panose="020F0502020204030204" pitchFamily="34" charset="0"/>
                  <a:cs typeface="Calibri" panose="020F0502020204030204" pitchFamily="34" charset="0"/>
                </a:rPr>
                <a:t>INDIVIDUELL TILBAKEMELDING </a:t>
              </a:r>
            </a:p>
            <a:p>
              <a:pPr marL="457200" lvl="0" indent="-298450" algn="l" rtl="0">
                <a:lnSpc>
                  <a:spcPct val="115000"/>
                </a:lnSpc>
                <a:spcBef>
                  <a:spcPts val="1200"/>
                </a:spcBef>
                <a:spcAft>
                  <a:spcPts val="0"/>
                </a:spcAft>
                <a:buClr>
                  <a:schemeClr val="lt1"/>
                </a:buClr>
                <a:buSzPts val="1100"/>
                <a:buChar char="●"/>
              </a:pPr>
              <a:r>
                <a:rPr lang="nb-NO" dirty="0">
                  <a:solidFill>
                    <a:schemeClr val="lt1"/>
                  </a:solidFill>
                  <a:latin typeface="Calibri" panose="020F0502020204030204" pitchFamily="34" charset="0"/>
                  <a:cs typeface="Calibri" panose="020F0502020204030204" pitchFamily="34" charset="0"/>
                </a:rPr>
                <a:t>Hjalp studentene å spisse ideene sine.</a:t>
              </a:r>
            </a:p>
            <a:p>
              <a:pPr marL="457200" lvl="0" indent="-298450" algn="l" rtl="0">
                <a:lnSpc>
                  <a:spcPct val="115000"/>
                </a:lnSpc>
                <a:spcBef>
                  <a:spcPts val="0"/>
                </a:spcBef>
                <a:spcAft>
                  <a:spcPts val="0"/>
                </a:spcAft>
                <a:buClr>
                  <a:schemeClr val="lt1"/>
                </a:buClr>
                <a:buSzPts val="1100"/>
                <a:buChar char="●"/>
              </a:pPr>
              <a:r>
                <a:rPr lang="nb-NO" dirty="0">
                  <a:solidFill>
                    <a:schemeClr val="lt1"/>
                  </a:solidFill>
                  <a:latin typeface="Calibri" panose="020F0502020204030204" pitchFamily="34" charset="0"/>
                  <a:cs typeface="Calibri" panose="020F0502020204030204" pitchFamily="34" charset="0"/>
                </a:rPr>
                <a:t>Inspirerte dem til å tenke dypere om oppgavene.</a:t>
              </a:r>
              <a:endParaRPr lang="nb-NO" dirty="0">
                <a:solidFill>
                  <a:schemeClr val="dk1"/>
                </a:solidFill>
                <a:latin typeface="Calibri" panose="020F0502020204030204" pitchFamily="34" charset="0"/>
                <a:cs typeface="Calibri" panose="020F0502020204030204" pitchFamily="34" charset="0"/>
              </a:endParaRPr>
            </a:p>
          </p:txBody>
        </p:sp>
        <p:pic>
          <p:nvPicPr>
            <p:cNvPr id="8" name="Google Shape;267;p8">
              <a:extLst>
                <a:ext uri="{FF2B5EF4-FFF2-40B4-BE49-F238E27FC236}">
                  <a16:creationId xmlns:a16="http://schemas.microsoft.com/office/drawing/2014/main" id="{8B59D010-2A44-2160-E882-36363A7656A2}"/>
                </a:ext>
              </a:extLst>
            </p:cNvPr>
            <p:cNvPicPr preferRelativeResize="0"/>
            <p:nvPr/>
          </p:nvPicPr>
          <p:blipFill rotWithShape="1">
            <a:blip r:embed="rId4">
              <a:alphaModFix/>
            </a:blip>
            <a:srcRect/>
            <a:stretch/>
          </p:blipFill>
          <p:spPr>
            <a:xfrm>
              <a:off x="2802252" y="2196249"/>
              <a:ext cx="2027700" cy="1027738"/>
            </a:xfrm>
            <a:prstGeom prst="rect">
              <a:avLst/>
            </a:prstGeom>
            <a:noFill/>
            <a:ln>
              <a:noFill/>
            </a:ln>
          </p:spPr>
        </p:pic>
      </p:grpSp>
      <p:grpSp>
        <p:nvGrpSpPr>
          <p:cNvPr id="14" name="Gruppo 13">
            <a:extLst>
              <a:ext uri="{FF2B5EF4-FFF2-40B4-BE49-F238E27FC236}">
                <a16:creationId xmlns:a16="http://schemas.microsoft.com/office/drawing/2014/main" id="{2090437E-2CF9-DE38-5F5D-460886E10B51}"/>
              </a:ext>
            </a:extLst>
          </p:cNvPr>
          <p:cNvGrpSpPr/>
          <p:nvPr/>
        </p:nvGrpSpPr>
        <p:grpSpPr>
          <a:xfrm>
            <a:off x="4984994" y="1921668"/>
            <a:ext cx="2442693" cy="4441178"/>
            <a:chOff x="4984994" y="1921668"/>
            <a:chExt cx="2442693" cy="4441178"/>
          </a:xfrm>
        </p:grpSpPr>
        <p:sp>
          <p:nvSpPr>
            <p:cNvPr id="4" name="CasellaDiTesto 3">
              <a:extLst>
                <a:ext uri="{FF2B5EF4-FFF2-40B4-BE49-F238E27FC236}">
                  <a16:creationId xmlns:a16="http://schemas.microsoft.com/office/drawing/2014/main" id="{5C168485-1CB3-24CD-DA93-0F4F1406642A}"/>
                </a:ext>
              </a:extLst>
            </p:cNvPr>
            <p:cNvSpPr txBox="1"/>
            <p:nvPr/>
          </p:nvSpPr>
          <p:spPr>
            <a:xfrm>
              <a:off x="4984994" y="4255346"/>
              <a:ext cx="2442693" cy="2107500"/>
            </a:xfrm>
            <a:prstGeom prst="rect">
              <a:avLst/>
            </a:prstGeom>
            <a:noFill/>
          </p:spPr>
          <p:txBody>
            <a:bodyPr wrap="square" rtlCol="0">
              <a:spAutoFit/>
            </a:bodyPr>
            <a:lstStyle/>
            <a:p>
              <a:pPr marL="0" lvl="0" indent="0" algn="ctr" rtl="0">
                <a:lnSpc>
                  <a:spcPct val="115000"/>
                </a:lnSpc>
                <a:spcBef>
                  <a:spcPts val="0"/>
                </a:spcBef>
                <a:spcAft>
                  <a:spcPts val="0"/>
                </a:spcAft>
                <a:buClr>
                  <a:schemeClr val="dk1"/>
                </a:buClr>
                <a:buSzPts val="1100"/>
                <a:buFont typeface="Arial"/>
                <a:buNone/>
              </a:pPr>
              <a:r>
                <a:rPr lang="nb-NO" sz="1800" b="1" dirty="0">
                  <a:solidFill>
                    <a:schemeClr val="lt1"/>
                  </a:solidFill>
                  <a:latin typeface="Calibri" panose="020F0502020204030204" pitchFamily="34" charset="0"/>
                  <a:cs typeface="Calibri" panose="020F0502020204030204" pitchFamily="34" charset="0"/>
                </a:rPr>
                <a:t>STØTTE VED </a:t>
              </a:r>
            </a:p>
            <a:p>
              <a:pPr marL="0" lvl="0" indent="0" algn="ctr" rtl="0">
                <a:lnSpc>
                  <a:spcPct val="115000"/>
                </a:lnSpc>
                <a:spcBef>
                  <a:spcPts val="0"/>
                </a:spcBef>
                <a:spcAft>
                  <a:spcPts val="0"/>
                </a:spcAft>
                <a:buClr>
                  <a:schemeClr val="dk1"/>
                </a:buClr>
                <a:buSzPts val="1100"/>
                <a:buFont typeface="Arial"/>
                <a:buNone/>
              </a:pPr>
              <a:r>
                <a:rPr lang="nb-NO" sz="1800" b="1" dirty="0">
                  <a:solidFill>
                    <a:schemeClr val="lt1"/>
                  </a:solidFill>
                  <a:latin typeface="Calibri" panose="020F0502020204030204" pitchFamily="34" charset="0"/>
                  <a:cs typeface="Calibri" panose="020F0502020204030204" pitchFamily="34" charset="0"/>
                </a:rPr>
                <a:t>STRESS</a:t>
              </a:r>
            </a:p>
            <a:p>
              <a:pPr marL="457200" lvl="0" indent="-298450" algn="l" rtl="0">
                <a:lnSpc>
                  <a:spcPct val="115000"/>
                </a:lnSpc>
                <a:spcBef>
                  <a:spcPts val="1200"/>
                </a:spcBef>
                <a:spcAft>
                  <a:spcPts val="0"/>
                </a:spcAft>
                <a:buClr>
                  <a:schemeClr val="lt1"/>
                </a:buClr>
                <a:buSzPts val="1100"/>
                <a:buChar char="●"/>
              </a:pPr>
              <a:r>
                <a:rPr lang="nb-NO" dirty="0">
                  <a:solidFill>
                    <a:schemeClr val="lt1"/>
                  </a:solidFill>
                  <a:latin typeface="Calibri" panose="020F0502020204030204" pitchFamily="34" charset="0"/>
                  <a:cs typeface="Calibri" panose="020F0502020204030204" pitchFamily="34" charset="0"/>
                </a:rPr>
                <a:t>Én-til-én-tilbakemeldinger ga trygghet til studenter med mye stress og bekymringer.</a:t>
              </a:r>
            </a:p>
          </p:txBody>
        </p:sp>
        <p:pic>
          <p:nvPicPr>
            <p:cNvPr id="9" name="Google Shape;270;p8">
              <a:extLst>
                <a:ext uri="{FF2B5EF4-FFF2-40B4-BE49-F238E27FC236}">
                  <a16:creationId xmlns:a16="http://schemas.microsoft.com/office/drawing/2014/main" id="{B64F3D2C-EC1E-75F9-1A55-A5F08152073A}"/>
                </a:ext>
              </a:extLst>
            </p:cNvPr>
            <p:cNvPicPr preferRelativeResize="0"/>
            <p:nvPr/>
          </p:nvPicPr>
          <p:blipFill rotWithShape="1">
            <a:blip r:embed="rId5">
              <a:alphaModFix/>
            </a:blip>
            <a:srcRect/>
            <a:stretch/>
          </p:blipFill>
          <p:spPr>
            <a:xfrm>
              <a:off x="5279450" y="1921668"/>
              <a:ext cx="1633093" cy="1655775"/>
            </a:xfrm>
            <a:prstGeom prst="rect">
              <a:avLst/>
            </a:prstGeom>
            <a:noFill/>
            <a:ln>
              <a:noFill/>
            </a:ln>
          </p:spPr>
        </p:pic>
      </p:grpSp>
      <p:grpSp>
        <p:nvGrpSpPr>
          <p:cNvPr id="15" name="Gruppo 14">
            <a:extLst>
              <a:ext uri="{FF2B5EF4-FFF2-40B4-BE49-F238E27FC236}">
                <a16:creationId xmlns:a16="http://schemas.microsoft.com/office/drawing/2014/main" id="{DE23EC07-ECEF-3669-ABE6-48E32B39928D}"/>
              </a:ext>
            </a:extLst>
          </p:cNvPr>
          <p:cNvGrpSpPr/>
          <p:nvPr/>
        </p:nvGrpSpPr>
        <p:grpSpPr>
          <a:xfrm>
            <a:off x="7478355" y="1827840"/>
            <a:ext cx="2285999" cy="4288375"/>
            <a:chOff x="7478355" y="1827840"/>
            <a:chExt cx="2285999" cy="4288375"/>
          </a:xfrm>
        </p:grpSpPr>
        <p:sp>
          <p:nvSpPr>
            <p:cNvPr id="5" name="CasellaDiTesto 4">
              <a:extLst>
                <a:ext uri="{FF2B5EF4-FFF2-40B4-BE49-F238E27FC236}">
                  <a16:creationId xmlns:a16="http://schemas.microsoft.com/office/drawing/2014/main" id="{6AC983FF-AECA-A60A-1638-5B13FCF56194}"/>
                </a:ext>
              </a:extLst>
            </p:cNvPr>
            <p:cNvSpPr txBox="1"/>
            <p:nvPr/>
          </p:nvSpPr>
          <p:spPr>
            <a:xfrm>
              <a:off x="7478355" y="4256410"/>
              <a:ext cx="2285999" cy="1859805"/>
            </a:xfrm>
            <a:prstGeom prst="rect">
              <a:avLst/>
            </a:prstGeom>
            <a:noFill/>
          </p:spPr>
          <p:txBody>
            <a:bodyPr wrap="square" rtlCol="0">
              <a:spAutoFit/>
            </a:bodyPr>
            <a:lstStyle/>
            <a:p>
              <a:pPr marL="0" lvl="0" indent="0" algn="ctr" rtl="0">
                <a:lnSpc>
                  <a:spcPct val="115000"/>
                </a:lnSpc>
                <a:spcBef>
                  <a:spcPts val="0"/>
                </a:spcBef>
                <a:spcAft>
                  <a:spcPts val="0"/>
                </a:spcAft>
                <a:buClr>
                  <a:schemeClr val="dk1"/>
                </a:buClr>
                <a:buSzPts val="1100"/>
                <a:buFont typeface="Arial"/>
                <a:buNone/>
              </a:pPr>
              <a:r>
                <a:rPr lang="nb-NO" sz="1800" b="1" dirty="0">
                  <a:solidFill>
                    <a:schemeClr val="lt1"/>
                  </a:solidFill>
                  <a:latin typeface="Calibri" panose="020F0502020204030204" pitchFamily="34" charset="0"/>
                  <a:cs typeface="Calibri" panose="020F0502020204030204" pitchFamily="34" charset="0"/>
                </a:rPr>
                <a:t>MOTIVERENDE</a:t>
              </a:r>
            </a:p>
            <a:p>
              <a:pPr marL="0" lvl="0" indent="0" algn="ctr" rtl="0">
                <a:lnSpc>
                  <a:spcPct val="115000"/>
                </a:lnSpc>
                <a:spcBef>
                  <a:spcPts val="0"/>
                </a:spcBef>
                <a:spcAft>
                  <a:spcPts val="0"/>
                </a:spcAft>
                <a:buClr>
                  <a:schemeClr val="dk1"/>
                </a:buClr>
                <a:buSzPts val="1100"/>
                <a:buFont typeface="Arial"/>
                <a:buNone/>
              </a:pPr>
              <a:r>
                <a:rPr lang="nb-NO" sz="1800" b="1" dirty="0">
                  <a:solidFill>
                    <a:schemeClr val="lt1"/>
                  </a:solidFill>
                  <a:latin typeface="Calibri" panose="020F0502020204030204" pitchFamily="34" charset="0"/>
                  <a:cs typeface="Calibri" panose="020F0502020204030204" pitchFamily="34" charset="0"/>
                </a:rPr>
                <a:t>WORKSHOPS</a:t>
              </a:r>
            </a:p>
            <a:p>
              <a:pPr marL="457200" lvl="0" indent="-298450" algn="l" rtl="0">
                <a:lnSpc>
                  <a:spcPct val="115000"/>
                </a:lnSpc>
                <a:spcBef>
                  <a:spcPts val="1200"/>
                </a:spcBef>
                <a:spcAft>
                  <a:spcPts val="0"/>
                </a:spcAft>
                <a:buClr>
                  <a:schemeClr val="lt1"/>
                </a:buClr>
                <a:buSzPts val="1100"/>
                <a:buChar char="●"/>
              </a:pPr>
              <a:r>
                <a:rPr lang="nb-NO" dirty="0">
                  <a:solidFill>
                    <a:schemeClr val="lt1"/>
                  </a:solidFill>
                  <a:latin typeface="Calibri" panose="020F0502020204030204" pitchFamily="34" charset="0"/>
                  <a:cs typeface="Calibri" panose="020F0502020204030204" pitchFamily="34" charset="0"/>
                </a:rPr>
                <a:t>Minte på frister, oppfordret til jevn innsats.</a:t>
              </a:r>
            </a:p>
            <a:p>
              <a:pPr marL="457200" lvl="0" indent="-298450" algn="l" rtl="0">
                <a:lnSpc>
                  <a:spcPct val="115000"/>
                </a:lnSpc>
                <a:spcBef>
                  <a:spcPts val="0"/>
                </a:spcBef>
                <a:spcAft>
                  <a:spcPts val="0"/>
                </a:spcAft>
                <a:buClr>
                  <a:schemeClr val="lt1"/>
                </a:buClr>
                <a:buSzPts val="1100"/>
                <a:buChar char="●"/>
              </a:pPr>
              <a:r>
                <a:rPr lang="nb-NO" dirty="0">
                  <a:solidFill>
                    <a:schemeClr val="lt1"/>
                  </a:solidFill>
                  <a:latin typeface="Calibri" panose="020F0502020204030204" pitchFamily="34" charset="0"/>
                  <a:cs typeface="Calibri" panose="020F0502020204030204" pitchFamily="34" charset="0"/>
                </a:rPr>
                <a:t>Egendelte erfaringer.</a:t>
              </a:r>
              <a:endParaRPr lang="nb-NO" b="1" dirty="0">
                <a:solidFill>
                  <a:schemeClr val="lt1"/>
                </a:solidFill>
                <a:latin typeface="Calibri" panose="020F0502020204030204" pitchFamily="34" charset="0"/>
                <a:cs typeface="Calibri" panose="020F0502020204030204" pitchFamily="34" charset="0"/>
              </a:endParaRPr>
            </a:p>
          </p:txBody>
        </p:sp>
        <p:pic>
          <p:nvPicPr>
            <p:cNvPr id="10" name="Google Shape;273;p8">
              <a:extLst>
                <a:ext uri="{FF2B5EF4-FFF2-40B4-BE49-F238E27FC236}">
                  <a16:creationId xmlns:a16="http://schemas.microsoft.com/office/drawing/2014/main" id="{7C8AB3C0-1A38-2FD8-DC68-FDEE5165C9EA}"/>
                </a:ext>
              </a:extLst>
            </p:cNvPr>
            <p:cNvPicPr preferRelativeResize="0"/>
            <p:nvPr/>
          </p:nvPicPr>
          <p:blipFill rotWithShape="1">
            <a:blip r:embed="rId6">
              <a:alphaModFix/>
            </a:blip>
            <a:srcRect/>
            <a:stretch/>
          </p:blipFill>
          <p:spPr>
            <a:xfrm>
              <a:off x="7491350" y="1827840"/>
              <a:ext cx="1773904" cy="1749600"/>
            </a:xfrm>
            <a:prstGeom prst="rect">
              <a:avLst/>
            </a:prstGeom>
            <a:noFill/>
            <a:ln>
              <a:noFill/>
            </a:ln>
          </p:spPr>
        </p:pic>
      </p:grpSp>
      <p:sp>
        <p:nvSpPr>
          <p:cNvPr id="18" name="Google Shape;289;p9">
            <a:extLst>
              <a:ext uri="{FF2B5EF4-FFF2-40B4-BE49-F238E27FC236}">
                <a16:creationId xmlns:a16="http://schemas.microsoft.com/office/drawing/2014/main" id="{095A282A-CD56-F9C3-45BC-489C29191A6A}"/>
              </a:ext>
            </a:extLst>
          </p:cNvPr>
          <p:cNvSpPr txBox="1">
            <a:spLocks/>
          </p:cNvSpPr>
          <p:nvPr/>
        </p:nvSpPr>
        <p:spPr>
          <a:xfrm>
            <a:off x="1189483" y="158735"/>
            <a:ext cx="9952500" cy="1655700"/>
          </a:xfrm>
          <a:prstGeom prst="rect">
            <a:avLst/>
          </a:prstGeom>
          <a:noFill/>
          <a:ln>
            <a:noFill/>
          </a:ln>
        </p:spPr>
        <p:txBody>
          <a:bodyPr spcFirstLastPara="1" wrap="square" lIns="91425" tIns="45700" rIns="91425" bIns="45700" anchor="t" anchorCtr="0">
            <a:normAutofit fontScale="92500"/>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marL="0" indent="0">
              <a:spcBef>
                <a:spcPts val="0"/>
              </a:spcBef>
              <a:buClr>
                <a:srgbClr val="FFC000"/>
              </a:buClr>
              <a:buSzPts val="6600"/>
            </a:pPr>
            <a:r>
              <a:rPr lang="it-IT" sz="6600" b="1" dirty="0">
                <a:solidFill>
                  <a:srgbClr val="FFC000"/>
                </a:solidFill>
              </a:rPr>
              <a:t>HVA HAR FUNGERT BRA… #1</a:t>
            </a:r>
            <a:endParaRPr lang="it-IT" sz="8000" b="1" dirty="0">
              <a:solidFill>
                <a:srgbClr val="FFC000"/>
              </a:solidFill>
            </a:endParaRPr>
          </a:p>
        </p:txBody>
      </p:sp>
    </p:spTree>
    <p:extLst>
      <p:ext uri="{BB962C8B-B14F-4D97-AF65-F5344CB8AC3E}">
        <p14:creationId xmlns:p14="http://schemas.microsoft.com/office/powerpoint/2010/main" val="4193332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0"/>
                                        <p:tgtEl>
                                          <p:spTgt spid="7"/>
                                        </p:tgtEl>
                                      </p:cBhvr>
                                    </p:animEffect>
                                  </p:childTnLst>
                                </p:cTn>
                              </p:par>
                            </p:childTnLst>
                          </p:cTn>
                        </p:par>
                        <p:par>
                          <p:cTn id="8" fill="hold">
                            <p:stCondLst>
                              <p:cond delay="3000"/>
                            </p:stCondLst>
                            <p:childTnLst>
                              <p:par>
                                <p:cTn id="9" presetID="2" presetClass="entr" presetSubtype="4"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4000"/>
                            </p:stCondLst>
                            <p:childTnLst>
                              <p:par>
                                <p:cTn id="14" presetID="2" presetClass="entr" presetSubtype="4" fill="hold" nodeType="afterEffect">
                                  <p:stCondLst>
                                    <p:cond delay="0"/>
                                  </p:stCondLst>
                                  <p:childTnLst>
                                    <p:set>
                                      <p:cBhvr>
                                        <p:cTn id="15" dur="1" fill="hold">
                                          <p:stCondLst>
                                            <p:cond delay="0"/>
                                          </p:stCondLst>
                                        </p:cTn>
                                        <p:tgtEl>
                                          <p:spTgt spid="14"/>
                                        </p:tgtEl>
                                        <p:attrNameLst>
                                          <p:attrName>style.visibility</p:attrName>
                                        </p:attrNameLst>
                                      </p:cBhvr>
                                      <p:to>
                                        <p:strVal val="visible"/>
                                      </p:to>
                                    </p:set>
                                    <p:anim calcmode="lin" valueType="num">
                                      <p:cBhvr additive="base">
                                        <p:cTn id="16" dur="1000" fill="hold"/>
                                        <p:tgtEl>
                                          <p:spTgt spid="14"/>
                                        </p:tgtEl>
                                        <p:attrNameLst>
                                          <p:attrName>ppt_x</p:attrName>
                                        </p:attrNameLst>
                                      </p:cBhvr>
                                      <p:tavLst>
                                        <p:tav tm="0">
                                          <p:val>
                                            <p:strVal val="#ppt_x"/>
                                          </p:val>
                                        </p:tav>
                                        <p:tav tm="100000">
                                          <p:val>
                                            <p:strVal val="#ppt_x"/>
                                          </p:val>
                                        </p:tav>
                                      </p:tavLst>
                                    </p:anim>
                                    <p:anim calcmode="lin" valueType="num">
                                      <p:cBhvr additive="base">
                                        <p:cTn id="17" dur="1000" fill="hold"/>
                                        <p:tgtEl>
                                          <p:spTgt spid="14"/>
                                        </p:tgtEl>
                                        <p:attrNameLst>
                                          <p:attrName>ppt_y</p:attrName>
                                        </p:attrNameLst>
                                      </p:cBhvr>
                                      <p:tavLst>
                                        <p:tav tm="0">
                                          <p:val>
                                            <p:strVal val="1+#ppt_h/2"/>
                                          </p:val>
                                        </p:tav>
                                        <p:tav tm="100000">
                                          <p:val>
                                            <p:strVal val="#ppt_y"/>
                                          </p:val>
                                        </p:tav>
                                      </p:tavLst>
                                    </p:anim>
                                  </p:childTnLst>
                                </p:cTn>
                              </p:par>
                            </p:childTnLst>
                          </p:cTn>
                        </p:par>
                        <p:par>
                          <p:cTn id="18" fill="hold">
                            <p:stCondLst>
                              <p:cond delay="5000"/>
                            </p:stCondLst>
                            <p:childTnLst>
                              <p:par>
                                <p:cTn id="19" presetID="2" presetClass="entr" presetSubtype="4"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1000" fill="hold"/>
                                        <p:tgtEl>
                                          <p:spTgt spid="15"/>
                                        </p:tgtEl>
                                        <p:attrNameLst>
                                          <p:attrName>ppt_x</p:attrName>
                                        </p:attrNameLst>
                                      </p:cBhvr>
                                      <p:tavLst>
                                        <p:tav tm="0">
                                          <p:val>
                                            <p:strVal val="#ppt_x"/>
                                          </p:val>
                                        </p:tav>
                                        <p:tav tm="100000">
                                          <p:val>
                                            <p:strVal val="#ppt_x"/>
                                          </p:val>
                                        </p:tav>
                                      </p:tavLst>
                                    </p:anim>
                                    <p:anim calcmode="lin" valueType="num">
                                      <p:cBhvr additive="base">
                                        <p:cTn id="22"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94"/>
        <p:cNvGrpSpPr/>
        <p:nvPr/>
      </p:nvGrpSpPr>
      <p:grpSpPr>
        <a:xfrm>
          <a:off x="0" y="0"/>
          <a:ext cx="0" cy="0"/>
          <a:chOff x="0" y="0"/>
          <a:chExt cx="0" cy="0"/>
        </a:xfrm>
      </p:grpSpPr>
      <p:pic>
        <p:nvPicPr>
          <p:cNvPr id="295" name="Google Shape;295;p10"/>
          <p:cNvPicPr preferRelativeResize="0"/>
          <p:nvPr/>
        </p:nvPicPr>
        <p:blipFill rotWithShape="1">
          <a:blip r:embed="rId3">
            <a:alphaModFix/>
          </a:blip>
          <a:srcRect/>
          <a:stretch/>
        </p:blipFill>
        <p:spPr>
          <a:xfrm>
            <a:off x="4346" y="-21044"/>
            <a:ext cx="12192000" cy="8161584"/>
          </a:xfrm>
          <a:prstGeom prst="rect">
            <a:avLst/>
          </a:prstGeom>
          <a:noFill/>
          <a:ln>
            <a:noFill/>
          </a:ln>
        </p:spPr>
      </p:pic>
      <p:grpSp>
        <p:nvGrpSpPr>
          <p:cNvPr id="2" name="Google Shape;283;p9">
            <a:extLst>
              <a:ext uri="{FF2B5EF4-FFF2-40B4-BE49-F238E27FC236}">
                <a16:creationId xmlns:a16="http://schemas.microsoft.com/office/drawing/2014/main" id="{0EBE5384-47B1-81C9-8714-1B46A978CA8B}"/>
              </a:ext>
            </a:extLst>
          </p:cNvPr>
          <p:cNvGrpSpPr/>
          <p:nvPr/>
        </p:nvGrpSpPr>
        <p:grpSpPr>
          <a:xfrm>
            <a:off x="2108632" y="1523542"/>
            <a:ext cx="3236686" cy="4636048"/>
            <a:chOff x="1088571" y="1524000"/>
            <a:chExt cx="3236686" cy="4078515"/>
          </a:xfrm>
        </p:grpSpPr>
        <p:sp>
          <p:nvSpPr>
            <p:cNvPr id="3" name="Google Shape;284;p9">
              <a:extLst>
                <a:ext uri="{FF2B5EF4-FFF2-40B4-BE49-F238E27FC236}">
                  <a16:creationId xmlns:a16="http://schemas.microsoft.com/office/drawing/2014/main" id="{9E4B8C40-71CA-1BF9-CC26-D092720D8D95}"/>
                </a:ext>
              </a:extLst>
            </p:cNvPr>
            <p:cNvSpPr/>
            <p:nvPr/>
          </p:nvSpPr>
          <p:spPr>
            <a:xfrm>
              <a:off x="1088571" y="1524000"/>
              <a:ext cx="3236686" cy="4078515"/>
            </a:xfrm>
            <a:prstGeom prst="rect">
              <a:avLst/>
            </a:prstGeom>
            <a:solidFill>
              <a:srgbClr val="FFF2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 name="Google Shape;285;p9">
              <a:extLst>
                <a:ext uri="{FF2B5EF4-FFF2-40B4-BE49-F238E27FC236}">
                  <a16:creationId xmlns:a16="http://schemas.microsoft.com/office/drawing/2014/main" id="{0665214A-58CC-BD12-9942-77F1660DEE4E}"/>
                </a:ext>
              </a:extLst>
            </p:cNvPr>
            <p:cNvSpPr txBox="1"/>
            <p:nvPr/>
          </p:nvSpPr>
          <p:spPr>
            <a:xfrm>
              <a:off x="1313811" y="1846334"/>
              <a:ext cx="2873700" cy="3317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3900"/>
                <a:buFont typeface="Arial"/>
                <a:buNone/>
              </a:pPr>
              <a:r>
                <a:rPr lang="no-NO" sz="23900" b="1" i="1" u="none" strike="noStrike" cap="none" dirty="0">
                  <a:solidFill>
                    <a:srgbClr val="0070C0"/>
                  </a:solidFill>
                  <a:latin typeface="Calibri"/>
                  <a:ea typeface="Calibri"/>
                  <a:cs typeface="Calibri"/>
                  <a:sym typeface="Calibri"/>
                </a:rPr>
                <a:t>1</a:t>
              </a:r>
              <a:endParaRPr sz="9000" b="0" i="1" u="none" strike="noStrike" cap="none" dirty="0">
                <a:solidFill>
                  <a:srgbClr val="0070C0"/>
                </a:solidFill>
                <a:latin typeface="Calibri"/>
                <a:ea typeface="Calibri"/>
                <a:cs typeface="Calibri"/>
                <a:sym typeface="Calibri"/>
              </a:endParaRPr>
            </a:p>
          </p:txBody>
        </p:sp>
      </p:grpSp>
      <p:sp>
        <p:nvSpPr>
          <p:cNvPr id="305" name="Google Shape;305;p10"/>
          <p:cNvSpPr txBox="1">
            <a:spLocks noGrp="1"/>
          </p:cNvSpPr>
          <p:nvPr>
            <p:ph type="subTitle" idx="1"/>
          </p:nvPr>
        </p:nvSpPr>
        <p:spPr>
          <a:xfrm>
            <a:off x="1119758" y="127985"/>
            <a:ext cx="99525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FC000"/>
              </a:buClr>
              <a:buSzPts val="6600"/>
              <a:buNone/>
            </a:pPr>
            <a:r>
              <a:rPr lang="no-NO" sz="6600" b="1" dirty="0">
                <a:solidFill>
                  <a:srgbClr val="FFC000"/>
                </a:solidFill>
                <a:latin typeface="Calibri"/>
                <a:ea typeface="Calibri"/>
                <a:cs typeface="Calibri"/>
                <a:sym typeface="Calibri"/>
              </a:rPr>
              <a:t>...OG IKKE SÅ BRA #1</a:t>
            </a:r>
            <a:endParaRPr sz="8000" b="1" dirty="0">
              <a:solidFill>
                <a:srgbClr val="FFC000"/>
              </a:solidFill>
            </a:endParaRPr>
          </a:p>
        </p:txBody>
      </p:sp>
      <p:grpSp>
        <p:nvGrpSpPr>
          <p:cNvPr id="5" name="Google Shape;286;p9">
            <a:extLst>
              <a:ext uri="{FF2B5EF4-FFF2-40B4-BE49-F238E27FC236}">
                <a16:creationId xmlns:a16="http://schemas.microsoft.com/office/drawing/2014/main" id="{1122882C-825E-E6F8-0AEC-10190C760BA5}"/>
              </a:ext>
            </a:extLst>
          </p:cNvPr>
          <p:cNvGrpSpPr/>
          <p:nvPr/>
        </p:nvGrpSpPr>
        <p:grpSpPr>
          <a:xfrm>
            <a:off x="6967526" y="1523542"/>
            <a:ext cx="3236700" cy="4623795"/>
            <a:chOff x="4722959" y="1508658"/>
            <a:chExt cx="3236700" cy="4078500"/>
          </a:xfrm>
        </p:grpSpPr>
        <p:sp>
          <p:nvSpPr>
            <p:cNvPr id="6" name="Google Shape;287;p9">
              <a:extLst>
                <a:ext uri="{FF2B5EF4-FFF2-40B4-BE49-F238E27FC236}">
                  <a16:creationId xmlns:a16="http://schemas.microsoft.com/office/drawing/2014/main" id="{C44F9E17-6190-340F-3DF7-AAFCEB978077}"/>
                </a:ext>
              </a:extLst>
            </p:cNvPr>
            <p:cNvSpPr/>
            <p:nvPr/>
          </p:nvSpPr>
          <p:spPr>
            <a:xfrm>
              <a:off x="4722959" y="1508658"/>
              <a:ext cx="3236700" cy="4078500"/>
            </a:xfrm>
            <a:prstGeom prst="rect">
              <a:avLst/>
            </a:prstGeom>
            <a:solidFill>
              <a:srgbClr val="FEE5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288;p9">
              <a:extLst>
                <a:ext uri="{FF2B5EF4-FFF2-40B4-BE49-F238E27FC236}">
                  <a16:creationId xmlns:a16="http://schemas.microsoft.com/office/drawing/2014/main" id="{B29342B8-7322-9214-6277-88ED6B1DE3D7}"/>
                </a:ext>
              </a:extLst>
            </p:cNvPr>
            <p:cNvSpPr txBox="1"/>
            <p:nvPr/>
          </p:nvSpPr>
          <p:spPr>
            <a:xfrm>
              <a:off x="4904440" y="1846335"/>
              <a:ext cx="2873700" cy="3326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3900"/>
                <a:buFont typeface="Arial"/>
                <a:buNone/>
              </a:pPr>
              <a:r>
                <a:rPr lang="no-NO" sz="23900" b="1" i="1" u="none" strike="noStrike" cap="none" dirty="0">
                  <a:solidFill>
                    <a:srgbClr val="0070C0"/>
                  </a:solidFill>
                  <a:latin typeface="Calibri"/>
                  <a:ea typeface="Calibri"/>
                  <a:cs typeface="Calibri"/>
                  <a:sym typeface="Calibri"/>
                </a:rPr>
                <a:t>2</a:t>
              </a:r>
              <a:endParaRPr sz="23900" b="0" i="1" u="none" strike="noStrike" cap="none" dirty="0">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94"/>
        <p:cNvGrpSpPr/>
        <p:nvPr/>
      </p:nvGrpSpPr>
      <p:grpSpPr>
        <a:xfrm>
          <a:off x="0" y="0"/>
          <a:ext cx="0" cy="0"/>
          <a:chOff x="0" y="0"/>
          <a:chExt cx="0" cy="0"/>
        </a:xfrm>
      </p:grpSpPr>
      <p:pic>
        <p:nvPicPr>
          <p:cNvPr id="295" name="Google Shape;295;p10"/>
          <p:cNvPicPr preferRelativeResize="0"/>
          <p:nvPr/>
        </p:nvPicPr>
        <p:blipFill rotWithShape="1">
          <a:blip r:embed="rId3">
            <a:alphaModFix/>
          </a:blip>
          <a:srcRect/>
          <a:stretch/>
        </p:blipFill>
        <p:spPr>
          <a:xfrm>
            <a:off x="4346" y="-21044"/>
            <a:ext cx="12192000" cy="8161584"/>
          </a:xfrm>
          <a:prstGeom prst="rect">
            <a:avLst/>
          </a:prstGeom>
          <a:noFill/>
          <a:ln>
            <a:noFill/>
          </a:ln>
        </p:spPr>
      </p:pic>
      <p:grpSp>
        <p:nvGrpSpPr>
          <p:cNvPr id="2" name="Google Shape;283;p9">
            <a:extLst>
              <a:ext uri="{FF2B5EF4-FFF2-40B4-BE49-F238E27FC236}">
                <a16:creationId xmlns:a16="http://schemas.microsoft.com/office/drawing/2014/main" id="{0EBE5384-47B1-81C9-8714-1B46A978CA8B}"/>
              </a:ext>
            </a:extLst>
          </p:cNvPr>
          <p:cNvGrpSpPr/>
          <p:nvPr/>
        </p:nvGrpSpPr>
        <p:grpSpPr>
          <a:xfrm>
            <a:off x="2108632" y="1523542"/>
            <a:ext cx="3236686" cy="5577014"/>
            <a:chOff x="1088571" y="1524000"/>
            <a:chExt cx="3236686" cy="4906320"/>
          </a:xfrm>
        </p:grpSpPr>
        <p:sp>
          <p:nvSpPr>
            <p:cNvPr id="3" name="Google Shape;284;p9">
              <a:extLst>
                <a:ext uri="{FF2B5EF4-FFF2-40B4-BE49-F238E27FC236}">
                  <a16:creationId xmlns:a16="http://schemas.microsoft.com/office/drawing/2014/main" id="{9E4B8C40-71CA-1BF9-CC26-D092720D8D95}"/>
                </a:ext>
              </a:extLst>
            </p:cNvPr>
            <p:cNvSpPr/>
            <p:nvPr/>
          </p:nvSpPr>
          <p:spPr>
            <a:xfrm>
              <a:off x="1088571" y="1524000"/>
              <a:ext cx="3236686" cy="4078515"/>
            </a:xfrm>
            <a:prstGeom prst="rect">
              <a:avLst/>
            </a:prstGeom>
            <a:solidFill>
              <a:srgbClr val="FFF2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 name="Google Shape;285;p9">
              <a:extLst>
                <a:ext uri="{FF2B5EF4-FFF2-40B4-BE49-F238E27FC236}">
                  <a16:creationId xmlns:a16="http://schemas.microsoft.com/office/drawing/2014/main" id="{0665214A-58CC-BD12-9942-77F1660DEE4E}"/>
                </a:ext>
              </a:extLst>
            </p:cNvPr>
            <p:cNvSpPr txBox="1"/>
            <p:nvPr/>
          </p:nvSpPr>
          <p:spPr>
            <a:xfrm>
              <a:off x="1313811" y="1846334"/>
              <a:ext cx="2873700" cy="4583986"/>
            </a:xfrm>
            <a:prstGeom prst="rect">
              <a:avLst/>
            </a:prstGeom>
            <a:noFill/>
            <a:ln>
              <a:noFill/>
            </a:ln>
          </p:spPr>
          <p:txBody>
            <a:bodyPr spcFirstLastPara="1" wrap="square" lIns="91425" tIns="45700" rIns="91425" bIns="45700" anchor="t" anchorCtr="0">
              <a:spAutoFit/>
            </a:bodyPr>
            <a:lstStyle/>
            <a:p>
              <a:pPr marL="0" lvl="0" indent="0" algn="ctr" rtl="0">
                <a:lnSpc>
                  <a:spcPct val="115000"/>
                </a:lnSpc>
                <a:spcBef>
                  <a:spcPts val="0"/>
                </a:spcBef>
                <a:spcAft>
                  <a:spcPts val="0"/>
                </a:spcAft>
                <a:buClr>
                  <a:schemeClr val="dk1"/>
                </a:buClr>
                <a:buSzPts val="1100"/>
                <a:buFont typeface="Arial"/>
                <a:buNone/>
              </a:pPr>
              <a:r>
                <a:rPr lang="it-IT" sz="1800" b="1" dirty="0">
                  <a:solidFill>
                    <a:schemeClr val="dk1"/>
                  </a:solidFill>
                  <a:latin typeface="Calibri" panose="020F0502020204030204" pitchFamily="34" charset="0"/>
                  <a:cs typeface="Calibri" panose="020F0502020204030204" pitchFamily="34" charset="0"/>
                </a:rPr>
                <a:t>VURDERINGSKRITERIER</a:t>
              </a:r>
              <a:endParaRPr lang="it-IT" sz="1400" b="1" dirty="0">
                <a:solidFill>
                  <a:schemeClr val="dk1"/>
                </a:solidFill>
                <a:latin typeface="Calibri" panose="020F0502020204030204" pitchFamily="34" charset="0"/>
                <a:cs typeface="Calibri" panose="020F0502020204030204" pitchFamily="34" charset="0"/>
              </a:endParaRPr>
            </a:p>
            <a:p>
              <a:pPr marL="0" lvl="0" indent="0" algn="l" rtl="0">
                <a:lnSpc>
                  <a:spcPct val="115000"/>
                </a:lnSpc>
                <a:spcBef>
                  <a:spcPts val="0"/>
                </a:spcBef>
                <a:spcAft>
                  <a:spcPts val="0"/>
                </a:spcAft>
                <a:buClr>
                  <a:schemeClr val="dk1"/>
                </a:buClr>
                <a:buSzPts val="1100"/>
                <a:buFont typeface="Arial"/>
                <a:buNone/>
              </a:pPr>
              <a:r>
                <a:rPr lang="it-IT" sz="1400" b="1" dirty="0">
                  <a:solidFill>
                    <a:schemeClr val="dk1"/>
                  </a:solidFill>
                  <a:latin typeface="Calibri" panose="020F0502020204030204" pitchFamily="34" charset="0"/>
                  <a:cs typeface="Calibri" panose="020F0502020204030204" pitchFamily="34" charset="0"/>
                </a:rPr>
                <a:t> </a:t>
              </a:r>
            </a:p>
            <a:p>
              <a:pPr marL="457200" lvl="0" indent="-317500" algn="l" rtl="0">
                <a:lnSpc>
                  <a:spcPct val="115000"/>
                </a:lnSpc>
                <a:spcBef>
                  <a:spcPts val="0"/>
                </a:spcBef>
                <a:spcAft>
                  <a:spcPts val="0"/>
                </a:spcAft>
                <a:buClr>
                  <a:schemeClr val="dk1"/>
                </a:buClr>
                <a:buSzPts val="1400"/>
                <a:buChar char="●"/>
              </a:pPr>
              <a:r>
                <a:rPr lang="it-IT" sz="2000" dirty="0" err="1">
                  <a:solidFill>
                    <a:schemeClr val="dk1"/>
                  </a:solidFill>
                  <a:latin typeface="Calibri" panose="020F0502020204030204" pitchFamily="34" charset="0"/>
                  <a:cs typeface="Calibri" panose="020F0502020204030204" pitchFamily="34" charset="0"/>
                </a:rPr>
                <a:t>Utvikle</a:t>
              </a:r>
              <a:r>
                <a:rPr lang="it-IT" sz="2000" dirty="0">
                  <a:solidFill>
                    <a:schemeClr val="dk1"/>
                  </a:solidFill>
                  <a:latin typeface="Calibri" panose="020F0502020204030204" pitchFamily="34" charset="0"/>
                  <a:cs typeface="Calibri" panose="020F0502020204030204" pitchFamily="34" charset="0"/>
                </a:rPr>
                <a:t> </a:t>
              </a:r>
              <a:r>
                <a:rPr lang="it-IT" sz="2000" dirty="0" err="1">
                  <a:solidFill>
                    <a:schemeClr val="dk1"/>
                  </a:solidFill>
                  <a:latin typeface="Calibri" panose="020F0502020204030204" pitchFamily="34" charset="0"/>
                  <a:cs typeface="Calibri" panose="020F0502020204030204" pitchFamily="34" charset="0"/>
                </a:rPr>
                <a:t>vurderingskriterier</a:t>
              </a:r>
              <a:r>
                <a:rPr lang="it-IT" sz="2000" dirty="0">
                  <a:solidFill>
                    <a:schemeClr val="dk1"/>
                  </a:solidFill>
                  <a:latin typeface="Calibri" panose="020F0502020204030204" pitchFamily="34" charset="0"/>
                  <a:cs typeface="Calibri" panose="020F0502020204030204" pitchFamily="34" charset="0"/>
                </a:rPr>
                <a:t> for </a:t>
              </a:r>
              <a:r>
                <a:rPr lang="it-IT" sz="2000" dirty="0" err="1">
                  <a:solidFill>
                    <a:schemeClr val="dk1"/>
                  </a:solidFill>
                  <a:latin typeface="Calibri" panose="020F0502020204030204" pitchFamily="34" charset="0"/>
                  <a:cs typeface="Calibri" panose="020F0502020204030204" pitchFamily="34" charset="0"/>
                </a:rPr>
                <a:t>hver</a:t>
              </a:r>
              <a:r>
                <a:rPr lang="it-IT" sz="2000" dirty="0">
                  <a:solidFill>
                    <a:schemeClr val="dk1"/>
                  </a:solidFill>
                  <a:latin typeface="Calibri" panose="020F0502020204030204" pitchFamily="34" charset="0"/>
                  <a:cs typeface="Calibri" panose="020F0502020204030204" pitchFamily="34" charset="0"/>
                </a:rPr>
                <a:t> </a:t>
              </a:r>
              <a:r>
                <a:rPr lang="it-IT" sz="2000" dirty="0" err="1">
                  <a:solidFill>
                    <a:schemeClr val="dk1"/>
                  </a:solidFill>
                  <a:latin typeface="Calibri" panose="020F0502020204030204" pitchFamily="34" charset="0"/>
                  <a:cs typeface="Calibri" panose="020F0502020204030204" pitchFamily="34" charset="0"/>
                </a:rPr>
                <a:t>oppgave</a:t>
              </a:r>
              <a:r>
                <a:rPr lang="it-IT" sz="2000" dirty="0">
                  <a:solidFill>
                    <a:schemeClr val="dk1"/>
                  </a:solidFill>
                  <a:latin typeface="Calibri" panose="020F0502020204030204" pitchFamily="34" charset="0"/>
                  <a:cs typeface="Calibri" panose="020F0502020204030204" pitchFamily="34" charset="0"/>
                </a:rPr>
                <a:t> </a:t>
              </a:r>
              <a:r>
                <a:rPr lang="it-IT" sz="2000" dirty="0" err="1">
                  <a:solidFill>
                    <a:schemeClr val="dk1"/>
                  </a:solidFill>
                  <a:latin typeface="Calibri" panose="020F0502020204030204" pitchFamily="34" charset="0"/>
                  <a:cs typeface="Calibri" panose="020F0502020204030204" pitchFamily="34" charset="0"/>
                </a:rPr>
                <a:t>og</a:t>
              </a:r>
              <a:r>
                <a:rPr lang="it-IT" sz="2000" dirty="0">
                  <a:solidFill>
                    <a:schemeClr val="dk1"/>
                  </a:solidFill>
                  <a:latin typeface="Calibri" panose="020F0502020204030204" pitchFamily="34" charset="0"/>
                  <a:cs typeface="Calibri" panose="020F0502020204030204" pitchFamily="34" charset="0"/>
                </a:rPr>
                <a:t> dele dem </a:t>
              </a:r>
              <a:r>
                <a:rPr lang="it-IT" sz="2000" dirty="0" err="1">
                  <a:solidFill>
                    <a:schemeClr val="dk1"/>
                  </a:solidFill>
                  <a:latin typeface="Calibri" panose="020F0502020204030204" pitchFamily="34" charset="0"/>
                  <a:cs typeface="Calibri" panose="020F0502020204030204" pitchFamily="34" charset="0"/>
                </a:rPr>
                <a:t>med</a:t>
              </a:r>
              <a:r>
                <a:rPr lang="it-IT" sz="2000" dirty="0">
                  <a:solidFill>
                    <a:schemeClr val="dk1"/>
                  </a:solidFill>
                  <a:latin typeface="Calibri" panose="020F0502020204030204" pitchFamily="34" charset="0"/>
                  <a:cs typeface="Calibri" panose="020F0502020204030204" pitchFamily="34" charset="0"/>
                </a:rPr>
                <a:t> LA. </a:t>
              </a:r>
            </a:p>
            <a:p>
              <a:pPr marL="139700" lvl="0" algn="l" rtl="0">
                <a:lnSpc>
                  <a:spcPct val="115000"/>
                </a:lnSpc>
                <a:spcBef>
                  <a:spcPts val="0"/>
                </a:spcBef>
                <a:spcAft>
                  <a:spcPts val="0"/>
                </a:spcAft>
                <a:buClr>
                  <a:schemeClr val="dk1"/>
                </a:buClr>
                <a:buSzPts val="1400"/>
              </a:pPr>
              <a:endParaRPr lang="it-IT" sz="2000" dirty="0">
                <a:solidFill>
                  <a:schemeClr val="dk1"/>
                </a:solidFill>
                <a:latin typeface="Calibri" panose="020F0502020204030204" pitchFamily="34" charset="0"/>
                <a:cs typeface="Calibri" panose="020F0502020204030204" pitchFamily="34" charset="0"/>
              </a:endParaRPr>
            </a:p>
            <a:p>
              <a:pPr marL="457200" lvl="0" indent="-317500" algn="l" rtl="0">
                <a:lnSpc>
                  <a:spcPct val="115000"/>
                </a:lnSpc>
                <a:spcBef>
                  <a:spcPts val="0"/>
                </a:spcBef>
                <a:spcAft>
                  <a:spcPts val="0"/>
                </a:spcAft>
                <a:buClr>
                  <a:schemeClr val="dk1"/>
                </a:buClr>
                <a:buSzPts val="1400"/>
                <a:buChar char="●"/>
              </a:pPr>
              <a:r>
                <a:rPr lang="it-IT" sz="2000" dirty="0" err="1">
                  <a:solidFill>
                    <a:schemeClr val="dk1"/>
                  </a:solidFill>
                  <a:latin typeface="Calibri" panose="020F0502020204030204" pitchFamily="34" charset="0"/>
                  <a:cs typeface="Calibri" panose="020F0502020204030204" pitchFamily="34" charset="0"/>
                </a:rPr>
                <a:t>Hjelpe</a:t>
              </a:r>
              <a:r>
                <a:rPr lang="it-IT" sz="2000" dirty="0">
                  <a:solidFill>
                    <a:schemeClr val="dk1"/>
                  </a:solidFill>
                  <a:latin typeface="Calibri" panose="020F0502020204030204" pitchFamily="34" charset="0"/>
                  <a:cs typeface="Calibri" panose="020F0502020204030204" pitchFamily="34" charset="0"/>
                </a:rPr>
                <a:t> </a:t>
              </a:r>
              <a:r>
                <a:rPr lang="it-IT" sz="2000" dirty="0" err="1">
                  <a:solidFill>
                    <a:schemeClr val="dk1"/>
                  </a:solidFill>
                  <a:latin typeface="Calibri" panose="020F0502020204030204" pitchFamily="34" charset="0"/>
                  <a:cs typeface="Calibri" panose="020F0502020204030204" pitchFamily="34" charset="0"/>
                </a:rPr>
                <a:t>sterke</a:t>
              </a:r>
              <a:r>
                <a:rPr lang="it-IT" sz="2000" dirty="0">
                  <a:solidFill>
                    <a:schemeClr val="dk1"/>
                  </a:solidFill>
                  <a:latin typeface="Calibri" panose="020F0502020204030204" pitchFamily="34" charset="0"/>
                  <a:cs typeface="Calibri" panose="020F0502020204030204" pitchFamily="34" charset="0"/>
                </a:rPr>
                <a:t> </a:t>
              </a:r>
              <a:r>
                <a:rPr lang="it-IT" sz="2000" dirty="0" err="1">
                  <a:solidFill>
                    <a:schemeClr val="dk1"/>
                  </a:solidFill>
                  <a:latin typeface="Calibri" panose="020F0502020204030204" pitchFamily="34" charset="0"/>
                  <a:cs typeface="Calibri" panose="020F0502020204030204" pitchFamily="34" charset="0"/>
                </a:rPr>
                <a:t>oppgaver</a:t>
              </a:r>
              <a:r>
                <a:rPr lang="it-IT" sz="2000" dirty="0">
                  <a:solidFill>
                    <a:schemeClr val="dk1"/>
                  </a:solidFill>
                  <a:latin typeface="Calibri" panose="020F0502020204030204" pitchFamily="34" charset="0"/>
                  <a:cs typeface="Calibri" panose="020F0502020204030204" pitchFamily="34" charset="0"/>
                </a:rPr>
                <a:t> </a:t>
              </a:r>
              <a:r>
                <a:rPr lang="it-IT" sz="2000" dirty="0" err="1">
                  <a:solidFill>
                    <a:schemeClr val="dk1"/>
                  </a:solidFill>
                  <a:latin typeface="Calibri" panose="020F0502020204030204" pitchFamily="34" charset="0"/>
                  <a:cs typeface="Calibri" panose="020F0502020204030204" pitchFamily="34" charset="0"/>
                </a:rPr>
                <a:t>å</a:t>
              </a:r>
              <a:r>
                <a:rPr lang="it-IT" sz="2000" dirty="0">
                  <a:solidFill>
                    <a:schemeClr val="dk1"/>
                  </a:solidFill>
                  <a:latin typeface="Calibri" panose="020F0502020204030204" pitchFamily="34" charset="0"/>
                  <a:cs typeface="Calibri" panose="020F0502020204030204" pitchFamily="34" charset="0"/>
                </a:rPr>
                <a:t> </a:t>
              </a:r>
              <a:r>
                <a:rPr lang="it-IT" sz="2000" dirty="0" err="1">
                  <a:solidFill>
                    <a:schemeClr val="dk1"/>
                  </a:solidFill>
                  <a:latin typeface="Calibri" panose="020F0502020204030204" pitchFamily="34" charset="0"/>
                  <a:cs typeface="Calibri" panose="020F0502020204030204" pitchFamily="34" charset="0"/>
                </a:rPr>
                <a:t>bli</a:t>
              </a:r>
              <a:r>
                <a:rPr lang="it-IT" sz="2000" dirty="0">
                  <a:solidFill>
                    <a:schemeClr val="dk1"/>
                  </a:solidFill>
                  <a:latin typeface="Calibri" panose="020F0502020204030204" pitchFamily="34" charset="0"/>
                  <a:cs typeface="Calibri" panose="020F0502020204030204" pitchFamily="34" charset="0"/>
                </a:rPr>
                <a:t> </a:t>
              </a:r>
              <a:r>
                <a:rPr lang="it-IT" sz="2000" dirty="0" err="1">
                  <a:solidFill>
                    <a:schemeClr val="dk1"/>
                  </a:solidFill>
                  <a:latin typeface="Calibri" panose="020F0502020204030204" pitchFamily="34" charset="0"/>
                  <a:cs typeface="Calibri" panose="020F0502020204030204" pitchFamily="34" charset="0"/>
                </a:rPr>
                <a:t>enda</a:t>
              </a:r>
              <a:r>
                <a:rPr lang="it-IT" sz="2000" dirty="0">
                  <a:solidFill>
                    <a:schemeClr val="dk1"/>
                  </a:solidFill>
                  <a:latin typeface="Calibri" panose="020F0502020204030204" pitchFamily="34" charset="0"/>
                  <a:cs typeface="Calibri" panose="020F0502020204030204" pitchFamily="34" charset="0"/>
                </a:rPr>
                <a:t> </a:t>
              </a:r>
              <a:r>
                <a:rPr lang="it-IT" sz="2000" dirty="0" err="1">
                  <a:solidFill>
                    <a:schemeClr val="dk1"/>
                  </a:solidFill>
                  <a:latin typeface="Calibri" panose="020F0502020204030204" pitchFamily="34" charset="0"/>
                  <a:cs typeface="Calibri" panose="020F0502020204030204" pitchFamily="34" charset="0"/>
                </a:rPr>
                <a:t>bedre</a:t>
              </a:r>
              <a:r>
                <a:rPr lang="it-IT" sz="2000" dirty="0">
                  <a:solidFill>
                    <a:schemeClr val="dk1"/>
                  </a:solidFill>
                  <a:latin typeface="Calibri" panose="020F0502020204030204" pitchFamily="34" charset="0"/>
                  <a:cs typeface="Calibri" panose="020F0502020204030204" pitchFamily="34" charset="0"/>
                </a:rPr>
                <a:t> – </a:t>
              </a:r>
              <a:r>
                <a:rPr lang="it-IT" sz="2000" dirty="0" err="1">
                  <a:solidFill>
                    <a:schemeClr val="dk1"/>
                  </a:solidFill>
                  <a:latin typeface="Calibri" panose="020F0502020204030204" pitchFamily="34" charset="0"/>
                  <a:cs typeface="Calibri" panose="020F0502020204030204" pitchFamily="34" charset="0"/>
                </a:rPr>
                <a:t>ikke</a:t>
              </a:r>
              <a:r>
                <a:rPr lang="it-IT" sz="2000" dirty="0">
                  <a:solidFill>
                    <a:schemeClr val="dk1"/>
                  </a:solidFill>
                  <a:latin typeface="Calibri" panose="020F0502020204030204" pitchFamily="34" charset="0"/>
                  <a:cs typeface="Calibri" panose="020F0502020204030204" pitchFamily="34" charset="0"/>
                </a:rPr>
                <a:t> bare </a:t>
              </a:r>
              <a:r>
                <a:rPr lang="it-IT" sz="2000" dirty="0" err="1">
                  <a:solidFill>
                    <a:schemeClr val="dk1"/>
                  </a:solidFill>
                  <a:latin typeface="Calibri" panose="020F0502020204030204" pitchFamily="34" charset="0"/>
                  <a:cs typeface="Calibri" panose="020F0502020204030204" pitchFamily="34" charset="0"/>
                </a:rPr>
                <a:t>sørge</a:t>
              </a:r>
              <a:r>
                <a:rPr lang="it-IT" sz="2000" dirty="0">
                  <a:solidFill>
                    <a:schemeClr val="dk1"/>
                  </a:solidFill>
                  <a:latin typeface="Calibri" panose="020F0502020204030204" pitchFamily="34" charset="0"/>
                  <a:cs typeface="Calibri" panose="020F0502020204030204" pitchFamily="34" charset="0"/>
                </a:rPr>
                <a:t> for </a:t>
              </a:r>
              <a:r>
                <a:rPr lang="it-IT" sz="2000" dirty="0" err="1">
                  <a:solidFill>
                    <a:schemeClr val="dk1"/>
                  </a:solidFill>
                  <a:latin typeface="Calibri" panose="020F0502020204030204" pitchFamily="34" charset="0"/>
                  <a:cs typeface="Calibri" panose="020F0502020204030204" pitchFamily="34" charset="0"/>
                </a:rPr>
                <a:t>bestått</a:t>
              </a:r>
              <a:r>
                <a:rPr lang="it-IT" sz="2000" dirty="0">
                  <a:solidFill>
                    <a:schemeClr val="dk1"/>
                  </a:solidFill>
                  <a:latin typeface="Calibri" panose="020F0502020204030204" pitchFamily="34" charset="0"/>
                  <a:cs typeface="Calibri" panose="020F0502020204030204" pitchFamily="34" charset="0"/>
                </a:rPr>
                <a:t>.  </a:t>
              </a:r>
            </a:p>
            <a:p>
              <a:pPr marL="0" lvl="0" indent="0" algn="l" rtl="0">
                <a:lnSpc>
                  <a:spcPct val="115000"/>
                </a:lnSpc>
                <a:spcBef>
                  <a:spcPts val="0"/>
                </a:spcBef>
                <a:spcAft>
                  <a:spcPts val="0"/>
                </a:spcAft>
                <a:buClr>
                  <a:schemeClr val="dk1"/>
                </a:buClr>
                <a:buSzPts val="1100"/>
                <a:buFont typeface="Arial"/>
                <a:buNone/>
              </a:pPr>
              <a:endParaRPr lang="it-IT" sz="1600" b="1" dirty="0">
                <a:solidFill>
                  <a:schemeClr val="dk1"/>
                </a:solidFill>
                <a:latin typeface="Calibri" panose="020F0502020204030204" pitchFamily="34" charset="0"/>
                <a:cs typeface="Calibri" panose="020F0502020204030204" pitchFamily="34" charset="0"/>
              </a:endParaRPr>
            </a:p>
            <a:p>
              <a:pPr marL="0" marR="0" lvl="0" indent="0" algn="l" rtl="0">
                <a:lnSpc>
                  <a:spcPct val="115000"/>
                </a:lnSpc>
                <a:spcBef>
                  <a:spcPts val="1200"/>
                </a:spcBef>
                <a:spcAft>
                  <a:spcPts val="0"/>
                </a:spcAft>
                <a:buClr>
                  <a:schemeClr val="dk1"/>
                </a:buClr>
                <a:buSzPts val="1100"/>
                <a:buFont typeface="Arial"/>
                <a:buNone/>
              </a:pPr>
              <a:endParaRPr lang="it-IT" sz="1600" b="1" dirty="0">
                <a:solidFill>
                  <a:schemeClr val="dk1"/>
                </a:solidFill>
                <a:latin typeface="Calibri" panose="020F0502020204030204" pitchFamily="34" charset="0"/>
                <a:cs typeface="Calibri" panose="020F0502020204030204" pitchFamily="34" charset="0"/>
              </a:endParaRPr>
            </a:p>
            <a:p>
              <a:pPr marL="0" marR="0" lvl="0" indent="0" algn="l" rtl="0">
                <a:lnSpc>
                  <a:spcPct val="100000"/>
                </a:lnSpc>
                <a:spcBef>
                  <a:spcPts val="1200"/>
                </a:spcBef>
                <a:spcAft>
                  <a:spcPts val="0"/>
                </a:spcAft>
                <a:buClr>
                  <a:srgbClr val="000000"/>
                </a:buClr>
                <a:buSzPts val="1800"/>
                <a:buFont typeface="Arial"/>
                <a:buNone/>
              </a:pPr>
              <a:endParaRPr lang="it-IT" sz="1600" b="1" i="0" u="none" strike="noStrike" cap="none" dirty="0">
                <a:solidFill>
                  <a:schemeClr val="dk1"/>
                </a:solidFill>
                <a:latin typeface="Calibri" panose="020F0502020204030204" pitchFamily="34" charset="0"/>
                <a:ea typeface="Calibri"/>
                <a:cs typeface="Calibri" panose="020F0502020204030204" pitchFamily="34" charset="0"/>
                <a:sym typeface="Calibri"/>
              </a:endParaRPr>
            </a:p>
            <a:p>
              <a:pPr marL="0" marR="0" lvl="0" indent="0" algn="ctr" rtl="0">
                <a:lnSpc>
                  <a:spcPct val="100000"/>
                </a:lnSpc>
                <a:spcBef>
                  <a:spcPts val="0"/>
                </a:spcBef>
                <a:spcAft>
                  <a:spcPts val="0"/>
                </a:spcAft>
                <a:buClr>
                  <a:srgbClr val="000000"/>
                </a:buClr>
                <a:buSzPts val="23900"/>
                <a:buFont typeface="Arial"/>
                <a:buNone/>
              </a:pPr>
              <a:endParaRPr sz="1600" b="0" i="1" u="none" strike="noStrike" cap="none" dirty="0">
                <a:solidFill>
                  <a:srgbClr val="0070C0"/>
                </a:solidFill>
                <a:latin typeface="Calibri" panose="020F0502020204030204" pitchFamily="34" charset="0"/>
                <a:ea typeface="Calibri"/>
                <a:cs typeface="Calibri" panose="020F0502020204030204" pitchFamily="34" charset="0"/>
                <a:sym typeface="Calibri"/>
              </a:endParaRPr>
            </a:p>
          </p:txBody>
        </p:sp>
      </p:grpSp>
      <p:sp>
        <p:nvSpPr>
          <p:cNvPr id="305" name="Google Shape;305;p10"/>
          <p:cNvSpPr txBox="1">
            <a:spLocks noGrp="1"/>
          </p:cNvSpPr>
          <p:nvPr>
            <p:ph type="subTitle" idx="1"/>
          </p:nvPr>
        </p:nvSpPr>
        <p:spPr>
          <a:xfrm>
            <a:off x="1119758" y="127985"/>
            <a:ext cx="99525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FC000"/>
              </a:buClr>
              <a:buSzPts val="6600"/>
              <a:buNone/>
            </a:pPr>
            <a:r>
              <a:rPr lang="no-NO" sz="6600" b="1" dirty="0">
                <a:solidFill>
                  <a:srgbClr val="FFC000"/>
                </a:solidFill>
                <a:latin typeface="Calibri"/>
                <a:ea typeface="Calibri"/>
                <a:cs typeface="Calibri"/>
                <a:sym typeface="Calibri"/>
              </a:rPr>
              <a:t>...OG IKKE SÅ BRA #1</a:t>
            </a:r>
            <a:endParaRPr sz="8000" b="1" dirty="0">
              <a:solidFill>
                <a:srgbClr val="FFC000"/>
              </a:solidFill>
            </a:endParaRPr>
          </a:p>
        </p:txBody>
      </p:sp>
      <p:grpSp>
        <p:nvGrpSpPr>
          <p:cNvPr id="5" name="Google Shape;286;p9">
            <a:extLst>
              <a:ext uri="{FF2B5EF4-FFF2-40B4-BE49-F238E27FC236}">
                <a16:creationId xmlns:a16="http://schemas.microsoft.com/office/drawing/2014/main" id="{1122882C-825E-E6F8-0AEC-10190C760BA5}"/>
              </a:ext>
            </a:extLst>
          </p:cNvPr>
          <p:cNvGrpSpPr/>
          <p:nvPr/>
        </p:nvGrpSpPr>
        <p:grpSpPr>
          <a:xfrm>
            <a:off x="6967526" y="1523542"/>
            <a:ext cx="3236700" cy="6158211"/>
            <a:chOff x="4722959" y="1508658"/>
            <a:chExt cx="3236700" cy="5431959"/>
          </a:xfrm>
        </p:grpSpPr>
        <p:sp>
          <p:nvSpPr>
            <p:cNvPr id="6" name="Google Shape;287;p9">
              <a:extLst>
                <a:ext uri="{FF2B5EF4-FFF2-40B4-BE49-F238E27FC236}">
                  <a16:creationId xmlns:a16="http://schemas.microsoft.com/office/drawing/2014/main" id="{C44F9E17-6190-340F-3DF7-AAFCEB978077}"/>
                </a:ext>
              </a:extLst>
            </p:cNvPr>
            <p:cNvSpPr/>
            <p:nvPr/>
          </p:nvSpPr>
          <p:spPr>
            <a:xfrm>
              <a:off x="4722959" y="1508658"/>
              <a:ext cx="3236700" cy="4078500"/>
            </a:xfrm>
            <a:prstGeom prst="rect">
              <a:avLst/>
            </a:prstGeom>
            <a:solidFill>
              <a:srgbClr val="FEE5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288;p9">
              <a:extLst>
                <a:ext uri="{FF2B5EF4-FFF2-40B4-BE49-F238E27FC236}">
                  <a16:creationId xmlns:a16="http://schemas.microsoft.com/office/drawing/2014/main" id="{B29342B8-7322-9214-6277-88ED6B1DE3D7}"/>
                </a:ext>
              </a:extLst>
            </p:cNvPr>
            <p:cNvSpPr txBox="1"/>
            <p:nvPr/>
          </p:nvSpPr>
          <p:spPr>
            <a:xfrm>
              <a:off x="4904440" y="1846335"/>
              <a:ext cx="2873700" cy="5094282"/>
            </a:xfrm>
            <a:prstGeom prst="rect">
              <a:avLst/>
            </a:prstGeom>
            <a:noFill/>
            <a:ln>
              <a:noFill/>
            </a:ln>
          </p:spPr>
          <p:txBody>
            <a:bodyPr spcFirstLastPara="1" wrap="square" lIns="91425" tIns="45700" rIns="91425" bIns="45700" anchor="t" anchorCtr="0">
              <a:spAutoFit/>
            </a:bodyPr>
            <a:lstStyle/>
            <a:p>
              <a:pPr marL="0" lvl="0" indent="0" algn="ctr" rtl="0">
                <a:lnSpc>
                  <a:spcPct val="115000"/>
                </a:lnSpc>
                <a:spcBef>
                  <a:spcPts val="0"/>
                </a:spcBef>
                <a:spcAft>
                  <a:spcPts val="0"/>
                </a:spcAft>
                <a:buClr>
                  <a:schemeClr val="dk1"/>
                </a:buClr>
                <a:buSzPts val="1100"/>
                <a:buFont typeface="Arial"/>
                <a:buNone/>
              </a:pPr>
              <a:r>
                <a:rPr lang="nb-NO" sz="1800" b="1" dirty="0">
                  <a:solidFill>
                    <a:schemeClr val="dk1"/>
                  </a:solidFill>
                  <a:latin typeface="Calibri" panose="020F0502020204030204" pitchFamily="34" charset="0"/>
                  <a:cs typeface="Calibri" panose="020F0502020204030204" pitchFamily="34" charset="0"/>
                </a:rPr>
                <a:t>PLANLEGGING</a:t>
              </a:r>
              <a:endParaRPr lang="nb-NO" sz="1600" b="1" dirty="0">
                <a:solidFill>
                  <a:schemeClr val="dk1"/>
                </a:solidFill>
                <a:latin typeface="Calibri" panose="020F0502020204030204" pitchFamily="34" charset="0"/>
                <a:cs typeface="Calibri" panose="020F0502020204030204" pitchFamily="34" charset="0"/>
              </a:endParaRPr>
            </a:p>
            <a:p>
              <a:pPr marL="0" lvl="0" indent="0" algn="ctr" rtl="0">
                <a:lnSpc>
                  <a:spcPct val="115000"/>
                </a:lnSpc>
                <a:spcBef>
                  <a:spcPts val="0"/>
                </a:spcBef>
                <a:spcAft>
                  <a:spcPts val="0"/>
                </a:spcAft>
                <a:buClr>
                  <a:schemeClr val="dk1"/>
                </a:buClr>
                <a:buSzPts val="1100"/>
                <a:buFont typeface="Arial"/>
                <a:buNone/>
              </a:pPr>
              <a:endParaRPr lang="nb-NO" sz="1600" b="1" dirty="0">
                <a:solidFill>
                  <a:schemeClr val="dk1"/>
                </a:solidFill>
                <a:latin typeface="Calibri" panose="020F0502020204030204" pitchFamily="34" charset="0"/>
                <a:cs typeface="Calibri" panose="020F0502020204030204" pitchFamily="34" charset="0"/>
              </a:endParaRPr>
            </a:p>
            <a:p>
              <a:pPr marL="457200" indent="-317500">
                <a:lnSpc>
                  <a:spcPct val="115000"/>
                </a:lnSpc>
                <a:buClr>
                  <a:schemeClr val="dk1"/>
                </a:buClr>
                <a:buSzPts val="1400"/>
                <a:buFont typeface="Arial"/>
                <a:buChar char="●"/>
              </a:pPr>
              <a:r>
                <a:rPr lang="nb-NO" sz="2000" dirty="0">
                  <a:solidFill>
                    <a:schemeClr val="dk1"/>
                  </a:solidFill>
                  <a:latin typeface="Calibri" panose="020F0502020204030204" pitchFamily="34" charset="0"/>
                  <a:cs typeface="Calibri" panose="020F0502020204030204" pitchFamily="34" charset="0"/>
                </a:rPr>
                <a:t>Noen studenter kunne ikke delta på grunn av måten </a:t>
              </a:r>
              <a:r>
                <a:rPr lang="nb-NO" sz="2000" dirty="0" err="1">
                  <a:solidFill>
                    <a:schemeClr val="dk1"/>
                  </a:solidFill>
                  <a:latin typeface="Calibri" panose="020F0502020204030204" pitchFamily="34" charset="0"/>
                  <a:cs typeface="Calibri" panose="020F0502020204030204" pitchFamily="34" charset="0"/>
                </a:rPr>
                <a:t>workshoppene</a:t>
              </a:r>
              <a:r>
                <a:rPr lang="nb-NO" sz="2000" dirty="0">
                  <a:solidFill>
                    <a:schemeClr val="dk1"/>
                  </a:solidFill>
                  <a:latin typeface="Calibri" panose="020F0502020204030204" pitchFamily="34" charset="0"/>
                  <a:cs typeface="Calibri" panose="020F0502020204030204" pitchFamily="34" charset="0"/>
                </a:rPr>
                <a:t> ble planlagt.</a:t>
              </a:r>
            </a:p>
            <a:p>
              <a:pPr marL="457200" lvl="0" indent="-317500" algn="l" rtl="0">
                <a:lnSpc>
                  <a:spcPct val="115000"/>
                </a:lnSpc>
                <a:spcBef>
                  <a:spcPts val="0"/>
                </a:spcBef>
                <a:spcAft>
                  <a:spcPts val="0"/>
                </a:spcAft>
                <a:buClr>
                  <a:schemeClr val="dk1"/>
                </a:buClr>
                <a:buSzPts val="1400"/>
                <a:buChar char="●"/>
              </a:pPr>
              <a:endParaRPr lang="nb-NO" sz="2000" dirty="0">
                <a:solidFill>
                  <a:schemeClr val="dk1"/>
                </a:solidFill>
                <a:latin typeface="Calibri" panose="020F0502020204030204" pitchFamily="34" charset="0"/>
                <a:cs typeface="Calibri" panose="020F0502020204030204" pitchFamily="34" charset="0"/>
              </a:endParaRPr>
            </a:p>
            <a:p>
              <a:pPr marL="457200" lvl="0" indent="-317500" algn="l" rtl="0">
                <a:lnSpc>
                  <a:spcPct val="115000"/>
                </a:lnSpc>
                <a:spcBef>
                  <a:spcPts val="0"/>
                </a:spcBef>
                <a:spcAft>
                  <a:spcPts val="0"/>
                </a:spcAft>
                <a:buClr>
                  <a:schemeClr val="dk1"/>
                </a:buClr>
                <a:buSzPts val="1400"/>
                <a:buChar char="●"/>
              </a:pPr>
              <a:r>
                <a:rPr lang="nb-NO" sz="2000" dirty="0">
                  <a:solidFill>
                    <a:schemeClr val="dk1"/>
                  </a:solidFill>
                  <a:latin typeface="Calibri" panose="020F0502020204030204" pitchFamily="34" charset="0"/>
                  <a:cs typeface="Calibri" panose="020F0502020204030204" pitchFamily="34" charset="0"/>
                </a:rPr>
                <a:t>Viktig å planlegge slik at flest mulig kan delta.</a:t>
              </a:r>
            </a:p>
            <a:p>
              <a:pPr marL="0" lvl="0" indent="0" algn="l" rtl="0">
                <a:lnSpc>
                  <a:spcPct val="115000"/>
                </a:lnSpc>
                <a:spcBef>
                  <a:spcPts val="0"/>
                </a:spcBef>
                <a:spcAft>
                  <a:spcPts val="0"/>
                </a:spcAft>
                <a:buClr>
                  <a:schemeClr val="dk1"/>
                </a:buClr>
                <a:buSzPts val="1100"/>
                <a:buFont typeface="Arial"/>
                <a:buNone/>
              </a:pPr>
              <a:endParaRPr lang="nb-NO" sz="1600" b="1" dirty="0">
                <a:solidFill>
                  <a:schemeClr val="dk1"/>
                </a:solidFill>
                <a:latin typeface="Calibri" panose="020F0502020204030204" pitchFamily="34" charset="0"/>
                <a:cs typeface="Calibri" panose="020F0502020204030204" pitchFamily="34" charset="0"/>
              </a:endParaRPr>
            </a:p>
            <a:p>
              <a:pPr marL="0" marR="0" lvl="0" indent="0" algn="l" rtl="0">
                <a:lnSpc>
                  <a:spcPct val="115000"/>
                </a:lnSpc>
                <a:spcBef>
                  <a:spcPts val="1200"/>
                </a:spcBef>
                <a:spcAft>
                  <a:spcPts val="0"/>
                </a:spcAft>
                <a:buClr>
                  <a:schemeClr val="dk1"/>
                </a:buClr>
                <a:buSzPts val="1100"/>
                <a:buFont typeface="Arial"/>
                <a:buNone/>
              </a:pPr>
              <a:endParaRPr lang="nb-NO" sz="1600" b="1" dirty="0">
                <a:solidFill>
                  <a:schemeClr val="dk1"/>
                </a:solidFill>
                <a:latin typeface="Calibri" panose="020F0502020204030204" pitchFamily="34" charset="0"/>
                <a:cs typeface="Calibri" panose="020F0502020204030204" pitchFamily="34" charset="0"/>
              </a:endParaRPr>
            </a:p>
            <a:p>
              <a:pPr marL="0" marR="0" lvl="0" indent="0" algn="l" rtl="0">
                <a:lnSpc>
                  <a:spcPct val="115000"/>
                </a:lnSpc>
                <a:spcBef>
                  <a:spcPts val="1200"/>
                </a:spcBef>
                <a:spcAft>
                  <a:spcPts val="0"/>
                </a:spcAft>
                <a:buClr>
                  <a:srgbClr val="000000"/>
                </a:buClr>
                <a:buSzPts val="1800"/>
                <a:buFont typeface="Arial"/>
                <a:buNone/>
              </a:pPr>
              <a:endParaRPr lang="nb-NO" sz="1600" b="1" i="0" u="none" strike="noStrike" cap="none" dirty="0">
                <a:solidFill>
                  <a:schemeClr val="dk1"/>
                </a:solidFill>
                <a:latin typeface="Calibri" panose="020F0502020204030204" pitchFamily="34" charset="0"/>
                <a:ea typeface="Calibri"/>
                <a:cs typeface="Calibri" panose="020F0502020204030204" pitchFamily="34" charset="0"/>
                <a:sym typeface="Calibri"/>
              </a:endParaRPr>
            </a:p>
            <a:p>
              <a:pPr marL="0" marR="0" lvl="0" indent="0" algn="ctr" rtl="0">
                <a:lnSpc>
                  <a:spcPct val="100000"/>
                </a:lnSpc>
                <a:spcBef>
                  <a:spcPts val="0"/>
                </a:spcBef>
                <a:spcAft>
                  <a:spcPts val="0"/>
                </a:spcAft>
                <a:buClr>
                  <a:srgbClr val="000000"/>
                </a:buClr>
                <a:buSzPts val="1800"/>
                <a:buFont typeface="Arial"/>
                <a:buNone/>
              </a:pPr>
              <a:endParaRPr lang="nb-NO" sz="1600" b="0" i="0" u="none" strike="noStrike" cap="none" dirty="0">
                <a:solidFill>
                  <a:schemeClr val="dk1"/>
                </a:solidFill>
                <a:latin typeface="Calibri" panose="020F0502020204030204" pitchFamily="34" charset="0"/>
                <a:ea typeface="Calibri"/>
                <a:cs typeface="Calibri" panose="020F0502020204030204" pitchFamily="34" charset="0"/>
                <a:sym typeface="Calibri"/>
              </a:endParaRPr>
            </a:p>
            <a:p>
              <a:pPr marL="0" marR="0" lvl="0" indent="0" algn="ctr" rtl="0">
                <a:lnSpc>
                  <a:spcPct val="100000"/>
                </a:lnSpc>
                <a:spcBef>
                  <a:spcPts val="0"/>
                </a:spcBef>
                <a:spcAft>
                  <a:spcPts val="0"/>
                </a:spcAft>
                <a:buClr>
                  <a:srgbClr val="000000"/>
                </a:buClr>
                <a:buSzPts val="23900"/>
                <a:buFont typeface="Arial"/>
                <a:buNone/>
              </a:pPr>
              <a:endParaRPr lang="nb-NO" sz="1600" b="0" i="1" u="none" strike="noStrike" cap="none" dirty="0">
                <a:solidFill>
                  <a:schemeClr val="dk1"/>
                </a:solidFill>
                <a:latin typeface="Calibri" panose="020F0502020204030204" pitchFamily="34" charset="0"/>
                <a:ea typeface="Calibri"/>
                <a:cs typeface="Calibri" panose="020F0502020204030204" pitchFamily="34" charset="0"/>
                <a:sym typeface="Calibri"/>
              </a:endParaRPr>
            </a:p>
            <a:p>
              <a:pPr marL="0" marR="0" lvl="0" indent="0" algn="ctr" rtl="0">
                <a:lnSpc>
                  <a:spcPct val="100000"/>
                </a:lnSpc>
                <a:spcBef>
                  <a:spcPts val="0"/>
                </a:spcBef>
                <a:spcAft>
                  <a:spcPts val="0"/>
                </a:spcAft>
                <a:buClr>
                  <a:srgbClr val="000000"/>
                </a:buClr>
                <a:buSzPts val="23900"/>
                <a:buFont typeface="Arial"/>
                <a:buNone/>
              </a:pPr>
              <a:endParaRPr sz="1600" b="0" i="1" u="none" strike="noStrike" cap="none" dirty="0">
                <a:solidFill>
                  <a:schemeClr val="dk1"/>
                </a:solidFill>
                <a:latin typeface="Calibri" panose="020F0502020204030204" pitchFamily="34" charset="0"/>
                <a:ea typeface="Calibri"/>
                <a:cs typeface="Calibri" panose="020F0502020204030204" pitchFamily="34" charset="0"/>
                <a:sym typeface="Calibri"/>
              </a:endParaRPr>
            </a:p>
          </p:txBody>
        </p:sp>
      </p:grpSp>
    </p:spTree>
    <p:extLst>
      <p:ext uri="{BB962C8B-B14F-4D97-AF65-F5344CB8AC3E}">
        <p14:creationId xmlns:p14="http://schemas.microsoft.com/office/powerpoint/2010/main" val="2457528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309"/>
        <p:cNvGrpSpPr/>
        <p:nvPr/>
      </p:nvGrpSpPr>
      <p:grpSpPr>
        <a:xfrm>
          <a:off x="0" y="0"/>
          <a:ext cx="0" cy="0"/>
          <a:chOff x="0" y="0"/>
          <a:chExt cx="0" cy="0"/>
        </a:xfrm>
      </p:grpSpPr>
      <p:pic>
        <p:nvPicPr>
          <p:cNvPr id="310" name="Google Shape;310;p11"/>
          <p:cNvPicPr preferRelativeResize="0"/>
          <p:nvPr/>
        </p:nvPicPr>
        <p:blipFill rotWithShape="1">
          <a:blip r:embed="rId3">
            <a:alphaModFix/>
          </a:blip>
          <a:srcRect/>
          <a:stretch/>
        </p:blipFill>
        <p:spPr>
          <a:xfrm>
            <a:off x="0" y="0"/>
            <a:ext cx="12192000" cy="9144000"/>
          </a:xfrm>
          <a:prstGeom prst="rect">
            <a:avLst/>
          </a:prstGeom>
          <a:noFill/>
          <a:ln>
            <a:noFill/>
          </a:ln>
        </p:spPr>
      </p:pic>
      <p:sp>
        <p:nvSpPr>
          <p:cNvPr id="311" name="Google Shape;311;p11"/>
          <p:cNvSpPr txBox="1">
            <a:spLocks noGrp="1"/>
          </p:cNvSpPr>
          <p:nvPr>
            <p:ph type="subTitle" idx="1"/>
          </p:nvPr>
        </p:nvSpPr>
        <p:spPr>
          <a:xfrm>
            <a:off x="1119808" y="143360"/>
            <a:ext cx="9952383" cy="1655762"/>
          </a:xfrm>
          <a:prstGeom prst="rect">
            <a:avLst/>
          </a:prstGeom>
          <a:noFill/>
          <a:ln>
            <a:noFill/>
          </a:ln>
        </p:spPr>
        <p:txBody>
          <a:bodyPr spcFirstLastPara="1" wrap="square" lIns="91425" tIns="45700" rIns="91425" bIns="45700" anchor="t" anchorCtr="0">
            <a:normAutofit fontScale="92500"/>
          </a:bodyPr>
          <a:lstStyle/>
          <a:p>
            <a:pPr marL="0" lvl="0" indent="0" algn="ctr" rtl="0">
              <a:lnSpc>
                <a:spcPct val="90000"/>
              </a:lnSpc>
              <a:spcBef>
                <a:spcPts val="0"/>
              </a:spcBef>
              <a:spcAft>
                <a:spcPts val="0"/>
              </a:spcAft>
              <a:buClr>
                <a:srgbClr val="FFC000"/>
              </a:buClr>
              <a:buSzPct val="100000"/>
              <a:buNone/>
            </a:pPr>
            <a:r>
              <a:rPr lang="no-NO" sz="6600" b="1">
                <a:solidFill>
                  <a:srgbClr val="FFC000"/>
                </a:solidFill>
                <a:latin typeface="Calibri"/>
                <a:ea typeface="Calibri"/>
                <a:cs typeface="Calibri"/>
                <a:sym typeface="Calibri"/>
              </a:rPr>
              <a:t>HVA HAR FUNGERT BRA... #2</a:t>
            </a:r>
            <a:endParaRPr sz="8000" b="1">
              <a:solidFill>
                <a:srgbClr val="FFC000"/>
              </a:solidFill>
            </a:endParaRPr>
          </a:p>
        </p:txBody>
      </p:sp>
      <p:grpSp>
        <p:nvGrpSpPr>
          <p:cNvPr id="312" name="Google Shape;312;p11"/>
          <p:cNvGrpSpPr/>
          <p:nvPr/>
        </p:nvGrpSpPr>
        <p:grpSpPr>
          <a:xfrm>
            <a:off x="2716808" y="1799120"/>
            <a:ext cx="7104411" cy="2462742"/>
            <a:chOff x="3674751" y="1106798"/>
            <a:chExt cx="7104411" cy="2462742"/>
          </a:xfrm>
        </p:grpSpPr>
        <p:sp>
          <p:nvSpPr>
            <p:cNvPr id="313" name="Google Shape;313;p11"/>
            <p:cNvSpPr/>
            <p:nvPr/>
          </p:nvSpPr>
          <p:spPr>
            <a:xfrm>
              <a:off x="3674751" y="1124982"/>
              <a:ext cx="2532413" cy="2444558"/>
            </a:xfrm>
            <a:prstGeom prst="donut">
              <a:avLst>
                <a:gd name="adj" fmla="val 10135"/>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4" name="Google Shape;314;p11"/>
            <p:cNvSpPr/>
            <p:nvPr/>
          </p:nvSpPr>
          <p:spPr>
            <a:xfrm>
              <a:off x="5960750" y="1115890"/>
              <a:ext cx="2532413" cy="2444558"/>
            </a:xfrm>
            <a:prstGeom prst="donut">
              <a:avLst>
                <a:gd name="adj" fmla="val 10135"/>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5" name="Google Shape;315;p11"/>
            <p:cNvSpPr/>
            <p:nvPr/>
          </p:nvSpPr>
          <p:spPr>
            <a:xfrm>
              <a:off x="8246749" y="1106798"/>
              <a:ext cx="2532413" cy="2444558"/>
            </a:xfrm>
            <a:prstGeom prst="donut">
              <a:avLst>
                <a:gd name="adj" fmla="val 10135"/>
              </a:avLst>
            </a:prstGeom>
            <a:no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grpSp>
        <p:nvGrpSpPr>
          <p:cNvPr id="316" name="Google Shape;316;p11"/>
          <p:cNvGrpSpPr/>
          <p:nvPr/>
        </p:nvGrpSpPr>
        <p:grpSpPr>
          <a:xfrm>
            <a:off x="2716808" y="1799122"/>
            <a:ext cx="7104411" cy="2477256"/>
            <a:chOff x="3674751" y="1571256"/>
            <a:chExt cx="7104411" cy="2477256"/>
          </a:xfrm>
        </p:grpSpPr>
        <p:sp>
          <p:nvSpPr>
            <p:cNvPr id="317" name="Google Shape;317;p11"/>
            <p:cNvSpPr/>
            <p:nvPr/>
          </p:nvSpPr>
          <p:spPr>
            <a:xfrm rot="10800000" flipH="1">
              <a:off x="3674751" y="1581874"/>
              <a:ext cx="2544292" cy="2466638"/>
            </a:xfrm>
            <a:prstGeom prst="blockArc">
              <a:avLst>
                <a:gd name="adj1" fmla="val 10765663"/>
                <a:gd name="adj2" fmla="val 21599468"/>
                <a:gd name="adj3" fmla="val 10988"/>
              </a:avLst>
            </a:prstGeom>
            <a:gradFill>
              <a:gsLst>
                <a:gs pos="0">
                  <a:srgbClr val="FFC000"/>
                </a:gs>
                <a:gs pos="49000">
                  <a:srgbClr val="FFC000"/>
                </a:gs>
                <a:gs pos="100000">
                  <a:srgbClr val="537DC9"/>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8" name="Google Shape;318;p11"/>
            <p:cNvSpPr/>
            <p:nvPr/>
          </p:nvSpPr>
          <p:spPr>
            <a:xfrm>
              <a:off x="5948871" y="1571256"/>
              <a:ext cx="2532413" cy="2477255"/>
            </a:xfrm>
            <a:prstGeom prst="blockArc">
              <a:avLst>
                <a:gd name="adj1" fmla="val 10765663"/>
                <a:gd name="adj2" fmla="val 195946"/>
                <a:gd name="adj3" fmla="val 10354"/>
              </a:avLst>
            </a:prstGeom>
            <a:gradFill>
              <a:gsLst>
                <a:gs pos="0">
                  <a:srgbClr val="FFC000"/>
                </a:gs>
                <a:gs pos="49000">
                  <a:srgbClr val="FFC000"/>
                </a:gs>
                <a:gs pos="100000">
                  <a:srgbClr val="537DC9"/>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9" name="Google Shape;319;p11"/>
            <p:cNvSpPr/>
            <p:nvPr/>
          </p:nvSpPr>
          <p:spPr>
            <a:xfrm rot="10800000" flipH="1">
              <a:off x="8246749" y="1650516"/>
              <a:ext cx="2532413" cy="2378936"/>
            </a:xfrm>
            <a:prstGeom prst="blockArc">
              <a:avLst>
                <a:gd name="adj1" fmla="val 10765663"/>
                <a:gd name="adj2" fmla="val 148806"/>
                <a:gd name="adj3" fmla="val 10928"/>
              </a:avLst>
            </a:prstGeom>
            <a:gradFill>
              <a:gsLst>
                <a:gs pos="0">
                  <a:srgbClr val="FFC000"/>
                </a:gs>
                <a:gs pos="49000">
                  <a:srgbClr val="FFC000"/>
                </a:gs>
                <a:gs pos="100000">
                  <a:srgbClr val="537DC9"/>
                </a:gs>
              </a:gsLst>
              <a:path path="circle">
                <a:fillToRect l="50000" t="50000" r="50000" b="50000"/>
              </a:path>
              <a:tileRect/>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pic>
        <p:nvPicPr>
          <p:cNvPr id="320" name="Google Shape;320;p11" descr="Aula"/>
          <p:cNvPicPr preferRelativeResize="0"/>
          <p:nvPr/>
        </p:nvPicPr>
        <p:blipFill rotWithShape="1">
          <a:blip r:embed="rId4">
            <a:alphaModFix/>
          </a:blip>
          <a:srcRect/>
          <a:stretch/>
        </p:blipFill>
        <p:spPr>
          <a:xfrm>
            <a:off x="12823364" y="-1091481"/>
            <a:ext cx="1617190" cy="1617190"/>
          </a:xfrm>
          <a:prstGeom prst="rect">
            <a:avLst/>
          </a:prstGeom>
          <a:noFill/>
          <a:ln>
            <a:noFill/>
          </a:ln>
        </p:spPr>
      </p:pic>
      <p:grpSp>
        <p:nvGrpSpPr>
          <p:cNvPr id="6" name="Gruppo 5">
            <a:extLst>
              <a:ext uri="{FF2B5EF4-FFF2-40B4-BE49-F238E27FC236}">
                <a16:creationId xmlns:a16="http://schemas.microsoft.com/office/drawing/2014/main" id="{39CEE365-BA51-D0A6-A1B7-D877339D8FE7}"/>
              </a:ext>
            </a:extLst>
          </p:cNvPr>
          <p:cNvGrpSpPr/>
          <p:nvPr/>
        </p:nvGrpSpPr>
        <p:grpSpPr>
          <a:xfrm>
            <a:off x="2840014" y="2033557"/>
            <a:ext cx="2285999" cy="3583771"/>
            <a:chOff x="2840014" y="2033557"/>
            <a:chExt cx="2285999" cy="3583771"/>
          </a:xfrm>
        </p:grpSpPr>
        <p:sp>
          <p:nvSpPr>
            <p:cNvPr id="325" name="Google Shape;325;p11"/>
            <p:cNvSpPr txBox="1"/>
            <p:nvPr/>
          </p:nvSpPr>
          <p:spPr>
            <a:xfrm>
              <a:off x="2840014" y="4786372"/>
              <a:ext cx="2285999"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no-NO" sz="2400" b="1" dirty="0">
                  <a:solidFill>
                    <a:schemeClr val="lt1"/>
                  </a:solidFill>
                  <a:latin typeface="Calibri"/>
                  <a:ea typeface="Calibri"/>
                  <a:cs typeface="Calibri"/>
                  <a:sym typeface="Calibri"/>
                </a:rPr>
                <a:t>TRYGGHET I GRUPPEARBEID</a:t>
              </a:r>
              <a:endParaRPr sz="2400" b="1" dirty="0">
                <a:solidFill>
                  <a:schemeClr val="lt1"/>
                </a:solidFill>
                <a:latin typeface="Calibri"/>
                <a:ea typeface="Calibri"/>
                <a:cs typeface="Calibri"/>
                <a:sym typeface="Calibri"/>
              </a:endParaRPr>
            </a:p>
          </p:txBody>
        </p:sp>
        <p:pic>
          <p:nvPicPr>
            <p:cNvPr id="326" name="Google Shape;326;p11" descr="Brainstorming di gruppo"/>
            <p:cNvPicPr preferRelativeResize="0"/>
            <p:nvPr/>
          </p:nvPicPr>
          <p:blipFill rotWithShape="1">
            <a:blip r:embed="rId5">
              <a:alphaModFix/>
            </a:blip>
            <a:srcRect/>
            <a:stretch/>
          </p:blipFill>
          <p:spPr>
            <a:xfrm>
              <a:off x="3059748" y="2033557"/>
              <a:ext cx="1763721" cy="1763721"/>
            </a:xfrm>
            <a:prstGeom prst="rect">
              <a:avLst/>
            </a:prstGeom>
            <a:noFill/>
            <a:ln>
              <a:noFill/>
            </a:ln>
          </p:spPr>
        </p:pic>
      </p:grpSp>
      <p:grpSp>
        <p:nvGrpSpPr>
          <p:cNvPr id="7" name="Gruppo 6">
            <a:extLst>
              <a:ext uri="{FF2B5EF4-FFF2-40B4-BE49-F238E27FC236}">
                <a16:creationId xmlns:a16="http://schemas.microsoft.com/office/drawing/2014/main" id="{62E4AF51-014B-6B5A-9D9C-7284CB2F8C45}"/>
              </a:ext>
            </a:extLst>
          </p:cNvPr>
          <p:cNvGrpSpPr/>
          <p:nvPr/>
        </p:nvGrpSpPr>
        <p:grpSpPr>
          <a:xfrm>
            <a:off x="5483905" y="2138059"/>
            <a:ext cx="2486536" cy="3487390"/>
            <a:chOff x="5483905" y="2138059"/>
            <a:chExt cx="2486536" cy="3487390"/>
          </a:xfrm>
        </p:grpSpPr>
        <p:sp>
          <p:nvSpPr>
            <p:cNvPr id="322" name="Google Shape;322;p11"/>
            <p:cNvSpPr txBox="1"/>
            <p:nvPr/>
          </p:nvSpPr>
          <p:spPr>
            <a:xfrm>
              <a:off x="5684441" y="4794493"/>
              <a:ext cx="2286000" cy="83095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no-NO" sz="2400" b="1" dirty="0">
                  <a:solidFill>
                    <a:schemeClr val="lt1"/>
                  </a:solidFill>
                  <a:latin typeface="Calibri"/>
                  <a:ea typeface="Calibri"/>
                  <a:cs typeface="Calibri"/>
                  <a:sym typeface="Calibri"/>
                </a:rPr>
                <a:t>TILLIT I </a:t>
              </a:r>
              <a:endParaRPr lang="nb-NO" sz="2400" b="1"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r>
                <a:rPr lang="no-NO" sz="2400" b="1" dirty="0">
                  <a:solidFill>
                    <a:schemeClr val="lt1"/>
                  </a:solidFill>
                  <a:latin typeface="Calibri"/>
                  <a:ea typeface="Calibri"/>
                  <a:cs typeface="Calibri"/>
                  <a:sym typeface="Calibri"/>
                </a:rPr>
                <a:t>SEG SELV</a:t>
              </a:r>
              <a:endParaRPr sz="2400" dirty="0">
                <a:solidFill>
                  <a:schemeClr val="lt1"/>
                </a:solidFill>
                <a:latin typeface="Calibri"/>
                <a:ea typeface="Calibri"/>
                <a:cs typeface="Calibri"/>
                <a:sym typeface="Calibri"/>
              </a:endParaRPr>
            </a:p>
          </p:txBody>
        </p:sp>
        <p:pic>
          <p:nvPicPr>
            <p:cNvPr id="3" name="Elemento grafico 2" descr="Persona con un’idea">
              <a:extLst>
                <a:ext uri="{FF2B5EF4-FFF2-40B4-BE49-F238E27FC236}">
                  <a16:creationId xmlns:a16="http://schemas.microsoft.com/office/drawing/2014/main" id="{354B4036-61CC-D6F4-AA0B-CD7FE47227B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483905" y="2138059"/>
              <a:ext cx="1572822" cy="1572822"/>
            </a:xfrm>
            <a:prstGeom prst="rect">
              <a:avLst/>
            </a:prstGeom>
          </p:spPr>
        </p:pic>
      </p:grpSp>
      <p:grpSp>
        <p:nvGrpSpPr>
          <p:cNvPr id="8" name="Gruppo 7">
            <a:extLst>
              <a:ext uri="{FF2B5EF4-FFF2-40B4-BE49-F238E27FC236}">
                <a16:creationId xmlns:a16="http://schemas.microsoft.com/office/drawing/2014/main" id="{8F77D189-3652-FAD4-67D8-7D32ADE09F50}"/>
              </a:ext>
            </a:extLst>
          </p:cNvPr>
          <p:cNvGrpSpPr/>
          <p:nvPr/>
        </p:nvGrpSpPr>
        <p:grpSpPr>
          <a:xfrm>
            <a:off x="7535243" y="2302221"/>
            <a:ext cx="2285976" cy="3169340"/>
            <a:chOff x="7535243" y="2302221"/>
            <a:chExt cx="2285976" cy="3169340"/>
          </a:xfrm>
        </p:grpSpPr>
        <p:sp>
          <p:nvSpPr>
            <p:cNvPr id="327" name="Google Shape;327;p11"/>
            <p:cNvSpPr txBox="1"/>
            <p:nvPr/>
          </p:nvSpPr>
          <p:spPr>
            <a:xfrm>
              <a:off x="7535243" y="4794493"/>
              <a:ext cx="2285976" cy="6770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no-NO" sz="2400" b="1" i="0" u="none" strike="noStrike" cap="none" dirty="0">
                  <a:solidFill>
                    <a:schemeClr val="lt1"/>
                  </a:solidFill>
                  <a:latin typeface="Calibri"/>
                  <a:ea typeface="Calibri"/>
                  <a:cs typeface="Calibri"/>
                  <a:sym typeface="Calibri"/>
                </a:rPr>
                <a:t>ENGASJEMENT</a:t>
              </a:r>
              <a:endParaRPr sz="16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600"/>
                <a:buFont typeface="Arial"/>
                <a:buNone/>
              </a:pPr>
              <a:endParaRPr sz="1400" b="0" i="0" u="none" strike="noStrike" cap="none" dirty="0">
                <a:solidFill>
                  <a:srgbClr val="000000"/>
                </a:solidFill>
                <a:latin typeface="Arial"/>
                <a:ea typeface="Arial"/>
                <a:cs typeface="Arial"/>
                <a:sym typeface="Arial"/>
              </a:endParaRPr>
            </a:p>
          </p:txBody>
        </p:sp>
        <p:pic>
          <p:nvPicPr>
            <p:cNvPr id="5" name="Elemento grafico 4" descr="Complimenti">
              <a:extLst>
                <a:ext uri="{FF2B5EF4-FFF2-40B4-BE49-F238E27FC236}">
                  <a16:creationId xmlns:a16="http://schemas.microsoft.com/office/drawing/2014/main" id="{BD03CF0D-A94A-BE02-1E58-404317F2E35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767299" y="2302221"/>
              <a:ext cx="1466279" cy="1466279"/>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16"/>
                                        </p:tgtEl>
                                        <p:attrNameLst>
                                          <p:attrName>style.visibility</p:attrName>
                                        </p:attrNameLst>
                                      </p:cBhvr>
                                      <p:to>
                                        <p:strVal val="visible"/>
                                      </p:to>
                                    </p:set>
                                    <p:animEffect transition="in" filter="wipe(left)">
                                      <p:cBhvr>
                                        <p:cTn id="7" dur="3000"/>
                                        <p:tgtEl>
                                          <p:spTgt spid="316"/>
                                        </p:tgtEl>
                                      </p:cBhvr>
                                    </p:animEffect>
                                  </p:childTnLst>
                                </p:cTn>
                              </p:par>
                            </p:childTnLst>
                          </p:cTn>
                        </p:par>
                        <p:par>
                          <p:cTn id="8" fill="hold">
                            <p:stCondLst>
                              <p:cond delay="3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ppt_x"/>
                                          </p:val>
                                        </p:tav>
                                        <p:tav tm="100000">
                                          <p:val>
                                            <p:strVal val="#ppt_x"/>
                                          </p:val>
                                        </p:tav>
                                      </p:tavLst>
                                    </p:anim>
                                    <p:anim calcmode="lin" valueType="num">
                                      <p:cBhvr additive="base">
                                        <p:cTn id="12" dur="10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4000"/>
                            </p:stCondLst>
                            <p:childTnLst>
                              <p:par>
                                <p:cTn id="14" presetID="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1000" fill="hold"/>
                                        <p:tgtEl>
                                          <p:spTgt spid="7"/>
                                        </p:tgtEl>
                                        <p:attrNameLst>
                                          <p:attrName>ppt_x</p:attrName>
                                        </p:attrNameLst>
                                      </p:cBhvr>
                                      <p:tavLst>
                                        <p:tav tm="0">
                                          <p:val>
                                            <p:strVal val="#ppt_x"/>
                                          </p:val>
                                        </p:tav>
                                        <p:tav tm="100000">
                                          <p:val>
                                            <p:strVal val="#ppt_x"/>
                                          </p:val>
                                        </p:tav>
                                      </p:tavLst>
                                    </p:anim>
                                    <p:anim calcmode="lin" valueType="num">
                                      <p:cBhvr additive="base">
                                        <p:cTn id="17" dur="1000" fill="hold"/>
                                        <p:tgtEl>
                                          <p:spTgt spid="7"/>
                                        </p:tgtEl>
                                        <p:attrNameLst>
                                          <p:attrName>ppt_y</p:attrName>
                                        </p:attrNameLst>
                                      </p:cBhvr>
                                      <p:tavLst>
                                        <p:tav tm="0">
                                          <p:val>
                                            <p:strVal val="1+#ppt_h/2"/>
                                          </p:val>
                                        </p:tav>
                                        <p:tav tm="100000">
                                          <p:val>
                                            <p:strVal val="#ppt_y"/>
                                          </p:val>
                                        </p:tav>
                                      </p:tavLst>
                                    </p:anim>
                                  </p:childTnLst>
                                </p:cTn>
                              </p:par>
                            </p:childTnLst>
                          </p:cTn>
                        </p:par>
                        <p:par>
                          <p:cTn id="18" fill="hold">
                            <p:stCondLst>
                              <p:cond delay="5000"/>
                            </p:stCondLst>
                            <p:childTnLst>
                              <p:par>
                                <p:cTn id="19" presetID="2" presetClass="entr" presetSubtype="4"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0" fill="hold"/>
                                        <p:tgtEl>
                                          <p:spTgt spid="8"/>
                                        </p:tgtEl>
                                        <p:attrNameLst>
                                          <p:attrName>ppt_x</p:attrName>
                                        </p:attrNameLst>
                                      </p:cBhvr>
                                      <p:tavLst>
                                        <p:tav tm="0">
                                          <p:val>
                                            <p:strVal val="#ppt_x"/>
                                          </p:val>
                                        </p:tav>
                                        <p:tav tm="100000">
                                          <p:val>
                                            <p:strVal val="#ppt_x"/>
                                          </p:val>
                                        </p:tav>
                                      </p:tavLst>
                                    </p:anim>
                                    <p:anim calcmode="lin" valueType="num">
                                      <p:cBhvr additive="base">
                                        <p:cTn id="22"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94"/>
        <p:cNvGrpSpPr/>
        <p:nvPr/>
      </p:nvGrpSpPr>
      <p:grpSpPr>
        <a:xfrm>
          <a:off x="0" y="0"/>
          <a:ext cx="0" cy="0"/>
          <a:chOff x="0" y="0"/>
          <a:chExt cx="0" cy="0"/>
        </a:xfrm>
      </p:grpSpPr>
      <p:pic>
        <p:nvPicPr>
          <p:cNvPr id="295" name="Google Shape;295;p10"/>
          <p:cNvPicPr preferRelativeResize="0"/>
          <p:nvPr/>
        </p:nvPicPr>
        <p:blipFill rotWithShape="1">
          <a:blip r:embed="rId3">
            <a:alphaModFix/>
          </a:blip>
          <a:srcRect/>
          <a:stretch/>
        </p:blipFill>
        <p:spPr>
          <a:xfrm>
            <a:off x="4346" y="-21044"/>
            <a:ext cx="12192000" cy="8161584"/>
          </a:xfrm>
          <a:prstGeom prst="rect">
            <a:avLst/>
          </a:prstGeom>
          <a:noFill/>
          <a:ln>
            <a:noFill/>
          </a:ln>
        </p:spPr>
      </p:pic>
      <p:grpSp>
        <p:nvGrpSpPr>
          <p:cNvPr id="2" name="Google Shape;283;p9">
            <a:extLst>
              <a:ext uri="{FF2B5EF4-FFF2-40B4-BE49-F238E27FC236}">
                <a16:creationId xmlns:a16="http://schemas.microsoft.com/office/drawing/2014/main" id="{0EBE5384-47B1-81C9-8714-1B46A978CA8B}"/>
              </a:ext>
            </a:extLst>
          </p:cNvPr>
          <p:cNvGrpSpPr/>
          <p:nvPr/>
        </p:nvGrpSpPr>
        <p:grpSpPr>
          <a:xfrm>
            <a:off x="2108632" y="1523542"/>
            <a:ext cx="3236686" cy="4636048"/>
            <a:chOff x="1088571" y="1524000"/>
            <a:chExt cx="3236686" cy="4078515"/>
          </a:xfrm>
        </p:grpSpPr>
        <p:sp>
          <p:nvSpPr>
            <p:cNvPr id="3" name="Google Shape;284;p9">
              <a:extLst>
                <a:ext uri="{FF2B5EF4-FFF2-40B4-BE49-F238E27FC236}">
                  <a16:creationId xmlns:a16="http://schemas.microsoft.com/office/drawing/2014/main" id="{9E4B8C40-71CA-1BF9-CC26-D092720D8D95}"/>
                </a:ext>
              </a:extLst>
            </p:cNvPr>
            <p:cNvSpPr/>
            <p:nvPr/>
          </p:nvSpPr>
          <p:spPr>
            <a:xfrm>
              <a:off x="1088571" y="1524000"/>
              <a:ext cx="3236686" cy="4078515"/>
            </a:xfrm>
            <a:prstGeom prst="rect">
              <a:avLst/>
            </a:prstGeom>
            <a:solidFill>
              <a:srgbClr val="FFF2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 name="Google Shape;285;p9">
              <a:extLst>
                <a:ext uri="{FF2B5EF4-FFF2-40B4-BE49-F238E27FC236}">
                  <a16:creationId xmlns:a16="http://schemas.microsoft.com/office/drawing/2014/main" id="{0665214A-58CC-BD12-9942-77F1660DEE4E}"/>
                </a:ext>
              </a:extLst>
            </p:cNvPr>
            <p:cNvSpPr txBox="1"/>
            <p:nvPr/>
          </p:nvSpPr>
          <p:spPr>
            <a:xfrm>
              <a:off x="1313811" y="1846334"/>
              <a:ext cx="2873700" cy="3317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3900"/>
                <a:buFont typeface="Arial"/>
                <a:buNone/>
              </a:pPr>
              <a:r>
                <a:rPr lang="no-NO" sz="23900" b="1" i="1" u="none" strike="noStrike" cap="none" dirty="0">
                  <a:solidFill>
                    <a:srgbClr val="0070C0"/>
                  </a:solidFill>
                  <a:latin typeface="Calibri"/>
                  <a:ea typeface="Calibri"/>
                  <a:cs typeface="Calibri"/>
                  <a:sym typeface="Calibri"/>
                </a:rPr>
                <a:t>1</a:t>
              </a:r>
              <a:endParaRPr sz="9000" b="0" i="1" u="none" strike="noStrike" cap="none" dirty="0">
                <a:solidFill>
                  <a:srgbClr val="0070C0"/>
                </a:solidFill>
                <a:latin typeface="Calibri"/>
                <a:ea typeface="Calibri"/>
                <a:cs typeface="Calibri"/>
                <a:sym typeface="Calibri"/>
              </a:endParaRPr>
            </a:p>
          </p:txBody>
        </p:sp>
      </p:grpSp>
      <p:sp>
        <p:nvSpPr>
          <p:cNvPr id="305" name="Google Shape;305;p10"/>
          <p:cNvSpPr txBox="1">
            <a:spLocks noGrp="1"/>
          </p:cNvSpPr>
          <p:nvPr>
            <p:ph type="subTitle" idx="1"/>
          </p:nvPr>
        </p:nvSpPr>
        <p:spPr>
          <a:xfrm>
            <a:off x="1119758" y="127985"/>
            <a:ext cx="99525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FC000"/>
              </a:buClr>
              <a:buSzPts val="6600"/>
              <a:buNone/>
            </a:pPr>
            <a:r>
              <a:rPr lang="no-NO" sz="6600" b="1" dirty="0">
                <a:solidFill>
                  <a:srgbClr val="FFC000"/>
                </a:solidFill>
                <a:latin typeface="Calibri"/>
                <a:ea typeface="Calibri"/>
                <a:cs typeface="Calibri"/>
                <a:sym typeface="Calibri"/>
              </a:rPr>
              <a:t>...OG IKKE SÅ BRA #</a:t>
            </a:r>
            <a:r>
              <a:rPr lang="nb-NO" sz="6600" b="1" dirty="0">
                <a:solidFill>
                  <a:srgbClr val="FFC000"/>
                </a:solidFill>
                <a:latin typeface="Calibri"/>
                <a:ea typeface="Calibri"/>
                <a:cs typeface="Calibri"/>
                <a:sym typeface="Calibri"/>
              </a:rPr>
              <a:t>2</a:t>
            </a:r>
            <a:endParaRPr sz="8000" b="1" dirty="0">
              <a:solidFill>
                <a:srgbClr val="FFC000"/>
              </a:solidFill>
            </a:endParaRPr>
          </a:p>
        </p:txBody>
      </p:sp>
      <p:grpSp>
        <p:nvGrpSpPr>
          <p:cNvPr id="5" name="Google Shape;286;p9">
            <a:extLst>
              <a:ext uri="{FF2B5EF4-FFF2-40B4-BE49-F238E27FC236}">
                <a16:creationId xmlns:a16="http://schemas.microsoft.com/office/drawing/2014/main" id="{1122882C-825E-E6F8-0AEC-10190C760BA5}"/>
              </a:ext>
            </a:extLst>
          </p:cNvPr>
          <p:cNvGrpSpPr/>
          <p:nvPr/>
        </p:nvGrpSpPr>
        <p:grpSpPr>
          <a:xfrm>
            <a:off x="6967526" y="1523542"/>
            <a:ext cx="3236700" cy="4623795"/>
            <a:chOff x="4722959" y="1508658"/>
            <a:chExt cx="3236700" cy="4078500"/>
          </a:xfrm>
        </p:grpSpPr>
        <p:sp>
          <p:nvSpPr>
            <p:cNvPr id="6" name="Google Shape;287;p9">
              <a:extLst>
                <a:ext uri="{FF2B5EF4-FFF2-40B4-BE49-F238E27FC236}">
                  <a16:creationId xmlns:a16="http://schemas.microsoft.com/office/drawing/2014/main" id="{C44F9E17-6190-340F-3DF7-AAFCEB978077}"/>
                </a:ext>
              </a:extLst>
            </p:cNvPr>
            <p:cNvSpPr/>
            <p:nvPr/>
          </p:nvSpPr>
          <p:spPr>
            <a:xfrm>
              <a:off x="4722959" y="1508658"/>
              <a:ext cx="3236700" cy="4078500"/>
            </a:xfrm>
            <a:prstGeom prst="rect">
              <a:avLst/>
            </a:prstGeom>
            <a:solidFill>
              <a:srgbClr val="FEE5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288;p9">
              <a:extLst>
                <a:ext uri="{FF2B5EF4-FFF2-40B4-BE49-F238E27FC236}">
                  <a16:creationId xmlns:a16="http://schemas.microsoft.com/office/drawing/2014/main" id="{B29342B8-7322-9214-6277-88ED6B1DE3D7}"/>
                </a:ext>
              </a:extLst>
            </p:cNvPr>
            <p:cNvSpPr txBox="1"/>
            <p:nvPr/>
          </p:nvSpPr>
          <p:spPr>
            <a:xfrm>
              <a:off x="4904440" y="1846335"/>
              <a:ext cx="2873700" cy="3326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3900"/>
                <a:buFont typeface="Arial"/>
                <a:buNone/>
              </a:pPr>
              <a:r>
                <a:rPr lang="no-NO" sz="23900" b="1" i="1" u="none" strike="noStrike" cap="none" dirty="0">
                  <a:solidFill>
                    <a:srgbClr val="0070C0"/>
                  </a:solidFill>
                  <a:latin typeface="Calibri"/>
                  <a:ea typeface="Calibri"/>
                  <a:cs typeface="Calibri"/>
                  <a:sym typeface="Calibri"/>
                </a:rPr>
                <a:t>2</a:t>
              </a:r>
              <a:endParaRPr sz="23900" b="0" i="1" u="none" strike="noStrike" cap="none" dirty="0">
                <a:solidFill>
                  <a:schemeClr val="dk1"/>
                </a:solidFill>
                <a:latin typeface="Calibri"/>
                <a:ea typeface="Calibri"/>
                <a:cs typeface="Calibri"/>
                <a:sym typeface="Calibri"/>
              </a:endParaRPr>
            </a:p>
          </p:txBody>
        </p:sp>
      </p:grpSp>
    </p:spTree>
    <p:extLst>
      <p:ext uri="{BB962C8B-B14F-4D97-AF65-F5344CB8AC3E}">
        <p14:creationId xmlns:p14="http://schemas.microsoft.com/office/powerpoint/2010/main" val="566606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Shape 294"/>
        <p:cNvGrpSpPr/>
        <p:nvPr/>
      </p:nvGrpSpPr>
      <p:grpSpPr>
        <a:xfrm>
          <a:off x="0" y="0"/>
          <a:ext cx="0" cy="0"/>
          <a:chOff x="0" y="0"/>
          <a:chExt cx="0" cy="0"/>
        </a:xfrm>
      </p:grpSpPr>
      <p:pic>
        <p:nvPicPr>
          <p:cNvPr id="295" name="Google Shape;295;p10"/>
          <p:cNvPicPr preferRelativeResize="0"/>
          <p:nvPr/>
        </p:nvPicPr>
        <p:blipFill rotWithShape="1">
          <a:blip r:embed="rId3">
            <a:alphaModFix/>
          </a:blip>
          <a:srcRect/>
          <a:stretch/>
        </p:blipFill>
        <p:spPr>
          <a:xfrm>
            <a:off x="0" y="0"/>
            <a:ext cx="12192000" cy="8161584"/>
          </a:xfrm>
          <a:prstGeom prst="rect">
            <a:avLst/>
          </a:prstGeom>
          <a:noFill/>
          <a:ln>
            <a:noFill/>
          </a:ln>
        </p:spPr>
      </p:pic>
      <p:grpSp>
        <p:nvGrpSpPr>
          <p:cNvPr id="2" name="Google Shape;283;p9">
            <a:extLst>
              <a:ext uri="{FF2B5EF4-FFF2-40B4-BE49-F238E27FC236}">
                <a16:creationId xmlns:a16="http://schemas.microsoft.com/office/drawing/2014/main" id="{0EBE5384-47B1-81C9-8714-1B46A978CA8B}"/>
              </a:ext>
            </a:extLst>
          </p:cNvPr>
          <p:cNvGrpSpPr/>
          <p:nvPr/>
        </p:nvGrpSpPr>
        <p:grpSpPr>
          <a:xfrm>
            <a:off x="2108632" y="1523542"/>
            <a:ext cx="3236686" cy="4636048"/>
            <a:chOff x="1088571" y="1524000"/>
            <a:chExt cx="3236686" cy="4078515"/>
          </a:xfrm>
        </p:grpSpPr>
        <p:sp>
          <p:nvSpPr>
            <p:cNvPr id="3" name="Google Shape;284;p9">
              <a:extLst>
                <a:ext uri="{FF2B5EF4-FFF2-40B4-BE49-F238E27FC236}">
                  <a16:creationId xmlns:a16="http://schemas.microsoft.com/office/drawing/2014/main" id="{9E4B8C40-71CA-1BF9-CC26-D092720D8D95}"/>
                </a:ext>
              </a:extLst>
            </p:cNvPr>
            <p:cNvSpPr/>
            <p:nvPr/>
          </p:nvSpPr>
          <p:spPr>
            <a:xfrm>
              <a:off x="1088571" y="1524000"/>
              <a:ext cx="3236686" cy="4078515"/>
            </a:xfrm>
            <a:prstGeom prst="rect">
              <a:avLst/>
            </a:prstGeom>
            <a:solidFill>
              <a:srgbClr val="FFF2C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 name="Google Shape;285;p9">
              <a:extLst>
                <a:ext uri="{FF2B5EF4-FFF2-40B4-BE49-F238E27FC236}">
                  <a16:creationId xmlns:a16="http://schemas.microsoft.com/office/drawing/2014/main" id="{0665214A-58CC-BD12-9942-77F1660DEE4E}"/>
                </a:ext>
              </a:extLst>
            </p:cNvPr>
            <p:cNvSpPr txBox="1"/>
            <p:nvPr/>
          </p:nvSpPr>
          <p:spPr>
            <a:xfrm>
              <a:off x="1270064" y="2777530"/>
              <a:ext cx="2873700" cy="40610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3900"/>
                <a:buFont typeface="Arial"/>
                <a:buNone/>
              </a:pPr>
              <a:r>
                <a:rPr lang="no-NO" sz="2400" b="1" dirty="0">
                  <a:solidFill>
                    <a:schemeClr val="dk1"/>
                  </a:solidFill>
                  <a:latin typeface="Calibri"/>
                  <a:ea typeface="Calibri"/>
                  <a:cs typeface="Calibri"/>
                  <a:sym typeface="Calibri"/>
                </a:rPr>
                <a:t>STAGNASJON</a:t>
              </a:r>
              <a:endParaRPr sz="2400" b="0" i="1" u="none" strike="noStrike" cap="none" dirty="0">
                <a:solidFill>
                  <a:srgbClr val="0070C0"/>
                </a:solidFill>
                <a:latin typeface="Calibri"/>
                <a:ea typeface="Calibri"/>
                <a:cs typeface="Calibri"/>
                <a:sym typeface="Calibri"/>
              </a:endParaRPr>
            </a:p>
          </p:txBody>
        </p:sp>
      </p:grpSp>
      <p:sp>
        <p:nvSpPr>
          <p:cNvPr id="305" name="Google Shape;305;p10"/>
          <p:cNvSpPr txBox="1">
            <a:spLocks noGrp="1"/>
          </p:cNvSpPr>
          <p:nvPr>
            <p:ph type="subTitle" idx="1"/>
          </p:nvPr>
        </p:nvSpPr>
        <p:spPr>
          <a:xfrm>
            <a:off x="1119758" y="127985"/>
            <a:ext cx="99525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FC000"/>
              </a:buClr>
              <a:buSzPts val="6600"/>
              <a:buNone/>
            </a:pPr>
            <a:r>
              <a:rPr lang="no-NO" sz="6600" b="1" dirty="0">
                <a:solidFill>
                  <a:srgbClr val="FFC000"/>
                </a:solidFill>
                <a:latin typeface="Calibri"/>
                <a:ea typeface="Calibri"/>
                <a:cs typeface="Calibri"/>
                <a:sym typeface="Calibri"/>
              </a:rPr>
              <a:t>...OG IKKE SÅ BRA #</a:t>
            </a:r>
            <a:r>
              <a:rPr lang="nb-NO" sz="6600" b="1" dirty="0">
                <a:solidFill>
                  <a:srgbClr val="FFC000"/>
                </a:solidFill>
                <a:latin typeface="Calibri"/>
                <a:ea typeface="Calibri"/>
                <a:cs typeface="Calibri"/>
                <a:sym typeface="Calibri"/>
              </a:rPr>
              <a:t>2</a:t>
            </a:r>
            <a:endParaRPr sz="8000" b="1" dirty="0">
              <a:solidFill>
                <a:srgbClr val="FFC000"/>
              </a:solidFill>
            </a:endParaRPr>
          </a:p>
        </p:txBody>
      </p:sp>
      <p:grpSp>
        <p:nvGrpSpPr>
          <p:cNvPr id="5" name="Google Shape;286;p9">
            <a:extLst>
              <a:ext uri="{FF2B5EF4-FFF2-40B4-BE49-F238E27FC236}">
                <a16:creationId xmlns:a16="http://schemas.microsoft.com/office/drawing/2014/main" id="{1122882C-825E-E6F8-0AEC-10190C760BA5}"/>
              </a:ext>
            </a:extLst>
          </p:cNvPr>
          <p:cNvGrpSpPr/>
          <p:nvPr/>
        </p:nvGrpSpPr>
        <p:grpSpPr>
          <a:xfrm>
            <a:off x="6967526" y="1523542"/>
            <a:ext cx="3236700" cy="4623795"/>
            <a:chOff x="4722959" y="1508658"/>
            <a:chExt cx="3236700" cy="4078500"/>
          </a:xfrm>
        </p:grpSpPr>
        <p:sp>
          <p:nvSpPr>
            <p:cNvPr id="6" name="Google Shape;287;p9">
              <a:extLst>
                <a:ext uri="{FF2B5EF4-FFF2-40B4-BE49-F238E27FC236}">
                  <a16:creationId xmlns:a16="http://schemas.microsoft.com/office/drawing/2014/main" id="{C44F9E17-6190-340F-3DF7-AAFCEB978077}"/>
                </a:ext>
              </a:extLst>
            </p:cNvPr>
            <p:cNvSpPr/>
            <p:nvPr/>
          </p:nvSpPr>
          <p:spPr>
            <a:xfrm>
              <a:off x="4722959" y="1508658"/>
              <a:ext cx="3236700" cy="4078500"/>
            </a:xfrm>
            <a:prstGeom prst="rect">
              <a:avLst/>
            </a:prstGeom>
            <a:solidFill>
              <a:srgbClr val="FEE5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 name="Google Shape;288;p9">
              <a:extLst>
                <a:ext uri="{FF2B5EF4-FFF2-40B4-BE49-F238E27FC236}">
                  <a16:creationId xmlns:a16="http://schemas.microsoft.com/office/drawing/2014/main" id="{B29342B8-7322-9214-6277-88ED6B1DE3D7}"/>
                </a:ext>
              </a:extLst>
            </p:cNvPr>
            <p:cNvSpPr txBox="1"/>
            <p:nvPr/>
          </p:nvSpPr>
          <p:spPr>
            <a:xfrm>
              <a:off x="4965101" y="2241821"/>
              <a:ext cx="2873700" cy="2361838"/>
            </a:xfrm>
            <a:prstGeom prst="rect">
              <a:avLst/>
            </a:prstGeom>
            <a:noFill/>
            <a:ln>
              <a:noFill/>
            </a:ln>
          </p:spPr>
          <p:txBody>
            <a:bodyPr spcFirstLastPara="1" wrap="square" lIns="91425" tIns="45700" rIns="91425" bIns="45700" anchor="t" anchorCtr="0">
              <a:spAutoFit/>
            </a:bodyPr>
            <a:lstStyle/>
            <a:p>
              <a:pPr marL="0" lvl="0" indent="0" algn="ctr" rtl="0">
                <a:spcBef>
                  <a:spcPts val="0"/>
                </a:spcBef>
                <a:spcAft>
                  <a:spcPts val="0"/>
                </a:spcAft>
                <a:buClr>
                  <a:schemeClr val="dk1"/>
                </a:buClr>
                <a:buSzPts val="1800"/>
                <a:buFont typeface="Arial"/>
                <a:buNone/>
              </a:pPr>
              <a:r>
                <a:rPr lang="it-IT" sz="2400" b="1" dirty="0">
                  <a:solidFill>
                    <a:schemeClr val="dk1"/>
                  </a:solidFill>
                  <a:latin typeface="Calibri" panose="020F0502020204030204" pitchFamily="34" charset="0"/>
                  <a:ea typeface="Calibri"/>
                  <a:cs typeface="Calibri" panose="020F0502020204030204" pitchFamily="34" charset="0"/>
                  <a:sym typeface="Calibri"/>
                </a:rPr>
                <a:t>HOMOGENISERING OG </a:t>
              </a:r>
            </a:p>
            <a:p>
              <a:pPr marL="0" lvl="0" indent="0" algn="ctr" rtl="0">
                <a:spcBef>
                  <a:spcPts val="0"/>
                </a:spcBef>
                <a:spcAft>
                  <a:spcPts val="0"/>
                </a:spcAft>
                <a:buClr>
                  <a:schemeClr val="dk1"/>
                </a:buClr>
                <a:buSzPts val="1800"/>
                <a:buFont typeface="Arial"/>
                <a:buNone/>
              </a:pPr>
              <a:r>
                <a:rPr lang="it-IT" sz="2400" b="1" dirty="0">
                  <a:solidFill>
                    <a:schemeClr val="dk1"/>
                  </a:solidFill>
                  <a:latin typeface="Calibri" panose="020F0502020204030204" pitchFamily="34" charset="0"/>
                  <a:ea typeface="Calibri"/>
                  <a:cs typeface="Calibri" panose="020F0502020204030204" pitchFamily="34" charset="0"/>
                  <a:sym typeface="Calibri"/>
                </a:rPr>
                <a:t>MINDRE KRITISK TENKNING</a:t>
              </a:r>
              <a:endParaRPr lang="it-IT" sz="2400" dirty="0">
                <a:solidFill>
                  <a:schemeClr val="dk1"/>
                </a:solidFill>
                <a:latin typeface="Calibri" panose="020F0502020204030204" pitchFamily="34" charset="0"/>
                <a:cs typeface="Calibri" panose="020F0502020204030204" pitchFamily="34" charset="0"/>
              </a:endParaRPr>
            </a:p>
            <a:p>
              <a:pPr marL="0" marR="0" lvl="0" indent="0" algn="ctr" rtl="0">
                <a:lnSpc>
                  <a:spcPct val="100000"/>
                </a:lnSpc>
                <a:spcBef>
                  <a:spcPts val="0"/>
                </a:spcBef>
                <a:spcAft>
                  <a:spcPts val="0"/>
                </a:spcAft>
                <a:buClr>
                  <a:srgbClr val="000000"/>
                </a:buClr>
                <a:buSzPts val="1800"/>
                <a:buFont typeface="Arial"/>
                <a:buNone/>
              </a:pPr>
              <a:endParaRPr lang="it-IT" sz="2400" b="1" dirty="0">
                <a:solidFill>
                  <a:schemeClr val="dk1"/>
                </a:solidFill>
                <a:latin typeface="Calibri" panose="020F0502020204030204" pitchFamily="34" charset="0"/>
                <a:ea typeface="Calibri"/>
                <a:cs typeface="Calibri" panose="020F0502020204030204" pitchFamily="34" charset="0"/>
                <a:sym typeface="Calibri"/>
              </a:endParaRPr>
            </a:p>
            <a:p>
              <a:pPr marL="0" marR="0" lvl="0" indent="0" algn="ctr" rtl="0">
                <a:lnSpc>
                  <a:spcPct val="100000"/>
                </a:lnSpc>
                <a:spcBef>
                  <a:spcPts val="0"/>
                </a:spcBef>
                <a:spcAft>
                  <a:spcPts val="0"/>
                </a:spcAft>
                <a:buClr>
                  <a:srgbClr val="000000"/>
                </a:buClr>
                <a:buSzPts val="1800"/>
                <a:buFont typeface="Arial"/>
                <a:buNone/>
              </a:pPr>
              <a:endParaRPr lang="it-IT" sz="2400" b="0" i="1" u="none" strike="noStrike" cap="none" dirty="0">
                <a:solidFill>
                  <a:schemeClr val="dk1"/>
                </a:solidFill>
                <a:latin typeface="Calibri" panose="020F0502020204030204" pitchFamily="34" charset="0"/>
                <a:ea typeface="Calibri"/>
                <a:cs typeface="Calibri" panose="020F0502020204030204" pitchFamily="34" charset="0"/>
                <a:sym typeface="Calibri"/>
              </a:endParaRPr>
            </a:p>
            <a:p>
              <a:pPr marL="0" marR="0" lvl="0" indent="0" algn="ctr" rtl="0">
                <a:lnSpc>
                  <a:spcPct val="100000"/>
                </a:lnSpc>
                <a:spcBef>
                  <a:spcPts val="0"/>
                </a:spcBef>
                <a:spcAft>
                  <a:spcPts val="0"/>
                </a:spcAft>
                <a:buClr>
                  <a:srgbClr val="000000"/>
                </a:buClr>
                <a:buSzPts val="23900"/>
                <a:buFont typeface="Arial"/>
                <a:buNone/>
              </a:pPr>
              <a:endParaRPr sz="2400" b="0" i="1" u="none" strike="noStrike" cap="none" dirty="0">
                <a:solidFill>
                  <a:schemeClr val="dk1"/>
                </a:solidFill>
                <a:latin typeface="Calibri" panose="020F0502020204030204" pitchFamily="34" charset="0"/>
                <a:ea typeface="Calibri"/>
                <a:cs typeface="Calibri" panose="020F0502020204030204" pitchFamily="34" charset="0"/>
                <a:sym typeface="Calibri"/>
              </a:endParaRPr>
            </a:p>
          </p:txBody>
        </p:sp>
      </p:grpSp>
      <p:pic>
        <p:nvPicPr>
          <p:cNvPr id="10" name="Google Shape;357;p13" descr="Freccia linea, rotazione a sinistra">
            <a:extLst>
              <a:ext uri="{FF2B5EF4-FFF2-40B4-BE49-F238E27FC236}">
                <a16:creationId xmlns:a16="http://schemas.microsoft.com/office/drawing/2014/main" id="{053A0088-D494-A436-4B2B-94E59332A023}"/>
              </a:ext>
            </a:extLst>
          </p:cNvPr>
          <p:cNvPicPr preferRelativeResize="0"/>
          <p:nvPr/>
        </p:nvPicPr>
        <p:blipFill rotWithShape="1">
          <a:blip r:embed="rId4">
            <a:alphaModFix/>
          </a:blip>
          <a:srcRect/>
          <a:stretch/>
        </p:blipFill>
        <p:spPr>
          <a:xfrm>
            <a:off x="8128657" y="4506415"/>
            <a:ext cx="1091544" cy="1081695"/>
          </a:xfrm>
          <a:prstGeom prst="rect">
            <a:avLst/>
          </a:prstGeom>
          <a:noFill/>
          <a:ln>
            <a:noFill/>
          </a:ln>
        </p:spPr>
      </p:pic>
      <p:pic>
        <p:nvPicPr>
          <p:cNvPr id="11" name="Google Shape;368;p13" descr="Tendenza al ribasso">
            <a:extLst>
              <a:ext uri="{FF2B5EF4-FFF2-40B4-BE49-F238E27FC236}">
                <a16:creationId xmlns:a16="http://schemas.microsoft.com/office/drawing/2014/main" id="{84025C3C-10B6-0E56-59F0-D53DB2A1F0C4}"/>
              </a:ext>
            </a:extLst>
          </p:cNvPr>
          <p:cNvPicPr preferRelativeResize="0"/>
          <p:nvPr/>
        </p:nvPicPr>
        <p:blipFill rotWithShape="1">
          <a:blip r:embed="rId5">
            <a:alphaModFix/>
          </a:blip>
          <a:srcRect/>
          <a:stretch/>
        </p:blipFill>
        <p:spPr>
          <a:xfrm>
            <a:off x="2971799" y="4461440"/>
            <a:ext cx="1502229" cy="1126671"/>
          </a:xfrm>
          <a:prstGeom prst="rect">
            <a:avLst/>
          </a:prstGeom>
          <a:noFill/>
          <a:ln>
            <a:noFill/>
          </a:ln>
        </p:spPr>
      </p:pic>
    </p:spTree>
    <p:extLst>
      <p:ext uri="{BB962C8B-B14F-4D97-AF65-F5344CB8AC3E}">
        <p14:creationId xmlns:p14="http://schemas.microsoft.com/office/powerpoint/2010/main" val="4087856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15"/>
          <p:cNvPicPr preferRelativeResize="0"/>
          <p:nvPr/>
        </p:nvPicPr>
        <p:blipFill rotWithShape="1">
          <a:blip r:embed="rId3">
            <a:alphaModFix/>
          </a:blip>
          <a:srcRect/>
          <a:stretch/>
        </p:blipFill>
        <p:spPr>
          <a:xfrm>
            <a:off x="-10891" y="-24806"/>
            <a:ext cx="12353144" cy="8235429"/>
          </a:xfrm>
          <a:prstGeom prst="rect">
            <a:avLst/>
          </a:prstGeom>
          <a:noFill/>
          <a:ln>
            <a:noFill/>
          </a:ln>
        </p:spPr>
      </p:pic>
      <p:sp>
        <p:nvSpPr>
          <p:cNvPr id="355" name="Google Shape;355;p15"/>
          <p:cNvSpPr txBox="1">
            <a:spLocks noGrp="1"/>
          </p:cNvSpPr>
          <p:nvPr>
            <p:ph type="subTitle" idx="1"/>
          </p:nvPr>
        </p:nvSpPr>
        <p:spPr>
          <a:xfrm>
            <a:off x="1519639" y="275005"/>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FFC000"/>
              </a:buClr>
              <a:buSzPts val="6600"/>
              <a:buNone/>
            </a:pPr>
            <a:r>
              <a:rPr lang="no-NO" sz="6600" b="1" dirty="0">
                <a:solidFill>
                  <a:srgbClr val="FFC000"/>
                </a:solidFill>
                <a:latin typeface="Calibri"/>
                <a:ea typeface="Calibri"/>
                <a:cs typeface="Calibri"/>
                <a:sym typeface="Calibri"/>
              </a:rPr>
              <a:t>I KONKLUSJON</a:t>
            </a:r>
            <a:endParaRPr sz="8000" b="1" dirty="0">
              <a:solidFill>
                <a:srgbClr val="FFC000"/>
              </a:solidFill>
            </a:endParaRPr>
          </a:p>
        </p:txBody>
      </p:sp>
      <p:sp>
        <p:nvSpPr>
          <p:cNvPr id="360" name="Google Shape;360;p15"/>
          <p:cNvSpPr/>
          <p:nvPr/>
        </p:nvSpPr>
        <p:spPr>
          <a:xfrm>
            <a:off x="4329543" y="1769276"/>
            <a:ext cx="1836138" cy="1531069"/>
          </a:xfrm>
          <a:custGeom>
            <a:avLst/>
            <a:gdLst/>
            <a:ahLst/>
            <a:cxnLst/>
            <a:rect l="l" t="t" r="r" b="b"/>
            <a:pathLst>
              <a:path w="1080000" h="1080000" extrusionOk="0">
                <a:moveTo>
                  <a:pt x="180004" y="0"/>
                </a:moveTo>
                <a:lnTo>
                  <a:pt x="1080000" y="0"/>
                </a:lnTo>
                <a:lnTo>
                  <a:pt x="1080000" y="40192"/>
                </a:lnTo>
                <a:lnTo>
                  <a:pt x="37331" y="1080000"/>
                </a:lnTo>
                <a:lnTo>
                  <a:pt x="0" y="1080000"/>
                </a:lnTo>
                <a:lnTo>
                  <a:pt x="0" y="180004"/>
                </a:lnTo>
                <a:cubicBezTo>
                  <a:pt x="0" y="80591"/>
                  <a:pt x="80591" y="0"/>
                  <a:pt x="180004" y="0"/>
                </a:cubicBezTo>
                <a:close/>
              </a:path>
            </a:pathLst>
          </a:custGeom>
          <a:solidFill>
            <a:schemeClr val="accent2">
              <a:lumMod val="60000"/>
              <a:lumOff val="40000"/>
            </a:schemeClr>
          </a:solidFill>
          <a:ln w="12700" cap="flat" cmpd="sng">
            <a:solidFill>
              <a:srgbClr val="1C3052"/>
            </a:solidFill>
            <a:prstDash val="solid"/>
            <a:miter lim="800000"/>
            <a:headEnd type="none" w="sm" len="sm"/>
            <a:tailEnd type="none" w="sm" len="sm"/>
          </a:ln>
          <a:effectLst>
            <a:outerShdw blurRad="50800" dist="38100" dir="2700000" algn="tl" rotWithShape="0">
              <a:schemeClr val="dk1">
                <a:alpha val="40000"/>
              </a:scheme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62" name="Google Shape;362;p15"/>
          <p:cNvSpPr/>
          <p:nvPr/>
        </p:nvSpPr>
        <p:spPr>
          <a:xfrm rot="19215643">
            <a:off x="4633692" y="2498762"/>
            <a:ext cx="1531069" cy="1836138"/>
          </a:xfrm>
          <a:custGeom>
            <a:avLst/>
            <a:gdLst/>
            <a:ahLst/>
            <a:cxnLst/>
            <a:rect l="l" t="t" r="r" b="b"/>
            <a:pathLst>
              <a:path w="1080000" h="1080000" extrusionOk="0">
                <a:moveTo>
                  <a:pt x="180004" y="0"/>
                </a:moveTo>
                <a:lnTo>
                  <a:pt x="1080000" y="0"/>
                </a:lnTo>
                <a:lnTo>
                  <a:pt x="1080000" y="40192"/>
                </a:lnTo>
                <a:lnTo>
                  <a:pt x="37331" y="1080000"/>
                </a:lnTo>
                <a:lnTo>
                  <a:pt x="0" y="1080000"/>
                </a:lnTo>
                <a:lnTo>
                  <a:pt x="0" y="180004"/>
                </a:lnTo>
                <a:cubicBezTo>
                  <a:pt x="0" y="80591"/>
                  <a:pt x="80591" y="0"/>
                  <a:pt x="180004" y="0"/>
                </a:cubicBezTo>
                <a:close/>
              </a:path>
            </a:pathLst>
          </a:custGeom>
          <a:solidFill>
            <a:srgbClr val="EABE0D"/>
          </a:solidFill>
          <a:ln w="12700" cap="flat" cmpd="sng">
            <a:solidFill>
              <a:srgbClr val="1C3052"/>
            </a:solidFill>
            <a:prstDash val="solid"/>
            <a:miter lim="800000"/>
            <a:headEnd type="none" w="sm" len="sm"/>
            <a:tailEnd type="none" w="sm" len="sm"/>
          </a:ln>
          <a:effectLst>
            <a:outerShdw blurRad="50800" dist="38100" dir="2700000" algn="tl" rotWithShape="0">
              <a:schemeClr val="dk1">
                <a:alpha val="40000"/>
              </a:scheme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67" name="Google Shape;367;p15"/>
          <p:cNvSpPr/>
          <p:nvPr/>
        </p:nvSpPr>
        <p:spPr>
          <a:xfrm rot="16200000">
            <a:off x="5481415" y="3025981"/>
            <a:ext cx="1531069" cy="1836138"/>
          </a:xfrm>
          <a:custGeom>
            <a:avLst/>
            <a:gdLst/>
            <a:ahLst/>
            <a:cxnLst/>
            <a:rect l="l" t="t" r="r" b="b"/>
            <a:pathLst>
              <a:path w="1080000" h="1080000" extrusionOk="0">
                <a:moveTo>
                  <a:pt x="180004" y="0"/>
                </a:moveTo>
                <a:lnTo>
                  <a:pt x="1080000" y="0"/>
                </a:lnTo>
                <a:lnTo>
                  <a:pt x="1080000" y="40192"/>
                </a:lnTo>
                <a:lnTo>
                  <a:pt x="37331" y="1080000"/>
                </a:lnTo>
                <a:lnTo>
                  <a:pt x="0" y="1080000"/>
                </a:lnTo>
                <a:lnTo>
                  <a:pt x="0" y="180004"/>
                </a:lnTo>
                <a:cubicBezTo>
                  <a:pt x="0" y="80591"/>
                  <a:pt x="80591" y="0"/>
                  <a:pt x="180004" y="0"/>
                </a:cubicBezTo>
                <a:close/>
              </a:path>
            </a:pathLst>
          </a:custGeom>
          <a:solidFill>
            <a:srgbClr val="FFFF00"/>
          </a:solidFill>
          <a:ln w="12700" cap="flat" cmpd="sng">
            <a:solidFill>
              <a:srgbClr val="1C3052"/>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11" name="Gruppo 10">
            <a:extLst>
              <a:ext uri="{FF2B5EF4-FFF2-40B4-BE49-F238E27FC236}">
                <a16:creationId xmlns:a16="http://schemas.microsoft.com/office/drawing/2014/main" id="{628D22FF-FF45-62DD-157F-F63B8BE20113}"/>
              </a:ext>
            </a:extLst>
          </p:cNvPr>
          <p:cNvGrpSpPr/>
          <p:nvPr/>
        </p:nvGrpSpPr>
        <p:grpSpPr>
          <a:xfrm>
            <a:off x="4877898" y="4612193"/>
            <a:ext cx="3650580" cy="1618565"/>
            <a:chOff x="4877898" y="5477615"/>
            <a:chExt cx="3650580" cy="1618565"/>
          </a:xfrm>
        </p:grpSpPr>
        <p:sp>
          <p:nvSpPr>
            <p:cNvPr id="359" name="Google Shape;359;p15"/>
            <p:cNvSpPr txBox="1"/>
            <p:nvPr/>
          </p:nvSpPr>
          <p:spPr>
            <a:xfrm>
              <a:off x="5598078" y="5772781"/>
              <a:ext cx="2930400"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no-NO" sz="2000" dirty="0">
                  <a:solidFill>
                    <a:srgbClr val="FFFF00"/>
                  </a:solidFill>
                  <a:latin typeface="Calibri"/>
                  <a:ea typeface="Calibri"/>
                  <a:cs typeface="Calibri"/>
                  <a:sym typeface="Calibri"/>
                </a:rPr>
                <a:t>Avtal møter med LA under hele prosessen for å dele refleksjoner og betraktninger.</a:t>
              </a:r>
              <a:endParaRPr sz="1800" b="0" i="0" u="none" strike="noStrike" cap="none" dirty="0">
                <a:solidFill>
                  <a:srgbClr val="FFFF00"/>
                </a:solidFill>
                <a:latin typeface="Arial"/>
                <a:ea typeface="Arial"/>
                <a:cs typeface="Arial"/>
                <a:sym typeface="Arial"/>
              </a:endParaRPr>
            </a:p>
          </p:txBody>
        </p:sp>
        <p:sp>
          <p:nvSpPr>
            <p:cNvPr id="369" name="Google Shape;369;p15"/>
            <p:cNvSpPr txBox="1"/>
            <p:nvPr/>
          </p:nvSpPr>
          <p:spPr>
            <a:xfrm>
              <a:off x="4877898" y="5477615"/>
              <a:ext cx="841813" cy="14772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0"/>
                <a:buFont typeface="Arial"/>
                <a:buNone/>
              </a:pPr>
              <a:r>
                <a:rPr lang="nb-NO" sz="9000" dirty="0">
                  <a:solidFill>
                    <a:srgbClr val="FFFF00"/>
                  </a:solidFill>
                  <a:latin typeface="Calibri"/>
                  <a:cs typeface="Calibri"/>
                  <a:sym typeface="Calibri"/>
                </a:rPr>
                <a:t>3</a:t>
              </a:r>
              <a:endParaRPr sz="1400" b="0" i="0" u="none" strike="noStrike" cap="none" dirty="0">
                <a:solidFill>
                  <a:srgbClr val="000000"/>
                </a:solidFill>
                <a:latin typeface="Arial"/>
                <a:ea typeface="Arial"/>
                <a:cs typeface="Arial"/>
                <a:sym typeface="Arial"/>
              </a:endParaRPr>
            </a:p>
          </p:txBody>
        </p:sp>
      </p:grpSp>
      <p:sp>
        <p:nvSpPr>
          <p:cNvPr id="372" name="Google Shape;372;p15"/>
          <p:cNvSpPr/>
          <p:nvPr/>
        </p:nvSpPr>
        <p:spPr>
          <a:xfrm rot="10800000">
            <a:off x="6333582" y="2276295"/>
            <a:ext cx="1836138" cy="1531069"/>
          </a:xfrm>
          <a:custGeom>
            <a:avLst/>
            <a:gdLst/>
            <a:ahLst/>
            <a:cxnLst/>
            <a:rect l="l" t="t" r="r" b="b"/>
            <a:pathLst>
              <a:path w="1080000" h="1080000" extrusionOk="0">
                <a:moveTo>
                  <a:pt x="180004" y="0"/>
                </a:moveTo>
                <a:lnTo>
                  <a:pt x="1080000" y="0"/>
                </a:lnTo>
                <a:lnTo>
                  <a:pt x="1080000" y="40192"/>
                </a:lnTo>
                <a:lnTo>
                  <a:pt x="37331" y="1080000"/>
                </a:lnTo>
                <a:lnTo>
                  <a:pt x="0" y="1080000"/>
                </a:lnTo>
                <a:lnTo>
                  <a:pt x="0" y="180004"/>
                </a:lnTo>
                <a:cubicBezTo>
                  <a:pt x="0" y="80591"/>
                  <a:pt x="80591" y="0"/>
                  <a:pt x="180004" y="0"/>
                </a:cubicBezTo>
                <a:close/>
              </a:path>
            </a:pathLst>
          </a:custGeom>
          <a:solidFill>
            <a:srgbClr val="FEE599"/>
          </a:solidFill>
          <a:ln w="12700" cap="flat" cmpd="sng">
            <a:solidFill>
              <a:srgbClr val="1C3052"/>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10" name="Gruppo 9">
            <a:extLst>
              <a:ext uri="{FF2B5EF4-FFF2-40B4-BE49-F238E27FC236}">
                <a16:creationId xmlns:a16="http://schemas.microsoft.com/office/drawing/2014/main" id="{263E9F2E-F6DB-87E4-D127-13CFC168CC05}"/>
              </a:ext>
            </a:extLst>
          </p:cNvPr>
          <p:cNvGrpSpPr/>
          <p:nvPr/>
        </p:nvGrpSpPr>
        <p:grpSpPr>
          <a:xfrm>
            <a:off x="314213" y="3321502"/>
            <a:ext cx="4080815" cy="1685648"/>
            <a:chOff x="314213" y="4186924"/>
            <a:chExt cx="4080815" cy="1685648"/>
          </a:xfrm>
        </p:grpSpPr>
        <p:sp>
          <p:nvSpPr>
            <p:cNvPr id="364" name="Google Shape;364;p15"/>
            <p:cNvSpPr txBox="1"/>
            <p:nvPr/>
          </p:nvSpPr>
          <p:spPr>
            <a:xfrm>
              <a:off x="3553215" y="4186924"/>
              <a:ext cx="841813" cy="14772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0"/>
                <a:buFont typeface="Arial"/>
                <a:buNone/>
              </a:pPr>
              <a:r>
                <a:rPr lang="nb-NO" sz="9000" b="0" i="0" u="none" strike="noStrike" cap="none" dirty="0">
                  <a:solidFill>
                    <a:srgbClr val="FFC000"/>
                  </a:solidFill>
                  <a:latin typeface="Calibri"/>
                  <a:ea typeface="Calibri"/>
                  <a:cs typeface="Calibri"/>
                  <a:sym typeface="Calibri"/>
                </a:rPr>
                <a:t>2</a:t>
              </a:r>
              <a:endParaRPr sz="1400" b="0" i="0" u="none" strike="noStrike" cap="none" dirty="0">
                <a:solidFill>
                  <a:srgbClr val="FFC000"/>
                </a:solidFill>
                <a:latin typeface="Arial"/>
                <a:ea typeface="Arial"/>
                <a:cs typeface="Arial"/>
                <a:sym typeface="Arial"/>
              </a:endParaRPr>
            </a:p>
          </p:txBody>
        </p:sp>
        <p:sp>
          <p:nvSpPr>
            <p:cNvPr id="384" name="Google Shape;384;p15"/>
            <p:cNvSpPr txBox="1"/>
            <p:nvPr/>
          </p:nvSpPr>
          <p:spPr>
            <a:xfrm>
              <a:off x="314213" y="4549173"/>
              <a:ext cx="2881500"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no-NO" sz="2000" b="0" i="0" u="none" strike="noStrike" cap="none" dirty="0">
                  <a:solidFill>
                    <a:srgbClr val="FFC000"/>
                  </a:solidFill>
                  <a:latin typeface="Calibri"/>
                  <a:ea typeface="Calibri"/>
                  <a:cs typeface="Calibri"/>
                  <a:sym typeface="Calibri"/>
                </a:rPr>
                <a:t>Gi LA frihet til å bestemme hvordan de skal strukturere hjelpen til studentene.</a:t>
              </a:r>
              <a:endParaRPr sz="1800" b="0" i="0" u="none" strike="noStrike" cap="none" dirty="0">
                <a:solidFill>
                  <a:srgbClr val="FFC000"/>
                </a:solidFill>
                <a:latin typeface="Arial"/>
                <a:ea typeface="Arial"/>
                <a:cs typeface="Arial"/>
                <a:sym typeface="Arial"/>
              </a:endParaRPr>
            </a:p>
          </p:txBody>
        </p:sp>
      </p:grpSp>
      <p:grpSp>
        <p:nvGrpSpPr>
          <p:cNvPr id="9" name="Gruppo 8">
            <a:extLst>
              <a:ext uri="{FF2B5EF4-FFF2-40B4-BE49-F238E27FC236}">
                <a16:creationId xmlns:a16="http://schemas.microsoft.com/office/drawing/2014/main" id="{F2636A1F-EFFA-0E4F-55E9-E1CC327FC384}"/>
              </a:ext>
            </a:extLst>
          </p:cNvPr>
          <p:cNvGrpSpPr/>
          <p:nvPr/>
        </p:nvGrpSpPr>
        <p:grpSpPr>
          <a:xfrm>
            <a:off x="335108" y="1926303"/>
            <a:ext cx="4022387" cy="1477287"/>
            <a:chOff x="335108" y="2791725"/>
            <a:chExt cx="4022387" cy="1477287"/>
          </a:xfrm>
        </p:grpSpPr>
        <p:sp>
          <p:nvSpPr>
            <p:cNvPr id="358" name="Google Shape;358;p15"/>
            <p:cNvSpPr txBox="1"/>
            <p:nvPr/>
          </p:nvSpPr>
          <p:spPr>
            <a:xfrm>
              <a:off x="3515695" y="2791725"/>
              <a:ext cx="841800" cy="14772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0"/>
                <a:buFont typeface="Arial"/>
                <a:buNone/>
              </a:pPr>
              <a:r>
                <a:rPr lang="nb-NO" sz="9000" dirty="0">
                  <a:solidFill>
                    <a:schemeClr val="accent2">
                      <a:lumMod val="60000"/>
                      <a:lumOff val="40000"/>
                    </a:schemeClr>
                  </a:solidFill>
                  <a:latin typeface="Calibri"/>
                  <a:cs typeface="Calibri"/>
                  <a:sym typeface="Calibri"/>
                </a:rPr>
                <a:t>1</a:t>
              </a:r>
              <a:endParaRPr sz="1400" b="0" i="0" u="none" strike="noStrike" cap="none" dirty="0">
                <a:solidFill>
                  <a:schemeClr val="accent2">
                    <a:lumMod val="60000"/>
                    <a:lumOff val="40000"/>
                  </a:schemeClr>
                </a:solidFill>
                <a:latin typeface="Arial"/>
                <a:ea typeface="Arial"/>
                <a:cs typeface="Arial"/>
                <a:sym typeface="Arial"/>
              </a:endParaRPr>
            </a:p>
          </p:txBody>
        </p:sp>
        <p:sp>
          <p:nvSpPr>
            <p:cNvPr id="374" name="Google Shape;374;p15"/>
            <p:cNvSpPr txBox="1"/>
            <p:nvPr/>
          </p:nvSpPr>
          <p:spPr>
            <a:xfrm>
              <a:off x="335108" y="3217387"/>
              <a:ext cx="2511300"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no-NO" sz="2000" b="0" i="0" u="none" strike="noStrike" cap="none" dirty="0">
                  <a:solidFill>
                    <a:srgbClr val="F4B081"/>
                  </a:solidFill>
                  <a:latin typeface="Calibri"/>
                  <a:ea typeface="Calibri"/>
                  <a:cs typeface="Calibri"/>
                  <a:sym typeface="Calibri"/>
                </a:rPr>
                <a:t>Planlegg LA-ledede aktiviteter før kursene starter.</a:t>
              </a:r>
              <a:endParaRPr sz="1800" b="0" i="0" u="none" strike="noStrike" cap="none" dirty="0">
                <a:solidFill>
                  <a:srgbClr val="F4B081"/>
                </a:solidFill>
                <a:latin typeface="Arial"/>
                <a:ea typeface="Arial"/>
                <a:cs typeface="Arial"/>
                <a:sym typeface="Arial"/>
              </a:endParaRPr>
            </a:p>
          </p:txBody>
        </p:sp>
      </p:grpSp>
      <p:sp>
        <p:nvSpPr>
          <p:cNvPr id="387" name="Google Shape;387;p15"/>
          <p:cNvSpPr/>
          <p:nvPr/>
        </p:nvSpPr>
        <p:spPr>
          <a:xfrm rot="13195557">
            <a:off x="6048165" y="2883388"/>
            <a:ext cx="1836138" cy="1531069"/>
          </a:xfrm>
          <a:custGeom>
            <a:avLst/>
            <a:gdLst/>
            <a:ahLst/>
            <a:cxnLst/>
            <a:rect l="l" t="t" r="r" b="b"/>
            <a:pathLst>
              <a:path w="1080000" h="1080000" extrusionOk="0">
                <a:moveTo>
                  <a:pt x="180004" y="0"/>
                </a:moveTo>
                <a:lnTo>
                  <a:pt x="1080000" y="0"/>
                </a:lnTo>
                <a:lnTo>
                  <a:pt x="1080000" y="40192"/>
                </a:lnTo>
                <a:lnTo>
                  <a:pt x="37331" y="1080000"/>
                </a:lnTo>
                <a:lnTo>
                  <a:pt x="0" y="1080000"/>
                </a:lnTo>
                <a:lnTo>
                  <a:pt x="0" y="180004"/>
                </a:lnTo>
                <a:cubicBezTo>
                  <a:pt x="0" y="80591"/>
                  <a:pt x="80591" y="0"/>
                  <a:pt x="180004" y="0"/>
                </a:cubicBezTo>
                <a:close/>
              </a:path>
            </a:pathLst>
          </a:custGeom>
          <a:solidFill>
            <a:srgbClr val="FFD966"/>
          </a:solidFill>
          <a:ln w="12700" cap="flat" cmpd="sng">
            <a:solidFill>
              <a:srgbClr val="1C3052"/>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nvGrpSpPr>
          <p:cNvPr id="6" name="Gruppo 5">
            <a:extLst>
              <a:ext uri="{FF2B5EF4-FFF2-40B4-BE49-F238E27FC236}">
                <a16:creationId xmlns:a16="http://schemas.microsoft.com/office/drawing/2014/main" id="{E74B8E28-9800-84D9-A443-5E8C613CBCAF}"/>
              </a:ext>
            </a:extLst>
          </p:cNvPr>
          <p:cNvGrpSpPr/>
          <p:nvPr/>
        </p:nvGrpSpPr>
        <p:grpSpPr>
          <a:xfrm>
            <a:off x="8403317" y="3519207"/>
            <a:ext cx="3525565" cy="1477287"/>
            <a:chOff x="8403317" y="4384629"/>
            <a:chExt cx="3525565" cy="1477287"/>
          </a:xfrm>
        </p:grpSpPr>
        <p:sp>
          <p:nvSpPr>
            <p:cNvPr id="370" name="Google Shape;370;p15"/>
            <p:cNvSpPr txBox="1"/>
            <p:nvPr/>
          </p:nvSpPr>
          <p:spPr>
            <a:xfrm>
              <a:off x="9228882" y="4809472"/>
              <a:ext cx="2700000"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no-NO" sz="2000" dirty="0">
                  <a:solidFill>
                    <a:srgbClr val="FFD966"/>
                  </a:solidFill>
                </a:rPr>
                <a:t>Oppfordre samarbeid blant studentene.</a:t>
              </a:r>
              <a:endParaRPr sz="2000" b="0" i="0" u="none" strike="noStrike" cap="none" dirty="0">
                <a:solidFill>
                  <a:srgbClr val="FFD966"/>
                </a:solidFill>
                <a:latin typeface="Arial"/>
                <a:ea typeface="Arial"/>
                <a:cs typeface="Arial"/>
                <a:sym typeface="Arial"/>
              </a:endParaRPr>
            </a:p>
          </p:txBody>
        </p:sp>
        <p:sp>
          <p:nvSpPr>
            <p:cNvPr id="389" name="Google Shape;389;p15"/>
            <p:cNvSpPr txBox="1"/>
            <p:nvPr/>
          </p:nvSpPr>
          <p:spPr>
            <a:xfrm>
              <a:off x="8403317" y="4384629"/>
              <a:ext cx="841813" cy="14772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0"/>
                <a:buFont typeface="Arial"/>
                <a:buNone/>
              </a:pPr>
              <a:r>
                <a:rPr lang="nb-NO" sz="9000" dirty="0">
                  <a:solidFill>
                    <a:srgbClr val="FFD966"/>
                  </a:solidFill>
                  <a:latin typeface="Calibri"/>
                  <a:cs typeface="Calibri"/>
                  <a:sym typeface="Calibri"/>
                </a:rPr>
                <a:t>4</a:t>
              </a:r>
              <a:endParaRPr sz="1400" b="0" i="0" u="none" strike="noStrike" cap="none" dirty="0">
                <a:solidFill>
                  <a:srgbClr val="000000"/>
                </a:solidFill>
                <a:latin typeface="Arial"/>
                <a:ea typeface="Arial"/>
                <a:cs typeface="Arial"/>
                <a:sym typeface="Arial"/>
              </a:endParaRPr>
            </a:p>
          </p:txBody>
        </p:sp>
      </p:grpSp>
      <p:grpSp>
        <p:nvGrpSpPr>
          <p:cNvPr id="2" name="Gruppo 1">
            <a:extLst>
              <a:ext uri="{FF2B5EF4-FFF2-40B4-BE49-F238E27FC236}">
                <a16:creationId xmlns:a16="http://schemas.microsoft.com/office/drawing/2014/main" id="{862169E9-30AE-ADD1-B8C0-4834D0ED0CD6}"/>
              </a:ext>
            </a:extLst>
          </p:cNvPr>
          <p:cNvGrpSpPr/>
          <p:nvPr/>
        </p:nvGrpSpPr>
        <p:grpSpPr>
          <a:xfrm>
            <a:off x="8395193" y="2120139"/>
            <a:ext cx="3780589" cy="1477287"/>
            <a:chOff x="8395193" y="2120139"/>
            <a:chExt cx="3780589" cy="1477287"/>
          </a:xfrm>
        </p:grpSpPr>
        <p:sp>
          <p:nvSpPr>
            <p:cNvPr id="379" name="Google Shape;379;p15"/>
            <p:cNvSpPr txBox="1"/>
            <p:nvPr/>
          </p:nvSpPr>
          <p:spPr>
            <a:xfrm>
              <a:off x="9228882" y="2408054"/>
              <a:ext cx="2946900" cy="10156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no-NO" sz="2000" dirty="0">
                  <a:solidFill>
                    <a:schemeClr val="accent4">
                      <a:lumMod val="40000"/>
                      <a:lumOff val="60000"/>
                    </a:schemeClr>
                  </a:solidFill>
                  <a:latin typeface="Calibri"/>
                  <a:ea typeface="Calibri"/>
                  <a:cs typeface="Calibri"/>
                  <a:sym typeface="Calibri"/>
                </a:rPr>
                <a:t>Oppfordre LA til å styrke sine kompetanser og engasjement.</a:t>
              </a:r>
              <a:endParaRPr sz="1800" b="0" i="0" u="none" strike="noStrike" cap="none" dirty="0">
                <a:solidFill>
                  <a:schemeClr val="accent4">
                    <a:lumMod val="40000"/>
                    <a:lumOff val="60000"/>
                  </a:schemeClr>
                </a:solidFill>
                <a:latin typeface="Arial"/>
                <a:ea typeface="Arial"/>
                <a:cs typeface="Arial"/>
                <a:sym typeface="Arial"/>
              </a:endParaRPr>
            </a:p>
          </p:txBody>
        </p:sp>
        <p:sp>
          <p:nvSpPr>
            <p:cNvPr id="375" name="Google Shape;375;p15"/>
            <p:cNvSpPr txBox="1"/>
            <p:nvPr/>
          </p:nvSpPr>
          <p:spPr>
            <a:xfrm>
              <a:off x="8395193" y="2120139"/>
              <a:ext cx="841813" cy="14772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0"/>
                <a:buFont typeface="Arial"/>
                <a:buNone/>
              </a:pPr>
              <a:r>
                <a:rPr lang="nb-NO" sz="9000" dirty="0">
                  <a:solidFill>
                    <a:srgbClr val="FEE599"/>
                  </a:solidFill>
                  <a:latin typeface="Calibri"/>
                  <a:cs typeface="Calibri"/>
                  <a:sym typeface="Calibri"/>
                </a:rPr>
                <a:t>5</a:t>
              </a:r>
              <a:endParaRPr sz="1400" b="0" i="0" u="none" strike="noStrike" cap="none" dirty="0">
                <a:solidFill>
                  <a:srgbClr val="000000"/>
                </a:solidFill>
                <a:latin typeface="Arial"/>
                <a:ea typeface="Arial"/>
                <a:cs typeface="Arial"/>
                <a:sym typeface="Aria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22" presetClass="entr" presetSubtype="4" fill="hold" grpId="0" nodeType="afterEffect">
                                  <p:stCondLst>
                                    <p:cond delay="0"/>
                                  </p:stCondLst>
                                  <p:childTnLst>
                                    <p:set>
                                      <p:cBhvr>
                                        <p:cTn id="6" dur="1" fill="hold">
                                          <p:stCondLst>
                                            <p:cond delay="0"/>
                                          </p:stCondLst>
                                        </p:cTn>
                                        <p:tgtEl>
                                          <p:spTgt spid="360"/>
                                        </p:tgtEl>
                                        <p:attrNameLst>
                                          <p:attrName>style.visibility</p:attrName>
                                        </p:attrNameLst>
                                      </p:cBhvr>
                                      <p:to>
                                        <p:strVal val="visible"/>
                                      </p:to>
                                    </p:set>
                                    <p:animEffect transition="in" filter="wipe(down)">
                                      <p:cBhvr>
                                        <p:cTn id="7" dur="500"/>
                                        <p:tgtEl>
                                          <p:spTgt spid="360"/>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362"/>
                                        </p:tgtEl>
                                        <p:attrNameLst>
                                          <p:attrName>style.visibility</p:attrName>
                                        </p:attrNameLst>
                                      </p:cBhvr>
                                      <p:to>
                                        <p:strVal val="visible"/>
                                      </p:to>
                                    </p:set>
                                    <p:animEffect transition="in" filter="wipe(down)">
                                      <p:cBhvr>
                                        <p:cTn id="11" dur="500"/>
                                        <p:tgtEl>
                                          <p:spTgt spid="362"/>
                                        </p:tgtEl>
                                      </p:cBhvr>
                                    </p:animEffect>
                                  </p:childTnLst>
                                </p:cTn>
                              </p:par>
                            </p:childTnLst>
                          </p:cTn>
                        </p:par>
                        <p:par>
                          <p:cTn id="12" fill="hold">
                            <p:stCondLst>
                              <p:cond delay="1500"/>
                            </p:stCondLst>
                            <p:childTnLst>
                              <p:par>
                                <p:cTn id="13" presetID="22" presetClass="entr" presetSubtype="4" fill="hold" grpId="0" nodeType="afterEffect">
                                  <p:stCondLst>
                                    <p:cond delay="0"/>
                                  </p:stCondLst>
                                  <p:childTnLst>
                                    <p:set>
                                      <p:cBhvr>
                                        <p:cTn id="14" dur="1" fill="hold">
                                          <p:stCondLst>
                                            <p:cond delay="0"/>
                                          </p:stCondLst>
                                        </p:cTn>
                                        <p:tgtEl>
                                          <p:spTgt spid="367"/>
                                        </p:tgtEl>
                                        <p:attrNameLst>
                                          <p:attrName>style.visibility</p:attrName>
                                        </p:attrNameLst>
                                      </p:cBhvr>
                                      <p:to>
                                        <p:strVal val="visible"/>
                                      </p:to>
                                    </p:set>
                                    <p:animEffect transition="in" filter="wipe(down)">
                                      <p:cBhvr>
                                        <p:cTn id="15" dur="500"/>
                                        <p:tgtEl>
                                          <p:spTgt spid="367"/>
                                        </p:tgtEl>
                                      </p:cBhvr>
                                    </p:animEffect>
                                  </p:childTnLst>
                                </p:cTn>
                              </p:par>
                            </p:childTnLst>
                          </p:cTn>
                        </p:par>
                        <p:par>
                          <p:cTn id="16" fill="hold">
                            <p:stCondLst>
                              <p:cond delay="2000"/>
                            </p:stCondLst>
                            <p:childTnLst>
                              <p:par>
                                <p:cTn id="17" presetID="22" presetClass="entr" presetSubtype="4" fill="hold" grpId="0" nodeType="afterEffect">
                                  <p:stCondLst>
                                    <p:cond delay="0"/>
                                  </p:stCondLst>
                                  <p:childTnLst>
                                    <p:set>
                                      <p:cBhvr>
                                        <p:cTn id="18" dur="1" fill="hold">
                                          <p:stCondLst>
                                            <p:cond delay="0"/>
                                          </p:stCondLst>
                                        </p:cTn>
                                        <p:tgtEl>
                                          <p:spTgt spid="387"/>
                                        </p:tgtEl>
                                        <p:attrNameLst>
                                          <p:attrName>style.visibility</p:attrName>
                                        </p:attrNameLst>
                                      </p:cBhvr>
                                      <p:to>
                                        <p:strVal val="visible"/>
                                      </p:to>
                                    </p:set>
                                    <p:animEffect transition="in" filter="wipe(down)">
                                      <p:cBhvr>
                                        <p:cTn id="19" dur="500"/>
                                        <p:tgtEl>
                                          <p:spTgt spid="387"/>
                                        </p:tgtEl>
                                      </p:cBhvr>
                                    </p:animEffect>
                                  </p:childTnLst>
                                </p:cTn>
                              </p:par>
                            </p:childTnLst>
                          </p:cTn>
                        </p:par>
                        <p:par>
                          <p:cTn id="20" fill="hold">
                            <p:stCondLst>
                              <p:cond delay="3000"/>
                            </p:stCondLst>
                            <p:childTnLst>
                              <p:par>
                                <p:cTn id="21" presetID="22" presetClass="entr" presetSubtype="4" fill="hold" grpId="0" nodeType="afterEffect">
                                  <p:stCondLst>
                                    <p:cond delay="0"/>
                                  </p:stCondLst>
                                  <p:childTnLst>
                                    <p:set>
                                      <p:cBhvr>
                                        <p:cTn id="22" dur="1" fill="hold">
                                          <p:stCondLst>
                                            <p:cond delay="0"/>
                                          </p:stCondLst>
                                        </p:cTn>
                                        <p:tgtEl>
                                          <p:spTgt spid="372"/>
                                        </p:tgtEl>
                                        <p:attrNameLst>
                                          <p:attrName>style.visibility</p:attrName>
                                        </p:attrNameLst>
                                      </p:cBhvr>
                                      <p:to>
                                        <p:strVal val="visible"/>
                                      </p:to>
                                    </p:set>
                                    <p:animEffect transition="in" filter="wipe(down)">
                                      <p:cBhvr>
                                        <p:cTn id="23" dur="500"/>
                                        <p:tgtEl>
                                          <p:spTgt spid="372"/>
                                        </p:tgtEl>
                                      </p:cBhvr>
                                    </p:animEffect>
                                  </p:childTnLst>
                                </p:cTn>
                              </p:par>
                            </p:childTnLst>
                          </p:cTn>
                        </p:par>
                        <p:par>
                          <p:cTn id="24" fill="hold">
                            <p:stCondLst>
                              <p:cond delay="3500"/>
                            </p:stCondLst>
                            <p:childTnLst>
                              <p:par>
                                <p:cTn id="25" presetID="6" presetClass="entr" presetSubtype="16"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circle(in)">
                                      <p:cBhvr>
                                        <p:cTn id="27" dur="500"/>
                                        <p:tgtEl>
                                          <p:spTgt spid="9"/>
                                        </p:tgtEl>
                                      </p:cBhvr>
                                    </p:animEffect>
                                  </p:childTnLst>
                                </p:cTn>
                              </p:par>
                            </p:childTnLst>
                          </p:cTn>
                        </p:par>
                        <p:par>
                          <p:cTn id="28" fill="hold">
                            <p:stCondLst>
                              <p:cond delay="4000"/>
                            </p:stCondLst>
                            <p:childTnLst>
                              <p:par>
                                <p:cTn id="29" presetID="6" presetClass="entr" presetSubtype="16"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circle(in)">
                                      <p:cBhvr>
                                        <p:cTn id="31" dur="500"/>
                                        <p:tgtEl>
                                          <p:spTgt spid="10"/>
                                        </p:tgtEl>
                                      </p:cBhvr>
                                    </p:animEffect>
                                  </p:childTnLst>
                                </p:cTn>
                              </p:par>
                            </p:childTnLst>
                          </p:cTn>
                        </p:par>
                        <p:par>
                          <p:cTn id="32" fill="hold">
                            <p:stCondLst>
                              <p:cond delay="4500"/>
                            </p:stCondLst>
                            <p:childTnLst>
                              <p:par>
                                <p:cTn id="33" presetID="6" presetClass="entr" presetSubtype="16"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circle(in)">
                                      <p:cBhvr>
                                        <p:cTn id="35" dur="500"/>
                                        <p:tgtEl>
                                          <p:spTgt spid="11"/>
                                        </p:tgtEl>
                                      </p:cBhvr>
                                    </p:animEffect>
                                  </p:childTnLst>
                                </p:cTn>
                              </p:par>
                            </p:childTnLst>
                          </p:cTn>
                        </p:par>
                        <p:par>
                          <p:cTn id="36" fill="hold">
                            <p:stCondLst>
                              <p:cond delay="5000"/>
                            </p:stCondLst>
                            <p:childTnLst>
                              <p:par>
                                <p:cTn id="37" presetID="6" presetClass="entr" presetSubtype="16"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circle(in)">
                                      <p:cBhvr>
                                        <p:cTn id="39" dur="500"/>
                                        <p:tgtEl>
                                          <p:spTgt spid="6"/>
                                        </p:tgtEl>
                                      </p:cBhvr>
                                    </p:animEffect>
                                  </p:childTnLst>
                                </p:cTn>
                              </p:par>
                            </p:childTnLst>
                          </p:cTn>
                        </p:par>
                        <p:par>
                          <p:cTn id="40" fill="hold">
                            <p:stCondLst>
                              <p:cond delay="5500"/>
                            </p:stCondLst>
                            <p:childTnLst>
                              <p:par>
                                <p:cTn id="41" presetID="6" presetClass="entr" presetSubtype="16" fill="hold"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circle(in)">
                                      <p:cBhvr>
                                        <p:cTn id="4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 grpId="0" animBg="1"/>
      <p:bldP spid="362" grpId="0" animBg="1"/>
      <p:bldP spid="367" grpId="0" animBg="1"/>
      <p:bldP spid="372" grpId="0" animBg="1"/>
      <p:bldP spid="38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11" name="Immagine 10">
            <a:extLst>
              <a:ext uri="{FF2B5EF4-FFF2-40B4-BE49-F238E27FC236}">
                <a16:creationId xmlns:a16="http://schemas.microsoft.com/office/drawing/2014/main" id="{3D220DC0-EC63-1386-BF76-FEFDDCF0D964}"/>
              </a:ext>
            </a:extLst>
          </p:cNvPr>
          <p:cNvPicPr>
            <a:picLocks noChangeAspect="1"/>
          </p:cNvPicPr>
          <p:nvPr/>
        </p:nvPicPr>
        <p:blipFill>
          <a:blip r:embed="rId3"/>
          <a:stretch>
            <a:fillRect/>
          </a:stretch>
        </p:blipFill>
        <p:spPr>
          <a:xfrm>
            <a:off x="0" y="-1"/>
            <a:ext cx="12192000" cy="7522723"/>
          </a:xfrm>
          <a:prstGeom prst="rect">
            <a:avLst/>
          </a:prstGeom>
        </p:spPr>
      </p:pic>
      <p:sp>
        <p:nvSpPr>
          <p:cNvPr id="355" name="Google Shape;355;p15"/>
          <p:cNvSpPr txBox="1">
            <a:spLocks noGrp="1"/>
          </p:cNvSpPr>
          <p:nvPr>
            <p:ph type="subTitle" idx="1"/>
          </p:nvPr>
        </p:nvSpPr>
        <p:spPr>
          <a:xfrm>
            <a:off x="996044" y="275005"/>
            <a:ext cx="10254342" cy="165576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FFC000"/>
              </a:buClr>
              <a:buSzPts val="6600"/>
              <a:buNone/>
            </a:pPr>
            <a:r>
              <a:rPr lang="it-IT" sz="6600" dirty="0">
                <a:solidFill>
                  <a:srgbClr val="FFC000"/>
                </a:solidFill>
              </a:rPr>
              <a:t>SELVSTENDIGHET / ANSVAR</a:t>
            </a:r>
            <a:endParaRPr sz="6600" b="1" dirty="0">
              <a:solidFill>
                <a:srgbClr val="FFC000"/>
              </a:solidFill>
            </a:endParaRPr>
          </a:p>
        </p:txBody>
      </p:sp>
      <p:grpSp>
        <p:nvGrpSpPr>
          <p:cNvPr id="21" name="Gruppo 20">
            <a:extLst>
              <a:ext uri="{FF2B5EF4-FFF2-40B4-BE49-F238E27FC236}">
                <a16:creationId xmlns:a16="http://schemas.microsoft.com/office/drawing/2014/main" id="{45DAB507-79E0-A31D-CD0D-5A1040DC8D88}"/>
              </a:ext>
            </a:extLst>
          </p:cNvPr>
          <p:cNvGrpSpPr/>
          <p:nvPr/>
        </p:nvGrpSpPr>
        <p:grpSpPr>
          <a:xfrm>
            <a:off x="1455965" y="4892013"/>
            <a:ext cx="9794421" cy="914400"/>
            <a:chOff x="1455965" y="4892013"/>
            <a:chExt cx="9794421" cy="914400"/>
          </a:xfrm>
        </p:grpSpPr>
        <p:sp>
          <p:nvSpPr>
            <p:cNvPr id="9" name="CasellaDiTesto 8">
              <a:extLst>
                <a:ext uri="{FF2B5EF4-FFF2-40B4-BE49-F238E27FC236}">
                  <a16:creationId xmlns:a16="http://schemas.microsoft.com/office/drawing/2014/main" id="{2ABC7DF8-BAD2-7D61-6115-2E20A4403E60}"/>
                </a:ext>
              </a:extLst>
            </p:cNvPr>
            <p:cNvSpPr txBox="1"/>
            <p:nvPr/>
          </p:nvSpPr>
          <p:spPr>
            <a:xfrm>
              <a:off x="3311979" y="5141464"/>
              <a:ext cx="7938407" cy="415498"/>
            </a:xfrm>
            <a:prstGeom prst="rect">
              <a:avLst/>
            </a:prstGeom>
            <a:solidFill>
              <a:srgbClr val="EABE0D"/>
            </a:solidFill>
          </p:spPr>
          <p:txBody>
            <a:bodyPr wrap="square" rtlCol="0">
              <a:spAutoFit/>
            </a:bodyPr>
            <a:lstStyle/>
            <a:p>
              <a:r>
                <a:rPr lang="nb-NO" sz="2100" dirty="0">
                  <a:solidFill>
                    <a:schemeClr val="tx1"/>
                  </a:solidFill>
                  <a:latin typeface="Calibri" panose="020F0502020204030204" pitchFamily="34" charset="0"/>
                  <a:cs typeface="Calibri" panose="020F0502020204030204" pitchFamily="34" charset="0"/>
                </a:rPr>
                <a:t>Erfaringen har vært </a:t>
              </a:r>
              <a:r>
                <a:rPr lang="nb-NO" sz="2100" b="1" dirty="0">
                  <a:solidFill>
                    <a:schemeClr val="tx1"/>
                  </a:solidFill>
                  <a:latin typeface="Calibri" panose="020F0502020204030204" pitchFamily="34" charset="0"/>
                  <a:cs typeface="Calibri" panose="020F0502020204030204" pitchFamily="34" charset="0"/>
                </a:rPr>
                <a:t>uvurderlig</a:t>
              </a:r>
              <a:r>
                <a:rPr lang="nb-NO" sz="2100" dirty="0">
                  <a:solidFill>
                    <a:schemeClr val="tx1"/>
                  </a:solidFill>
                  <a:latin typeface="Calibri" panose="020F0502020204030204" pitchFamily="34" charset="0"/>
                  <a:cs typeface="Calibri" panose="020F0502020204030204" pitchFamily="34" charset="0"/>
                </a:rPr>
                <a:t> for vår profesjonelle utvikling.</a:t>
              </a:r>
            </a:p>
          </p:txBody>
        </p:sp>
        <p:pic>
          <p:nvPicPr>
            <p:cNvPr id="3" name="Elemento grafico 2" descr="Crescita aziendale">
              <a:extLst>
                <a:ext uri="{FF2B5EF4-FFF2-40B4-BE49-F238E27FC236}">
                  <a16:creationId xmlns:a16="http://schemas.microsoft.com/office/drawing/2014/main" id="{645DB140-FD60-48D7-9A5C-51C9392AB8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55965" y="4892013"/>
              <a:ext cx="914400" cy="914400"/>
            </a:xfrm>
            <a:prstGeom prst="rect">
              <a:avLst/>
            </a:prstGeom>
          </p:spPr>
        </p:pic>
      </p:grpSp>
      <p:grpSp>
        <p:nvGrpSpPr>
          <p:cNvPr id="20" name="Gruppo 19">
            <a:extLst>
              <a:ext uri="{FF2B5EF4-FFF2-40B4-BE49-F238E27FC236}">
                <a16:creationId xmlns:a16="http://schemas.microsoft.com/office/drawing/2014/main" id="{0FAE9A76-9256-0FA4-BC66-ACC031D74EF8}"/>
              </a:ext>
            </a:extLst>
          </p:cNvPr>
          <p:cNvGrpSpPr/>
          <p:nvPr/>
        </p:nvGrpSpPr>
        <p:grpSpPr>
          <a:xfrm>
            <a:off x="571498" y="3845613"/>
            <a:ext cx="10472059" cy="914400"/>
            <a:chOff x="571498" y="3845613"/>
            <a:chExt cx="10472059" cy="914400"/>
          </a:xfrm>
        </p:grpSpPr>
        <p:sp>
          <p:nvSpPr>
            <p:cNvPr id="14" name="CasellaDiTesto 13">
              <a:extLst>
                <a:ext uri="{FF2B5EF4-FFF2-40B4-BE49-F238E27FC236}">
                  <a16:creationId xmlns:a16="http://schemas.microsoft.com/office/drawing/2014/main" id="{8EEBB086-C23D-8068-1186-97283D9E7F84}"/>
                </a:ext>
              </a:extLst>
            </p:cNvPr>
            <p:cNvSpPr txBox="1"/>
            <p:nvPr/>
          </p:nvSpPr>
          <p:spPr>
            <a:xfrm>
              <a:off x="571498" y="3995816"/>
              <a:ext cx="8866416" cy="738664"/>
            </a:xfrm>
            <a:prstGeom prst="rect">
              <a:avLst/>
            </a:prstGeom>
            <a:solidFill>
              <a:schemeClr val="accent4">
                <a:lumMod val="60000"/>
                <a:lumOff val="40000"/>
              </a:schemeClr>
            </a:solidFill>
          </p:spPr>
          <p:txBody>
            <a:bodyPr wrap="square" rtlCol="0">
              <a:spAutoFit/>
            </a:bodyPr>
            <a:lstStyle/>
            <a:p>
              <a:r>
                <a:rPr lang="nb-NO" sz="2100" dirty="0">
                  <a:solidFill>
                    <a:schemeClr val="tx1"/>
                  </a:solidFill>
                  <a:latin typeface="Calibri" panose="020F0502020204030204" pitchFamily="34" charset="0"/>
                  <a:cs typeface="Calibri" panose="020F0502020204030204" pitchFamily="34" charset="0"/>
                </a:rPr>
                <a:t>Det betyr også </a:t>
              </a:r>
              <a:r>
                <a:rPr lang="nb-NO" sz="2100" b="1" dirty="0">
                  <a:solidFill>
                    <a:schemeClr val="tx1"/>
                  </a:solidFill>
                  <a:latin typeface="Calibri" panose="020F0502020204030204" pitchFamily="34" charset="0"/>
                  <a:cs typeface="Calibri" panose="020F0502020204030204" pitchFamily="34" charset="0"/>
                </a:rPr>
                <a:t>større ansvar</a:t>
              </a:r>
              <a:r>
                <a:rPr lang="nb-NO" sz="2100" dirty="0">
                  <a:solidFill>
                    <a:schemeClr val="tx1"/>
                  </a:solidFill>
                  <a:latin typeface="Calibri" panose="020F0502020204030204" pitchFamily="34" charset="0"/>
                  <a:cs typeface="Calibri" panose="020F0502020204030204" pitchFamily="34" charset="0"/>
                </a:rPr>
                <a:t>. Vi har lært å balansere våre beslutninger med å søke veiledning når nødvendig. Arbeidet vårt samsvarer med programmets mål. </a:t>
              </a:r>
            </a:p>
          </p:txBody>
        </p:sp>
        <p:pic>
          <p:nvPicPr>
            <p:cNvPr id="5" name="Elemento grafico 4" descr="Domande">
              <a:extLst>
                <a:ext uri="{FF2B5EF4-FFF2-40B4-BE49-F238E27FC236}">
                  <a16:creationId xmlns:a16="http://schemas.microsoft.com/office/drawing/2014/main" id="{38569757-6786-931E-272F-89E4E7E9845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129157" y="3845613"/>
              <a:ext cx="914400" cy="914400"/>
            </a:xfrm>
            <a:prstGeom prst="rect">
              <a:avLst/>
            </a:prstGeom>
          </p:spPr>
        </p:pic>
      </p:grpSp>
      <p:grpSp>
        <p:nvGrpSpPr>
          <p:cNvPr id="18" name="Gruppo 17">
            <a:extLst>
              <a:ext uri="{FF2B5EF4-FFF2-40B4-BE49-F238E27FC236}">
                <a16:creationId xmlns:a16="http://schemas.microsoft.com/office/drawing/2014/main" id="{6EB4F9C9-47E6-93CC-857C-0F45DD3631F6}"/>
              </a:ext>
            </a:extLst>
          </p:cNvPr>
          <p:cNvGrpSpPr/>
          <p:nvPr/>
        </p:nvGrpSpPr>
        <p:grpSpPr>
          <a:xfrm>
            <a:off x="571498" y="1671832"/>
            <a:ext cx="10472059" cy="914400"/>
            <a:chOff x="571498" y="1671832"/>
            <a:chExt cx="10472059" cy="914400"/>
          </a:xfrm>
        </p:grpSpPr>
        <p:sp>
          <p:nvSpPr>
            <p:cNvPr id="12" name="CasellaDiTesto 11">
              <a:extLst>
                <a:ext uri="{FF2B5EF4-FFF2-40B4-BE49-F238E27FC236}">
                  <a16:creationId xmlns:a16="http://schemas.microsoft.com/office/drawing/2014/main" id="{D0F1DC6D-7D2C-03FC-678B-E782B95FFD2D}"/>
                </a:ext>
              </a:extLst>
            </p:cNvPr>
            <p:cNvSpPr txBox="1"/>
            <p:nvPr/>
          </p:nvSpPr>
          <p:spPr>
            <a:xfrm>
              <a:off x="571498" y="1937724"/>
              <a:ext cx="8866416" cy="415498"/>
            </a:xfrm>
            <a:prstGeom prst="rect">
              <a:avLst/>
            </a:prstGeom>
            <a:solidFill>
              <a:schemeClr val="accent4">
                <a:lumMod val="20000"/>
                <a:lumOff val="80000"/>
              </a:schemeClr>
            </a:solidFill>
          </p:spPr>
          <p:txBody>
            <a:bodyPr wrap="square" rtlCol="0">
              <a:spAutoFit/>
            </a:bodyPr>
            <a:lstStyle/>
            <a:p>
              <a:r>
                <a:rPr lang="nb-NO" sz="2100" b="1" dirty="0">
                  <a:solidFill>
                    <a:schemeClr val="tx1"/>
                  </a:solidFill>
                  <a:latin typeface="Calibri" panose="020F0502020204030204" pitchFamily="34" charset="0"/>
                  <a:cs typeface="Calibri" panose="020F0502020204030204" pitchFamily="34" charset="0"/>
                </a:rPr>
                <a:t>Større selvstendighet </a:t>
              </a:r>
              <a:r>
                <a:rPr lang="nb-NO" sz="2100" dirty="0">
                  <a:solidFill>
                    <a:schemeClr val="tx1"/>
                  </a:solidFill>
                  <a:latin typeface="Calibri" panose="020F0502020204030204" pitchFamily="34" charset="0"/>
                  <a:cs typeface="Calibri" panose="020F0502020204030204" pitchFamily="34" charset="0"/>
                </a:rPr>
                <a:t>enn det som vanligvis forventes i slike roller.</a:t>
              </a:r>
            </a:p>
          </p:txBody>
        </p:sp>
        <p:pic>
          <p:nvPicPr>
            <p:cNvPr id="10" name="Elemento grafico 9" descr="Wi-Fi">
              <a:extLst>
                <a:ext uri="{FF2B5EF4-FFF2-40B4-BE49-F238E27FC236}">
                  <a16:creationId xmlns:a16="http://schemas.microsoft.com/office/drawing/2014/main" id="{D20788D9-2487-B8FE-BA00-13A5FC2FBC1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129157" y="1671832"/>
              <a:ext cx="914400" cy="914400"/>
            </a:xfrm>
            <a:prstGeom prst="rect">
              <a:avLst/>
            </a:prstGeom>
          </p:spPr>
        </p:pic>
      </p:grpSp>
      <p:grpSp>
        <p:nvGrpSpPr>
          <p:cNvPr id="19" name="Gruppo 18">
            <a:extLst>
              <a:ext uri="{FF2B5EF4-FFF2-40B4-BE49-F238E27FC236}">
                <a16:creationId xmlns:a16="http://schemas.microsoft.com/office/drawing/2014/main" id="{7BD1C319-4022-A519-8571-E469C8D34259}"/>
              </a:ext>
            </a:extLst>
          </p:cNvPr>
          <p:cNvGrpSpPr/>
          <p:nvPr/>
        </p:nvGrpSpPr>
        <p:grpSpPr>
          <a:xfrm>
            <a:off x="1913165" y="2674432"/>
            <a:ext cx="9337221" cy="914400"/>
            <a:chOff x="1913165" y="2674432"/>
            <a:chExt cx="9337221" cy="914400"/>
          </a:xfrm>
        </p:grpSpPr>
        <p:sp>
          <p:nvSpPr>
            <p:cNvPr id="13" name="CasellaDiTesto 12">
              <a:extLst>
                <a:ext uri="{FF2B5EF4-FFF2-40B4-BE49-F238E27FC236}">
                  <a16:creationId xmlns:a16="http://schemas.microsoft.com/office/drawing/2014/main" id="{7954CFBE-1A98-B60F-E61C-256B4A765E96}"/>
                </a:ext>
              </a:extLst>
            </p:cNvPr>
            <p:cNvSpPr txBox="1"/>
            <p:nvPr/>
          </p:nvSpPr>
          <p:spPr>
            <a:xfrm>
              <a:off x="3311980" y="2760206"/>
              <a:ext cx="7938406" cy="738664"/>
            </a:xfrm>
            <a:prstGeom prst="rect">
              <a:avLst/>
            </a:prstGeom>
            <a:solidFill>
              <a:schemeClr val="accent4">
                <a:lumMod val="40000"/>
                <a:lumOff val="60000"/>
              </a:schemeClr>
            </a:solidFill>
          </p:spPr>
          <p:txBody>
            <a:bodyPr wrap="square" rtlCol="0">
              <a:spAutoFit/>
            </a:bodyPr>
            <a:lstStyle/>
            <a:p>
              <a:r>
                <a:rPr lang="nb-NO" sz="2100" dirty="0">
                  <a:solidFill>
                    <a:schemeClr val="tx1"/>
                  </a:solidFill>
                  <a:latin typeface="Calibri" panose="020F0502020204030204" pitchFamily="34" charset="0"/>
                  <a:cs typeface="Calibri" panose="020F0502020204030204" pitchFamily="34" charset="0"/>
                </a:rPr>
                <a:t>1- Mulighet til </a:t>
              </a:r>
              <a:r>
                <a:rPr lang="nb-NO" sz="2100" b="1" dirty="0">
                  <a:solidFill>
                    <a:schemeClr val="tx1"/>
                  </a:solidFill>
                  <a:latin typeface="Calibri" panose="020F0502020204030204" pitchFamily="34" charset="0"/>
                  <a:cs typeface="Calibri" panose="020F0502020204030204" pitchFamily="34" charset="0"/>
                </a:rPr>
                <a:t>å utvikle strategier tilpasset</a:t>
              </a:r>
              <a:r>
                <a:rPr lang="nb-NO" sz="2100" dirty="0">
                  <a:solidFill>
                    <a:schemeClr val="tx1"/>
                  </a:solidFill>
                  <a:latin typeface="Calibri" panose="020F0502020204030204" pitchFamily="34" charset="0"/>
                  <a:cs typeface="Calibri" panose="020F0502020204030204" pitchFamily="34" charset="0"/>
                </a:rPr>
                <a:t> våre og studentenes behov</a:t>
              </a:r>
            </a:p>
            <a:p>
              <a:r>
                <a:rPr lang="nb-NO" sz="2100" dirty="0">
                  <a:solidFill>
                    <a:schemeClr val="tx1"/>
                  </a:solidFill>
                  <a:latin typeface="Calibri" panose="020F0502020204030204" pitchFamily="34" charset="0"/>
                  <a:cs typeface="Calibri" panose="020F0502020204030204" pitchFamily="34" charset="0"/>
                </a:rPr>
                <a:t>2- Fleksibilitet til </a:t>
              </a:r>
              <a:r>
                <a:rPr lang="nb-NO" sz="2100" b="1" dirty="0">
                  <a:solidFill>
                    <a:schemeClr val="tx1"/>
                  </a:solidFill>
                  <a:latin typeface="Calibri" panose="020F0502020204030204" pitchFamily="34" charset="0"/>
                  <a:cs typeface="Calibri" panose="020F0502020204030204" pitchFamily="34" charset="0"/>
                </a:rPr>
                <a:t>å justere opplegg </a:t>
              </a:r>
              <a:r>
                <a:rPr lang="nb-NO" sz="2100" dirty="0">
                  <a:solidFill>
                    <a:schemeClr val="tx1"/>
                  </a:solidFill>
                  <a:latin typeface="Calibri" panose="020F0502020204030204" pitchFamily="34" charset="0"/>
                  <a:cs typeface="Calibri" panose="020F0502020204030204" pitchFamily="34" charset="0"/>
                </a:rPr>
                <a:t>underveis for å møte utfordringer</a:t>
              </a:r>
            </a:p>
          </p:txBody>
        </p:sp>
        <p:pic>
          <p:nvPicPr>
            <p:cNvPr id="16" name="Elemento grafico 15" descr="Brainstorming di gruppo">
              <a:extLst>
                <a:ext uri="{FF2B5EF4-FFF2-40B4-BE49-F238E27FC236}">
                  <a16:creationId xmlns:a16="http://schemas.microsoft.com/office/drawing/2014/main" id="{E70B9399-7F28-76C9-94F8-2309F5F6030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913165" y="2674432"/>
              <a:ext cx="914400" cy="914400"/>
            </a:xfrm>
            <a:prstGeom prst="rect">
              <a:avLst/>
            </a:prstGeom>
          </p:spPr>
        </p:pic>
      </p:grpSp>
    </p:spTree>
    <p:extLst>
      <p:ext uri="{BB962C8B-B14F-4D97-AF65-F5344CB8AC3E}">
        <p14:creationId xmlns:p14="http://schemas.microsoft.com/office/powerpoint/2010/main" val="3081368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000"/>
                                        <p:tgtEl>
                                          <p:spTgt spid="18"/>
                                        </p:tgtEl>
                                        <p:attrNameLst>
                                          <p:attrName>ppt_x</p:attrName>
                                        </p:attrNameLst>
                                      </p:cBhvr>
                                      <p:tavLst>
                                        <p:tav tm="0">
                                          <p:val>
                                            <p:strVal val="#ppt_x+#ppt_w*1.125000"/>
                                          </p:val>
                                        </p:tav>
                                        <p:tav tm="100000">
                                          <p:val>
                                            <p:strVal val="#ppt_x"/>
                                          </p:val>
                                        </p:tav>
                                      </p:tavLst>
                                    </p:anim>
                                    <p:animEffect transition="in" filter="wipe(left)">
                                      <p:cBhvr>
                                        <p:cTn id="8" dur="1000"/>
                                        <p:tgtEl>
                                          <p:spTgt spid="18"/>
                                        </p:tgtEl>
                                      </p:cBhvr>
                                    </p:animEffect>
                                  </p:childTnLst>
                                </p:cTn>
                              </p:par>
                            </p:childTnLst>
                          </p:cTn>
                        </p:par>
                        <p:par>
                          <p:cTn id="9" fill="hold">
                            <p:stCondLst>
                              <p:cond delay="1000"/>
                            </p:stCondLst>
                            <p:childTnLst>
                              <p:par>
                                <p:cTn id="10" presetID="12" presetClass="entr" presetSubtype="8" fill="hold"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1000"/>
                                        <p:tgtEl>
                                          <p:spTgt spid="19"/>
                                        </p:tgtEl>
                                        <p:attrNameLst>
                                          <p:attrName>ppt_x</p:attrName>
                                        </p:attrNameLst>
                                      </p:cBhvr>
                                      <p:tavLst>
                                        <p:tav tm="0">
                                          <p:val>
                                            <p:strVal val="#ppt_x-#ppt_w*1.125000"/>
                                          </p:val>
                                        </p:tav>
                                        <p:tav tm="100000">
                                          <p:val>
                                            <p:strVal val="#ppt_x"/>
                                          </p:val>
                                        </p:tav>
                                      </p:tavLst>
                                    </p:anim>
                                    <p:animEffect transition="in" filter="wipe(right)">
                                      <p:cBhvr>
                                        <p:cTn id="13" dur="1000"/>
                                        <p:tgtEl>
                                          <p:spTgt spid="19"/>
                                        </p:tgtEl>
                                      </p:cBhvr>
                                    </p:animEffect>
                                  </p:childTnLst>
                                </p:cTn>
                              </p:par>
                            </p:childTnLst>
                          </p:cTn>
                        </p:par>
                        <p:par>
                          <p:cTn id="14" fill="hold">
                            <p:stCondLst>
                              <p:cond delay="2000"/>
                            </p:stCondLst>
                            <p:childTnLst>
                              <p:par>
                                <p:cTn id="15" presetID="12" presetClass="entr" presetSubtype="2"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1000"/>
                                        <p:tgtEl>
                                          <p:spTgt spid="20"/>
                                        </p:tgtEl>
                                        <p:attrNameLst>
                                          <p:attrName>ppt_x</p:attrName>
                                        </p:attrNameLst>
                                      </p:cBhvr>
                                      <p:tavLst>
                                        <p:tav tm="0">
                                          <p:val>
                                            <p:strVal val="#ppt_x+#ppt_w*1.125000"/>
                                          </p:val>
                                        </p:tav>
                                        <p:tav tm="100000">
                                          <p:val>
                                            <p:strVal val="#ppt_x"/>
                                          </p:val>
                                        </p:tav>
                                      </p:tavLst>
                                    </p:anim>
                                    <p:animEffect transition="in" filter="wipe(left)">
                                      <p:cBhvr>
                                        <p:cTn id="18" dur="1000"/>
                                        <p:tgtEl>
                                          <p:spTgt spid="20"/>
                                        </p:tgtEl>
                                      </p:cBhvr>
                                    </p:animEffect>
                                  </p:childTnLst>
                                </p:cTn>
                              </p:par>
                            </p:childTnLst>
                          </p:cTn>
                        </p:par>
                        <p:par>
                          <p:cTn id="19" fill="hold">
                            <p:stCondLst>
                              <p:cond delay="3000"/>
                            </p:stCondLst>
                            <p:childTnLst>
                              <p:par>
                                <p:cTn id="20" presetID="12" presetClass="entr" presetSubtype="8"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1000"/>
                                        <p:tgtEl>
                                          <p:spTgt spid="21"/>
                                        </p:tgtEl>
                                        <p:attrNameLst>
                                          <p:attrName>ppt_x</p:attrName>
                                        </p:attrNameLst>
                                      </p:cBhvr>
                                      <p:tavLst>
                                        <p:tav tm="0">
                                          <p:val>
                                            <p:strVal val="#ppt_x-#ppt_w*1.125000"/>
                                          </p:val>
                                        </p:tav>
                                        <p:tav tm="100000">
                                          <p:val>
                                            <p:strVal val="#ppt_x"/>
                                          </p:val>
                                        </p:tav>
                                      </p:tavLst>
                                    </p:anim>
                                    <p:animEffect transition="in" filter="wipe(right)">
                                      <p:cBhvr>
                                        <p:cTn id="23"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A24528288B669942A04DD0FC26D38A7E" ma:contentTypeVersion="17" ma:contentTypeDescription="Opprett et nytt dokument." ma:contentTypeScope="" ma:versionID="43874d0b724639f16fc25764b8105ddc">
  <xsd:schema xmlns:xsd="http://www.w3.org/2001/XMLSchema" xmlns:xs="http://www.w3.org/2001/XMLSchema" xmlns:p="http://schemas.microsoft.com/office/2006/metadata/properties" xmlns:ns2="81ddff66-9fb7-42cc-9013-c530f11327ff" xmlns:ns3="f2339ab2-52dd-407a-a51f-92335d993934" targetNamespace="http://schemas.microsoft.com/office/2006/metadata/properties" ma:root="true" ma:fieldsID="07ba21f32dbdabba5a42eefbf49ce2d6" ns2:_="" ns3:_="">
    <xsd:import namespace="81ddff66-9fb7-42cc-9013-c530f11327ff"/>
    <xsd:import namespace="f2339ab2-52dd-407a-a51f-92335d99393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ddff66-9fb7-42cc-9013-c530f11327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c22fd018-c39b-462c-89de-126a365ef11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2339ab2-52dd-407a-a51f-92335d99393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0227ac9-e7c2-41e2-967e-92f041012f7f}" ma:internalName="TaxCatchAll" ma:showField="CatchAllData" ma:web="f2339ab2-52dd-407a-a51f-92335d993934">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1ddff66-9fb7-42cc-9013-c530f11327ff">
      <Terms xmlns="http://schemas.microsoft.com/office/infopath/2007/PartnerControls"/>
    </lcf76f155ced4ddcb4097134ff3c332f>
    <TaxCatchAll xmlns="f2339ab2-52dd-407a-a51f-92335d993934" xsi:nil="true"/>
  </documentManagement>
</p:properties>
</file>

<file path=customXml/itemProps1.xml><?xml version="1.0" encoding="utf-8"?>
<ds:datastoreItem xmlns:ds="http://schemas.openxmlformats.org/officeDocument/2006/customXml" ds:itemID="{0BCCD876-49D3-4F58-91CB-A7580D98CD13}"/>
</file>

<file path=customXml/itemProps2.xml><?xml version="1.0" encoding="utf-8"?>
<ds:datastoreItem xmlns:ds="http://schemas.openxmlformats.org/officeDocument/2006/customXml" ds:itemID="{03B270C9-3453-4853-8E24-7BD9591A213A}"/>
</file>

<file path=customXml/itemProps3.xml><?xml version="1.0" encoding="utf-8"?>
<ds:datastoreItem xmlns:ds="http://schemas.openxmlformats.org/officeDocument/2006/customXml" ds:itemID="{7EA2C0D2-5E07-4EA2-8647-529C6FBF99F6}"/>
</file>

<file path=docProps/app.xml><?xml version="1.0" encoding="utf-8"?>
<Properties xmlns="http://schemas.openxmlformats.org/officeDocument/2006/extended-properties" xmlns:vt="http://schemas.openxmlformats.org/officeDocument/2006/docPropsVTypes">
  <TotalTime>93</TotalTime>
  <Words>1411</Words>
  <Application>Microsoft Macintosh PowerPoint</Application>
  <PresentationFormat>Widescreen</PresentationFormat>
  <Paragraphs>172</Paragraphs>
  <Slides>15</Slides>
  <Notes>15</Notes>
  <HiddenSlides>3</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15</vt:i4>
      </vt:variant>
    </vt:vector>
  </HeadingPairs>
  <TitlesOfParts>
    <vt:vector size="19" baseType="lpstr">
      <vt:lpstr>Roboto</vt:lpstr>
      <vt:lpstr>Arial</vt:lpstr>
      <vt:lpstr>Calibri</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Laura Pedrali</dc:creator>
  <cp:lastModifiedBy>Laura Pedrali</cp:lastModifiedBy>
  <cp:revision>8</cp:revision>
  <dcterms:created xsi:type="dcterms:W3CDTF">2024-10-23T08:24:41Z</dcterms:created>
  <dcterms:modified xsi:type="dcterms:W3CDTF">2024-11-25T10:30:17Z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0x010100A24528288B669942A04DD0FC26D38A7E</vt:lpwstr>
  </property>
</Properties>
</file>