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91" r:id="rId6"/>
  </p:sldMasterIdLst>
  <p:notesMasterIdLst>
    <p:notesMasterId r:id="rId13"/>
  </p:notesMasterIdLst>
  <p:sldIdLst>
    <p:sldId id="432" r:id="rId7"/>
    <p:sldId id="4828" r:id="rId8"/>
    <p:sldId id="4858" r:id="rId9"/>
    <p:sldId id="4859" r:id="rId10"/>
    <p:sldId id="4860" r:id="rId11"/>
    <p:sldId id="4861" r:id="rId12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ter Fedorcsak (MED)" id="{4797EC7E-F482-4F19-9726-E4296F4AF05B}">
          <p14:sldIdLst>
            <p14:sldId id="432"/>
            <p14:sldId id="4828"/>
            <p14:sldId id="4858"/>
            <p14:sldId id="4859"/>
            <p14:sldId id="4860"/>
            <p14:sldId id="48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D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2B218-B180-672F-9674-793444F5E0A8}" v="74" dt="2024-05-22T07:55:12.886"/>
    <p1510:client id="{0DAF33CB-D4FD-D0B4-756F-F9A4AFD42656}" v="1" dt="2024-05-21T12:45:30.527"/>
    <p1510:client id="{30A9724E-A00E-4996-3808-4A773328401D}" v="142" dt="2024-05-21T09:25:41.709"/>
    <p1510:client id="{8AA790C5-2A04-9825-4FD2-86D546F7B937}" v="3" dt="2024-05-21T07:05:07.732"/>
    <p1510:client id="{965EF8D0-D343-8321-299B-24A7FF5B37D8}" v="24" dt="2024-05-22T09:15:55.634"/>
    <p1510:client id="{A3446A43-6EBE-C664-413F-D1F8A8CC5D61}" v="652" dt="2024-05-22T08:48:49.534"/>
    <p1510:client id="{D79D3C44-ED3F-8B6C-07FD-748D6E742AC9}" v="56" dt="2024-05-21T09:34:46.1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/>
    <p:restoredTop sz="94669"/>
  </p:normalViewPr>
  <p:slideViewPr>
    <p:cSldViewPr snapToGrid="0">
      <p:cViewPr varScale="1">
        <p:scale>
          <a:sx n="108" d="100"/>
          <a:sy n="108" d="100"/>
        </p:scale>
        <p:origin x="23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926A3-AA23-4D0C-8A6C-A7C7F081E42B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E9347-4766-4029-84A9-F72BE12A3D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2636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12/05/15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AD03F-26A4-E74B-AE76-BBC084BD7C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778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15" y="1495176"/>
            <a:ext cx="12182771" cy="536282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234517"/>
            <a:ext cx="9144000" cy="1316076"/>
          </a:xfrm>
        </p:spPr>
        <p:txBody>
          <a:bodyPr anchor="b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581726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0120" y="5231040"/>
            <a:ext cx="2175933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183048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600075" y="5446620"/>
            <a:ext cx="216000" cy="215933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1398979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5064000" y="1862058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4265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5064000" y="4199229"/>
            <a:ext cx="2064000" cy="2063363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2591295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178249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9836429" y="5442200"/>
            <a:ext cx="225600" cy="22553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1343753"/>
            <a:ext cx="12193524" cy="5514247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21207" y="1814261"/>
            <a:ext cx="4032000" cy="4030756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4265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872753" y="3920881"/>
            <a:ext cx="3717364" cy="72283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accen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201276" y="5231040"/>
            <a:ext cx="1500649" cy="511839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33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3377203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7408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721294" y="1880663"/>
            <a:ext cx="8749413" cy="1681993"/>
          </a:xfrm>
        </p:spPr>
        <p:txBody>
          <a:bodyPr wrap="square" anchor="ctr">
            <a:spAutoFit/>
          </a:bodyPr>
          <a:lstStyle>
            <a:lvl1pPr algn="ctr">
              <a:defRPr sz="5465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93130" y="6019080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4236782" y="6109253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710427" y="6220803"/>
            <a:ext cx="585600" cy="18140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</p:spTree>
    <p:extLst>
      <p:ext uri="{BB962C8B-B14F-4D97-AF65-F5344CB8AC3E}">
        <p14:creationId xmlns:p14="http://schemas.microsoft.com/office/powerpoint/2010/main" val="2660891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1206875"/>
            <a:ext cx="12192000" cy="5651126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576616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6096000" y="2399559"/>
            <a:ext cx="0" cy="3647330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623305" y="1595365"/>
            <a:ext cx="4800600" cy="28717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68096" y="2351570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623305" y="2370319"/>
            <a:ext cx="4800600" cy="36473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4734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418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100" y="1526120"/>
            <a:ext cx="333641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100" y="3964073"/>
            <a:ext cx="333641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6524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15228" y="1526120"/>
            <a:ext cx="2376297" cy="2375564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53932" y="1526120"/>
            <a:ext cx="2376297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76523" y="3964071"/>
            <a:ext cx="4815001" cy="2375564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466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53932" y="3964070"/>
            <a:ext cx="2376297" cy="2375564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489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8036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1200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3640" y="1823665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3425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6589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297537" y="3935277"/>
            <a:ext cx="1968000" cy="1967393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99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1080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728216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824000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7919784" y="2207594"/>
            <a:ext cx="2544000" cy="2543215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599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333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2872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768098" y="1919648"/>
            <a:ext cx="5040631" cy="4079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291070" y="1919648"/>
            <a:ext cx="5040631" cy="407925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5336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7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68097" y="2206818"/>
            <a:ext cx="5040631" cy="37920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291070" y="1919647"/>
            <a:ext cx="5040631" cy="287170"/>
          </a:xfrm>
        </p:spPr>
        <p:txBody>
          <a:bodyPr anchor="t">
            <a:normAutofit/>
          </a:bodyPr>
          <a:lstStyle>
            <a:lvl1pPr marL="0" indent="0">
              <a:buNone/>
              <a:defRPr sz="1866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291070" y="2206818"/>
            <a:ext cx="5040631" cy="37920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90085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1120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804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495176"/>
            <a:ext cx="12192000" cy="5362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2413755"/>
            <a:ext cx="9144000" cy="1316076"/>
          </a:xfrm>
        </p:spPr>
        <p:txBody>
          <a:bodyPr anchor="b">
            <a:normAutofit/>
          </a:bodyPr>
          <a:lstStyle>
            <a:lvl1pPr algn="ctr">
              <a:defRPr sz="3732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796811"/>
            <a:ext cx="9144000" cy="7857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133" b="1">
                <a:solidFill>
                  <a:schemeClr val="lt1"/>
                </a:solidFill>
              </a:defRPr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2130" y="479913"/>
            <a:ext cx="566929" cy="56675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2275783" y="565716"/>
            <a:ext cx="5488443" cy="3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66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749427" y="682938"/>
            <a:ext cx="585600" cy="18140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sz="2399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4419651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5856000" y="5031045"/>
            <a:ext cx="480000" cy="479852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639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134041"/>
            <a:ext cx="9906001" cy="2511835"/>
          </a:xfrm>
        </p:spPr>
        <p:txBody>
          <a:bodyPr anchor="b">
            <a:normAutofit/>
          </a:bodyPr>
          <a:lstStyle>
            <a:lvl1pPr>
              <a:defRPr sz="3599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5" y="4657656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7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440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A940-0C26-4C8B-B915-5CD819C4DBB3}" type="datetimeFigureOut">
              <a:rPr lang="nb-NO" smtClean="0"/>
              <a:t>24.05.2024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B9CC-D949-4D3E-A5C7-1FE82364B4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41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281741"/>
            <a:ext cx="12192000" cy="576263"/>
          </a:xfrm>
          <a:prstGeom prst="rect">
            <a:avLst/>
          </a:prstGeom>
          <a:solidFill>
            <a:schemeClr val="tx1"/>
          </a:solidFill>
          <a:ln w="1270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10" name="Rektangel 8"/>
          <p:cNvSpPr/>
          <p:nvPr userDrawn="1"/>
        </p:nvSpPr>
        <p:spPr bwMode="auto">
          <a:xfrm>
            <a:off x="0" y="6281740"/>
            <a:ext cx="12192000" cy="123133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/>
            <a:endParaRPr lang="nn-NO" sz="2400">
              <a:cs typeface="ＭＳ Ｐゴシック" charset="0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757EB39-C369-B5F2-DCDD-8475B7015D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36" y="6448819"/>
            <a:ext cx="1698307" cy="360432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A86A1504-0DD8-0931-6FDD-C0F92709FD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487" y="6412411"/>
            <a:ext cx="474315" cy="416547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4D4F1A17-E814-155F-252A-689C90EDF8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1907" y="6559118"/>
            <a:ext cx="1860469" cy="12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72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91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566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1075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10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742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755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843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nb-NO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002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084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3368F6A6-03A4-824C-B15A-F007494B6048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66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5/24/24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768097" y="383930"/>
            <a:ext cx="10563604" cy="47991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68096" y="1919649"/>
            <a:ext cx="10561320" cy="407925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768096" y="6478811"/>
            <a:ext cx="846221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333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24.05.2024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374233" y="6478811"/>
            <a:ext cx="7443537" cy="23995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333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044989" y="6478811"/>
            <a:ext cx="308811" cy="23995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333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5832730" y="1055806"/>
            <a:ext cx="48006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52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88" r:id="rId16"/>
  </p:sldLayoutIdLst>
  <p:txStyles>
    <p:titleStyle>
      <a:lvl1pPr algn="ctr" defTabSz="914103" rtl="0" eaLnBrk="1" latinLnBrk="0" hangingPunct="1">
        <a:lnSpc>
          <a:spcPct val="100000"/>
        </a:lnSpc>
        <a:spcBef>
          <a:spcPct val="0"/>
        </a:spcBef>
        <a:buNone/>
        <a:defRPr sz="2932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39922" algn="l" defTabSz="914103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Verdana" panose="020B060403050404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1pPr>
      <a:lvl2pPr marL="479844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719766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599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959688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199610" indent="-239922" algn="l" defTabSz="914103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lang="nb-NO" sz="1466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7A1E5-BA79-AE48-B4CD-0EB794DE143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OUS_logo_HVIT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356352"/>
            <a:ext cx="2568533" cy="399301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609600" y="6221879"/>
            <a:ext cx="1097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017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sldNum="0" hdr="0" ftr="0" dt="0"/>
  <p:txStyles>
    <p:titleStyle>
      <a:lvl1pPr algn="ctr" defTabSz="91435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.png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815160" y="617778"/>
            <a:ext cx="10363200" cy="890724"/>
          </a:xfrm>
        </p:spPr>
        <p:txBody>
          <a:bodyPr>
            <a:normAutofit fontScale="90000"/>
          </a:bodyPr>
          <a:lstStyle/>
          <a:p>
            <a:pPr algn="l"/>
            <a:r>
              <a:rPr lang="en-US" err="1"/>
              <a:t>Øv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strukturert</a:t>
            </a:r>
            <a:r>
              <a:rPr lang="en-US"/>
              <a:t> </a:t>
            </a:r>
            <a:r>
              <a:rPr lang="en-US" err="1"/>
              <a:t>pasientsamtale</a:t>
            </a:r>
            <a:r>
              <a:rPr lang="en-US"/>
              <a:t> med </a:t>
            </a:r>
            <a:r>
              <a:rPr lang="en-US" err="1"/>
              <a:t>SimSamBot</a:t>
            </a:r>
            <a:r>
              <a:rPr lang="en-US"/>
              <a:t>*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815160" y="2717369"/>
            <a:ext cx="10818901" cy="2521057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2900"/>
              <a:t>Peter </a:t>
            </a:r>
            <a:r>
              <a:rPr lang="en-US" sz="2900" err="1"/>
              <a:t>Fedorcsak</a:t>
            </a:r>
            <a:r>
              <a:rPr lang="en-US" sz="2900"/>
              <a:t>, </a:t>
            </a:r>
            <a:r>
              <a:rPr lang="en-US" sz="2900" err="1"/>
              <a:t>lege</a:t>
            </a:r>
            <a:r>
              <a:rPr lang="en-US" sz="2900"/>
              <a:t> dr. philos.</a:t>
            </a:r>
          </a:p>
          <a:p>
            <a:pPr algn="l"/>
            <a:r>
              <a:rPr lang="en-US" sz="2400" err="1"/>
              <a:t>leder</a:t>
            </a:r>
            <a:r>
              <a:rPr lang="en-US" sz="2400"/>
              <a:t> for </a:t>
            </a:r>
            <a:r>
              <a:rPr lang="en-US" sz="2400" err="1"/>
              <a:t>Reproduksjonsmedisinsk</a:t>
            </a:r>
            <a:r>
              <a:rPr lang="en-US" sz="2400"/>
              <a:t> </a:t>
            </a:r>
            <a:r>
              <a:rPr lang="en-US" sz="2400" err="1"/>
              <a:t>avdeling</a:t>
            </a:r>
            <a:r>
              <a:rPr lang="en-US" sz="2400"/>
              <a:t>, Oslo </a:t>
            </a:r>
            <a:r>
              <a:rPr lang="en-US" sz="2400" err="1"/>
              <a:t>universitetssykehus</a:t>
            </a:r>
            <a:endParaRPr lang="en-US" sz="2400"/>
          </a:p>
          <a:p>
            <a:pPr algn="l"/>
            <a:r>
              <a:rPr lang="en-US" sz="2400"/>
              <a:t>professor, </a:t>
            </a:r>
            <a:r>
              <a:rPr lang="en-US" sz="2400" err="1"/>
              <a:t>Universitetet</a:t>
            </a:r>
            <a:r>
              <a:rPr lang="en-US" sz="2400"/>
              <a:t> </a:t>
            </a:r>
            <a:r>
              <a:rPr lang="en-US" sz="2400" err="1"/>
              <a:t>i</a:t>
            </a:r>
            <a:r>
              <a:rPr lang="en-US" sz="2400"/>
              <a:t> Oslo</a:t>
            </a:r>
          </a:p>
          <a:p>
            <a:pPr algn="l"/>
            <a:endParaRPr lang="en-US" sz="2400"/>
          </a:p>
          <a:p>
            <a:pPr algn="l"/>
            <a:r>
              <a:rPr lang="en-US" sz="2900"/>
              <a:t>Adam </a:t>
            </a:r>
            <a:r>
              <a:rPr lang="en-US" sz="2900" err="1"/>
              <a:t>Fedorcsak</a:t>
            </a:r>
            <a:endParaRPr lang="en-US" sz="2900"/>
          </a:p>
          <a:p>
            <a:pPr algn="l"/>
            <a:r>
              <a:rPr lang="en-US" sz="2400"/>
              <a:t>student </a:t>
            </a:r>
            <a:r>
              <a:rPr lang="en-US" sz="2400" err="1"/>
              <a:t>i</a:t>
            </a:r>
            <a:r>
              <a:rPr lang="en-US" sz="2400"/>
              <a:t> </a:t>
            </a:r>
            <a:r>
              <a:rPr lang="en-US" sz="2400" err="1"/>
              <a:t>nanoteknologi</a:t>
            </a:r>
            <a:r>
              <a:rPr lang="en-US" sz="2400"/>
              <a:t>, NTNU</a:t>
            </a:r>
          </a:p>
          <a:p>
            <a:pPr algn="l"/>
            <a:endParaRPr lang="en-US" sz="2400"/>
          </a:p>
          <a:p>
            <a:pPr algn="l"/>
            <a:endParaRPr lang="en-US" sz="2400"/>
          </a:p>
          <a:p>
            <a:pPr algn="l"/>
            <a:endParaRPr lang="en-US" sz="2400"/>
          </a:p>
          <a:p>
            <a:pPr algn="l"/>
            <a:r>
              <a:rPr lang="en-US" sz="2900"/>
              <a:t>*</a:t>
            </a:r>
            <a:r>
              <a:rPr lang="en-US" sz="2900" i="1" err="1"/>
              <a:t>SimSamBot</a:t>
            </a:r>
            <a:r>
              <a:rPr lang="en-US" sz="2900"/>
              <a:t> er et </a:t>
            </a:r>
            <a:r>
              <a:rPr lang="en-US" sz="2900" err="1"/>
              <a:t>samarbeidsprosjekt</a:t>
            </a:r>
            <a:r>
              <a:rPr lang="en-US" sz="2900"/>
              <a:t> med TB </a:t>
            </a:r>
            <a:r>
              <a:rPr lang="en-US" sz="2900" err="1"/>
              <a:t>Jørgensen</a:t>
            </a:r>
            <a:r>
              <a:rPr lang="en-US" sz="2900"/>
              <a:t>, V Diamantis </a:t>
            </a:r>
            <a:r>
              <a:rPr lang="en-US" sz="2900" err="1"/>
              <a:t>og</a:t>
            </a:r>
            <a:r>
              <a:rPr lang="en-US" sz="2900"/>
              <a:t> G Torgersen</a:t>
            </a:r>
          </a:p>
          <a:p>
            <a:pPr algn="l"/>
            <a:endParaRPr lang="en-US" sz="2900"/>
          </a:p>
          <a:p>
            <a:pPr algn="l"/>
            <a:endParaRPr lang="en-US" sz="2400"/>
          </a:p>
        </p:txBody>
      </p:sp>
      <p:sp>
        <p:nvSpPr>
          <p:cNvPr id="3" name="Subtitle 11">
            <a:extLst>
              <a:ext uri="{FF2B5EF4-FFF2-40B4-BE49-F238E27FC236}">
                <a16:creationId xmlns:a16="http://schemas.microsoft.com/office/drawing/2014/main" id="{A4DF2ACF-3DF4-CF02-9AD6-BC2365B5BEA1}"/>
              </a:ext>
            </a:extLst>
          </p:cNvPr>
          <p:cNvSpPr txBox="1">
            <a:spLocks/>
          </p:cNvSpPr>
          <p:nvPr/>
        </p:nvSpPr>
        <p:spPr>
          <a:xfrm>
            <a:off x="815160" y="5359228"/>
            <a:ext cx="8110963" cy="729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170"/>
            <a:r>
              <a:rPr lang="en-US" sz="2000" err="1">
                <a:solidFill>
                  <a:prstClr val="white">
                    <a:tint val="75000"/>
                  </a:prstClr>
                </a:solidFill>
                <a:latin typeface="Calibri"/>
              </a:rPr>
              <a:t>peterfe@uio.no</a:t>
            </a:r>
            <a:r>
              <a:rPr lang="en-US" sz="2000">
                <a:solidFill>
                  <a:prstClr val="white">
                    <a:tint val="75000"/>
                  </a:prstClr>
                </a:solidFill>
                <a:latin typeface="Calibri"/>
              </a:rPr>
              <a:t> |        @</a:t>
            </a:r>
            <a:r>
              <a:rPr lang="en-US" sz="2000" err="1">
                <a:solidFill>
                  <a:prstClr val="white">
                    <a:tint val="75000"/>
                  </a:prstClr>
                </a:solidFill>
                <a:latin typeface="Calibri"/>
              </a:rPr>
              <a:t>fedorcsak</a:t>
            </a:r>
            <a:endParaRPr lang="en-US" sz="2000">
              <a:solidFill>
                <a:prstClr val="white">
                  <a:tint val="75000"/>
                </a:prstClr>
              </a:solidFill>
              <a:latin typeface="Calibri"/>
            </a:endParaRPr>
          </a:p>
          <a:p>
            <a:pPr algn="l" defTabSz="1219170"/>
            <a:endParaRPr lang="en-US" sz="160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83D1356-0AA2-9882-514D-9C7D4CC4E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637" y="5424548"/>
            <a:ext cx="355833" cy="30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05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18"/>
    </mc:Choice>
    <mc:Fallback xmlns="">
      <p:transition spd="slow" advTm="2041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DDBA54D2-E9B5-12FA-D52B-325A31EA4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780" y="0"/>
            <a:ext cx="8516221" cy="568271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58A70EB4-2774-7420-0AED-E3A0E40DFA6E}"/>
              </a:ext>
            </a:extLst>
          </p:cNvPr>
          <p:cNvSpPr txBox="1"/>
          <p:nvPr/>
        </p:nvSpPr>
        <p:spPr>
          <a:xfrm>
            <a:off x="9881112" y="5923502"/>
            <a:ext cx="22572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400" err="1">
                <a:solidFill>
                  <a:prstClr val="white"/>
                </a:solidFill>
                <a:latin typeface="Calibri"/>
              </a:rPr>
              <a:t>Klinisk</a:t>
            </a:r>
            <a:r>
              <a:rPr lang="en-US" sz="140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err="1">
                <a:solidFill>
                  <a:prstClr val="white"/>
                </a:solidFill>
                <a:latin typeface="Calibri"/>
              </a:rPr>
              <a:t>undervisning</a:t>
            </a:r>
            <a:r>
              <a:rPr lang="en-US" sz="140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err="1">
                <a:solidFill>
                  <a:prstClr val="white"/>
                </a:solidFill>
                <a:latin typeface="Calibri"/>
              </a:rPr>
              <a:t>ved</a:t>
            </a:r>
            <a:r>
              <a:rPr lang="en-US" sz="140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err="1">
                <a:solidFill>
                  <a:prstClr val="white"/>
                </a:solidFill>
                <a:latin typeface="Calibri"/>
              </a:rPr>
              <a:t>UiO</a:t>
            </a: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9AD9AA81-E0B7-3FB1-6BC8-FD43E7FE9974}"/>
              </a:ext>
            </a:extLst>
          </p:cNvPr>
          <p:cNvSpPr txBox="1"/>
          <p:nvPr/>
        </p:nvSpPr>
        <p:spPr>
          <a:xfrm>
            <a:off x="287916" y="359693"/>
            <a:ext cx="38684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2800" b="1" err="1">
                <a:solidFill>
                  <a:prstClr val="white"/>
                </a:solidFill>
                <a:latin typeface="Calibri"/>
              </a:rPr>
              <a:t>Medisinstudentene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</a:t>
            </a:r>
          </a:p>
          <a:p>
            <a:pPr defTabSz="609585"/>
            <a:r>
              <a:rPr lang="en-US" sz="2800" b="1" err="1">
                <a:solidFill>
                  <a:prstClr val="white"/>
                </a:solidFill>
                <a:latin typeface="Calibri"/>
              </a:rPr>
              <a:t>må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</a:t>
            </a:r>
            <a:r>
              <a:rPr lang="en-US" sz="2800" b="1" err="1">
                <a:solidFill>
                  <a:prstClr val="white"/>
                </a:solidFill>
                <a:latin typeface="Calibri"/>
              </a:rPr>
              <a:t>øve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seg </a:t>
            </a:r>
            <a:r>
              <a:rPr lang="en-US" sz="2800" b="1" err="1">
                <a:solidFill>
                  <a:prstClr val="white"/>
                </a:solidFill>
                <a:latin typeface="Calibri"/>
              </a:rPr>
              <a:t>i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</a:t>
            </a:r>
          </a:p>
          <a:p>
            <a:pPr defTabSz="609585"/>
            <a:r>
              <a:rPr lang="en-US" sz="2800" b="1" err="1">
                <a:solidFill>
                  <a:prstClr val="white"/>
                </a:solidFill>
                <a:latin typeface="Calibri"/>
              </a:rPr>
              <a:t>objektiv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</a:t>
            </a:r>
            <a:r>
              <a:rPr lang="en-US" sz="2800" b="1" err="1">
                <a:solidFill>
                  <a:prstClr val="white"/>
                </a:solidFill>
                <a:latin typeface="Calibri"/>
              </a:rPr>
              <a:t>strukturert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</a:t>
            </a:r>
            <a:r>
              <a:rPr lang="en-US" sz="2800" b="1" err="1">
                <a:solidFill>
                  <a:prstClr val="white"/>
                </a:solidFill>
                <a:latin typeface="Calibri"/>
              </a:rPr>
              <a:t>pasientsamtale</a:t>
            </a:r>
            <a:endParaRPr lang="en-US" sz="2800" b="1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500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97DD64-F32B-7E4A-E2FD-D97BC15D9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829059"/>
          </a:xfrm>
        </p:spPr>
        <p:txBody>
          <a:bodyPr>
            <a:normAutofit fontScale="90000"/>
          </a:bodyPr>
          <a:lstStyle/>
          <a:p>
            <a:pPr algn="l"/>
            <a:r>
              <a:rPr lang="nb-NO" err="1"/>
              <a:t>typebot.co</a:t>
            </a:r>
            <a:r>
              <a:rPr lang="nb-NO"/>
              <a:t> • åpen plattform for visuell programmering av samtaleverktøy uten mye koding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AC1D7EB-F215-CF8F-077A-EFA0EC1A6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EE79A4F-48EA-02D2-2EA1-23FFA764F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0210"/>
            <a:ext cx="12192000" cy="545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30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441518-98EE-E44D-60DE-A0EEF3F7F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623" y="1084882"/>
            <a:ext cx="6126996" cy="54960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1867"/>
              <a:t>{ </a:t>
            </a:r>
          </a:p>
          <a:p>
            <a:pPr marL="0" indent="0">
              <a:buNone/>
            </a:pPr>
            <a:r>
              <a:rPr lang="nb-NO" sz="1867" err="1"/>
              <a:t>You</a:t>
            </a:r>
            <a:r>
              <a:rPr lang="nb-NO" sz="1867"/>
              <a:t> </a:t>
            </a:r>
            <a:r>
              <a:rPr lang="nb-NO" sz="1867" err="1"/>
              <a:t>are</a:t>
            </a:r>
            <a:r>
              <a:rPr lang="nb-NO" sz="1867"/>
              <a:t> a </a:t>
            </a:r>
            <a:r>
              <a:rPr lang="nb-NO" sz="1867" err="1"/>
              <a:t>patient</a:t>
            </a:r>
            <a:r>
              <a:rPr lang="nb-NO" sz="1867"/>
              <a:t> </a:t>
            </a:r>
            <a:r>
              <a:rPr lang="nb-NO" sz="1867" err="1"/>
              <a:t>named</a:t>
            </a:r>
            <a:r>
              <a:rPr lang="nb-NO" sz="1867"/>
              <a:t> Emma. The </a:t>
            </a:r>
            <a:r>
              <a:rPr lang="nb-NO" sz="1867" err="1"/>
              <a:t>user</a:t>
            </a:r>
            <a:r>
              <a:rPr lang="nb-NO" sz="1867"/>
              <a:t> is </a:t>
            </a:r>
            <a:r>
              <a:rPr lang="nb-NO" sz="1867" err="1"/>
              <a:t>your</a:t>
            </a:r>
            <a:r>
              <a:rPr lang="nb-NO" sz="1867"/>
              <a:t> </a:t>
            </a:r>
            <a:r>
              <a:rPr lang="nb-NO" sz="1867" err="1"/>
              <a:t>doctor</a:t>
            </a:r>
            <a:r>
              <a:rPr lang="nb-NO" sz="1867"/>
              <a:t>. </a:t>
            </a:r>
          </a:p>
          <a:p>
            <a:pPr marL="0" indent="0">
              <a:buNone/>
            </a:pPr>
            <a:r>
              <a:rPr lang="nb-NO" sz="1867" err="1"/>
              <a:t>Say</a:t>
            </a:r>
            <a:r>
              <a:rPr lang="nb-NO" sz="1867"/>
              <a:t> </a:t>
            </a:r>
            <a:r>
              <a:rPr lang="nb-NO" sz="1867" err="1"/>
              <a:t>hello</a:t>
            </a:r>
            <a:r>
              <a:rPr lang="nb-NO" sz="1867"/>
              <a:t> to </a:t>
            </a:r>
            <a:r>
              <a:rPr lang="nb-NO" sz="1867" err="1"/>
              <a:t>the</a:t>
            </a:r>
            <a:r>
              <a:rPr lang="nb-NO" sz="1867"/>
              <a:t> </a:t>
            </a:r>
            <a:r>
              <a:rPr lang="nb-NO" sz="1867" err="1"/>
              <a:t>user</a:t>
            </a:r>
            <a:r>
              <a:rPr lang="nb-NO" sz="1867"/>
              <a:t>, and </a:t>
            </a:r>
            <a:r>
              <a:rPr lang="nb-NO" sz="1867" err="1"/>
              <a:t>when</a:t>
            </a:r>
            <a:r>
              <a:rPr lang="nb-NO" sz="1867"/>
              <a:t> </a:t>
            </a:r>
            <a:r>
              <a:rPr lang="nb-NO" sz="1867" err="1"/>
              <a:t>asked</a:t>
            </a:r>
            <a:r>
              <a:rPr lang="nb-NO" sz="1867"/>
              <a:t> </a:t>
            </a:r>
            <a:r>
              <a:rPr lang="nb-NO" sz="1867" err="1"/>
              <a:t>answer</a:t>
            </a:r>
            <a:r>
              <a:rPr lang="nb-NO" sz="1867"/>
              <a:t> questions </a:t>
            </a:r>
            <a:r>
              <a:rPr lang="nb-NO" sz="1867" err="1"/>
              <a:t>based</a:t>
            </a:r>
            <a:r>
              <a:rPr lang="nb-NO" sz="1867"/>
              <a:t> </a:t>
            </a:r>
            <a:r>
              <a:rPr lang="nb-NO" sz="1867" err="1"/>
              <a:t>on</a:t>
            </a:r>
            <a:r>
              <a:rPr lang="nb-NO" sz="1867"/>
              <a:t> </a:t>
            </a:r>
            <a:r>
              <a:rPr lang="nb-NO" sz="1867" err="1"/>
              <a:t>the</a:t>
            </a:r>
            <a:r>
              <a:rPr lang="nb-NO" sz="1867"/>
              <a:t> </a:t>
            </a:r>
            <a:r>
              <a:rPr lang="nb-NO" sz="1867" err="1"/>
              <a:t>following</a:t>
            </a:r>
            <a:r>
              <a:rPr lang="nb-NO" sz="1867"/>
              <a:t> </a:t>
            </a:r>
            <a:r>
              <a:rPr lang="nb-NO" sz="1867" err="1"/>
              <a:t>information</a:t>
            </a:r>
            <a:r>
              <a:rPr lang="nb-NO" sz="1867"/>
              <a:t>: </a:t>
            </a:r>
          </a:p>
          <a:p>
            <a:pPr marL="0" indent="0">
              <a:buNone/>
            </a:pPr>
            <a:endParaRPr lang="nb-NO" sz="1867"/>
          </a:p>
          <a:p>
            <a:pPr marL="0" indent="0">
              <a:buNone/>
            </a:pPr>
            <a:endParaRPr lang="nb-NO" sz="1867"/>
          </a:p>
          <a:p>
            <a:pPr marL="0" indent="0">
              <a:buNone/>
            </a:pPr>
            <a:r>
              <a:rPr lang="nb-NO" sz="1867"/>
              <a:t>Your </a:t>
            </a:r>
            <a:r>
              <a:rPr lang="nb-NO" sz="1867" err="1"/>
              <a:t>name</a:t>
            </a:r>
            <a:r>
              <a:rPr lang="nb-NO" sz="1867"/>
              <a:t> is Emma. </a:t>
            </a:r>
            <a:r>
              <a:rPr lang="nb-NO" sz="1867" err="1"/>
              <a:t>You</a:t>
            </a:r>
            <a:r>
              <a:rPr lang="nb-NO" sz="1867"/>
              <a:t> </a:t>
            </a:r>
            <a:r>
              <a:rPr lang="nb-NO" sz="1867" err="1"/>
              <a:t>are</a:t>
            </a:r>
            <a:r>
              <a:rPr lang="nb-NO" sz="1867"/>
              <a:t> 26-year-old; </a:t>
            </a:r>
            <a:r>
              <a:rPr lang="nb-NO" sz="1867" err="1"/>
              <a:t>you</a:t>
            </a:r>
            <a:r>
              <a:rPr lang="nb-NO" sz="1867"/>
              <a:t> </a:t>
            </a:r>
            <a:r>
              <a:rPr lang="nb-NO" sz="1867" err="1"/>
              <a:t>had</a:t>
            </a:r>
            <a:r>
              <a:rPr lang="nb-NO" sz="1867"/>
              <a:t> </a:t>
            </a:r>
            <a:r>
              <a:rPr lang="nb-NO" sz="1867" err="1"/>
              <a:t>no</a:t>
            </a:r>
            <a:r>
              <a:rPr lang="nb-NO" sz="1867"/>
              <a:t> </a:t>
            </a:r>
            <a:r>
              <a:rPr lang="nb-NO" sz="1867" err="1"/>
              <a:t>periods</a:t>
            </a:r>
            <a:r>
              <a:rPr lang="nb-NO" sz="1867"/>
              <a:t> for 9 </a:t>
            </a:r>
            <a:r>
              <a:rPr lang="nb-NO" sz="1867" err="1"/>
              <a:t>months</a:t>
            </a:r>
            <a:r>
              <a:rPr lang="nb-NO" sz="1867"/>
              <a:t> and </a:t>
            </a:r>
            <a:r>
              <a:rPr lang="nb-NO" sz="1867" err="1"/>
              <a:t>feel</a:t>
            </a:r>
            <a:r>
              <a:rPr lang="nb-NO" sz="1867"/>
              <a:t> </a:t>
            </a:r>
            <a:r>
              <a:rPr lang="nb-NO" sz="1867" err="1"/>
              <a:t>fatigued</a:t>
            </a:r>
            <a:r>
              <a:rPr lang="nb-NO" sz="1867"/>
              <a:t> all </a:t>
            </a:r>
            <a:r>
              <a:rPr lang="nb-NO" sz="1867" err="1"/>
              <a:t>the</a:t>
            </a:r>
            <a:r>
              <a:rPr lang="nb-NO" sz="1867"/>
              <a:t> time. </a:t>
            </a:r>
          </a:p>
          <a:p>
            <a:pPr marL="0" indent="0">
              <a:buNone/>
            </a:pPr>
            <a:r>
              <a:rPr lang="nb-NO" sz="1867" err="1"/>
              <a:t>You</a:t>
            </a:r>
            <a:r>
              <a:rPr lang="nb-NO" sz="1867"/>
              <a:t> must not tell </a:t>
            </a:r>
            <a:r>
              <a:rPr lang="nb-NO" sz="1867" err="1"/>
              <a:t>the</a:t>
            </a:r>
            <a:r>
              <a:rPr lang="nb-NO" sz="1867"/>
              <a:t> </a:t>
            </a:r>
            <a:r>
              <a:rPr lang="nb-NO" sz="1867" err="1"/>
              <a:t>user</a:t>
            </a:r>
            <a:r>
              <a:rPr lang="nb-NO" sz="1867"/>
              <a:t> more. </a:t>
            </a:r>
            <a:r>
              <a:rPr lang="nb-NO" sz="1867" err="1"/>
              <a:t>Only</a:t>
            </a:r>
            <a:r>
              <a:rPr lang="nb-NO" sz="1867"/>
              <a:t> </a:t>
            </a:r>
            <a:r>
              <a:rPr lang="nb-NO" sz="1867" err="1"/>
              <a:t>if</a:t>
            </a:r>
            <a:r>
              <a:rPr lang="nb-NO" sz="1867"/>
              <a:t> </a:t>
            </a:r>
            <a:r>
              <a:rPr lang="nb-NO" sz="1867" err="1"/>
              <a:t>the</a:t>
            </a:r>
            <a:r>
              <a:rPr lang="nb-NO" sz="1867"/>
              <a:t> </a:t>
            </a:r>
            <a:r>
              <a:rPr lang="nb-NO" sz="1867" err="1"/>
              <a:t>user</a:t>
            </a:r>
            <a:r>
              <a:rPr lang="nb-NO" sz="1867"/>
              <a:t> asks, </a:t>
            </a:r>
            <a:r>
              <a:rPr lang="nb-NO" sz="1867" err="1"/>
              <a:t>you</a:t>
            </a:r>
            <a:r>
              <a:rPr lang="nb-NO" sz="1867"/>
              <a:t> </a:t>
            </a:r>
            <a:r>
              <a:rPr lang="nb-NO" sz="1867" err="1"/>
              <a:t>may</a:t>
            </a:r>
            <a:r>
              <a:rPr lang="nb-NO" sz="1867"/>
              <a:t> </a:t>
            </a:r>
            <a:r>
              <a:rPr lang="nb-NO" sz="1867" err="1"/>
              <a:t>answer</a:t>
            </a:r>
            <a:r>
              <a:rPr lang="nb-NO" sz="1867"/>
              <a:t> </a:t>
            </a:r>
            <a:r>
              <a:rPr lang="nb-NO" sz="1867" err="1"/>
              <a:t>about</a:t>
            </a:r>
            <a:r>
              <a:rPr lang="nb-NO" sz="1867"/>
              <a:t> </a:t>
            </a:r>
            <a:r>
              <a:rPr lang="nb-NO" sz="1867" err="1"/>
              <a:t>your</a:t>
            </a:r>
            <a:r>
              <a:rPr lang="nb-NO" sz="1867"/>
              <a:t> </a:t>
            </a:r>
            <a:r>
              <a:rPr lang="nb-NO" sz="1867" err="1"/>
              <a:t>ideas</a:t>
            </a:r>
            <a:r>
              <a:rPr lang="nb-NO" sz="1867"/>
              <a:t>, </a:t>
            </a:r>
            <a:r>
              <a:rPr lang="nb-NO" sz="1867" err="1"/>
              <a:t>concerns</a:t>
            </a:r>
            <a:r>
              <a:rPr lang="nb-NO" sz="1867"/>
              <a:t> and </a:t>
            </a:r>
            <a:r>
              <a:rPr lang="nb-NO" sz="1867" err="1"/>
              <a:t>expectations</a:t>
            </a:r>
            <a:r>
              <a:rPr lang="nb-NO" sz="1867"/>
              <a:t>: </a:t>
            </a:r>
          </a:p>
          <a:p>
            <a:pPr marL="0" indent="0">
              <a:buNone/>
            </a:pPr>
            <a:r>
              <a:rPr lang="nb-NO" sz="1867" err="1"/>
              <a:t>ideas</a:t>
            </a:r>
            <a:r>
              <a:rPr lang="nb-NO" sz="1867"/>
              <a:t>: ‘</a:t>
            </a:r>
            <a:r>
              <a:rPr lang="nb-NO" sz="1867" err="1"/>
              <a:t>I’m</a:t>
            </a:r>
            <a:r>
              <a:rPr lang="nb-NO" sz="1867"/>
              <a:t> not sure </a:t>
            </a:r>
            <a:r>
              <a:rPr lang="nb-NO" sz="1867" err="1"/>
              <a:t>what’s</a:t>
            </a:r>
            <a:r>
              <a:rPr lang="nb-NO" sz="1867"/>
              <a:t> </a:t>
            </a:r>
            <a:r>
              <a:rPr lang="nb-NO" sz="1867" err="1"/>
              <a:t>going</a:t>
            </a:r>
            <a:r>
              <a:rPr lang="nb-NO" sz="1867"/>
              <a:t> on.’; </a:t>
            </a:r>
          </a:p>
          <a:p>
            <a:pPr marL="0" indent="0">
              <a:buNone/>
            </a:pPr>
            <a:r>
              <a:rPr lang="nb-NO" sz="1867" err="1"/>
              <a:t>concerns</a:t>
            </a:r>
            <a:r>
              <a:rPr lang="nb-NO" sz="1867"/>
              <a:t>: ‘</a:t>
            </a:r>
            <a:r>
              <a:rPr lang="nb-NO" sz="1867" err="1"/>
              <a:t>I’m</a:t>
            </a:r>
            <a:r>
              <a:rPr lang="nb-NO" sz="1867"/>
              <a:t> just </a:t>
            </a:r>
            <a:r>
              <a:rPr lang="nb-NO" sz="1867" err="1"/>
              <a:t>freaking</a:t>
            </a:r>
            <a:r>
              <a:rPr lang="nb-NO" sz="1867"/>
              <a:t> </a:t>
            </a:r>
            <a:r>
              <a:rPr lang="nb-NO" sz="1867" err="1"/>
              <a:t>out</a:t>
            </a:r>
            <a:r>
              <a:rPr lang="nb-NO" sz="1867"/>
              <a:t> </a:t>
            </a:r>
            <a:r>
              <a:rPr lang="nb-NO" sz="1867" err="1"/>
              <a:t>that</a:t>
            </a:r>
            <a:r>
              <a:rPr lang="nb-NO" sz="1867"/>
              <a:t> my </a:t>
            </a:r>
            <a:r>
              <a:rPr lang="nb-NO" sz="1867" err="1"/>
              <a:t>periods</a:t>
            </a:r>
            <a:r>
              <a:rPr lang="nb-NO" sz="1867"/>
              <a:t> </a:t>
            </a:r>
            <a:r>
              <a:rPr lang="nb-NO" sz="1867" err="1"/>
              <a:t>are</a:t>
            </a:r>
            <a:r>
              <a:rPr lang="nb-NO" sz="1867"/>
              <a:t> </a:t>
            </a:r>
            <a:r>
              <a:rPr lang="nb-NO" sz="1867" err="1"/>
              <a:t>gone</a:t>
            </a:r>
            <a:r>
              <a:rPr lang="nb-NO" sz="1867"/>
              <a:t> and </a:t>
            </a:r>
            <a:r>
              <a:rPr lang="nb-NO" sz="1867" err="1"/>
              <a:t>that</a:t>
            </a:r>
            <a:r>
              <a:rPr lang="nb-NO" sz="1867"/>
              <a:t> I </a:t>
            </a:r>
            <a:r>
              <a:rPr lang="nb-NO" sz="1867" err="1"/>
              <a:t>remain</a:t>
            </a:r>
            <a:r>
              <a:rPr lang="nb-NO" sz="1867"/>
              <a:t> so </a:t>
            </a:r>
            <a:r>
              <a:rPr lang="nb-NO" sz="1867" err="1"/>
              <a:t>fatigued</a:t>
            </a:r>
            <a:r>
              <a:rPr lang="nb-NO" sz="1867"/>
              <a:t> all my </a:t>
            </a:r>
            <a:r>
              <a:rPr lang="nb-NO" sz="1867" err="1"/>
              <a:t>life</a:t>
            </a:r>
            <a:r>
              <a:rPr lang="nb-NO" sz="1867"/>
              <a:t>.’; </a:t>
            </a:r>
          </a:p>
          <a:p>
            <a:pPr marL="0" indent="0">
              <a:buNone/>
            </a:pPr>
            <a:r>
              <a:rPr lang="nb-NO" sz="1867" err="1"/>
              <a:t>expectations</a:t>
            </a:r>
            <a:r>
              <a:rPr lang="nb-NO" sz="1867"/>
              <a:t>: ‘I </a:t>
            </a:r>
            <a:r>
              <a:rPr lang="nb-NO" sz="1867" err="1"/>
              <a:t>want</a:t>
            </a:r>
            <a:r>
              <a:rPr lang="nb-NO" sz="1867"/>
              <a:t> to </a:t>
            </a:r>
            <a:r>
              <a:rPr lang="nb-NO" sz="1867" err="1"/>
              <a:t>find</a:t>
            </a:r>
            <a:r>
              <a:rPr lang="nb-NO" sz="1867"/>
              <a:t> </a:t>
            </a:r>
            <a:r>
              <a:rPr lang="nb-NO" sz="1867" err="1"/>
              <a:t>out</a:t>
            </a:r>
            <a:r>
              <a:rPr lang="nb-NO" sz="1867"/>
              <a:t> </a:t>
            </a:r>
            <a:r>
              <a:rPr lang="nb-NO" sz="1867" err="1"/>
              <a:t>what’s</a:t>
            </a:r>
            <a:r>
              <a:rPr lang="nb-NO" sz="1867"/>
              <a:t> </a:t>
            </a:r>
            <a:r>
              <a:rPr lang="nb-NO" sz="1867" err="1"/>
              <a:t>wrong</a:t>
            </a:r>
            <a:r>
              <a:rPr lang="nb-NO" sz="1867"/>
              <a:t>, </a:t>
            </a:r>
            <a:r>
              <a:rPr lang="nb-NO" sz="1867" err="1"/>
              <a:t>what</a:t>
            </a:r>
            <a:r>
              <a:rPr lang="nb-NO" sz="1867"/>
              <a:t> I </a:t>
            </a:r>
            <a:r>
              <a:rPr lang="nb-NO" sz="1867" err="1"/>
              <a:t>can</a:t>
            </a:r>
            <a:r>
              <a:rPr lang="nb-NO" sz="1867"/>
              <a:t> do to </a:t>
            </a:r>
            <a:r>
              <a:rPr lang="nb-NO" sz="1867" err="1"/>
              <a:t>get</a:t>
            </a:r>
            <a:r>
              <a:rPr lang="nb-NO" sz="1867"/>
              <a:t> </a:t>
            </a:r>
            <a:r>
              <a:rPr lang="nb-NO" sz="1867" err="1"/>
              <a:t>better</a:t>
            </a:r>
            <a:r>
              <a:rPr lang="nb-NO" sz="1867"/>
              <a:t>, and </a:t>
            </a:r>
            <a:r>
              <a:rPr lang="nb-NO" sz="1867" err="1"/>
              <a:t>what</a:t>
            </a:r>
            <a:r>
              <a:rPr lang="nb-NO" sz="1867"/>
              <a:t> </a:t>
            </a:r>
            <a:r>
              <a:rPr lang="nb-NO" sz="1867" err="1"/>
              <a:t>kind</a:t>
            </a:r>
            <a:r>
              <a:rPr lang="nb-NO" sz="1867"/>
              <a:t> </a:t>
            </a:r>
            <a:r>
              <a:rPr lang="nb-NO" sz="1867" err="1"/>
              <a:t>of</a:t>
            </a:r>
            <a:r>
              <a:rPr lang="nb-NO" sz="1867"/>
              <a:t> </a:t>
            </a:r>
            <a:r>
              <a:rPr lang="nb-NO" sz="1867" err="1"/>
              <a:t>treatment</a:t>
            </a:r>
            <a:r>
              <a:rPr lang="nb-NO" sz="1867"/>
              <a:t> to have.’ </a:t>
            </a:r>
          </a:p>
          <a:p>
            <a:pPr marL="0" indent="0">
              <a:buNone/>
            </a:pPr>
            <a:r>
              <a:rPr lang="nb-NO" sz="1867" err="1"/>
              <a:t>You</a:t>
            </a:r>
            <a:r>
              <a:rPr lang="nb-NO" sz="1867"/>
              <a:t> have </a:t>
            </a:r>
            <a:r>
              <a:rPr lang="nb-NO" sz="1867" err="1"/>
              <a:t>had</a:t>
            </a:r>
            <a:r>
              <a:rPr lang="nb-NO" sz="1867"/>
              <a:t> </a:t>
            </a:r>
            <a:r>
              <a:rPr lang="nb-NO" sz="1867" err="1"/>
              <a:t>your</a:t>
            </a:r>
            <a:r>
              <a:rPr lang="nb-NO" sz="1867"/>
              <a:t> first </a:t>
            </a:r>
            <a:r>
              <a:rPr lang="nb-NO" sz="1867" err="1"/>
              <a:t>period</a:t>
            </a:r>
            <a:r>
              <a:rPr lang="nb-NO" sz="1867"/>
              <a:t> at 14 </a:t>
            </a:r>
            <a:r>
              <a:rPr lang="nb-NO" sz="1867" err="1"/>
              <a:t>years</a:t>
            </a:r>
            <a:r>
              <a:rPr lang="nb-NO" sz="1867"/>
              <a:t> </a:t>
            </a:r>
            <a:r>
              <a:rPr lang="nb-NO" sz="1867" err="1"/>
              <a:t>of</a:t>
            </a:r>
            <a:r>
              <a:rPr lang="nb-NO" sz="1867"/>
              <a:t> age. Your </a:t>
            </a:r>
            <a:r>
              <a:rPr lang="nb-NO" sz="1867" err="1"/>
              <a:t>periods</a:t>
            </a:r>
            <a:r>
              <a:rPr lang="nb-NO" sz="1867"/>
              <a:t> </a:t>
            </a:r>
            <a:r>
              <a:rPr lang="nb-NO" sz="1867" err="1"/>
              <a:t>had</a:t>
            </a:r>
            <a:r>
              <a:rPr lang="nb-NO" sz="1867"/>
              <a:t> </a:t>
            </a:r>
            <a:r>
              <a:rPr lang="nb-NO" sz="1867" err="1"/>
              <a:t>been</a:t>
            </a:r>
            <a:r>
              <a:rPr lang="nb-NO" sz="1867"/>
              <a:t> </a:t>
            </a:r>
            <a:r>
              <a:rPr lang="nb-NO" sz="1867" err="1"/>
              <a:t>regular</a:t>
            </a:r>
            <a:r>
              <a:rPr lang="nb-NO" sz="1867"/>
              <a:t> </a:t>
            </a:r>
            <a:r>
              <a:rPr lang="nb-NO" sz="1867" err="1"/>
              <a:t>earlier</a:t>
            </a:r>
            <a:r>
              <a:rPr lang="nb-NO" sz="1867"/>
              <a:t>, </a:t>
            </a:r>
            <a:r>
              <a:rPr lang="nb-NO" sz="1867" err="1"/>
              <a:t>with</a:t>
            </a:r>
            <a:r>
              <a:rPr lang="nb-NO" sz="1867"/>
              <a:t> </a:t>
            </a:r>
            <a:r>
              <a:rPr lang="nb-NO" sz="1867" err="1"/>
              <a:t>intervals</a:t>
            </a:r>
            <a:r>
              <a:rPr lang="nb-NO" sz="1867"/>
              <a:t> 28 </a:t>
            </a:r>
            <a:r>
              <a:rPr lang="nb-NO" sz="1867" err="1"/>
              <a:t>days</a:t>
            </a:r>
            <a:r>
              <a:rPr lang="nb-NO" sz="1867"/>
              <a:t> and lasting 5 </a:t>
            </a:r>
            <a:r>
              <a:rPr lang="nb-NO" sz="1867" err="1"/>
              <a:t>days</a:t>
            </a:r>
            <a:r>
              <a:rPr lang="nb-NO" sz="1867"/>
              <a:t>. </a:t>
            </a:r>
            <a:r>
              <a:rPr lang="nb-NO" sz="1867" err="1"/>
              <a:t>You</a:t>
            </a:r>
            <a:r>
              <a:rPr lang="nb-NO" sz="1867"/>
              <a:t> used to </a:t>
            </a:r>
            <a:r>
              <a:rPr lang="nb-NO" sz="1867" err="1"/>
              <a:t>go</a:t>
            </a:r>
            <a:r>
              <a:rPr lang="nb-NO" sz="1867"/>
              <a:t> </a:t>
            </a:r>
            <a:r>
              <a:rPr lang="nb-NO" sz="1867" err="1"/>
              <a:t>through</a:t>
            </a:r>
            <a:r>
              <a:rPr lang="nb-NO" sz="1867"/>
              <a:t> 3 </a:t>
            </a:r>
            <a:r>
              <a:rPr lang="nb-NO" sz="1867" err="1"/>
              <a:t>tampons</a:t>
            </a:r>
            <a:r>
              <a:rPr lang="nb-NO" sz="1867"/>
              <a:t> a </a:t>
            </a:r>
            <a:r>
              <a:rPr lang="nb-NO" sz="1867" err="1"/>
              <a:t>day</a:t>
            </a:r>
            <a:r>
              <a:rPr lang="nb-NO" sz="1867"/>
              <a:t>, so </a:t>
            </a:r>
            <a:r>
              <a:rPr lang="nb-NO" sz="1867" err="1"/>
              <a:t>pretty</a:t>
            </a:r>
            <a:r>
              <a:rPr lang="nb-NO" sz="1867"/>
              <a:t> normal </a:t>
            </a:r>
            <a:r>
              <a:rPr lang="nb-NO" sz="1867" err="1"/>
              <a:t>amount</a:t>
            </a:r>
            <a:r>
              <a:rPr lang="nb-NO" sz="1867"/>
              <a:t> </a:t>
            </a:r>
            <a:r>
              <a:rPr lang="nb-NO" sz="1867" err="1"/>
              <a:t>of</a:t>
            </a:r>
            <a:r>
              <a:rPr lang="nb-NO" sz="1867"/>
              <a:t> </a:t>
            </a:r>
            <a:r>
              <a:rPr lang="nb-NO" sz="1867" err="1"/>
              <a:t>bleeding</a:t>
            </a:r>
            <a:r>
              <a:rPr lang="nb-NO" sz="1867"/>
              <a:t>. [...] </a:t>
            </a:r>
          </a:p>
          <a:p>
            <a:pPr marL="0" indent="0">
              <a:buNone/>
            </a:pPr>
            <a:r>
              <a:rPr lang="nb-NO" sz="1867"/>
              <a:t>}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7FD8E5D-836C-1971-51FC-298B507A7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324" y="0"/>
            <a:ext cx="2744451" cy="6858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4517F93A-662F-648C-F670-AFC6D37D22CE}"/>
              </a:ext>
            </a:extLst>
          </p:cNvPr>
          <p:cNvSpPr txBox="1"/>
          <p:nvPr/>
        </p:nvSpPr>
        <p:spPr>
          <a:xfrm>
            <a:off x="392624" y="277036"/>
            <a:ext cx="3868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2800" b="1" err="1">
                <a:solidFill>
                  <a:prstClr val="white"/>
                </a:solidFill>
                <a:latin typeface="Calibri"/>
              </a:rPr>
              <a:t>Preprompt</a:t>
            </a:r>
            <a:endParaRPr lang="en-US" sz="2800" b="1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06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1D73CCD9-FC5D-AAD9-C423-9F8834854D15}"/>
              </a:ext>
            </a:extLst>
          </p:cNvPr>
          <p:cNvSpPr txBox="1"/>
          <p:nvPr/>
        </p:nvSpPr>
        <p:spPr>
          <a:xfrm>
            <a:off x="711536" y="318366"/>
            <a:ext cx="11409785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2800" b="1" err="1">
                <a:solidFill>
                  <a:prstClr val="white"/>
                </a:solidFill>
                <a:latin typeface="Calibri"/>
              </a:rPr>
              <a:t>Implementering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• </a:t>
            </a:r>
            <a:r>
              <a:rPr lang="en-US" sz="2800" b="1" err="1">
                <a:solidFill>
                  <a:prstClr val="white"/>
                </a:solidFill>
                <a:latin typeface="Calibri"/>
              </a:rPr>
              <a:t>forelesning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</a:t>
            </a:r>
            <a:r>
              <a:rPr lang="en-US" sz="2800" b="1" err="1">
                <a:solidFill>
                  <a:prstClr val="white"/>
                </a:solidFill>
                <a:latin typeface="Calibri"/>
              </a:rPr>
              <a:t>og</a:t>
            </a:r>
            <a:r>
              <a:rPr lang="en-US" sz="2800" b="1">
                <a:solidFill>
                  <a:prstClr val="white"/>
                </a:solidFill>
                <a:latin typeface="Calibri"/>
              </a:rPr>
              <a:t> TBL</a:t>
            </a:r>
          </a:p>
          <a:p>
            <a:pPr defTabSz="609585"/>
            <a:r>
              <a:rPr lang="en-US" sz="1867" err="1">
                <a:solidFill>
                  <a:prstClr val="white"/>
                </a:solidFill>
                <a:latin typeface="Calibri"/>
              </a:rPr>
              <a:t>medisin</a:t>
            </a:r>
            <a:r>
              <a:rPr lang="en-US" sz="1867">
                <a:solidFill>
                  <a:prstClr val="white"/>
                </a:solidFill>
                <a:latin typeface="Calibri"/>
              </a:rPr>
              <a:t> 9. semester • </a:t>
            </a:r>
            <a:r>
              <a:rPr lang="en-US" sz="1867" err="1">
                <a:solidFill>
                  <a:prstClr val="white"/>
                </a:solidFill>
                <a:latin typeface="Calibri"/>
              </a:rPr>
              <a:t>kvinnesykdommer</a:t>
            </a:r>
            <a:r>
              <a:rPr lang="en-US" sz="1867">
                <a:solidFill>
                  <a:prstClr val="white"/>
                </a:solidFill>
                <a:latin typeface="Calibri"/>
              </a:rPr>
              <a:t> • </a:t>
            </a:r>
            <a:r>
              <a:rPr lang="en-US" sz="1867" err="1">
                <a:solidFill>
                  <a:prstClr val="white"/>
                </a:solidFill>
                <a:latin typeface="Calibri"/>
              </a:rPr>
              <a:t>kull</a:t>
            </a:r>
            <a:r>
              <a:rPr lang="en-US" sz="1867">
                <a:solidFill>
                  <a:prstClr val="white"/>
                </a:solidFill>
                <a:latin typeface="Calibri"/>
              </a:rPr>
              <a:t> med 120 </a:t>
            </a:r>
            <a:r>
              <a:rPr lang="en-US" sz="1867" err="1">
                <a:solidFill>
                  <a:prstClr val="white"/>
                </a:solidFill>
                <a:latin typeface="Calibri"/>
              </a:rPr>
              <a:t>studenter</a:t>
            </a:r>
            <a:r>
              <a:rPr lang="en-US" sz="1867">
                <a:solidFill>
                  <a:prstClr val="white"/>
                </a:solidFill>
                <a:latin typeface="Calibri"/>
              </a:rPr>
              <a:t> • 1 </a:t>
            </a:r>
            <a:r>
              <a:rPr lang="en-US" sz="1867" err="1">
                <a:solidFill>
                  <a:prstClr val="white"/>
                </a:solidFill>
                <a:latin typeface="Calibri"/>
              </a:rPr>
              <a:t>lærer</a:t>
            </a:r>
            <a:endParaRPr lang="en-US" sz="28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2C149DD-8D34-89AF-D605-14E6DF5ED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02" y="1986503"/>
            <a:ext cx="451285" cy="449973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08A50CB-7C38-8617-57CC-551FBDA9B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039" y="1970602"/>
            <a:ext cx="451285" cy="44997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4690BB7B-0C57-B33B-DB43-84E5D47F1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936" y="1840730"/>
            <a:ext cx="1102953" cy="613817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18057EF-22BF-05E4-1E7A-33FE48419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600" y="1806758"/>
            <a:ext cx="1102953" cy="61381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12EC493-D1B9-9B56-B289-01D406CED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8238" y="1806758"/>
            <a:ext cx="1102953" cy="613817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7BAF0D8-40CD-71E6-3952-7D02B133F768}"/>
              </a:ext>
            </a:extLst>
          </p:cNvPr>
          <p:cNvSpPr txBox="1"/>
          <p:nvPr/>
        </p:nvSpPr>
        <p:spPr>
          <a:xfrm>
            <a:off x="3879585" y="1328233"/>
            <a:ext cx="797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2400">
                <a:solidFill>
                  <a:prstClr val="white"/>
                </a:solidFill>
                <a:latin typeface="Calibri"/>
              </a:rPr>
              <a:t>0:25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BC4BDEDF-FE66-1182-ADBA-93F5A4077769}"/>
              </a:ext>
            </a:extLst>
          </p:cNvPr>
          <p:cNvSpPr txBox="1"/>
          <p:nvPr/>
        </p:nvSpPr>
        <p:spPr>
          <a:xfrm>
            <a:off x="7349250" y="1328233"/>
            <a:ext cx="797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2400">
                <a:solidFill>
                  <a:prstClr val="white"/>
                </a:solidFill>
                <a:latin typeface="Calibri"/>
              </a:rPr>
              <a:t>0:10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C9A5693-0F95-19A2-F60B-AA1DFAB25BA3}"/>
              </a:ext>
            </a:extLst>
          </p:cNvPr>
          <p:cNvSpPr txBox="1"/>
          <p:nvPr/>
        </p:nvSpPr>
        <p:spPr>
          <a:xfrm>
            <a:off x="10030889" y="1336455"/>
            <a:ext cx="797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2400">
                <a:solidFill>
                  <a:prstClr val="white"/>
                </a:solidFill>
                <a:latin typeface="Calibri"/>
              </a:rPr>
              <a:t>0:10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8B12DFA-5534-EB42-9BA7-65CB06666A02}"/>
              </a:ext>
            </a:extLst>
          </p:cNvPr>
          <p:cNvSpPr txBox="1"/>
          <p:nvPr/>
        </p:nvSpPr>
        <p:spPr>
          <a:xfrm>
            <a:off x="711536" y="1309798"/>
            <a:ext cx="1827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2400">
                <a:solidFill>
                  <a:prstClr val="white"/>
                </a:solidFill>
                <a:latin typeface="Calibri"/>
              </a:rPr>
              <a:t>20 &lt; n &lt; 80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4BEEC43-9A30-66BD-A60F-DC0742A73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620" y="1986503"/>
            <a:ext cx="451285" cy="449973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D5738273-2CB6-665F-5961-FC0CBD044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9087" y="2789042"/>
            <a:ext cx="3132336" cy="375066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6ACDF91A-E339-3ABC-424D-5ED178B753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2939" y="2789041"/>
            <a:ext cx="1490796" cy="3725291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860246F-FC21-4D7F-0AA4-510E76550F6E}"/>
              </a:ext>
            </a:extLst>
          </p:cNvPr>
          <p:cNvSpPr txBox="1"/>
          <p:nvPr/>
        </p:nvSpPr>
        <p:spPr>
          <a:xfrm>
            <a:off x="9684315" y="2890878"/>
            <a:ext cx="1490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nb-NO" sz="2400" err="1">
                <a:solidFill>
                  <a:prstClr val="white"/>
                </a:solidFill>
                <a:latin typeface="Calibri"/>
              </a:rPr>
              <a:t>debrief</a:t>
            </a:r>
            <a:endParaRPr lang="nb-NO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7CB841D1-FB11-E700-B271-63C0BAD0168B}"/>
              </a:ext>
            </a:extLst>
          </p:cNvPr>
          <p:cNvSpPr txBox="1"/>
          <p:nvPr/>
        </p:nvSpPr>
        <p:spPr>
          <a:xfrm>
            <a:off x="9024532" y="5308603"/>
            <a:ext cx="281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nb-NO" sz="2400">
                <a:solidFill>
                  <a:prstClr val="white"/>
                </a:solidFill>
                <a:latin typeface="Calibri"/>
              </a:rPr>
              <a:t>•</a:t>
            </a:r>
          </a:p>
          <a:p>
            <a:pPr algn="ctr" defTabSz="609585"/>
            <a:r>
              <a:rPr lang="nb-NO" sz="2400">
                <a:solidFill>
                  <a:prstClr val="white"/>
                </a:solidFill>
                <a:latin typeface="Calibri"/>
              </a:rPr>
              <a:t>Oppfølging med epost og nettskjema</a:t>
            </a:r>
          </a:p>
        </p:txBody>
      </p:sp>
    </p:spTree>
    <p:extLst>
      <p:ext uri="{BB962C8B-B14F-4D97-AF65-F5344CB8AC3E}">
        <p14:creationId xmlns:p14="http://schemas.microsoft.com/office/powerpoint/2010/main" val="3218229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48BFA32D-D36C-BB4E-0DF0-F70311A537D8}"/>
              </a:ext>
            </a:extLst>
          </p:cNvPr>
          <p:cNvSpPr txBox="1"/>
          <p:nvPr/>
        </p:nvSpPr>
        <p:spPr>
          <a:xfrm>
            <a:off x="8404630" y="625833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>
                <a:solidFill>
                  <a:prstClr val="white"/>
                </a:solidFill>
                <a:latin typeface="Calibri"/>
              </a:rPr>
              <a:t>n = 15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E682949-4A39-86BD-90BD-0E5B78A65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036" y="6324920"/>
            <a:ext cx="183129" cy="23617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A9FB5F6-F614-4E3E-043C-196C16123D45}"/>
              </a:ext>
            </a:extLst>
          </p:cNvPr>
          <p:cNvSpPr txBox="1"/>
          <p:nvPr/>
        </p:nvSpPr>
        <p:spPr>
          <a:xfrm>
            <a:off x="711536" y="318365"/>
            <a:ext cx="5921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2800" b="1" err="1">
                <a:solidFill>
                  <a:prstClr val="white"/>
                </a:solidFill>
                <a:latin typeface="Calibri"/>
              </a:rPr>
              <a:t>Erfaringer</a:t>
            </a:r>
            <a:endParaRPr lang="en-US" sz="2800" b="1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B2E35ED-35BA-FA82-AC0E-9F751E47D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036" y="595365"/>
            <a:ext cx="3212361" cy="5497444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46523635-AF0A-725C-6B8F-8C891CC05DE2}"/>
              </a:ext>
            </a:extLst>
          </p:cNvPr>
          <p:cNvSpPr txBox="1"/>
          <p:nvPr/>
        </p:nvSpPr>
        <p:spPr>
          <a:xfrm>
            <a:off x="711537" y="1298110"/>
            <a:ext cx="67037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nb-NO" sz="2400" b="1">
                <a:solidFill>
                  <a:prstClr val="white"/>
                </a:solidFill>
                <a:latin typeface="Calibri"/>
              </a:rPr>
              <a:t>Studentene liker undervisningsformen</a:t>
            </a:r>
          </a:p>
          <a:p>
            <a:pPr marL="609585" lvl="1" defTabSz="609585"/>
            <a:r>
              <a:rPr lang="nb-NO" sz="2400" i="1">
                <a:solidFill>
                  <a:prstClr val="white"/>
                </a:solidFill>
                <a:latin typeface="Calibri"/>
              </a:rPr>
              <a:t>«I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enjoyed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being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tested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on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my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history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taking skills in a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very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low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key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manner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because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using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an AI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everywhere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is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quite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practical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instead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of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having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to plan a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group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session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with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friends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to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train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on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 </a:t>
            </a:r>
            <a:r>
              <a:rPr lang="nb-NO" sz="2400" i="1" err="1">
                <a:solidFill>
                  <a:prstClr val="white"/>
                </a:solidFill>
                <a:latin typeface="Calibri"/>
              </a:rPr>
              <a:t>this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.»</a:t>
            </a:r>
          </a:p>
          <a:p>
            <a:pPr defTabSz="609585"/>
            <a:endParaRPr lang="nb-NO" sz="2400">
              <a:solidFill>
                <a:prstClr val="white"/>
              </a:solidFill>
              <a:latin typeface="Calibri"/>
            </a:endParaRPr>
          </a:p>
          <a:p>
            <a:pPr defTabSz="609585"/>
            <a:r>
              <a:rPr lang="nb-NO" sz="2400" b="1">
                <a:solidFill>
                  <a:prstClr val="white"/>
                </a:solidFill>
                <a:latin typeface="Calibri"/>
              </a:rPr>
              <a:t>AI kan gi rare svar</a:t>
            </a:r>
          </a:p>
          <a:p>
            <a:pPr defTabSz="609585"/>
            <a:r>
              <a:rPr lang="nb-NO" sz="2400">
                <a:solidFill>
                  <a:prstClr val="white"/>
                </a:solidFill>
                <a:latin typeface="Calibri"/>
              </a:rPr>
              <a:t>	</a:t>
            </a:r>
            <a:r>
              <a:rPr lang="nb-NO" sz="2400" i="1">
                <a:solidFill>
                  <a:prstClr val="white"/>
                </a:solidFill>
                <a:latin typeface="Calibri"/>
              </a:rPr>
              <a:t>«Fikk ikke alltid svar på det jeg spurte om.»</a:t>
            </a:r>
          </a:p>
          <a:p>
            <a:pPr defTabSz="609585"/>
            <a:endParaRPr lang="nb-NO" sz="2400">
              <a:solidFill>
                <a:prstClr val="white"/>
              </a:solidFill>
              <a:latin typeface="Calibri"/>
            </a:endParaRPr>
          </a:p>
          <a:p>
            <a:pPr defTabSz="609585"/>
            <a:r>
              <a:rPr lang="nb-NO" sz="2400" b="1">
                <a:solidFill>
                  <a:prstClr val="white"/>
                </a:solidFill>
                <a:latin typeface="Calibri"/>
              </a:rPr>
              <a:t>Test </a:t>
            </a:r>
            <a:r>
              <a:rPr lang="nb-NO" sz="2400" b="1" err="1">
                <a:solidFill>
                  <a:prstClr val="white"/>
                </a:solidFill>
                <a:latin typeface="Calibri"/>
              </a:rPr>
              <a:t>preprompt</a:t>
            </a:r>
            <a:r>
              <a:rPr lang="nb-NO" sz="2400" b="1">
                <a:solidFill>
                  <a:prstClr val="white"/>
                </a:solidFill>
                <a:latin typeface="Calibri"/>
              </a:rPr>
              <a:t> grundig!</a:t>
            </a:r>
          </a:p>
          <a:p>
            <a:pPr defTabSz="609585"/>
            <a:r>
              <a:rPr lang="nb-NO" sz="2400" b="1">
                <a:solidFill>
                  <a:prstClr val="white"/>
                </a:solidFill>
                <a:latin typeface="Calibri"/>
              </a:rPr>
              <a:t>Brukes best sammen med lærer.</a:t>
            </a:r>
          </a:p>
          <a:p>
            <a:pPr defTabSz="609585"/>
            <a:endParaRPr lang="nb-NO" sz="2400">
              <a:solidFill>
                <a:prstClr val="white"/>
              </a:solidFill>
              <a:latin typeface="Calibri"/>
            </a:endParaRPr>
          </a:p>
          <a:p>
            <a:pPr defTabSz="609585"/>
            <a:endParaRPr lang="nb-NO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C61A4F95-9B7F-3312-B396-5416B01BF0A0}"/>
              </a:ext>
            </a:extLst>
          </p:cNvPr>
          <p:cNvSpPr txBox="1">
            <a:spLocks/>
          </p:cNvSpPr>
          <p:nvPr/>
        </p:nvSpPr>
        <p:spPr>
          <a:xfrm>
            <a:off x="711536" y="6258339"/>
            <a:ext cx="8110963" cy="729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170"/>
            <a:r>
              <a:rPr lang="en-US" sz="2000" err="1">
                <a:solidFill>
                  <a:prstClr val="white">
                    <a:tint val="75000"/>
                  </a:prstClr>
                </a:solidFill>
                <a:latin typeface="Calibri"/>
              </a:rPr>
              <a:t>peterfe@uio.no</a:t>
            </a:r>
            <a:r>
              <a:rPr lang="en-US" sz="2000">
                <a:solidFill>
                  <a:prstClr val="white">
                    <a:tint val="75000"/>
                  </a:prstClr>
                </a:solidFill>
                <a:latin typeface="Calibri"/>
              </a:rPr>
              <a:t> |        @</a:t>
            </a:r>
            <a:r>
              <a:rPr lang="en-US" sz="2000" err="1">
                <a:solidFill>
                  <a:prstClr val="white">
                    <a:tint val="75000"/>
                  </a:prstClr>
                </a:solidFill>
                <a:latin typeface="Calibri"/>
              </a:rPr>
              <a:t>fedorcsak</a:t>
            </a:r>
            <a:endParaRPr lang="en-US" sz="2000">
              <a:solidFill>
                <a:prstClr val="white">
                  <a:tint val="75000"/>
                </a:prstClr>
              </a:solidFill>
              <a:latin typeface="Calibri"/>
            </a:endParaRPr>
          </a:p>
          <a:p>
            <a:pPr algn="l" defTabSz="1219170"/>
            <a:endParaRPr lang="en-US" sz="160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570510E5-B15A-C69A-444A-704C32EC3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013" y="6323659"/>
            <a:ext cx="355833" cy="30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472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vdhisz3a1cnexnsm6wvjb81b4o6bku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3.xml><?xml version="1.0" encoding="utf-8"?>
<a:theme xmlns:a="http://schemas.openxmlformats.org/drawingml/2006/main" name="Black OUS templat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2a90bd-b470-454e-a4c8-1e4ca4c79d1e">
      <Terms xmlns="http://schemas.microsoft.com/office/infopath/2007/PartnerControls"/>
    </lcf76f155ced4ddcb4097134ff3c332f>
    <TaxCatchAll xmlns="031a6f0f-36ff-4237-8aa5-7f5a8f58282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977EA83BCCC149BC44901C0AA3D01B" ma:contentTypeVersion="11" ma:contentTypeDescription="Opprett et nytt dokument." ma:contentTypeScope="" ma:versionID="cf02dee6732ff844d8cd069d963f3f1b">
  <xsd:schema xmlns:xsd="http://www.w3.org/2001/XMLSchema" xmlns:xs="http://www.w3.org/2001/XMLSchema" xmlns:p="http://schemas.microsoft.com/office/2006/metadata/properties" xmlns:ns2="ad2a90bd-b470-454e-a4c8-1e4ca4c79d1e" xmlns:ns3="031a6f0f-36ff-4237-8aa5-7f5a8f58282c" targetNamespace="http://schemas.microsoft.com/office/2006/metadata/properties" ma:root="true" ma:fieldsID="54f9608eb759e86ae248473397774d4a" ns2:_="" ns3:_="">
    <xsd:import namespace="ad2a90bd-b470-454e-a4c8-1e4ca4c79d1e"/>
    <xsd:import namespace="031a6f0f-36ff-4237-8aa5-7f5a8f5828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a90bd-b470-454e-a4c8-1e4ca4c79d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1a6f0f-36ff-4237-8aa5-7f5a8f58282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a2e2a4a-ea2d-4ff7-9b04-05316a75db17}" ma:internalName="TaxCatchAll" ma:showField="CatchAllData" ma:web="031a6f0f-36ff-4237-8aa5-7f5a8f5828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B44893-DEF3-4AC3-B74B-DCD907E34B06}">
  <ds:schemaRefs>
    <ds:schemaRef ds:uri="031a6f0f-36ff-4237-8aa5-7f5a8f58282c"/>
    <ds:schemaRef ds:uri="ad2a90bd-b470-454e-a4c8-1e4ca4c79d1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BFA24CD-3ED2-497A-8F82-8AF4AF1C77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36BD6F-51DF-4F05-9579-8B81AEA446BB}">
  <ds:schemaRefs>
    <ds:schemaRef ds:uri="031a6f0f-36ff-4237-8aa5-7f5a8f58282c"/>
    <ds:schemaRef ds:uri="ad2a90bd-b470-454e-a4c8-1e4ca4c79d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</Words>
  <Application>Microsoft Macintosh PowerPoint</Application>
  <PresentationFormat>Widescreen</PresentationFormat>
  <Paragraphs>52</Paragraphs>
  <Slides>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6</vt:i4>
      </vt:variant>
    </vt:vector>
  </HeadingPairs>
  <TitlesOfParts>
    <vt:vector size="14" baseType="lpstr">
      <vt:lpstr>ＭＳ Ｐゴシック</vt:lpstr>
      <vt:lpstr>Arial</vt:lpstr>
      <vt:lpstr>Calibri</vt:lpstr>
      <vt:lpstr>Calibri Light</vt:lpstr>
      <vt:lpstr>Verdana</vt:lpstr>
      <vt:lpstr>Office-tema</vt:lpstr>
      <vt:lpstr>1_Office-tema</vt:lpstr>
      <vt:lpstr>Black OUS template</vt:lpstr>
      <vt:lpstr>Øv på strukturert pasientsamtale med SimSamBot*</vt:lpstr>
      <vt:lpstr>PowerPoint-presentasjon</vt:lpstr>
      <vt:lpstr>typebot.co • åpen plattform for visuell programmering av samtaleverktøy uten mye koding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Andreas Haraldsrud</dc:creator>
  <cp:lastModifiedBy>Helene Aalborg Christiansen</cp:lastModifiedBy>
  <cp:revision>3</cp:revision>
  <dcterms:created xsi:type="dcterms:W3CDTF">2023-10-13T08:49:05Z</dcterms:created>
  <dcterms:modified xsi:type="dcterms:W3CDTF">2024-05-24T09:39:20Z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0x01010025977EA83BCCC149BC44901C0AA3D01B</vt:lpwstr>
  </property>
  <property fmtid="{D5CDD505-2E9C-101B-9397-08002B2CF9AE}" pid="3" name="MediaServiceImageTags">
    <vt:lpwstr/>
  </property>
</Properties>
</file>