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6" r:id="rId6"/>
  </p:sldMasterIdLst>
  <p:notesMasterIdLst>
    <p:notesMasterId r:id="rId14"/>
  </p:notesMasterIdLst>
  <p:sldIdLst>
    <p:sldId id="761" r:id="rId7"/>
    <p:sldId id="4862" r:id="rId8"/>
    <p:sldId id="258" r:id="rId9"/>
    <p:sldId id="259" r:id="rId10"/>
    <p:sldId id="261" r:id="rId11"/>
    <p:sldId id="260" r:id="rId12"/>
    <p:sldId id="263" r:id="rId13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ilde Lalun (MN)" id="{B4CC9E67-1079-4FB0-A4DD-655390D2C762}">
          <p14:sldIdLst>
            <p14:sldId id="761"/>
            <p14:sldId id="4862"/>
            <p14:sldId id="258"/>
            <p14:sldId id="259"/>
            <p14:sldId id="261"/>
            <p14:sldId id="260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D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2B218-B180-672F-9674-793444F5E0A8}" v="74" dt="2024-05-22T07:55:12.886"/>
    <p1510:client id="{0DAF33CB-D4FD-D0B4-756F-F9A4AFD42656}" v="1" dt="2024-05-21T12:45:30.527"/>
    <p1510:client id="{30A9724E-A00E-4996-3808-4A773328401D}" v="142" dt="2024-05-21T09:25:41.709"/>
    <p1510:client id="{8AA790C5-2A04-9825-4FD2-86D546F7B937}" v="3" dt="2024-05-21T07:05:07.732"/>
    <p1510:client id="{965EF8D0-D343-8321-299B-24A7FF5B37D8}" v="24" dt="2024-05-22T09:15:55.634"/>
    <p1510:client id="{A3446A43-6EBE-C664-413F-D1F8A8CC5D61}" v="652" dt="2024-05-22T08:48:49.534"/>
    <p1510:client id="{D79D3C44-ED3F-8B6C-07FD-748D6E742AC9}" v="56" dt="2024-05-21T09:34:46.1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3"/>
    <p:restoredTop sz="94669"/>
  </p:normalViewPr>
  <p:slideViewPr>
    <p:cSldViewPr snapToGrid="0">
      <p:cViewPr varScale="1">
        <p:scale>
          <a:sx n="108" d="100"/>
          <a:sy n="108" d="100"/>
        </p:scale>
        <p:origin x="23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tags" Target="tags/tag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926A3-AA23-4D0C-8A6C-A7C7F081E42B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E9347-4766-4029-84A9-F72BE12A3D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2636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1E783-B9F2-4436-92CD-69DBF6A553F1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0518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1 slide: </a:t>
            </a:r>
            <a:r>
              <a:rPr lang="nb-NO" err="1"/>
              <a:t>overview</a:t>
            </a:r>
            <a:endParaRPr lang="nb-NO"/>
          </a:p>
          <a:p>
            <a:endParaRPr lang="nb-NO"/>
          </a:p>
          <a:p>
            <a:r>
              <a:rPr lang="nb-NO"/>
              <a:t>2. slide: </a:t>
            </a:r>
            <a:r>
              <a:rPr lang="en-US"/>
              <a:t>Feil her: </a:t>
            </a:r>
          </a:p>
          <a:p>
            <a:pPr marL="228600" indent="-228600">
              <a:buAutoNum type="arabicPeriod"/>
            </a:pPr>
            <a:r>
              <a:rPr lang="en-US" err="1"/>
              <a:t>Svarer</a:t>
            </a:r>
            <a:r>
              <a:rPr lang="en-US"/>
              <a:t> 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spørsmålet</a:t>
            </a:r>
            <a:r>
              <a:rPr lang="en-US"/>
              <a:t>- </a:t>
            </a:r>
            <a:r>
              <a:rPr lang="en-US" err="1"/>
              <a:t>sier</a:t>
            </a:r>
            <a:r>
              <a:rPr lang="en-US"/>
              <a:t> </a:t>
            </a:r>
            <a:r>
              <a:rPr lang="en-US" err="1"/>
              <a:t>hvor</a:t>
            </a:r>
            <a:r>
              <a:rPr lang="en-US"/>
              <a:t> </a:t>
            </a:r>
            <a:r>
              <a:rPr lang="en-US" err="1"/>
              <a:t>hormonene</a:t>
            </a:r>
            <a:r>
              <a:rPr lang="en-US"/>
              <a:t> er </a:t>
            </a:r>
            <a:r>
              <a:rPr lang="en-US" err="1"/>
              <a:t>laget</a:t>
            </a:r>
            <a:r>
              <a:rPr lang="en-US"/>
              <a:t> 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noe</a:t>
            </a:r>
            <a:r>
              <a:rPr lang="en-US"/>
              <a:t> om </a:t>
            </a:r>
            <a:r>
              <a:rPr lang="en-US" err="1"/>
              <a:t>signalveien</a:t>
            </a:r>
            <a:endParaRPr lang="en-US"/>
          </a:p>
          <a:p>
            <a:pPr marL="228600" indent="-228600">
              <a:buAutoNum type="arabicPeriod"/>
            </a:pPr>
            <a:r>
              <a:rPr lang="en-US"/>
              <a:t>Det den </a:t>
            </a:r>
            <a:r>
              <a:rPr lang="en-US" err="1"/>
              <a:t>svarer</a:t>
            </a:r>
            <a:r>
              <a:rPr lang="en-US"/>
              <a:t> er </a:t>
            </a:r>
            <a:r>
              <a:rPr lang="en-US" err="1"/>
              <a:t>riktig</a:t>
            </a:r>
            <a:r>
              <a:rPr lang="en-US"/>
              <a:t>, men bare </a:t>
            </a:r>
            <a:r>
              <a:rPr lang="en-US" err="1"/>
              <a:t>en</a:t>
            </a:r>
            <a:r>
              <a:rPr lang="en-US"/>
              <a:t> del av </a:t>
            </a:r>
            <a:r>
              <a:rPr lang="en-US" err="1"/>
              <a:t>sanheten</a:t>
            </a:r>
            <a:r>
              <a:rPr lang="en-US"/>
              <a:t>. </a:t>
            </a:r>
            <a:r>
              <a:rPr lang="en-US" err="1"/>
              <a:t>Får</a:t>
            </a:r>
            <a:r>
              <a:rPr lang="en-US"/>
              <a:t> 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inntrykk</a:t>
            </a:r>
            <a:r>
              <a:rPr lang="en-US"/>
              <a:t> av det </a:t>
            </a:r>
            <a:r>
              <a:rPr lang="en-US" err="1"/>
              <a:t>når</a:t>
            </a:r>
            <a:r>
              <a:rPr lang="en-US"/>
              <a:t> man </a:t>
            </a:r>
            <a:r>
              <a:rPr lang="en-US" err="1"/>
              <a:t>leser</a:t>
            </a:r>
            <a:r>
              <a:rPr lang="en-US"/>
              <a:t> </a:t>
            </a:r>
            <a:r>
              <a:rPr lang="en-US" err="1"/>
              <a:t>denne</a:t>
            </a:r>
            <a:r>
              <a:rPr lang="en-US"/>
              <a:t> </a:t>
            </a:r>
            <a:r>
              <a:rPr lang="en-US" err="1"/>
              <a:t>teksten</a:t>
            </a:r>
            <a:r>
              <a:rPr lang="en-US"/>
              <a:t> </a:t>
            </a:r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1E783-B9F2-4436-92CD-69DBF6A553F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4605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1E783-B9F2-4436-92CD-69DBF6A553F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9089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/>
              <a:t>Viktig å vise studentene fordeler og ulemper ved bruk av slikt verktøy </a:t>
            </a:r>
          </a:p>
          <a:p>
            <a:endParaRPr lang="nb-NO" sz="1200"/>
          </a:p>
          <a:p>
            <a:r>
              <a:rPr lang="nb-NO" sz="1200"/>
              <a:t>Viktig at studentene forstår at de fortsatt må tenke selv. Kan aldri stole blindt på KI.</a:t>
            </a:r>
          </a:p>
          <a:p>
            <a:endParaRPr lang="nb-NO" sz="1200"/>
          </a:p>
          <a:p>
            <a:r>
              <a:rPr lang="nb-NO" sz="1200"/>
              <a:t>Om det kan brukes til å gjøre en prosess lettere, enklere, raskere så er det positivt. </a:t>
            </a:r>
          </a:p>
          <a:p>
            <a:endParaRPr lang="nb-NO" sz="1200"/>
          </a:p>
          <a:p>
            <a:r>
              <a:rPr lang="nb-NO" sz="1200"/>
              <a:t>KI er ofte bedre på enkelte aspekter, som koding og oversetting, enn på andre. Som å gi et helhetlig bilde av noe vanskelig innenfor avansert pensum.</a:t>
            </a:r>
          </a:p>
          <a:p>
            <a:endParaRPr lang="nb-NO" sz="1200"/>
          </a:p>
          <a:p>
            <a:r>
              <a:rPr lang="nb-NO" sz="1200"/>
              <a:t>Studentene: brukte ikke KI når de skulle levere hjemmeoppgave (om de ikke løy), selv om de fikk lov.  </a:t>
            </a:r>
          </a:p>
          <a:p>
            <a:endParaRPr lang="nb-NO" sz="1200"/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1E783-B9F2-4436-92CD-69DBF6A553F1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1821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15" y="1495176"/>
            <a:ext cx="12182771" cy="536282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2234517"/>
            <a:ext cx="9144000" cy="1316076"/>
          </a:xfrm>
        </p:spPr>
        <p:txBody>
          <a:bodyPr anchor="b">
            <a:normAutofit/>
          </a:bodyPr>
          <a:lstStyle>
            <a:lvl1pPr algn="ctr">
              <a:defRPr sz="4265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581726"/>
            <a:ext cx="9144000" cy="78572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60120" y="5231040"/>
            <a:ext cx="2175933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600075" y="5183048"/>
            <a:ext cx="216000" cy="215933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600075" y="5446620"/>
            <a:ext cx="216000" cy="215933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1398979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343753"/>
            <a:ext cx="12193524" cy="5514247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333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5064000" y="1862058"/>
            <a:ext cx="2064000" cy="206336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4265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5064000" y="4199229"/>
            <a:ext cx="2064000" cy="206336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01276" y="5231040"/>
            <a:ext cx="1500649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178249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442200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2591295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178249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442200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343753"/>
            <a:ext cx="12193524" cy="5514247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333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21207" y="1814261"/>
            <a:ext cx="4032000" cy="4030756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4265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872753" y="3920881"/>
            <a:ext cx="3717364" cy="72283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accen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01276" y="5231040"/>
            <a:ext cx="1500649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3377203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57408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721294" y="1880663"/>
            <a:ext cx="8749413" cy="1681993"/>
          </a:xfrm>
        </p:spPr>
        <p:txBody>
          <a:bodyPr wrap="square" anchor="ctr">
            <a:spAutoFit/>
          </a:bodyPr>
          <a:lstStyle>
            <a:lvl1pPr algn="ctr">
              <a:defRPr sz="5465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93130" y="6019080"/>
            <a:ext cx="566929" cy="56675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4236782" y="6109253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710427" y="6220803"/>
            <a:ext cx="585600" cy="18140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2660891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1206875"/>
            <a:ext cx="12192000" cy="5651126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6" y="1576616"/>
            <a:ext cx="4800600" cy="28717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6096000" y="2399559"/>
            <a:ext cx="0" cy="3647330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623305" y="1595365"/>
            <a:ext cx="4800600" cy="28717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68096" y="2351570"/>
            <a:ext cx="4800600" cy="36473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623305" y="2370319"/>
            <a:ext cx="4800600" cy="36473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734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4418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100" y="1526120"/>
            <a:ext cx="333641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8100" y="3964073"/>
            <a:ext cx="3336417" cy="2375564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6524" y="1526120"/>
            <a:ext cx="237629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15228" y="1526120"/>
            <a:ext cx="2376297" cy="2375564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53932" y="1526120"/>
            <a:ext cx="237629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176523" y="3964071"/>
            <a:ext cx="4815001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053932" y="3964070"/>
            <a:ext cx="2376297" cy="2375564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24.05.2024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489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24.05.2024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8036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1200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4364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3425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6589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753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1080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24.05.2024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728216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4824000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7919784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2872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68098" y="1919648"/>
            <a:ext cx="5040631" cy="40792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291070" y="1919648"/>
            <a:ext cx="5040631" cy="40792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5336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7" y="1919647"/>
            <a:ext cx="5040631" cy="287170"/>
          </a:xfrm>
        </p:spPr>
        <p:txBody>
          <a:bodyPr anchor="t">
            <a:normAutofit/>
          </a:bodyPr>
          <a:lstStyle>
            <a:lvl1pPr marL="0" indent="0">
              <a:buNone/>
              <a:defRPr sz="1866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8097" y="2206818"/>
            <a:ext cx="5040631" cy="37920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291070" y="1919647"/>
            <a:ext cx="5040631" cy="287170"/>
          </a:xfrm>
        </p:spPr>
        <p:txBody>
          <a:bodyPr anchor="t">
            <a:normAutofit/>
          </a:bodyPr>
          <a:lstStyle>
            <a:lvl1pPr marL="0" indent="0">
              <a:buNone/>
              <a:defRPr sz="1866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291070" y="2206818"/>
            <a:ext cx="5040631" cy="37920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90085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91120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8041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495176"/>
            <a:ext cx="12192000" cy="5362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2413755"/>
            <a:ext cx="9144000" cy="1316076"/>
          </a:xfrm>
        </p:spPr>
        <p:txBody>
          <a:bodyPr anchor="b">
            <a:normAutofit/>
          </a:bodyPr>
          <a:lstStyle>
            <a:lvl1pPr algn="ctr">
              <a:defRPr sz="3732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796811"/>
            <a:ext cx="9144000" cy="78572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5856000" y="4419651"/>
            <a:ext cx="480000" cy="479852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5856000" y="5031045"/>
            <a:ext cx="480000" cy="479852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3639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2134041"/>
            <a:ext cx="9906001" cy="2511835"/>
          </a:xfrm>
        </p:spPr>
        <p:txBody>
          <a:bodyPr anchor="b">
            <a:normAutofit/>
          </a:bodyPr>
          <a:lstStyle>
            <a:lvl1pPr>
              <a:defRPr sz="3599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5" y="4657656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7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74406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A940-0C26-4C8B-B915-5CD819C4DBB3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B9CC-D949-4D3E-A5C7-1FE82364B4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341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B2D5B2-457F-DC18-EDA2-43868FF670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33C63EB-BC9D-5D06-0701-08EA22E38B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B76F655-96BC-A652-2788-61C52DD19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1A9309-E637-1689-DD17-DDBB23D79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DA751DF-A177-A095-9CAD-AF2289C36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40257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51DD7B-E634-7B42-A881-4CC11260E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9C53C5-9143-5D49-7CDC-86E1FB33C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850182-4AB3-C817-65C4-0B369DD68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C4292E-CC48-F2CD-E95F-65DBBA1BB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EEC1A3D-C2B8-E35C-9AA6-A081D47BB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41056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CD3392-8C76-6693-BAD7-4A4205430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A312B06-6D06-3183-2F91-D267E7FAD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C1B1D4A-F757-92C0-FC1A-363A9C1A8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E58D48D-1B36-21D4-ABBB-7927222B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5F1EA78-3EF2-D97D-148D-8B223F08E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5117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6B2AB6-A6FF-3182-CA40-1A80E0D6E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F28571-9953-83E3-1D40-6ECAE27DD7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F64709B-01C1-CA39-DA07-FB44E1FA7A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C496E3D-5600-FAD8-2D59-A9D3D451A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52425DB-E8FF-933A-A7B4-4EED5A26B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50C33E7-15FE-484C-1822-1736E7E79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80597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8FF868-9DCD-2FB4-FCEE-F8D11FCE8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708F05C-7EC7-6E05-B19E-0A48F463B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CBEACE9-1FCC-747D-2BAE-DA33AD2D1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EBF8213-9BD3-628A-6A7F-7A6CA62E0B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A9FC83C-B2B5-DF5E-A48D-BFE273461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C3B053B-09AA-2321-ED6C-793F603B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F6F7F20-DF9D-10CD-0476-CE9C8195D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C852BE6-BBE5-DD3C-C947-52B58BEDA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96091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12C65C-CA5A-1749-F34D-3DC8ED539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53E08E2-586E-A8FB-39C1-C81317FD0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1C18B91-211D-251B-B068-14F4532D3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066FA22-8BA7-EA4E-8F13-F505704A5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5679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3C71E18-AA21-D30D-C608-57F5CC458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EF31F64-2A86-940A-4598-D325B6194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3548235-F45B-E216-D5C7-914A85A51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80774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D38D7D-19BB-CC7A-6211-8CCBD5225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F68B78-1C0A-6A2C-2E05-79EC210D9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27E0754-A8AF-E3B7-E3CA-D6EBBA84A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3B70EF8-533A-4F30-C9C6-926046E58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2798DDC-8595-D206-5194-FB32836D6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CB0BDE9-0CD7-A13F-1CCE-0AD3D1CB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57492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6A0328-7CC2-4169-7D05-94CC32C9B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DC68E17-283D-EE02-EC66-C3C754FBCD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9F5FD77-7FD7-E23B-9B77-A04AB2C451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F557C4C-BB30-17D6-CD98-EAE8FF1D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5136775-9640-D83E-141C-FC2C5E867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9EECCD7-BDF9-0995-75C1-1DA1004E7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5217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3C77AF-DB49-09AE-5211-1EB83EA9D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17BAC3D-F90F-41E0-D44B-552DBDD45F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EA9CDBA-5FF5-6116-B312-15AFACD92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6057A1A-0399-4F14-B815-D771C7032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F35334-9D52-A000-169F-C30B32FA0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85298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108A526-2708-7BCD-5A99-B9EA50895E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09C52EB-3731-8D55-5747-986BAF061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C5B193-3357-35F4-9F56-E73FA0B5E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9D8FD7B-2117-F32C-7CE6-68F7D8411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A1DB95-F964-C045-DA6A-55F1F7723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58019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Annely Tomson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610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Annely Tomson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6180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388550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68097" y="383930"/>
            <a:ext cx="10563604" cy="47991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6" y="1919649"/>
            <a:ext cx="10561320" cy="40792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68096" y="6478811"/>
            <a:ext cx="846221" cy="2399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33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24.05.2024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74233" y="6478811"/>
            <a:ext cx="7443537" cy="2399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33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044989" y="6478811"/>
            <a:ext cx="308811" cy="23995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333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524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88" r:id="rId16"/>
  </p:sldLayoutIdLst>
  <p:txStyles>
    <p:titleStyle>
      <a:lvl1pPr algn="ctr" defTabSz="914103" rtl="0" eaLnBrk="1" latinLnBrk="0" hangingPunct="1">
        <a:lnSpc>
          <a:spcPct val="100000"/>
        </a:lnSpc>
        <a:spcBef>
          <a:spcPct val="0"/>
        </a:spcBef>
        <a:buNone/>
        <a:defRPr sz="2932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26" indent="-239922" algn="l" defTabSz="914103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Verdana" panose="020B060403050404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1pPr>
      <a:lvl2pPr marL="479844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599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719766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599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959688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466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199610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466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3783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4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6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03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4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6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7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8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F2AF6F5-3CC4-067A-7303-DC0C7B394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D510FF0-8A30-6CD0-B736-13E3A50B1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49FB3A-B422-A65C-4AF5-6BBD3C882B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1C1F6-0619-4B7E-967C-135234C91AF2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C766D95-174A-C2AE-1FEB-C826F8EDE9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168A069-F837-C331-5477-C62BBB839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9B464-C4B6-44DE-93BE-A6A7E6BCB3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044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9" r:id="rId12"/>
    <p:sldLayoutId id="2147483690" r:id="rId13"/>
    <p:sldLayoutId id="214748370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2A15F-ADEE-B20A-9C21-DA119E64D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410" y="785084"/>
            <a:ext cx="10530590" cy="2337633"/>
          </a:xfrm>
        </p:spPr>
        <p:txBody>
          <a:bodyPr>
            <a:normAutofit fontScale="90000"/>
          </a:bodyPr>
          <a:lstStyle/>
          <a:p>
            <a:r>
              <a:rPr lang="en-US" err="1">
                <a:solidFill>
                  <a:srgbClr val="000000"/>
                </a:solidFill>
                <a:latin typeface="Calibri Light"/>
                <a:cs typeface="Calibri Light"/>
              </a:rPr>
              <a:t>Lavterskel</a:t>
            </a:r>
            <a:r>
              <a:rPr lang="en-US">
                <a:solidFill>
                  <a:srgbClr val="000000"/>
                </a:solidFill>
                <a:latin typeface="Calibri Light"/>
                <a:cs typeface="Calibri Light"/>
              </a:rPr>
              <a:t> bruk av KI </a:t>
            </a:r>
            <a:r>
              <a:rPr lang="en-US" err="1">
                <a:solidFill>
                  <a:srgbClr val="000000"/>
                </a:solidFill>
                <a:latin typeface="Calibri Light"/>
                <a:cs typeface="Calibri Light"/>
              </a:rPr>
              <a:t>i</a:t>
            </a:r>
            <a:r>
              <a:rPr lang="en-US">
                <a:solidFill>
                  <a:srgbClr val="000000"/>
                </a:solidFill>
                <a:latin typeface="Calibri Light"/>
                <a:cs typeface="Calibri Light"/>
              </a:rPr>
              <a:t> </a:t>
            </a:r>
            <a:r>
              <a:rPr lang="en-US" err="1">
                <a:solidFill>
                  <a:srgbClr val="000000"/>
                </a:solidFill>
                <a:latin typeface="Calibri Light"/>
                <a:cs typeface="Calibri Light"/>
              </a:rPr>
              <a:t>tradisjonell</a:t>
            </a:r>
            <a:r>
              <a:rPr lang="en-US">
                <a:solidFill>
                  <a:srgbClr val="000000"/>
                </a:solidFill>
                <a:latin typeface="Calibri Light"/>
                <a:cs typeface="Calibri Light"/>
              </a:rPr>
              <a:t> (</a:t>
            </a:r>
            <a:r>
              <a:rPr lang="en-US" err="1">
                <a:solidFill>
                  <a:srgbClr val="000000"/>
                </a:solidFill>
                <a:latin typeface="Calibri Light"/>
                <a:cs typeface="Calibri Light"/>
              </a:rPr>
              <a:t>biologi</a:t>
            </a:r>
            <a:r>
              <a:rPr lang="en-US">
                <a:solidFill>
                  <a:srgbClr val="000000"/>
                </a:solidFill>
                <a:latin typeface="Calibri Light"/>
                <a:cs typeface="Calibri Light"/>
              </a:rPr>
              <a:t>) </a:t>
            </a:r>
            <a:r>
              <a:rPr lang="en-US" err="1">
                <a:solidFill>
                  <a:srgbClr val="000000"/>
                </a:solidFill>
                <a:latin typeface="Calibri Light"/>
                <a:cs typeface="Calibri Light"/>
              </a:rPr>
              <a:t>undervisning</a:t>
            </a:r>
            <a:endParaRPr lang="nb-NO" err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5E8A5D-4BA3-E9E7-9DA2-879057E7F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6951" y="3664497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>
                <a:latin typeface="Century Schoolbook"/>
                <a:cs typeface="Calibri"/>
              </a:rPr>
              <a:t>Vilde Olsson Lalun</a:t>
            </a:r>
            <a:endParaRPr lang="nb-NO">
              <a:cs typeface="Calibri"/>
            </a:endParaRPr>
          </a:p>
          <a:p>
            <a:r>
              <a:rPr lang="en-US" sz="2200" err="1">
                <a:latin typeface="Century Schoolbook"/>
                <a:cs typeface="Calibri"/>
              </a:rPr>
              <a:t>Postdoktor</a:t>
            </a:r>
            <a:endParaRPr lang="en-US" err="1">
              <a:cs typeface="Calibri"/>
            </a:endParaRPr>
          </a:p>
          <a:p>
            <a:r>
              <a:rPr lang="en-US" sz="2200" err="1">
                <a:latin typeface="Century Schoolbook"/>
                <a:cs typeface="Calibri"/>
              </a:rPr>
              <a:t>Institutt</a:t>
            </a:r>
            <a:r>
              <a:rPr lang="en-US" sz="2200">
                <a:latin typeface="Century Schoolbook"/>
                <a:cs typeface="Calibri"/>
              </a:rPr>
              <a:t> for </a:t>
            </a:r>
            <a:r>
              <a:rPr lang="en-US" sz="2200" err="1">
                <a:latin typeface="Century Schoolbook"/>
                <a:cs typeface="Calibri"/>
              </a:rPr>
              <a:t>Biovitenskap</a:t>
            </a:r>
            <a:r>
              <a:rPr lang="en-US" sz="2200">
                <a:latin typeface="Century Schoolbook"/>
                <a:cs typeface="Calibri"/>
              </a:rPr>
              <a:t>, MN </a:t>
            </a:r>
            <a:r>
              <a:rPr lang="en-US" sz="2200" err="1">
                <a:latin typeface="Century Schoolbook"/>
                <a:cs typeface="Calibri"/>
              </a:rPr>
              <a:t>fakultetet</a:t>
            </a:r>
            <a:r>
              <a:rPr lang="en-US" sz="2200">
                <a:latin typeface="Century Schoolbook"/>
                <a:cs typeface="Calibri"/>
              </a:rPr>
              <a:t> 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pic>
        <p:nvPicPr>
          <p:cNvPr id="4" name="Bilde 3" descr="Et bilde som inneholder blomster, plante&#10;&#10;Automatisk generert beskrivelse">
            <a:extLst>
              <a:ext uri="{FF2B5EF4-FFF2-40B4-BE49-F238E27FC236}">
                <a16:creationId xmlns:a16="http://schemas.microsoft.com/office/drawing/2014/main" id="{16890515-17E0-AADD-0212-F5030AAAD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6327" y="980077"/>
            <a:ext cx="1862090" cy="535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88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2DD6F-F0F3-D3DC-D500-FA3C12082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05" y="307394"/>
            <a:ext cx="9692640" cy="1325562"/>
          </a:xfrm>
        </p:spPr>
        <p:txBody>
          <a:bodyPr>
            <a:normAutofit fontScale="90000"/>
          </a:bodyPr>
          <a:lstStyle/>
          <a:p>
            <a:r>
              <a:rPr lang="nb-NO"/>
              <a:t> BIOS3610 - Molekylær plantevitenskap </a:t>
            </a:r>
            <a:br>
              <a:rPr lang="nb-NO"/>
            </a:b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7FA91-98D4-A8C4-0E85-573DC195D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605" y="1632523"/>
            <a:ext cx="8413376" cy="4014060"/>
          </a:xfrm>
        </p:spPr>
        <p:txBody>
          <a:bodyPr>
            <a:normAutofit fontScale="85000" lnSpcReduction="20000"/>
          </a:bodyPr>
          <a:lstStyle/>
          <a:p>
            <a:endParaRPr lang="nb-NO"/>
          </a:p>
          <a:p>
            <a:r>
              <a:rPr lang="nb-NO"/>
              <a:t>Institutt for Biovitenskap, MN-fakultetet</a:t>
            </a:r>
          </a:p>
          <a:p>
            <a:r>
              <a:rPr lang="nb-NO"/>
              <a:t>Siste året bachelor / første året master</a:t>
            </a:r>
          </a:p>
          <a:p>
            <a:r>
              <a:rPr lang="nb-NO"/>
              <a:t>Undervisning på engelsk</a:t>
            </a:r>
          </a:p>
          <a:p>
            <a:r>
              <a:rPr lang="nb-NO" err="1"/>
              <a:t>Ca</a:t>
            </a:r>
            <a:r>
              <a:rPr lang="nb-NO"/>
              <a:t> 20 studenter, både norsk og internasjonale</a:t>
            </a:r>
          </a:p>
          <a:p>
            <a:r>
              <a:rPr lang="nb-NO"/>
              <a:t>Forelesninger, kollokvier, laboratorieundervisning</a:t>
            </a:r>
          </a:p>
          <a:p>
            <a:endParaRPr lang="nb-NO"/>
          </a:p>
          <a:p>
            <a:endParaRPr lang="nb-NO"/>
          </a:p>
          <a:p>
            <a:r>
              <a:rPr lang="nb-NO"/>
              <a:t>Fordypning i hvordan planteceller snakker sammen og hva som skjer inne i planteceller for å koordinere utvikling og respons til miljø</a:t>
            </a:r>
          </a:p>
          <a:p>
            <a:endParaRPr lang="nb-NO"/>
          </a:p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C41978-E254-226A-4A31-60E151CF74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6" t="16616" r="50838" b="16463"/>
          <a:stretch/>
        </p:blipFill>
        <p:spPr>
          <a:xfrm>
            <a:off x="9051708" y="686762"/>
            <a:ext cx="2662279" cy="549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49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5AE6F-8408-5CF9-4D4B-69E0471AD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Lavterskel introduksjon av KI i undervisning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3128E-D056-26A9-82EC-F42860C7D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2036"/>
            <a:ext cx="10515600" cy="51816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2400" b="1"/>
              <a:t>Mål – Gjør studentene (og meg som underviser)… </a:t>
            </a:r>
            <a:endParaRPr lang="nb-NO" sz="2400" b="1">
              <a:cs typeface="Calibri"/>
            </a:endParaRPr>
          </a:p>
          <a:p>
            <a:pPr lvl="1"/>
            <a:r>
              <a:rPr lang="nb-NO"/>
              <a:t>…kjent med KI verktøyet til UiO </a:t>
            </a:r>
            <a:endParaRPr lang="nb-NO">
              <a:cs typeface="Calibri"/>
            </a:endParaRPr>
          </a:p>
          <a:p>
            <a:pPr lvl="1"/>
            <a:r>
              <a:rPr lang="nb-NO"/>
              <a:t>…innforstått med hva KI kan brukes til </a:t>
            </a:r>
            <a:endParaRPr lang="nb-NO">
              <a:cs typeface="Calibri"/>
            </a:endParaRPr>
          </a:p>
          <a:p>
            <a:pPr lvl="1"/>
            <a:r>
              <a:rPr lang="nb-NO"/>
              <a:t>…oppmerksomme på utfordringene ved bruk av KI </a:t>
            </a:r>
            <a:endParaRPr lang="nb-NO" b="1">
              <a:cs typeface="Calibri"/>
            </a:endParaRPr>
          </a:p>
          <a:p>
            <a:pPr marL="0" indent="0">
              <a:buNone/>
            </a:pPr>
            <a:endParaRPr lang="nb-NO" sz="2400">
              <a:cs typeface="Calibri"/>
            </a:endParaRPr>
          </a:p>
          <a:p>
            <a:r>
              <a:rPr lang="nb-NO" sz="2400" b="1"/>
              <a:t>Gjennomføring – en kollokvietime </a:t>
            </a:r>
            <a:endParaRPr lang="nb-NO" sz="2400" b="1">
              <a:cs typeface="Calibri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nb-NO"/>
              <a:t>Kort introduksjon til KI-verktøyet </a:t>
            </a:r>
            <a:endParaRPr lang="nb-NO">
              <a:cs typeface="Calibri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nb-NO"/>
              <a:t>Studentene bruker KI til å løse oppgaver rettet til pensum</a:t>
            </a:r>
            <a:endParaRPr lang="nb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840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F09B0-B602-6066-46FC-D7D38C326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029" y="129816"/>
            <a:ext cx="9692640" cy="1325562"/>
          </a:xfrm>
        </p:spPr>
        <p:txBody>
          <a:bodyPr/>
          <a:lstStyle/>
          <a:p>
            <a:r>
              <a:rPr lang="nb-NO"/>
              <a:t>Fra </a:t>
            </a:r>
            <a:r>
              <a:rPr lang="nb-NO" err="1"/>
              <a:t>kollokvien</a:t>
            </a:r>
            <a:r>
              <a:rPr lang="nb-NO"/>
              <a:t>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75A46E8-24CC-45C1-BBA5-A63D780A05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95652" y="765932"/>
            <a:ext cx="5953102" cy="28634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E73917-9152-3893-3E83-9C13E7321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007" y="2328564"/>
            <a:ext cx="4820816" cy="26006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3C928D-E035-024D-2EDC-CDE7D3A4D4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5654" y="3898280"/>
            <a:ext cx="5940609" cy="26501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3023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E58C5-6E4B-98EB-3AC1-6F13E8738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467" y="0"/>
            <a:ext cx="9692640" cy="1325562"/>
          </a:xfrm>
        </p:spPr>
        <p:txBody>
          <a:bodyPr/>
          <a:lstStyle/>
          <a:p>
            <a:r>
              <a:rPr lang="nb-NO"/>
              <a:t>Oppgave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2E55C-6CCB-733A-DAC4-7CF6603EA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814" y="1104356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The most studies hormones in plants are:</a:t>
            </a:r>
            <a:r>
              <a:rPr lang="en-US" sz="210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nb-NO" sz="2100">
              <a:effectLst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Auxin</a:t>
            </a:r>
            <a:endParaRPr lang="nb-NO" sz="2100">
              <a:effectLst/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Cytokinin</a:t>
            </a:r>
            <a:endParaRPr lang="nb-NO" sz="2100">
              <a:effectLst/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Gibberellin</a:t>
            </a:r>
            <a:endParaRPr lang="nb-NO" sz="2100">
              <a:effectLst/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Abscisic acid (ABA)</a:t>
            </a:r>
            <a:endParaRPr lang="nb-NO" sz="2100">
              <a:effectLst/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Ethylene</a:t>
            </a:r>
            <a:endParaRPr lang="nb-NO" sz="2100">
              <a:effectLst/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en-US" sz="2100" err="1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Brassinosteroids</a:t>
            </a:r>
            <a:endParaRPr lang="nb-NO" sz="2100">
              <a:effectLst/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endParaRPr lang="en-US" sz="21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just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A</a:t>
            </a:r>
            <a:r>
              <a:rPr lang="en-US" sz="2100" b="1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)</a:t>
            </a:r>
            <a:r>
              <a:rPr lang="en-US" sz="2100" b="1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r>
              <a:rPr lang="en-US" sz="2100" b="1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Use ChatGPT to make a list of the most important processes </a:t>
            </a: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these hormones are involved in regulating in the plant. </a:t>
            </a:r>
            <a:r>
              <a:rPr lang="en-US" sz="2100" b="1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Discuss the list in the group: did you all get the same answer from ChatGPT</a:t>
            </a: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? Compare the list generated from GPT with what you know from the curriculum and from the book. Do you find any differences? </a:t>
            </a:r>
            <a:r>
              <a:rPr lang="en-US" sz="2100" b="1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Evaluate the information you got from the GPT service.</a:t>
            </a:r>
            <a:endParaRPr lang="nb-NO" sz="2100" b="1">
              <a:effectLst/>
              <a:latin typeface="Times New Roman"/>
              <a:ea typeface="Calibri" panose="020F0502020204030204" pitchFamily="34" charset="0"/>
              <a:cs typeface="Times New Roman"/>
            </a:endParaRPr>
          </a:p>
          <a:p>
            <a:endParaRPr lang="nb-NO" sz="2100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5F5442-A48A-1E03-C8CE-51AE43EB5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9869" y="165620"/>
            <a:ext cx="5558016" cy="372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424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FDB1D-636C-CA89-91EA-DA38053E4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099" y="317422"/>
            <a:ext cx="9692640" cy="1325562"/>
          </a:xfrm>
        </p:spPr>
        <p:txBody>
          <a:bodyPr/>
          <a:lstStyle/>
          <a:p>
            <a:r>
              <a:rPr lang="nb-NO"/>
              <a:t>Hva sa studentene?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563B7-E65A-9BE8-4ACF-6687759C8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205" y="1656705"/>
            <a:ext cx="9294900" cy="481353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2200"/>
              <a:t>Som regel riktig svar, men også noe feil </a:t>
            </a:r>
            <a:endParaRPr lang="nb-NO" sz="2200">
              <a:cs typeface="Calibri"/>
            </a:endParaRPr>
          </a:p>
          <a:p>
            <a:r>
              <a:rPr lang="nb-NO" sz="2200"/>
              <a:t>Svært varierende detaljnivå på svarene studentene fikk</a:t>
            </a:r>
            <a:endParaRPr lang="nb-NO" sz="2200">
              <a:cs typeface="Calibri"/>
            </a:endParaRPr>
          </a:p>
          <a:p>
            <a:r>
              <a:rPr lang="nb-NO" sz="2200"/>
              <a:t>Ofte ufullstendige svar – man må kunne mye om tema for å vite om et svar er ufullstendig</a:t>
            </a:r>
            <a:endParaRPr lang="nb-NO" sz="2200">
              <a:cs typeface="Calibri"/>
            </a:endParaRPr>
          </a:p>
          <a:p>
            <a:r>
              <a:rPr lang="nb-NO" sz="2200"/>
              <a:t>Hvordan spørsmålet var formulert hadde mye å si for svaret</a:t>
            </a:r>
            <a:endParaRPr lang="nb-NO" sz="2200">
              <a:cs typeface="Calibri"/>
            </a:endParaRPr>
          </a:p>
          <a:p>
            <a:endParaRPr lang="nb-NO" sz="2200">
              <a:cs typeface="Calibri"/>
            </a:endParaRPr>
          </a:p>
          <a:p>
            <a:r>
              <a:rPr lang="nb-NO" sz="2200"/>
              <a:t>Positivt at man kan stille spørsmål på sitt eget språk om undervisning foregår på fremmedspråk. </a:t>
            </a:r>
            <a:endParaRPr lang="nb-NO" sz="2200">
              <a:cs typeface="Calibri"/>
            </a:endParaRPr>
          </a:p>
          <a:p>
            <a:r>
              <a:rPr lang="nb-NO" sz="2200"/>
              <a:t>Nyttig å se bruken av KI i undervisning</a:t>
            </a:r>
            <a:endParaRPr lang="nb-NO" sz="2200">
              <a:cs typeface="Calibri"/>
            </a:endParaRPr>
          </a:p>
          <a:p>
            <a:r>
              <a:rPr lang="nb-NO" sz="2200"/>
              <a:t>Usikre på hvor mye de kommer til å bruke KI for informasjonsinnhenting i «tradisjonell» undervisning</a:t>
            </a:r>
            <a:endParaRPr lang="nb-NO" sz="2200">
              <a:cs typeface="Calibri"/>
            </a:endParaRPr>
          </a:p>
          <a:p>
            <a:r>
              <a:rPr lang="nb-NO" sz="2200"/>
              <a:t>KI kan hjelpe til på veien, men hjelpen er begrenset </a:t>
            </a:r>
            <a:endParaRPr lang="nb-NO" sz="2200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3B0850-EFB1-7060-27AD-BC0A68C349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2" r="21124"/>
          <a:stretch/>
        </p:blipFill>
        <p:spPr>
          <a:xfrm rot="5400000">
            <a:off x="8737237" y="-44818"/>
            <a:ext cx="2231743" cy="252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9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65301-8D1B-B571-889A-DA7F5F38A0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1491" y="2891895"/>
            <a:ext cx="9144000" cy="2387600"/>
          </a:xfrm>
        </p:spPr>
        <p:txBody>
          <a:bodyPr/>
          <a:lstStyle/>
          <a:p>
            <a:r>
              <a:rPr lang="nb-NO"/>
              <a:t>Konklusjon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C77EBB-EF2B-030B-B25B-6D68F448E2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79813" y="1166984"/>
            <a:ext cx="1715288" cy="487793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DE7D214-04BE-5311-15F3-21F7912E7380}"/>
              </a:ext>
            </a:extLst>
          </p:cNvPr>
          <p:cNvSpPr txBox="1">
            <a:spLocks/>
          </p:cNvSpPr>
          <p:nvPr/>
        </p:nvSpPr>
        <p:spPr>
          <a:xfrm>
            <a:off x="430850" y="1163844"/>
            <a:ext cx="10036338" cy="228766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err="1">
                <a:solidFill>
                  <a:srgbClr val="000000"/>
                </a:solidFill>
                <a:latin typeface="Calibri Light"/>
                <a:cs typeface="Calibri Light"/>
              </a:rPr>
              <a:t>Lavterskel</a:t>
            </a:r>
            <a:r>
              <a:rPr lang="en-US" sz="5000">
                <a:solidFill>
                  <a:srgbClr val="000000"/>
                </a:solidFill>
                <a:latin typeface="Calibri Light"/>
                <a:cs typeface="Calibri Light"/>
              </a:rPr>
              <a:t> bruk av KI </a:t>
            </a:r>
            <a:r>
              <a:rPr lang="en-US" sz="5000" err="1">
                <a:solidFill>
                  <a:srgbClr val="000000"/>
                </a:solidFill>
                <a:latin typeface="Calibri Light"/>
                <a:cs typeface="Calibri Light"/>
              </a:rPr>
              <a:t>i</a:t>
            </a:r>
            <a:r>
              <a:rPr lang="en-US" sz="5000">
                <a:solidFill>
                  <a:srgbClr val="000000"/>
                </a:solidFill>
                <a:latin typeface="Calibri Light"/>
                <a:cs typeface="Calibri Light"/>
              </a:rPr>
              <a:t> </a:t>
            </a:r>
            <a:r>
              <a:rPr lang="en-US" sz="5000" err="1">
                <a:solidFill>
                  <a:srgbClr val="000000"/>
                </a:solidFill>
                <a:latin typeface="Calibri Light"/>
                <a:cs typeface="Calibri Light"/>
              </a:rPr>
              <a:t>tradisjonell</a:t>
            </a:r>
            <a:r>
              <a:rPr lang="en-US" sz="5000">
                <a:solidFill>
                  <a:srgbClr val="000000"/>
                </a:solidFill>
                <a:latin typeface="Calibri Light"/>
                <a:cs typeface="Calibri Light"/>
              </a:rPr>
              <a:t> (</a:t>
            </a:r>
            <a:r>
              <a:rPr lang="en-US" sz="5000" err="1">
                <a:solidFill>
                  <a:srgbClr val="000000"/>
                </a:solidFill>
                <a:latin typeface="Calibri Light"/>
                <a:cs typeface="Calibri Light"/>
              </a:rPr>
              <a:t>biologi</a:t>
            </a:r>
            <a:r>
              <a:rPr lang="en-US" sz="5000">
                <a:solidFill>
                  <a:srgbClr val="000000"/>
                </a:solidFill>
                <a:latin typeface="Calibri Light"/>
                <a:cs typeface="Calibri Light"/>
              </a:rPr>
              <a:t>) </a:t>
            </a:r>
            <a:r>
              <a:rPr lang="en-US" sz="5000" err="1">
                <a:solidFill>
                  <a:srgbClr val="000000"/>
                </a:solidFill>
                <a:latin typeface="Calibri Light"/>
                <a:cs typeface="Calibri Light"/>
              </a:rPr>
              <a:t>undervisning</a:t>
            </a:r>
            <a:endParaRPr lang="nb-NO" sz="5000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0718949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vdhisz3a1cnexnsm6wvjb81b4o6bku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3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d2a90bd-b470-454e-a4c8-1e4ca4c79d1e">
      <Terms xmlns="http://schemas.microsoft.com/office/infopath/2007/PartnerControls"/>
    </lcf76f155ced4ddcb4097134ff3c332f>
    <TaxCatchAll xmlns="031a6f0f-36ff-4237-8aa5-7f5a8f58282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5977EA83BCCC149BC44901C0AA3D01B" ma:contentTypeVersion="11" ma:contentTypeDescription="Opprett et nytt dokument." ma:contentTypeScope="" ma:versionID="cf02dee6732ff844d8cd069d963f3f1b">
  <xsd:schema xmlns:xsd="http://www.w3.org/2001/XMLSchema" xmlns:xs="http://www.w3.org/2001/XMLSchema" xmlns:p="http://schemas.microsoft.com/office/2006/metadata/properties" xmlns:ns2="ad2a90bd-b470-454e-a4c8-1e4ca4c79d1e" xmlns:ns3="031a6f0f-36ff-4237-8aa5-7f5a8f58282c" targetNamespace="http://schemas.microsoft.com/office/2006/metadata/properties" ma:root="true" ma:fieldsID="54f9608eb759e86ae248473397774d4a" ns2:_="" ns3:_="">
    <xsd:import namespace="ad2a90bd-b470-454e-a4c8-1e4ca4c79d1e"/>
    <xsd:import namespace="031a6f0f-36ff-4237-8aa5-7f5a8f5828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2a90bd-b470-454e-a4c8-1e4ca4c79d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1a6f0f-36ff-4237-8aa5-7f5a8f58282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8a2e2a4a-ea2d-4ff7-9b04-05316a75db17}" ma:internalName="TaxCatchAll" ma:showField="CatchAllData" ma:web="031a6f0f-36ff-4237-8aa5-7f5a8f5828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B44893-DEF3-4AC3-B74B-DCD907E34B06}">
  <ds:schemaRefs>
    <ds:schemaRef ds:uri="031a6f0f-36ff-4237-8aa5-7f5a8f58282c"/>
    <ds:schemaRef ds:uri="ad2a90bd-b470-454e-a4c8-1e4ca4c79d1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BFA24CD-3ED2-497A-8F82-8AF4AF1C77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36BD6F-51DF-4F05-9579-8B81AEA446BB}">
  <ds:schemaRefs>
    <ds:schemaRef ds:uri="031a6f0f-36ff-4237-8aa5-7f5a8f58282c"/>
    <ds:schemaRef ds:uri="ad2a90bd-b470-454e-a4c8-1e4ca4c79d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491</Words>
  <Application>Microsoft Macintosh PowerPoint</Application>
  <PresentationFormat>Widescreen</PresentationFormat>
  <Paragraphs>64</Paragraphs>
  <Slides>7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Century Schoolbook</vt:lpstr>
      <vt:lpstr>Times New Roman</vt:lpstr>
      <vt:lpstr>Verdana</vt:lpstr>
      <vt:lpstr>Office-tema</vt:lpstr>
      <vt:lpstr>1_Office-tema</vt:lpstr>
      <vt:lpstr>2_Office-tema</vt:lpstr>
      <vt:lpstr>Lavterskel bruk av KI i tradisjonell (biologi) undervisning</vt:lpstr>
      <vt:lpstr> BIOS3610 - Molekylær plantevitenskap  </vt:lpstr>
      <vt:lpstr>Lavterskel introduksjon av KI i undervisning</vt:lpstr>
      <vt:lpstr>Fra kollokvien </vt:lpstr>
      <vt:lpstr>Oppgave 1</vt:lpstr>
      <vt:lpstr>Hva sa studentene?  </vt:lpstr>
      <vt:lpstr>Konklusjon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Andreas Haraldsrud</dc:creator>
  <cp:lastModifiedBy>Helene Aalborg Christiansen</cp:lastModifiedBy>
  <cp:revision>3</cp:revision>
  <dcterms:created xsi:type="dcterms:W3CDTF">2023-10-13T08:49:05Z</dcterms:created>
  <dcterms:modified xsi:type="dcterms:W3CDTF">2024-05-24T09:37:56Z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0x01010025977EA83BCCC149BC44901C0AA3D01B</vt:lpwstr>
  </property>
  <property fmtid="{D5CDD505-2E9C-101B-9397-08002B2CF9AE}" pid="3" name="MediaServiceImageTags">
    <vt:lpwstr/>
  </property>
</Properties>
</file>